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396" r:id="rId2"/>
    <p:sldId id="1397" r:id="rId3"/>
    <p:sldId id="1425" r:id="rId4"/>
    <p:sldId id="1399" r:id="rId5"/>
    <p:sldId id="1416" r:id="rId6"/>
    <p:sldId id="1406" r:id="rId7"/>
    <p:sldId id="1428" r:id="rId8"/>
    <p:sldId id="1407" r:id="rId9"/>
    <p:sldId id="1411" r:id="rId10"/>
    <p:sldId id="1412" r:id="rId11"/>
    <p:sldId id="1400" r:id="rId12"/>
    <p:sldId id="1413" r:id="rId13"/>
    <p:sldId id="1414" r:id="rId14"/>
    <p:sldId id="1415" r:id="rId15"/>
    <p:sldId id="1401" r:id="rId16"/>
    <p:sldId id="1402" r:id="rId17"/>
    <p:sldId id="1403" r:id="rId18"/>
    <p:sldId id="1418" r:id="rId19"/>
    <p:sldId id="1419" r:id="rId20"/>
    <p:sldId id="1420" r:id="rId21"/>
    <p:sldId id="1421" r:id="rId22"/>
    <p:sldId id="1422" r:id="rId23"/>
    <p:sldId id="1426" r:id="rId24"/>
    <p:sldId id="1423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2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26E18D-32EE-4035-A4E3-B34C35965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30618BF-D382-4E42-BAF7-1FB04BC58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AA2DC59-5E07-4679-96EE-E3BA45F8A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5CAEE0-3756-4FBD-8695-560297902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8E14F11-130E-42A3-946C-AF58E6760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9070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1658C9-D59B-4314-951B-8888A29FB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8A6DDC9-C1F3-4C98-9B38-2802BAE64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5903E9E-3276-4160-99E1-A028AA3EE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3A4806-E782-486C-AC86-48F46332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85FB75-3301-4BF9-8854-B1DADA47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0123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BD3AD99-9B6A-49BA-B725-695DB686C5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84A739A-4F76-496D-B3EA-F5CE4AA07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B0B024-F010-4C33-B043-131BDE22E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5196B90-CB5A-47FC-A208-5A8C8CE01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1F96754-FEFF-4B44-853D-A01036739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5082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380877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7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41354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5"/>
            <a:ext cx="3857667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39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0735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8CD64C-FEC5-45BD-ABCB-8656FE575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08CC801-B949-4261-B739-0403C7244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B84E27-A0D4-4A9B-A653-5E0F2FE7F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0594785-DD27-44F5-9109-E45828EC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681BA8A-41B6-4066-9619-BCD0DBF7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E3D165-AE7E-4E5E-8B9A-E0EEF115E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F288F0A-11B0-41CB-AB85-EACCB9C38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9DC3AB-FC53-4348-A8DC-FA026D16C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EDBB0C-0B19-457D-BFF4-FCCF7E71D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D7F9205-AA2D-445D-92CC-6DD9BB9A7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99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344D00-FD72-42B3-A90A-A4C4BE21A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76DEAD-AE1C-4A06-B7AA-BF22D460B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1F71760-C14D-42F0-B777-C104BB397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C68100C-AE1F-440B-ABF8-9D27526D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DA3F574-D215-4CB2-81B1-2DDD9F2F1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E37117E-AC61-4E8C-A4AE-43438EF61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333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422B49-FF1C-45E0-908A-5D2D3DF82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FC2036B-FE2A-4A22-9507-B9407546D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3219AEF-2C1F-4725-BE1B-FAEE09874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27BB459-FAE7-40B8-B7E2-823AF3F892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CAE417E-FE4A-427E-BF31-0C598A75D5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E5E48E0-CECF-4389-9338-5ED8E7B6F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B9A13B7-E5AB-46C8-9AA3-A86437F90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6E15D4D-7306-4FCC-8C49-4F01CB29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07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E7E95C-6926-468E-9F38-80286F8D2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177399E-56DE-487C-9363-F44B69377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D105CB1-7A03-4372-8188-67DE7C61F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4210E8D-7DEC-4069-86AE-79A7202AE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626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A79D241-9E2B-4C7F-ACCC-D992BA990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2BD324E-59C9-4ED5-9A6F-BA35F2E19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F50762B-856E-4AE6-8398-5B1BBDBE8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007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00B5AC-35D4-4FAE-AD7E-7E4E3DBB5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CA50C01-38F8-4252-B80A-DDC0D2B97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7EB6792-9C83-41F3-B45D-E83FC63C1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20B4B13-C9CC-4D82-A00B-A25025ECC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4090B2B-14FD-462A-8DD1-1CA180AE3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3A68FB5-F62B-4354-B744-5AB00E282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701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6E3D96-237A-4209-A6E1-50463AAB8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C57931C-C963-4B78-A855-2C8AEE4EA9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A06AE58-B70F-4DBF-B101-595A53F76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DA82A78-8898-4BDF-BA9D-6DF605F77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8ADEBCC-ABB4-4A21-858F-E4B266557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03E07A9-3823-40D2-B6F0-2DA92F939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236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359F32-47CB-497F-BCEE-23DE74600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E78A6A4-24C7-405D-8322-B926E1085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7592695-C481-4036-BC77-D524C31C3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8B90E-9513-48C5-B692-0EEAC661165E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FBCB4FF-8251-44E8-9C2A-BFC1D19A9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0B51F9-DDFF-4F5D-A440-1C4E26717D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75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B501E54-EF4F-4C63-A9D7-559AD0222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636095" y="2968283"/>
            <a:ext cx="2382399" cy="23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815926" y="2644423"/>
            <a:ext cx="839731" cy="244808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 smtClean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142762" y="1156970"/>
            <a:ext cx="920609" cy="448492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lang="ru-RU" sz="2747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747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xmlns="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2049238" y="471857"/>
            <a:ext cx="6261915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-11" dirty="0">
                <a:solidFill>
                  <a:sysClr val="window" lastClr="FFFFFF"/>
                </a:solidFill>
              </a:rPr>
              <a:t>Русский</a:t>
            </a:r>
            <a:r>
              <a:rPr lang="ru-RU" sz="7196" kern="0" spc="-116" dirty="0">
                <a:solidFill>
                  <a:sysClr val="window" lastClr="FFFFFF"/>
                </a:solidFill>
              </a:rPr>
              <a:t> </a:t>
            </a:r>
            <a:r>
              <a:rPr lang="ru-RU" sz="7196" kern="0" spc="21" dirty="0">
                <a:solidFill>
                  <a:sysClr val="window" lastClr="FFFFFF"/>
                </a:solidFill>
              </a:rPr>
              <a:t>язык</a:t>
            </a: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xmlns="" id="{CBB755C7-D145-4CBF-A0CA-DCC15AF34619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xmlns="" id="{A320EC73-1DA7-41B7-A48C-0FE802E7001D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xmlns="" id="{6F5E0EA3-D2C1-4987-9881-745CA41B84A5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xmlns="" id="{0ABB8709-86F6-46CA-8C30-4777699EAB4C}"/>
              </a:ext>
            </a:extLst>
          </p:cNvPr>
          <p:cNvSpPr/>
          <p:nvPr/>
        </p:nvSpPr>
        <p:spPr>
          <a:xfrm>
            <a:off x="1554429" y="673002"/>
            <a:ext cx="138756" cy="1387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xmlns="" id="{06354F10-528C-411E-AECE-792AA79C15FD}"/>
              </a:ext>
            </a:extLst>
          </p:cNvPr>
          <p:cNvSpPr/>
          <p:nvPr/>
        </p:nvSpPr>
        <p:spPr>
          <a:xfrm>
            <a:off x="882736" y="1381216"/>
            <a:ext cx="102148" cy="102148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xmlns="" id="{ABFF23E1-C735-4C78-94D0-05E248A54E8A}"/>
              </a:ext>
            </a:extLst>
          </p:cNvPr>
          <p:cNvSpPr/>
          <p:nvPr/>
        </p:nvSpPr>
        <p:spPr>
          <a:xfrm>
            <a:off x="944196" y="812352"/>
            <a:ext cx="610197" cy="610197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xmlns="" id="{349ECD76-B28B-45A9-AA8C-8C168BF29136}"/>
              </a:ext>
            </a:extLst>
          </p:cNvPr>
          <p:cNvSpPr/>
          <p:nvPr/>
        </p:nvSpPr>
        <p:spPr>
          <a:xfrm>
            <a:off x="1507485" y="762483"/>
            <a:ext cx="96771" cy="96771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xmlns="" id="{895C7C7C-2970-4E77-BAA2-3030D8DC862C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xmlns="" id="{C131B292-257F-4A7B-A11F-1F0B7801BBD2}"/>
              </a:ext>
            </a:extLst>
          </p:cNvPr>
          <p:cNvSpPr/>
          <p:nvPr/>
        </p:nvSpPr>
        <p:spPr>
          <a:xfrm>
            <a:off x="867967" y="77851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xmlns="" id="{A3188B50-45BA-4B67-8828-724D3FB814B6}"/>
              </a:ext>
            </a:extLst>
          </p:cNvPr>
          <p:cNvSpPr/>
          <p:nvPr/>
        </p:nvSpPr>
        <p:spPr>
          <a:xfrm>
            <a:off x="867967" y="762154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xmlns="" id="{6A6888D2-7ACE-4E45-8E8F-5C2603158F99}"/>
              </a:ext>
            </a:extLst>
          </p:cNvPr>
          <p:cNvSpPr/>
          <p:nvPr/>
        </p:nvSpPr>
        <p:spPr>
          <a:xfrm>
            <a:off x="867967" y="87667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xmlns="" id="{02BA5A4F-953F-4F1E-89AF-C36D044FA8D5}"/>
              </a:ext>
            </a:extLst>
          </p:cNvPr>
          <p:cNvSpPr/>
          <p:nvPr/>
        </p:nvSpPr>
        <p:spPr>
          <a:xfrm>
            <a:off x="867967" y="860313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xmlns="" id="{AB643593-D789-40B0-966A-78146405CC2F}"/>
              </a:ext>
            </a:extLst>
          </p:cNvPr>
          <p:cNvSpPr/>
          <p:nvPr/>
        </p:nvSpPr>
        <p:spPr>
          <a:xfrm>
            <a:off x="867966" y="974829"/>
            <a:ext cx="327947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xmlns="" id="{8F53C781-98B4-4F4A-BF71-0E4979E2750B}"/>
              </a:ext>
            </a:extLst>
          </p:cNvPr>
          <p:cNvSpPr/>
          <p:nvPr/>
        </p:nvSpPr>
        <p:spPr>
          <a:xfrm>
            <a:off x="867966" y="958467"/>
            <a:ext cx="327947" cy="336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xmlns="" id="{BE8A2EAD-6C49-45BE-8503-9B1E6FF4F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4493" y="2687275"/>
            <a:ext cx="8276449" cy="264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68479" rIns="0" bIns="0">
            <a:spAutoFit/>
          </a:bodyPr>
          <a:lstStyle>
            <a:lvl1pPr marL="190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538"/>
              </a:spcBef>
            </a:pPr>
            <a:r>
              <a:rPr lang="ru-RU" altLang="ru-RU" sz="5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Стили речи. </a:t>
            </a:r>
            <a:endParaRPr lang="ru-RU" altLang="ru-RU" sz="5400" b="1" dirty="0" smtClean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Bef>
                <a:spcPts val="538"/>
              </a:spcBef>
            </a:pPr>
            <a:r>
              <a:rPr lang="ru-RU" altLang="ru-RU" sz="5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Строение </a:t>
            </a:r>
            <a:r>
              <a:rPr lang="ru-RU" altLang="ru-RU" sz="5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текста.</a:t>
            </a:r>
            <a:endParaRPr lang="ru-RU" altLang="ru-RU" sz="54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84006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Строение текста.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477108"/>
            <a:ext cx="10515600" cy="4979963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2400" dirty="0" smtClean="0"/>
              <a:t>Текст обязательно должен иметь </a:t>
            </a:r>
            <a:r>
              <a:rPr lang="ru-RU" sz="2400" b="1" dirty="0" smtClean="0"/>
              <a:t>композицию</a:t>
            </a:r>
            <a:r>
              <a:rPr lang="ru-RU" sz="2400" dirty="0" smtClean="0"/>
              <a:t>, должен быть построен по определённому </a:t>
            </a:r>
            <a:r>
              <a:rPr lang="ru-RU" sz="2400" b="1" dirty="0" smtClean="0"/>
              <a:t>плану</a:t>
            </a:r>
            <a:r>
              <a:rPr lang="ru-RU" sz="2400" dirty="0" smtClean="0"/>
              <a:t>, который обычно имеет трёхчастную структуру – зачин, среднюю часть (развёртывание мысли) и концовку.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0AFD842-9B91-4BAA-B816-12745594E8AD}"/>
              </a:ext>
            </a:extLst>
          </p:cNvPr>
          <p:cNvSpPr txBox="1"/>
          <p:nvPr/>
        </p:nvSpPr>
        <p:spPr>
          <a:xfrm>
            <a:off x="1223891" y="3277772"/>
            <a:ext cx="2630656" cy="1125415"/>
          </a:xfrm>
          <a:prstGeom prst="rect">
            <a:avLst/>
          </a:prstGeom>
          <a:solidFill>
            <a:srgbClr val="0070C0"/>
          </a:solidFill>
        </p:spPr>
        <p:txBody>
          <a:bodyPr wrap="square" lIns="115189" tIns="57595" rIns="115189" bIns="57595" rtlCol="0" anchor="ctr" anchorCtr="0">
            <a:noAutofit/>
          </a:bodyPr>
          <a:lstStyle/>
          <a:p>
            <a:pPr marL="270727"/>
            <a:r>
              <a:rPr lang="ru-RU" sz="2800" b="1" dirty="0" smtClean="0">
                <a:solidFill>
                  <a:schemeClr val="bg1"/>
                </a:solidFill>
              </a:rPr>
              <a:t>Вступление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ght Arrow 14">
            <a:extLst>
              <a:ext uri="{FF2B5EF4-FFF2-40B4-BE49-F238E27FC236}">
                <a16:creationId xmlns:a16="http://schemas.microsoft.com/office/drawing/2014/main" xmlns="" id="{2821B591-ADF8-4E58-A6C7-243537A4DE70}"/>
              </a:ext>
            </a:extLst>
          </p:cNvPr>
          <p:cNvSpPr/>
          <p:nvPr/>
        </p:nvSpPr>
        <p:spPr>
          <a:xfrm>
            <a:off x="3855918" y="3573196"/>
            <a:ext cx="603540" cy="627196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0AFD842-9B91-4BAA-B816-12745594E8AD}"/>
              </a:ext>
            </a:extLst>
          </p:cNvPr>
          <p:cNvSpPr txBox="1"/>
          <p:nvPr/>
        </p:nvSpPr>
        <p:spPr>
          <a:xfrm>
            <a:off x="4403188" y="3275426"/>
            <a:ext cx="3108960" cy="1113693"/>
          </a:xfrm>
          <a:prstGeom prst="rect">
            <a:avLst/>
          </a:prstGeom>
          <a:solidFill>
            <a:srgbClr val="0070C0"/>
          </a:solidFill>
        </p:spPr>
        <p:txBody>
          <a:bodyPr wrap="square" lIns="115189" tIns="57595" rIns="115189" bIns="57595" rtlCol="0" anchor="ctr" anchorCtr="0">
            <a:noAutofit/>
          </a:bodyPr>
          <a:lstStyle/>
          <a:p>
            <a:pPr marL="270727" algn="ctr"/>
            <a:r>
              <a:rPr lang="ru-RU" sz="2800" b="1" dirty="0" smtClean="0">
                <a:solidFill>
                  <a:schemeClr val="bg1"/>
                </a:solidFill>
              </a:rPr>
              <a:t>Основная часть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ight Arrow 14">
            <a:extLst>
              <a:ext uri="{FF2B5EF4-FFF2-40B4-BE49-F238E27FC236}">
                <a16:creationId xmlns:a16="http://schemas.microsoft.com/office/drawing/2014/main" xmlns="" id="{2821B591-ADF8-4E58-A6C7-243537A4DE70}"/>
              </a:ext>
            </a:extLst>
          </p:cNvPr>
          <p:cNvSpPr/>
          <p:nvPr/>
        </p:nvSpPr>
        <p:spPr>
          <a:xfrm>
            <a:off x="7497105" y="3598985"/>
            <a:ext cx="603540" cy="627196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0AFD842-9B91-4BAA-B816-12745594E8AD}"/>
              </a:ext>
            </a:extLst>
          </p:cNvPr>
          <p:cNvSpPr txBox="1"/>
          <p:nvPr/>
        </p:nvSpPr>
        <p:spPr>
          <a:xfrm>
            <a:off x="8072511" y="3275428"/>
            <a:ext cx="2689274" cy="1125415"/>
          </a:xfrm>
          <a:prstGeom prst="rect">
            <a:avLst/>
          </a:prstGeom>
          <a:solidFill>
            <a:srgbClr val="0070C0"/>
          </a:solidFill>
        </p:spPr>
        <p:txBody>
          <a:bodyPr wrap="square" lIns="115189" tIns="57595" rIns="115189" bIns="57595" rtlCol="0" anchor="ctr" anchorCtr="0">
            <a:noAutofit/>
          </a:bodyPr>
          <a:lstStyle/>
          <a:p>
            <a:pPr marL="270727"/>
            <a:r>
              <a:rPr lang="ru-RU" sz="2800" b="1" dirty="0" smtClean="0">
                <a:solidFill>
                  <a:schemeClr val="bg1"/>
                </a:solidFill>
              </a:rPr>
              <a:t>Заключение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https://avatars.mds.yandex.net/get-pdb/2301590/dee02935-4d31-4356-88dd-8848df22b0c7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60760" y="2433711"/>
            <a:ext cx="1407684" cy="236337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162928" y="4659813"/>
            <a:ext cx="103022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Вступление </a:t>
            </a:r>
            <a:r>
              <a:rPr lang="ru-RU" sz="2400" dirty="0" smtClean="0"/>
              <a:t>подготавливает читателя к восприятию основного содержания текста. В нём формулируется тема повествования. </a:t>
            </a:r>
          </a:p>
          <a:p>
            <a:pPr indent="228600" algn="just">
              <a:buNone/>
            </a:pPr>
            <a:r>
              <a:rPr lang="ru-RU" sz="2400" dirty="0" smtClean="0"/>
              <a:t>В 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основной части</a:t>
            </a:r>
            <a:r>
              <a:rPr lang="ru-RU" sz="2400" dirty="0" smtClean="0"/>
              <a:t> идёт развитие этой темы. </a:t>
            </a:r>
          </a:p>
          <a:p>
            <a:pPr indent="228600" algn="just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Заключение</a:t>
            </a:r>
            <a:r>
              <a:rPr lang="ru-RU" sz="2400" dirty="0" smtClean="0"/>
              <a:t> подводит итог раскрытию темы.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https://avatars.mds.yandex.net/get-pdb/1930923/08cc4621-4847-4b94-9a24-c0cfb32a62ae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896" y="343098"/>
            <a:ext cx="11430000" cy="59436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6313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Задание №1. Определите тип текста.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575583"/>
            <a:ext cx="7321062" cy="3573192"/>
          </a:xfrm>
        </p:spPr>
        <p:txBody>
          <a:bodyPr/>
          <a:lstStyle/>
          <a:p>
            <a:pPr indent="228600" algn="just">
              <a:buNone/>
            </a:pPr>
            <a:r>
              <a:rPr lang="ru-RU" i="1" dirty="0" smtClean="0"/>
              <a:t>Дождь шел третий день. Серый, мелкий и вредный. Непредсказуемый, как низкое седое небо. Нескончаемый. Бесконечный. Он неприкаянно стучался в окна и тихо шуршал по крыше. Угрюмый и беспечный. Раздражающий. Надоевший.</a:t>
            </a:r>
            <a:endParaRPr lang="ru-RU" dirty="0" smtClean="0"/>
          </a:p>
          <a:p>
            <a:pPr indent="228600" algn="ctr"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Текст-описание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28676" name="Picture 4" descr="https://avatars.mds.yandex.net/get-pdb/2492590/5e606983-ccc4-44fa-986e-7f3669dc0425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50105" y="1448973"/>
            <a:ext cx="2697838" cy="3229333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012874" y="4919008"/>
            <a:ext cx="102272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какой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предмет описывается?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– дождь;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каков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предмет?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– серый, мелкий, вредный, непредсказуемый, бесконечный и др.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773723"/>
            <a:ext cx="10515600" cy="5403240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i="1" dirty="0" smtClean="0"/>
              <a:t>Итак, пройдет ночь, и отшумит дождь, отгремит гром. И что дальше? Опять – изнуряющий зной душного лета? Опять – раскаленный асфальт? Опять – задыхающийся в пыли город? Или погода смилуется над уставшими городскими жителями и подарит хотя бы неделю прохлады? Поскольку предсказания синоптиков размыты и туманны, нам остается только ждать и наблюдать. </a:t>
            </a:r>
            <a:endParaRPr lang="ru-RU" sz="3000" b="1" i="1" dirty="0" smtClean="0">
              <a:solidFill>
                <a:srgbClr val="7030A0"/>
              </a:solidFill>
            </a:endParaRPr>
          </a:p>
          <a:p>
            <a:pPr indent="228600"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Текст-рассуждение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33794" name="Picture 2" descr="https://i3vestno.ru/media/uploads/2020/7/3311534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0105" y="3699804"/>
            <a:ext cx="2982833" cy="2082018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942534" y="4192172"/>
            <a:ext cx="738553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почему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– потому что закончится дождь и вернется надоевшая всем жара;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зачем?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– чтобы представить, чего ждать от капризной природы.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590843"/>
            <a:ext cx="6899031" cy="4783015"/>
          </a:xfrm>
        </p:spPr>
        <p:txBody>
          <a:bodyPr>
            <a:normAutofit fontScale="92500"/>
          </a:bodyPr>
          <a:lstStyle/>
          <a:p>
            <a:pPr indent="228600" algn="just">
              <a:buNone/>
            </a:pPr>
            <a:r>
              <a:rPr lang="ru-RU" sz="2600" i="1" dirty="0" smtClean="0"/>
              <a:t>Ночью поднялся сильный ветер и пошел дождь. Он тихо барабанил по крыше и стекал по стеклу, превращая мир за окном в размытое пятно. Потоки воды смывали пыль с деревьев и тротуаров, журчали в водостоках, остужали раскаленный от летней жары город. И те, кто не спал, открывали окна, вдыхали влажную прохладу и подставляли лица ледяным каплям. Дождя в городе ждали два месяца, и теперь, когда он пришел, люди молча улыбались, благословляя плачущее небо…</a:t>
            </a:r>
            <a:endParaRPr lang="ru-RU" i="1" dirty="0" smtClean="0"/>
          </a:p>
          <a:p>
            <a:pPr indent="228600" algn="ctr"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Текст- повествование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32770" name="Picture 2" descr="https://i.pinimg.com/originals/87/66/c4/8766c4c5af59bb8d606e93b397a5cdf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46720" y="449875"/>
            <a:ext cx="3760957" cy="3882974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928467" y="5134708"/>
            <a:ext cx="105367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что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случилось?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– в городе пошел дождь;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где и с кем произошло?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– городские жители дождались дождя;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когда случилось?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–  летом пошел дождь.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ttps://ds05.infourok.ru/uploads/ex/10c3/000715a2-9f97bf43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80960" y="214291"/>
          <a:ext cx="11572953" cy="642592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49487"/>
                <a:gridCol w="3336990"/>
                <a:gridCol w="2893238"/>
                <a:gridCol w="2893238"/>
              </a:tblGrid>
              <a:tr h="1473896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Разговорный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Научный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ru-RU" sz="2000" dirty="0" smtClean="0"/>
                    </a:p>
                    <a:p>
                      <a:pPr algn="ctr" rtl="0"/>
                      <a:r>
                        <a:rPr lang="ru-RU" sz="2000" dirty="0" smtClean="0"/>
                        <a:t>Официально-</a:t>
                      </a:r>
                    </a:p>
                    <a:p>
                      <a:pPr algn="ctr" rtl="0"/>
                      <a:r>
                        <a:rPr lang="ru-RU" sz="2000" dirty="0" smtClean="0"/>
                        <a:t>деловой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</a:tr>
              <a:tr h="12426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Цель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(зачем?)</a:t>
                      </a:r>
                    </a:p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Обмен мыслями, впечатлениями, общение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Сообщение, передача научной информации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Точная передача деловой информации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</a:tr>
              <a:tr h="18206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Сфера применения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(где?)</a:t>
                      </a:r>
                    </a:p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Беседа в неофициальной обстановке; дружеские письма и послания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Официальная обстановка; уроки, лекции; научно-популярные книги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Официальная обстановка; деловые бумаги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</a:tr>
              <a:tr h="18206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Особенности</a:t>
                      </a:r>
                    </a:p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Преобладание разговорной и просторечной лексики; интонация, мимика, жесты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Однозначные слова; термины; отсутствие образных средств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Термины, речевые штампы, канцеляризмы; конкретность, официальность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2772" name="Picture 4" descr="http://56ouo10.ru/2019/chitat/363-3637477_books-png-clipart-psd-vectors-and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588" y="285728"/>
            <a:ext cx="1605398" cy="121444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80959" y="285729"/>
          <a:ext cx="11358642" cy="614366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86214"/>
                <a:gridCol w="3786214"/>
                <a:gridCol w="3786214"/>
              </a:tblGrid>
              <a:tr h="127459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Публицистический</a:t>
                      </a:r>
                    </a:p>
                    <a:p>
                      <a:pPr algn="ctr"/>
                      <a:endParaRPr lang="ru-R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Художественный</a:t>
                      </a:r>
                    </a:p>
                  </a:txBody>
                  <a:tcPr/>
                </a:tc>
              </a:tr>
              <a:tr h="13187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Цель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(зачем?)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Сообщение, воздействие на слушателей или читателей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Воздействие на мысли и чувства</a:t>
                      </a:r>
                    </a:p>
                  </a:txBody>
                  <a:tcPr/>
                </a:tc>
              </a:tr>
              <a:tr h="13187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Сфера применения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(где?)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Официальная обстановка; средства массовой информации, в выступлениях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Художественная литература</a:t>
                      </a:r>
                    </a:p>
                  </a:txBody>
                  <a:tcPr/>
                </a:tc>
              </a:tr>
              <a:tr h="22316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Особенности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Торжественная лексика, эмоциональность; соединение стандартизированных слов и средств выразительности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Широкое использование изобразительно-выразительных средств; использование средств других стилей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4" descr="http://56ouo10.ru/2019/chitat/363-3637477_books-png-clipart-psd-vectors-and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968" y="214290"/>
            <a:ext cx="1605398" cy="121444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Задание №2. Определить стиль.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960" y="1825624"/>
            <a:ext cx="11287204" cy="4675209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dirty="0" smtClean="0"/>
              <a:t>В древнерусском языке были существительные мужского рода «пешек» (в значении «пешеход» ) и «</a:t>
            </a:r>
            <a:r>
              <a:rPr lang="ru-RU" dirty="0" err="1" smtClean="0"/>
              <a:t>мельк</a:t>
            </a:r>
            <a:r>
              <a:rPr lang="ru-RU" dirty="0" smtClean="0"/>
              <a:t>» (в значении «миг», «мгновение» ). Эти существительные в творительном падеже – «пешком» и «мельком» - перешли в наречия. «Пешком» стало обозначать «на своих ногах», а «мельком» – «на короткое время», «бегло». В обоих наречиях был суффикс </a:t>
            </a:r>
            <a:r>
              <a:rPr lang="ru-RU" b="1" dirty="0" smtClean="0"/>
              <a:t>–</a:t>
            </a:r>
            <a:r>
              <a:rPr lang="ru-RU" b="1" dirty="0" err="1" smtClean="0"/>
              <a:t>ом</a:t>
            </a:r>
            <a:r>
              <a:rPr lang="ru-RU" dirty="0" smtClean="0"/>
              <a:t>. Постепенно существительные «пешек» и «</a:t>
            </a:r>
            <a:r>
              <a:rPr lang="ru-RU" dirty="0" err="1" smtClean="0"/>
              <a:t>мельк</a:t>
            </a:r>
            <a:r>
              <a:rPr lang="ru-RU" dirty="0" smtClean="0"/>
              <a:t>» устарели и вышли из употребления. </a:t>
            </a:r>
          </a:p>
          <a:p>
            <a:pPr indent="228600" algn="ctr">
              <a:buNone/>
            </a:pPr>
            <a:r>
              <a:rPr lang="ru-RU" dirty="0" smtClean="0"/>
              <a:t> </a:t>
            </a:r>
            <a:r>
              <a:rPr lang="ru-RU" sz="5400" b="1" dirty="0" smtClean="0">
                <a:solidFill>
                  <a:srgbClr val="00B050"/>
                </a:solidFill>
              </a:rPr>
              <a:t>Научный</a:t>
            </a:r>
          </a:p>
          <a:p>
            <a:endParaRPr lang="ru-RU" dirty="0"/>
          </a:p>
        </p:txBody>
      </p:sp>
      <p:pic>
        <p:nvPicPr>
          <p:cNvPr id="41986" name="Picture 2" descr="https://images.evisos.cl/2012/04/04/clases-particulares-de-fisica-y-matematica-a-domicilio_a862c08ad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7966" y="4924911"/>
            <a:ext cx="1782995" cy="17473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357166"/>
            <a:ext cx="10515600" cy="5819797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3200" dirty="0" smtClean="0"/>
              <a:t>Желающим обратиться за помощью на биржу труда, получить статус безработного и найти новую работу понадобятся следующие документы:</a:t>
            </a:r>
          </a:p>
          <a:p>
            <a:pPr indent="228600" algn="just">
              <a:buNone/>
            </a:pPr>
            <a:r>
              <a:rPr lang="ru-RU" sz="3200" dirty="0" smtClean="0"/>
              <a:t>- паспорт или документ, его заменяющий;</a:t>
            </a:r>
          </a:p>
          <a:p>
            <a:pPr indent="228600" algn="just">
              <a:buNone/>
            </a:pPr>
            <a:r>
              <a:rPr lang="ru-RU" sz="3200" dirty="0" smtClean="0"/>
              <a:t>- трудовая книжка или её дубликат;</a:t>
            </a:r>
          </a:p>
          <a:p>
            <a:pPr indent="228600" algn="just">
              <a:buNone/>
            </a:pPr>
            <a:r>
              <a:rPr lang="ru-RU" sz="3200" dirty="0" smtClean="0"/>
              <a:t>- документы об образовании и профессиональной </a:t>
            </a:r>
            <a:r>
              <a:rPr lang="ru-RU" sz="3200" dirty="0" smtClean="0"/>
              <a:t>квалификации.</a:t>
            </a:r>
            <a:endParaRPr lang="ru-RU" sz="3200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Официально-деловой</a:t>
            </a:r>
          </a:p>
          <a:p>
            <a:endParaRPr lang="ru-RU" dirty="0"/>
          </a:p>
        </p:txBody>
      </p:sp>
      <p:pic>
        <p:nvPicPr>
          <p:cNvPr id="40962" name="Picture 2" descr="https://www.growwire.com/Websites/growwire/images/GettyImages-200468695-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24958" y="4857760"/>
            <a:ext cx="2540078" cy="1787626"/>
          </a:xfrm>
          <a:prstGeom prst="rect">
            <a:avLst/>
          </a:prstGeom>
          <a:noFill/>
        </p:spPr>
      </p:pic>
      <p:sp>
        <p:nvSpPr>
          <p:cNvPr id="38914" name="AutoShape 2" descr="Стили речи: примеры текс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Стили речи: примеры текс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Проверка </a:t>
            </a:r>
            <a:r>
              <a:rPr lang="ru-RU" sz="4800" b="1" dirty="0" smtClean="0">
                <a:solidFill>
                  <a:srgbClr val="002060"/>
                </a:solidFill>
              </a:rPr>
              <a:t>самостоятельной работы.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838200" y="1477108"/>
            <a:ext cx="10515600" cy="1167618"/>
          </a:xfrm>
        </p:spPr>
        <p:txBody>
          <a:bodyPr>
            <a:normAutofit lnSpcReduction="10000"/>
          </a:bodyPr>
          <a:lstStyle/>
          <a:p>
            <a:pPr indent="228600" algn="just">
              <a:buNone/>
            </a:pPr>
            <a:r>
              <a:rPr lang="ru-RU" b="1" dirty="0" smtClean="0"/>
              <a:t>Упражнение </a:t>
            </a:r>
            <a:r>
              <a:rPr lang="ru-RU" b="1" dirty="0" smtClean="0">
                <a:solidFill>
                  <a:srgbClr val="FF0000"/>
                </a:solidFill>
              </a:rPr>
              <a:t>27</a:t>
            </a:r>
            <a:r>
              <a:rPr lang="ru-RU" b="1" dirty="0" smtClean="0"/>
              <a:t> (стр. 15):</a:t>
            </a:r>
            <a:r>
              <a:rPr lang="ru-RU" dirty="0" smtClean="0"/>
              <a:t> спишите пословицы, вставляя пропущенные буквы. Подчеркните пословицу, близкую по смыслу русской: </a:t>
            </a:r>
            <a:r>
              <a:rPr lang="ru-RU" i="1" dirty="0" smtClean="0"/>
              <a:t>Один с сошкой – семеро с ложкой</a:t>
            </a:r>
            <a:r>
              <a:rPr lang="ru-RU" dirty="0" smtClean="0"/>
              <a:t>.</a:t>
            </a:r>
          </a:p>
          <a:p>
            <a:pPr indent="228600" algn="just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8194" name="Picture 2" descr="https://illustrators.ru/uploads/illustration/image/709073/main_709073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7562" y="2668706"/>
            <a:ext cx="2553425" cy="325379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62928" y="2648133"/>
            <a:ext cx="715107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buNone/>
            </a:pPr>
            <a:r>
              <a:rPr lang="ru-RU" sz="2800" dirty="0" smtClean="0"/>
              <a:t>Где четв</a:t>
            </a:r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r>
              <a:rPr lang="ru-RU" sz="2800" dirty="0" smtClean="0"/>
              <a:t>ро, там уже сходка</a:t>
            </a:r>
            <a:r>
              <a:rPr lang="ru-RU" sz="2800" b="1" dirty="0" smtClean="0"/>
              <a:t>. </a:t>
            </a:r>
            <a:r>
              <a:rPr lang="ru-RU" sz="2800" dirty="0" smtClean="0"/>
              <a:t>Сметлив и хитёр пят</a:t>
            </a:r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r>
              <a:rPr lang="ru-RU" sz="2800" dirty="0" smtClean="0"/>
              <a:t>рым нос утёр. Один друг шест</a:t>
            </a:r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r>
              <a:rPr lang="ru-RU" sz="2800" dirty="0" smtClean="0"/>
              <a:t>рых родственников заменит. </a:t>
            </a:r>
            <a:r>
              <a:rPr lang="ru-RU" sz="2800" b="1" dirty="0" smtClean="0"/>
              <a:t>На пашне один, а за столом – сем</a:t>
            </a:r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r>
              <a:rPr lang="ru-RU" sz="2800" b="1" dirty="0" smtClean="0"/>
              <a:t>ро.</a:t>
            </a:r>
            <a:r>
              <a:rPr lang="ru-RU" sz="2800" dirty="0" smtClean="0"/>
              <a:t> Сем</a:t>
            </a:r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r>
              <a:rPr lang="ru-RU" sz="2800" dirty="0" smtClean="0"/>
              <a:t>ро одного не ждут. Девят</a:t>
            </a:r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r>
              <a:rPr lang="ru-RU" sz="2800" dirty="0" smtClean="0"/>
              <a:t>ро одного петуха режут. На гору десят</a:t>
            </a:r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r>
              <a:rPr lang="ru-RU" sz="2800" dirty="0" smtClean="0"/>
              <a:t>ро тянут, а под гору один столкнет.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428604"/>
            <a:ext cx="10515600" cy="5748359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3200" dirty="0" smtClean="0"/>
              <a:t>Существует масса вещей, в которых человек может реализовать себя. Везде успеть невозможно, поэтому следует выбрать такое, где наш талант и способности смогли бы воплотиться в полной мере. И главное – никогда не останавливаться на достигнутом! </a:t>
            </a:r>
            <a:r>
              <a:rPr lang="ru-RU" sz="3200" dirty="0" smtClean="0"/>
              <a:t>Как сказал один из великих, счастье не может быть продолжительным, иначе это уже не счастье, а обыденность.</a:t>
            </a:r>
            <a:endParaRPr lang="ru-RU" sz="5400" b="1" dirty="0" smtClean="0">
              <a:solidFill>
                <a:srgbClr val="00B050"/>
              </a:solidFill>
            </a:endParaRPr>
          </a:p>
          <a:p>
            <a:pPr indent="228600">
              <a:buNone/>
            </a:pPr>
            <a:r>
              <a:rPr lang="ru-RU" sz="4800" b="1" dirty="0" smtClean="0">
                <a:solidFill>
                  <a:srgbClr val="00B050"/>
                </a:solidFill>
              </a:rPr>
              <a:t>Публицистический</a:t>
            </a:r>
          </a:p>
          <a:p>
            <a:endParaRPr lang="ru-RU" dirty="0"/>
          </a:p>
        </p:txBody>
      </p:sp>
      <p:pic>
        <p:nvPicPr>
          <p:cNvPr id="46082" name="Picture 2" descr="https://media.slovoidilo.ua/media/publications/7/63812/63812-1_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7702" y="4000504"/>
            <a:ext cx="3772616" cy="212127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3836" y="642918"/>
            <a:ext cx="6411536" cy="3605525"/>
          </a:xfrm>
        </p:spPr>
        <p:txBody>
          <a:bodyPr>
            <a:noAutofit/>
          </a:bodyPr>
          <a:lstStyle/>
          <a:p>
            <a:pPr indent="228600" algn="just">
              <a:buNone/>
            </a:pPr>
            <a:r>
              <a:rPr lang="ru-RU" dirty="0" smtClean="0"/>
              <a:t>Дни стояли туманные, странные: проходил мерзлой поступью ядовитый октябрь; замороженная пыль носилась по городу бурыми вихрями; и покорно лег на дорожках Летнего сада золотой шепот лиственный, и покорно ложился у ног шелестящий багрец, чтобы виться и гнаться у ног прохожего пешехода, и шушукать, сплетая из листьев желто-красные россыпи </a:t>
            </a:r>
            <a:r>
              <a:rPr lang="ru-RU" dirty="0" smtClean="0"/>
              <a:t>слов</a:t>
            </a:r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36866" name="Picture 2" descr="https://photocentra.ru/images/main63/635296_ma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5429" y="829993"/>
            <a:ext cx="4747866" cy="426251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061217" y="5790587"/>
            <a:ext cx="41245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Художественный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428604"/>
            <a:ext cx="10515600" cy="5748359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dirty="0" smtClean="0"/>
              <a:t>– Привет. Ну, как у тебя дела? – спросила Лена.</a:t>
            </a:r>
          </a:p>
          <a:p>
            <a:pPr indent="228600" algn="just">
              <a:buNone/>
            </a:pPr>
            <a:r>
              <a:rPr lang="ru-RU" dirty="0" smtClean="0"/>
              <a:t>– Здравствуй. Да ничего, вот только вчера приехала, – ответила Женя.</a:t>
            </a:r>
          </a:p>
          <a:p>
            <a:pPr indent="228600" algn="just">
              <a:buNone/>
            </a:pPr>
            <a:r>
              <a:rPr lang="ru-RU" dirty="0" smtClean="0"/>
              <a:t>– Как отдохнула? – поинтересовалась Лена.</a:t>
            </a:r>
          </a:p>
          <a:p>
            <a:pPr indent="228600" algn="just">
              <a:buNone/>
            </a:pPr>
            <a:r>
              <a:rPr lang="ru-RU" dirty="0" smtClean="0"/>
              <a:t>– Ой, здорово, – пояснила Женя. – На Байкале так красиво! Обалдеть… Ну, а ты как?</a:t>
            </a:r>
          </a:p>
          <a:p>
            <a:pPr indent="228600" algn="just">
              <a:buNone/>
            </a:pPr>
            <a:r>
              <a:rPr lang="ru-RU" dirty="0" smtClean="0"/>
              <a:t>– Была у бабушки в Задонске. Столько интересного узнала! А в каких местах я побывала!</a:t>
            </a:r>
          </a:p>
          <a:p>
            <a:pPr indent="228600" algn="just">
              <a:buNone/>
            </a:pPr>
            <a:r>
              <a:rPr lang="ru-RU" dirty="0" smtClean="0"/>
              <a:t> </a:t>
            </a:r>
          </a:p>
          <a:p>
            <a:pPr indent="228600" algn="just">
              <a:buNone/>
            </a:pPr>
            <a:r>
              <a:rPr lang="ru-RU" sz="4400" b="1" dirty="0" smtClean="0">
                <a:solidFill>
                  <a:srgbClr val="00B050"/>
                </a:solidFill>
              </a:rPr>
              <a:t>Разговорный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39938" name="AutoShape 2" descr="Стили речи: примеры текс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0" name="AutoShape 4" descr="Стили речи: примеры текс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3" name="Picture 7" descr="http://ds268.omsk.obr55.ru/files/2018/10/talk_pi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5193" y="4028102"/>
            <a:ext cx="2736279" cy="175232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9813" y="228499"/>
            <a:ext cx="9392311" cy="773901"/>
          </a:xfrm>
          <a:prstGeom prst="rect">
            <a:avLst/>
          </a:prstGeom>
        </p:spPr>
        <p:txBody>
          <a:bodyPr vert="horz" wrap="square" lIns="0" tIns="34896" rIns="0" bIns="0" rtlCol="0" anchor="ctr">
            <a:spAutoFit/>
          </a:bodyPr>
          <a:lstStyle/>
          <a:p>
            <a:pPr marL="26842" algn="ctr">
              <a:lnSpc>
                <a:spcPct val="100000"/>
              </a:lnSpc>
              <a:spcBef>
                <a:spcPts val="275"/>
              </a:spcBef>
            </a:pPr>
            <a:r>
              <a:rPr lang="ru-RU" sz="4800" dirty="0" smtClean="0"/>
              <a:t>Подведение итогов урока.</a:t>
            </a:r>
            <a:endParaRPr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661582" y="1871300"/>
            <a:ext cx="4971248" cy="1672770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algn="ctr">
              <a:spcBef>
                <a:spcPts val="538"/>
              </a:spcBef>
            </a:pPr>
            <a:r>
              <a:rPr lang="ru-RU" altLang="ru-RU" sz="48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Стили речи. Строение текста.</a:t>
            </a:r>
            <a:endParaRPr lang="ru-RU" altLang="ru-RU" sz="48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67883" y="1773044"/>
            <a:ext cx="4292707" cy="934106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dirty="0" smtClean="0"/>
              <a:t>Вспомнили, что такое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текст</a:t>
            </a:r>
            <a:r>
              <a:rPr lang="ru-RU" sz="2400" dirty="0" smtClean="0"/>
              <a:t>.</a:t>
            </a:r>
            <a:endParaRPr lang="en-US" sz="2400" kern="0" dirty="0" smtClean="0">
              <a:solidFill>
                <a:srgbClr val="57565A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67883" y="2685054"/>
            <a:ext cx="4264571" cy="934106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dirty="0" smtClean="0"/>
              <a:t>Рассмотрели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признаки текста </a:t>
            </a:r>
            <a:r>
              <a:rPr lang="ru-RU" sz="2400" dirty="0" smtClean="0"/>
              <a:t>и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строение текста</a:t>
            </a:r>
            <a:r>
              <a:rPr lang="ru-RU" sz="2400" dirty="0" smtClean="0"/>
              <a:t>.</a:t>
            </a:r>
            <a:endParaRPr lang="en-US" sz="2400" kern="0" dirty="0" smtClean="0">
              <a:solidFill>
                <a:srgbClr val="57565A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67884" y="4874835"/>
            <a:ext cx="4236436" cy="934106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dirty="0" smtClean="0"/>
              <a:t>Познакомились с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типами текста </a:t>
            </a:r>
            <a:r>
              <a:rPr lang="ru-RU" sz="2400" dirty="0" smtClean="0"/>
              <a:t>и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стилями речи</a:t>
            </a:r>
            <a:r>
              <a:rPr lang="ru-RU" sz="2400" dirty="0" smtClean="0"/>
              <a:t>.</a:t>
            </a:r>
            <a:endParaRPr lang="en-US" kern="0" dirty="0" smtClean="0">
              <a:solidFill>
                <a:srgbClr val="57565A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67883" y="3779946"/>
            <a:ext cx="4391182" cy="934106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dirty="0" smtClean="0"/>
              <a:t>Узнали о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способах связи предложений в тексте</a:t>
            </a:r>
            <a:r>
              <a:rPr lang="ru-RU" sz="2400" dirty="0" smtClean="0"/>
              <a:t>.</a:t>
            </a:r>
            <a:endParaRPr lang="en-US" kern="0" dirty="0" smtClean="0">
              <a:solidFill>
                <a:srgbClr val="57565A"/>
              </a:solidFill>
            </a:endParaRPr>
          </a:p>
        </p:txBody>
      </p:sp>
      <p:cxnSp>
        <p:nvCxnSpPr>
          <p:cNvPr id="20" name="Straight Connector 9"/>
          <p:cNvCxnSpPr/>
          <p:nvPr/>
        </p:nvCxnSpPr>
        <p:spPr>
          <a:xfrm>
            <a:off x="5879976" y="1583223"/>
            <a:ext cx="0" cy="4401749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21" name="Oval 11"/>
          <p:cNvSpPr/>
          <p:nvPr/>
        </p:nvSpPr>
        <p:spPr>
          <a:xfrm>
            <a:off x="6420039" y="1650846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6420039" y="2745736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2</a:t>
            </a:r>
          </a:p>
        </p:txBody>
      </p:sp>
      <p:sp>
        <p:nvSpPr>
          <p:cNvPr id="23" name="Oval 14"/>
          <p:cNvSpPr/>
          <p:nvPr/>
        </p:nvSpPr>
        <p:spPr>
          <a:xfrm>
            <a:off x="6420039" y="3840626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3</a:t>
            </a:r>
          </a:p>
        </p:txBody>
      </p:sp>
      <p:sp>
        <p:nvSpPr>
          <p:cNvPr id="24" name="Oval 15"/>
          <p:cNvSpPr/>
          <p:nvPr/>
        </p:nvSpPr>
        <p:spPr>
          <a:xfrm>
            <a:off x="6420039" y="4935516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4</a:t>
            </a:r>
          </a:p>
        </p:txBody>
      </p:sp>
      <p:pic>
        <p:nvPicPr>
          <p:cNvPr id="14" name="Picture 2" descr="https://sun9-24.userapi.com/c840726/v840726543/2723e/uCNAqi5ZreQ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41192" y="4037436"/>
            <a:ext cx="2752704" cy="2032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1" grpId="0" animBg="1"/>
      <p:bldP spid="22" grpId="0" animBg="1"/>
      <p:bldP spid="23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Задание на дом.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3200" b="1" dirty="0" smtClean="0"/>
              <a:t>Упражнение </a:t>
            </a:r>
            <a:r>
              <a:rPr lang="ru-RU" sz="3200" b="1" dirty="0" smtClean="0">
                <a:solidFill>
                  <a:srgbClr val="C00000"/>
                </a:solidFill>
              </a:rPr>
              <a:t>36</a:t>
            </a:r>
            <a:r>
              <a:rPr lang="ru-RU" sz="3200" b="1" dirty="0" smtClean="0"/>
              <a:t> (стр. 22): </a:t>
            </a:r>
            <a:r>
              <a:rPr lang="ru-RU" sz="3200" dirty="0" smtClean="0"/>
              <a:t>напишите сочинение-миниатюру на произвольно выбранную тему. Устно охарактеризуйте стиль и тип речи своего текста.</a:t>
            </a:r>
            <a:endParaRPr lang="ru-RU" sz="3200" dirty="0"/>
          </a:p>
        </p:txBody>
      </p:sp>
      <p:pic>
        <p:nvPicPr>
          <p:cNvPr id="4" name="Picture 6" descr="https://avatars.mds.yandex.net/get-zen_doc/1107063/pub_5bb10e3e9f3bb400aa407fb1_5bb10e9c3788e900a9045cf1/scale_120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38678" y="3857628"/>
            <a:ext cx="3572419" cy="2593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6077" y="186295"/>
            <a:ext cx="7439655" cy="773901"/>
          </a:xfrm>
          <a:prstGeom prst="rect">
            <a:avLst/>
          </a:prstGeom>
        </p:spPr>
        <p:txBody>
          <a:bodyPr vert="horz" wrap="square" lIns="0" tIns="34896" rIns="0" bIns="0" rtlCol="0" anchor="ctr">
            <a:spAutoFit/>
          </a:bodyPr>
          <a:lstStyle/>
          <a:p>
            <a:pPr marL="26842" algn="ctr">
              <a:lnSpc>
                <a:spcPct val="100000"/>
              </a:lnSpc>
              <a:spcBef>
                <a:spcPts val="275"/>
              </a:spcBef>
            </a:pPr>
            <a:r>
              <a:rPr lang="ru-RU" sz="4800" dirty="0" smtClean="0"/>
              <a:t>Сегодня на уроке.</a:t>
            </a:r>
            <a:endParaRPr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661582" y="1871300"/>
            <a:ext cx="4971248" cy="1672770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algn="ctr">
              <a:spcBef>
                <a:spcPts val="538"/>
              </a:spcBef>
            </a:pPr>
            <a:r>
              <a:rPr lang="ru-RU" altLang="ru-RU" sz="48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Стили речи. Строение текста.</a:t>
            </a:r>
            <a:endParaRPr lang="ru-RU" altLang="ru-RU" sz="48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67883" y="1773044"/>
            <a:ext cx="4292707" cy="564774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algn="just" defTabSz="1219084">
              <a:spcAft>
                <a:spcPts val="199"/>
              </a:spcAft>
              <a:defRPr/>
            </a:pPr>
            <a:r>
              <a:rPr lang="ru-RU" sz="2400" dirty="0" smtClean="0"/>
              <a:t>Вспомним, что такое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текст</a:t>
            </a:r>
            <a:r>
              <a:rPr lang="ru-RU" sz="2400" dirty="0" smtClean="0"/>
              <a:t>.</a:t>
            </a:r>
            <a:endParaRPr lang="en-US" sz="2400" kern="0" dirty="0" smtClean="0">
              <a:solidFill>
                <a:srgbClr val="57565A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67883" y="2685054"/>
            <a:ext cx="4264571" cy="934106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dirty="0" smtClean="0"/>
              <a:t>Рассмотрим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признаки текста </a:t>
            </a:r>
            <a:r>
              <a:rPr lang="ru-RU" sz="2400" dirty="0" smtClean="0"/>
              <a:t>и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строение текста</a:t>
            </a:r>
            <a:r>
              <a:rPr lang="ru-RU" sz="2400" dirty="0" smtClean="0"/>
              <a:t>.</a:t>
            </a:r>
            <a:endParaRPr lang="en-US" sz="2400" kern="0" dirty="0" smtClean="0">
              <a:solidFill>
                <a:srgbClr val="57565A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67884" y="4874835"/>
            <a:ext cx="4236436" cy="934106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dirty="0" smtClean="0"/>
              <a:t>Познакомимся с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типами текста </a:t>
            </a:r>
            <a:r>
              <a:rPr lang="ru-RU" sz="2400" dirty="0" smtClean="0"/>
              <a:t>и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стилями речи</a:t>
            </a:r>
            <a:r>
              <a:rPr lang="ru-RU" sz="2400" dirty="0" smtClean="0"/>
              <a:t>.</a:t>
            </a:r>
            <a:endParaRPr lang="en-US" kern="0" dirty="0" smtClean="0">
              <a:solidFill>
                <a:srgbClr val="57565A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67883" y="3779946"/>
            <a:ext cx="4391182" cy="934106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dirty="0" smtClean="0"/>
              <a:t>Узнаем о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способах связи предложений в тексте</a:t>
            </a:r>
            <a:r>
              <a:rPr lang="ru-RU" sz="2400" dirty="0" smtClean="0"/>
              <a:t>.</a:t>
            </a:r>
            <a:endParaRPr lang="en-US" kern="0" dirty="0" smtClean="0">
              <a:solidFill>
                <a:srgbClr val="57565A"/>
              </a:solidFill>
            </a:endParaRPr>
          </a:p>
        </p:txBody>
      </p:sp>
      <p:cxnSp>
        <p:nvCxnSpPr>
          <p:cNvPr id="20" name="Straight Connector 9"/>
          <p:cNvCxnSpPr/>
          <p:nvPr/>
        </p:nvCxnSpPr>
        <p:spPr>
          <a:xfrm>
            <a:off x="5879976" y="1583223"/>
            <a:ext cx="0" cy="4401749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21" name="Oval 11"/>
          <p:cNvSpPr/>
          <p:nvPr/>
        </p:nvSpPr>
        <p:spPr>
          <a:xfrm>
            <a:off x="6420039" y="1650846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6420039" y="2745736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2</a:t>
            </a:r>
          </a:p>
        </p:txBody>
      </p:sp>
      <p:sp>
        <p:nvSpPr>
          <p:cNvPr id="23" name="Oval 14"/>
          <p:cNvSpPr/>
          <p:nvPr/>
        </p:nvSpPr>
        <p:spPr>
          <a:xfrm>
            <a:off x="6420039" y="3840626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3</a:t>
            </a:r>
          </a:p>
        </p:txBody>
      </p:sp>
      <p:sp>
        <p:nvSpPr>
          <p:cNvPr id="24" name="Oval 15"/>
          <p:cNvSpPr/>
          <p:nvPr/>
        </p:nvSpPr>
        <p:spPr>
          <a:xfrm>
            <a:off x="6420039" y="4935516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4</a:t>
            </a:r>
          </a:p>
        </p:txBody>
      </p:sp>
      <p:pic>
        <p:nvPicPr>
          <p:cNvPr id="14" name="Picture 2" descr="https://sun9-24.userapi.com/c840726/v840726543/2723e/uCNAqi5ZreQ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41192" y="4037436"/>
            <a:ext cx="2752704" cy="2032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Что такое текст?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199" y="1428736"/>
            <a:ext cx="10725443" cy="4748227"/>
          </a:xfrm>
        </p:spPr>
        <p:txBody>
          <a:bodyPr/>
          <a:lstStyle/>
          <a:p>
            <a:pPr indent="228600"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Текст</a:t>
            </a:r>
            <a:r>
              <a:rPr lang="ru-RU" dirty="0" smtClean="0">
                <a:solidFill>
                  <a:srgbClr val="C00000"/>
                </a:solidFill>
              </a:rPr>
              <a:t> </a:t>
            </a:r>
            <a:r>
              <a:rPr lang="ru-RU" dirty="0" smtClean="0"/>
              <a:t>— это совокупность последовательно расположенных предложений (абзацев), связанных по смыслу и грамматически.</a:t>
            </a:r>
          </a:p>
          <a:p>
            <a:endParaRPr lang="ru-RU" dirty="0"/>
          </a:p>
        </p:txBody>
      </p:sp>
      <p:pic>
        <p:nvPicPr>
          <p:cNvPr id="33796" name="Picture 4" descr="https://fs.znanio.ru/methodology/images/0a/86/0a86d5072d7e165a201f48eacc710103b36ae17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24100" y="2786058"/>
            <a:ext cx="6524623" cy="371474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Способы связи предложений в тексте.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7694" y="1749962"/>
            <a:ext cx="9163050" cy="487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8539" y="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Например: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2779" y="4234375"/>
            <a:ext cx="10683240" cy="2250830"/>
          </a:xfrm>
        </p:spPr>
        <p:txBody>
          <a:bodyPr>
            <a:normAutofit fontScale="92500"/>
          </a:bodyPr>
          <a:lstStyle/>
          <a:p>
            <a:pPr indent="228600" algn="just">
              <a:buNone/>
            </a:pPr>
            <a:r>
              <a:rPr lang="ru-RU" i="1" dirty="0" smtClean="0">
                <a:solidFill>
                  <a:srgbClr val="7030A0"/>
                </a:solidFill>
              </a:rPr>
              <a:t>Наша память хранит с малолетства  веселое </a:t>
            </a:r>
            <a:r>
              <a:rPr lang="ru-RU" b="1" i="1" dirty="0" smtClean="0">
                <a:solidFill>
                  <a:srgbClr val="7030A0"/>
                </a:solidFill>
              </a:rPr>
              <a:t>имя</a:t>
            </a:r>
            <a:r>
              <a:rPr lang="ru-RU" i="1" dirty="0" smtClean="0">
                <a:solidFill>
                  <a:srgbClr val="7030A0"/>
                </a:solidFill>
              </a:rPr>
              <a:t>: Пушкин. </a:t>
            </a:r>
            <a:r>
              <a:rPr lang="ru-RU" b="1" i="1" dirty="0" smtClean="0">
                <a:solidFill>
                  <a:srgbClr val="7030A0"/>
                </a:solidFill>
              </a:rPr>
              <a:t>Это имя</a:t>
            </a:r>
            <a:r>
              <a:rPr lang="ru-RU" i="1" dirty="0" smtClean="0">
                <a:solidFill>
                  <a:srgbClr val="7030A0"/>
                </a:solidFill>
              </a:rPr>
              <a:t>, этот звук  наполняет собою многие дни нашей жизни. Сумрачные </a:t>
            </a:r>
            <a:r>
              <a:rPr lang="ru-RU" b="1" i="1" dirty="0" smtClean="0">
                <a:solidFill>
                  <a:srgbClr val="7030A0"/>
                </a:solidFill>
              </a:rPr>
              <a:t>имена</a:t>
            </a:r>
            <a:r>
              <a:rPr lang="ru-RU" i="1" dirty="0" smtClean="0">
                <a:solidFill>
                  <a:srgbClr val="7030A0"/>
                </a:solidFill>
              </a:rPr>
              <a:t> императоров, полководцев, изобретателей орудий убийств, мучителей и мучеников жизни. И рядом с ними – это легкое </a:t>
            </a:r>
            <a:r>
              <a:rPr lang="ru-RU" b="1" i="1" dirty="0" smtClean="0">
                <a:solidFill>
                  <a:srgbClr val="7030A0"/>
                </a:solidFill>
              </a:rPr>
              <a:t>имя</a:t>
            </a:r>
            <a:r>
              <a:rPr lang="ru-RU" i="1" dirty="0" smtClean="0">
                <a:solidFill>
                  <a:srgbClr val="7030A0"/>
                </a:solidFill>
              </a:rPr>
              <a:t>: Пушкин.</a:t>
            </a:r>
            <a:br>
              <a:rPr lang="ru-RU" i="1" dirty="0" smtClean="0">
                <a:solidFill>
                  <a:srgbClr val="7030A0"/>
                </a:solidFill>
              </a:rPr>
            </a:br>
            <a:r>
              <a:rPr lang="ru-RU" i="1" dirty="0" smtClean="0"/>
              <a:t>                                                                                                     </a:t>
            </a:r>
            <a:endParaRPr lang="ru-RU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37843" y="1093152"/>
            <a:ext cx="1030224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800" dirty="0" smtClean="0"/>
              <a:t>Среди различных видов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цепной связи </a:t>
            </a:r>
            <a:r>
              <a:rPr lang="ru-RU" sz="2800" dirty="0" smtClean="0"/>
              <a:t>по способу выражения наиболее широко распространены:</a:t>
            </a:r>
          </a:p>
          <a:p>
            <a:pPr indent="457200"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местоименные связи </a:t>
            </a:r>
            <a:r>
              <a:rPr lang="ru-RU" sz="2800" dirty="0" smtClean="0"/>
              <a:t>(существительные, прилагательные, числительные заменяются в последующем предложении местоимениями и местоименными наречиями);</a:t>
            </a:r>
          </a:p>
          <a:p>
            <a:pPr indent="457200"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лексические и синтаксические повторы;</a:t>
            </a:r>
          </a:p>
          <a:p>
            <a:pPr indent="457200"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синонимические замены.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355" y="228498"/>
            <a:ext cx="11676184" cy="650790"/>
          </a:xfrm>
          <a:prstGeom prst="rect">
            <a:avLst/>
          </a:prstGeom>
        </p:spPr>
        <p:txBody>
          <a:bodyPr vert="horz" wrap="square" lIns="0" tIns="34896" rIns="0" bIns="0" rtlCol="0" anchor="ctr">
            <a:spAutoFit/>
          </a:bodyPr>
          <a:lstStyle/>
          <a:p>
            <a:pPr marL="26842" algn="ctr">
              <a:lnSpc>
                <a:spcPct val="100000"/>
              </a:lnSpc>
              <a:spcBef>
                <a:spcPts val="275"/>
              </a:spcBef>
            </a:pPr>
            <a:r>
              <a:rPr lang="ru-RU" sz="4000" dirty="0" smtClean="0">
                <a:solidFill>
                  <a:schemeClr val="bg1"/>
                </a:solidFill>
              </a:rPr>
              <a:t>Структура текстов с параллельной связью.</a:t>
            </a:r>
            <a:endParaRPr sz="4000" dirty="0"/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xmlns="" id="{E731E443-ADB4-42DC-9A95-AA772A05AFD4}"/>
              </a:ext>
            </a:extLst>
          </p:cNvPr>
          <p:cNvGrpSpPr/>
          <p:nvPr/>
        </p:nvGrpSpPr>
        <p:grpSpPr>
          <a:xfrm>
            <a:off x="1434905" y="1527922"/>
            <a:ext cx="3665831" cy="3936205"/>
            <a:chOff x="755576" y="1338821"/>
            <a:chExt cx="1872208" cy="2952515"/>
          </a:xfrm>
          <a:solidFill>
            <a:srgbClr val="0070C0"/>
          </a:solidFill>
        </p:grpSpPr>
        <p:sp>
          <p:nvSpPr>
            <p:cNvPr id="46" name="Isosceles Triangle 3">
              <a:extLst>
                <a:ext uri="{FF2B5EF4-FFF2-40B4-BE49-F238E27FC236}">
                  <a16:creationId xmlns:a16="http://schemas.microsoft.com/office/drawing/2014/main" xmlns="" id="{43FB6C81-7CE8-4665-B98F-777E5CE275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576" y="1338822"/>
              <a:ext cx="1872208" cy="1476165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Isosceles Triangle 4">
              <a:extLst>
                <a:ext uri="{FF2B5EF4-FFF2-40B4-BE49-F238E27FC236}">
                  <a16:creationId xmlns:a16="http://schemas.microsoft.com/office/drawing/2014/main" xmlns="" id="{ABFCA7B2-765E-48A0-8504-FFD5AFC8E9F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091939" y="1338821"/>
              <a:ext cx="606090" cy="477879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Isosceles Triangle 5">
              <a:extLst>
                <a:ext uri="{FF2B5EF4-FFF2-40B4-BE49-F238E27FC236}">
                  <a16:creationId xmlns:a16="http://schemas.microsoft.com/office/drawing/2014/main" xmlns="" id="{357418E1-F690-4CB8-8413-C7DC97D03DF8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55576" y="2815172"/>
              <a:ext cx="1872208" cy="1476164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7">
            <a:extLst>
              <a:ext uri="{FF2B5EF4-FFF2-40B4-BE49-F238E27FC236}">
                <a16:creationId xmlns:a16="http://schemas.microsoft.com/office/drawing/2014/main" xmlns="" id="{7FBAFFB6-6143-413F-BEE8-B0DE5AE92A10}"/>
              </a:ext>
            </a:extLst>
          </p:cNvPr>
          <p:cNvGrpSpPr/>
          <p:nvPr/>
        </p:nvGrpSpPr>
        <p:grpSpPr>
          <a:xfrm>
            <a:off x="4704383" y="1457583"/>
            <a:ext cx="3651826" cy="3936205"/>
            <a:chOff x="755576" y="1338821"/>
            <a:chExt cx="1872208" cy="2952515"/>
          </a:xfrm>
          <a:solidFill>
            <a:srgbClr val="0070C0"/>
          </a:solidFill>
        </p:grpSpPr>
        <p:sp>
          <p:nvSpPr>
            <p:cNvPr id="50" name="Isosceles Triangle 8">
              <a:extLst>
                <a:ext uri="{FF2B5EF4-FFF2-40B4-BE49-F238E27FC236}">
                  <a16:creationId xmlns:a16="http://schemas.microsoft.com/office/drawing/2014/main" xmlns="" id="{984A1360-F853-4715-BB69-18237D26BA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576" y="1338822"/>
              <a:ext cx="1872208" cy="1476164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Isosceles Triangle 9">
              <a:extLst>
                <a:ext uri="{FF2B5EF4-FFF2-40B4-BE49-F238E27FC236}">
                  <a16:creationId xmlns:a16="http://schemas.microsoft.com/office/drawing/2014/main" xmlns="" id="{C44C4BD1-A10E-461E-85DB-75E14346EFA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091939" y="1338821"/>
              <a:ext cx="606090" cy="477879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Isosceles Triangle 10">
              <a:extLst>
                <a:ext uri="{FF2B5EF4-FFF2-40B4-BE49-F238E27FC236}">
                  <a16:creationId xmlns:a16="http://schemas.microsoft.com/office/drawing/2014/main" xmlns="" id="{8FC5A193-A55F-4888-B1FC-8BA526140D6A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55576" y="2815172"/>
              <a:ext cx="1872208" cy="1476164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11">
            <a:extLst>
              <a:ext uri="{FF2B5EF4-FFF2-40B4-BE49-F238E27FC236}">
                <a16:creationId xmlns:a16="http://schemas.microsoft.com/office/drawing/2014/main" xmlns="" id="{8D8A6C3E-2CC5-4E98-8A4C-4ED3C0BF4FB2}"/>
              </a:ext>
            </a:extLst>
          </p:cNvPr>
          <p:cNvGrpSpPr/>
          <p:nvPr/>
        </p:nvGrpSpPr>
        <p:grpSpPr>
          <a:xfrm>
            <a:off x="7772640" y="1443516"/>
            <a:ext cx="3608123" cy="3936205"/>
            <a:chOff x="755576" y="1338821"/>
            <a:chExt cx="1872208" cy="2952515"/>
          </a:xfrm>
          <a:solidFill>
            <a:srgbClr val="0070C0"/>
          </a:solidFill>
        </p:grpSpPr>
        <p:sp>
          <p:nvSpPr>
            <p:cNvPr id="54" name="Isosceles Triangle 12">
              <a:extLst>
                <a:ext uri="{FF2B5EF4-FFF2-40B4-BE49-F238E27FC236}">
                  <a16:creationId xmlns:a16="http://schemas.microsoft.com/office/drawing/2014/main" xmlns="" id="{4834F96E-9F70-41E1-A714-2D96AF6E42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576" y="1338822"/>
              <a:ext cx="1872208" cy="1476164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Isosceles Triangle 13">
              <a:extLst>
                <a:ext uri="{FF2B5EF4-FFF2-40B4-BE49-F238E27FC236}">
                  <a16:creationId xmlns:a16="http://schemas.microsoft.com/office/drawing/2014/main" xmlns="" id="{8C95E0C8-4693-4BC0-8649-98FB2F825C79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091939" y="1338821"/>
              <a:ext cx="606090" cy="477879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Isosceles Triangle 14">
              <a:extLst>
                <a:ext uri="{FF2B5EF4-FFF2-40B4-BE49-F238E27FC236}">
                  <a16:creationId xmlns:a16="http://schemas.microsoft.com/office/drawing/2014/main" xmlns="" id="{60FA3544-B316-47A8-A65F-EFBABFAA3D49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55576" y="2815172"/>
              <a:ext cx="1872208" cy="1476164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13270F5E-51F7-43B4-A683-38D44C2DD250}"/>
              </a:ext>
            </a:extLst>
          </p:cNvPr>
          <p:cNvSpPr txBox="1"/>
          <p:nvPr/>
        </p:nvSpPr>
        <p:spPr>
          <a:xfrm>
            <a:off x="2162328" y="1521510"/>
            <a:ext cx="947989" cy="651444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4876EB0-73F1-429A-B33A-A461604A04B6}"/>
              </a:ext>
            </a:extLst>
          </p:cNvPr>
          <p:cNvSpPr txBox="1"/>
          <p:nvPr/>
        </p:nvSpPr>
        <p:spPr>
          <a:xfrm>
            <a:off x="5590943" y="1455880"/>
            <a:ext cx="775815" cy="651444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9441895C-635F-429C-98C6-9ECBFA44018F}"/>
              </a:ext>
            </a:extLst>
          </p:cNvPr>
          <p:cNvSpPr txBox="1"/>
          <p:nvPr/>
        </p:nvSpPr>
        <p:spPr>
          <a:xfrm>
            <a:off x="8718620" y="1475782"/>
            <a:ext cx="672171" cy="651444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00FFF670-AF6C-4BDD-B983-FF958516955B}"/>
              </a:ext>
            </a:extLst>
          </p:cNvPr>
          <p:cNvSpPr txBox="1"/>
          <p:nvPr/>
        </p:nvSpPr>
        <p:spPr>
          <a:xfrm>
            <a:off x="1764545" y="2625477"/>
            <a:ext cx="2925381" cy="1672770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Зачин</a:t>
            </a:r>
            <a:r>
              <a:rPr lang="ru-RU" sz="2400" dirty="0" smtClean="0">
                <a:solidFill>
                  <a:schemeClr val="bg1"/>
                </a:solidFill>
              </a:rPr>
              <a:t> , содержащий </a:t>
            </a:r>
            <a:r>
              <a:rPr lang="ru-RU" sz="2400" b="1" dirty="0" smtClean="0">
                <a:solidFill>
                  <a:schemeClr val="bg1"/>
                </a:solidFill>
              </a:rPr>
              <a:t>мысль-тезис</a:t>
            </a:r>
            <a:r>
              <a:rPr lang="ru-RU" sz="2400" dirty="0" smtClean="0">
                <a:solidFill>
                  <a:schemeClr val="bg1"/>
                </a:solidFill>
              </a:rPr>
              <a:t> всего текста.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0A3E0A13-FE26-4674-9A87-3FA660D45AA3}"/>
              </a:ext>
            </a:extLst>
          </p:cNvPr>
          <p:cNvSpPr txBox="1"/>
          <p:nvPr/>
        </p:nvSpPr>
        <p:spPr>
          <a:xfrm>
            <a:off x="5112447" y="2555140"/>
            <a:ext cx="2925381" cy="1672770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Серия предложений, раскрывающих эту мысль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562D381E-ED69-4677-8ED0-AB4BFD9F46C9}"/>
              </a:ext>
            </a:extLst>
          </p:cNvPr>
          <p:cNvSpPr txBox="1"/>
          <p:nvPr/>
        </p:nvSpPr>
        <p:spPr>
          <a:xfrm>
            <a:off x="8222904" y="2527003"/>
            <a:ext cx="2925381" cy="1672770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Концовка,</a:t>
            </a:r>
            <a:r>
              <a:rPr lang="ru-RU" sz="2400" dirty="0" smtClean="0">
                <a:solidFill>
                  <a:schemeClr val="bg1"/>
                </a:solidFill>
              </a:rPr>
              <a:t> где допускается отсутствие параллелизма.</a:t>
            </a: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Isosceles Triangle 62">
            <a:extLst>
              <a:ext uri="{FF2B5EF4-FFF2-40B4-BE49-F238E27FC236}">
                <a16:creationId xmlns:a16="http://schemas.microsoft.com/office/drawing/2014/main" xmlns="" id="{5843DA4D-E5E6-4632-98C1-0DF5DE631102}"/>
              </a:ext>
            </a:extLst>
          </p:cNvPr>
          <p:cNvSpPr>
            <a:spLocks noChangeAspect="1"/>
          </p:cNvSpPr>
          <p:nvPr/>
        </p:nvSpPr>
        <p:spPr>
          <a:xfrm rot="10800000">
            <a:off x="7148160" y="5225996"/>
            <a:ext cx="311789" cy="209538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/>
            <a:endParaRPr lang="en-US" sz="3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Isosceles Triangle 63">
            <a:extLst>
              <a:ext uri="{FF2B5EF4-FFF2-40B4-BE49-F238E27FC236}">
                <a16:creationId xmlns:a16="http://schemas.microsoft.com/office/drawing/2014/main" xmlns="" id="{CDA4D09B-2219-4012-9660-CB8BC8BF4143}"/>
              </a:ext>
            </a:extLst>
          </p:cNvPr>
          <p:cNvSpPr>
            <a:spLocks noChangeAspect="1"/>
          </p:cNvSpPr>
          <p:nvPr/>
        </p:nvSpPr>
        <p:spPr>
          <a:xfrm rot="10800000">
            <a:off x="9525150" y="5225996"/>
            <a:ext cx="311789" cy="209538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/>
            <a:endParaRPr lang="en-US" sz="3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Isosceles Triangle 64">
            <a:extLst>
              <a:ext uri="{FF2B5EF4-FFF2-40B4-BE49-F238E27FC236}">
                <a16:creationId xmlns:a16="http://schemas.microsoft.com/office/drawing/2014/main" xmlns="" id="{4CDE0E63-5FA0-4C05-A8E4-CE555E2D3884}"/>
              </a:ext>
            </a:extLst>
          </p:cNvPr>
          <p:cNvSpPr>
            <a:spLocks noChangeAspect="1"/>
          </p:cNvSpPr>
          <p:nvPr/>
        </p:nvSpPr>
        <p:spPr>
          <a:xfrm rot="10800000">
            <a:off x="4746558" y="5242290"/>
            <a:ext cx="311789" cy="209538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/>
            <a:endParaRPr lang="en-US" sz="3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Isosceles Triangle 65">
            <a:extLst>
              <a:ext uri="{FF2B5EF4-FFF2-40B4-BE49-F238E27FC236}">
                <a16:creationId xmlns:a16="http://schemas.microsoft.com/office/drawing/2014/main" xmlns="" id="{1F5F3A3D-09E1-40EB-8715-E9429EFE87FD}"/>
              </a:ext>
            </a:extLst>
          </p:cNvPr>
          <p:cNvSpPr>
            <a:spLocks noChangeAspect="1"/>
          </p:cNvSpPr>
          <p:nvPr/>
        </p:nvSpPr>
        <p:spPr>
          <a:xfrm rot="10800000">
            <a:off x="2341194" y="5242290"/>
            <a:ext cx="311789" cy="209538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/>
            <a:endParaRPr lang="en-US" sz="3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2" descr="Цепная связь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40584" y="4469691"/>
            <a:ext cx="1476375" cy="2009776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459543" y="5304750"/>
            <a:ext cx="95707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buNone/>
            </a:pPr>
            <a:r>
              <a:rPr lang="ru-RU" sz="2400" dirty="0" smtClean="0"/>
              <a:t>Синтаксическими признаками  предложений являются:</a:t>
            </a:r>
          </a:p>
          <a:p>
            <a:pPr indent="228600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параллелизм их структуры;</a:t>
            </a:r>
          </a:p>
          <a:p>
            <a:pPr indent="228600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единство форм выражения сказуемых.</a:t>
            </a:r>
          </a:p>
        </p:txBody>
      </p:sp>
    </p:spTree>
    <p:extLst>
      <p:ext uri="{BB962C8B-B14F-4D97-AF65-F5344CB8AC3E}">
        <p14:creationId xmlns="" xmlns:p14="http://schemas.microsoft.com/office/powerpoint/2010/main" val="307708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5" grpId="0"/>
      <p:bldP spid="66" grpId="0"/>
      <p:bldP spid="67" grpId="0"/>
      <p:bldP spid="88" grpId="0" animBg="1"/>
      <p:bldP spid="89" grpId="0" animBg="1"/>
      <p:bldP spid="90" grpId="0" animBg="1"/>
      <p:bldP spid="9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0236" y="492369"/>
            <a:ext cx="11471031" cy="5936566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2400" dirty="0" smtClean="0"/>
              <a:t>В качестве примера рассмотрим отрывок из рассказа </a:t>
            </a:r>
            <a:r>
              <a:rPr lang="ru-RU" sz="2400" b="1" dirty="0" smtClean="0">
                <a:solidFill>
                  <a:srgbClr val="7030A0"/>
                </a:solidFill>
              </a:rPr>
              <a:t>И.С. Тургенева «Хорь и </a:t>
            </a:r>
            <a:r>
              <a:rPr lang="ru-RU" sz="2400" b="1" dirty="0" err="1" smtClean="0">
                <a:solidFill>
                  <a:srgbClr val="7030A0"/>
                </a:solidFill>
              </a:rPr>
              <a:t>Калиныч</a:t>
            </a:r>
            <a:r>
              <a:rPr lang="ru-RU" sz="2400" b="1" dirty="0" smtClean="0">
                <a:solidFill>
                  <a:srgbClr val="7030A0"/>
                </a:solidFill>
              </a:rPr>
              <a:t>», </a:t>
            </a:r>
            <a:r>
              <a:rPr lang="ru-RU" sz="2400" dirty="0" smtClean="0"/>
              <a:t>в котором автор даёт сопоставительную характеристику своим героям:</a:t>
            </a:r>
          </a:p>
          <a:p>
            <a:pPr indent="228600" algn="just" fontAlgn="base">
              <a:buNone/>
            </a:pPr>
            <a:r>
              <a:rPr lang="ru-RU" i="1" dirty="0" smtClean="0"/>
              <a:t>     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endParaRPr lang="ru-RU" dirty="0" smtClean="0"/>
          </a:p>
        </p:txBody>
      </p:sp>
      <p:pic>
        <p:nvPicPr>
          <p:cNvPr id="18434" name="Picture 2" descr="https://avatars.mds.yandex.net/get-zen_doc/1856484/pub_5ccf0f72178ebe00b3e74056_5ccf31bd4c5e42046d15409c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599" y="1589649"/>
            <a:ext cx="3699461" cy="40357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2030" y="1770580"/>
            <a:ext cx="752621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/>
              <a:t> 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  Оба приятеля нисколько не походили друг на друга. </a:t>
            </a:r>
            <a:r>
              <a:rPr lang="ru-RU" sz="2400" i="1" dirty="0" smtClean="0"/>
              <a:t>Хорь был человек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положительный, практический, административная голова, рационалист</a:t>
            </a:r>
            <a:r>
              <a:rPr lang="ru-RU" sz="2400" i="1" dirty="0" smtClean="0"/>
              <a:t>; </a:t>
            </a:r>
            <a:r>
              <a:rPr lang="ru-RU" sz="2400" i="1" dirty="0" err="1" smtClean="0"/>
              <a:t>Калиныч</a:t>
            </a:r>
            <a:r>
              <a:rPr lang="ru-RU" sz="2400" i="1" dirty="0" smtClean="0"/>
              <a:t>, напротив, принадлежал к числу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идеалистов, романтиков, людей восторженных и мечтательных. </a:t>
            </a:r>
            <a:r>
              <a:rPr lang="ru-RU" sz="2400" i="1" dirty="0" smtClean="0"/>
              <a:t>Хорь понимал действительность, то есть: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обстроился, накопил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</a:rPr>
              <a:t>деньжонку</a:t>
            </a:r>
            <a:r>
              <a:rPr lang="ru-RU" sz="2400" i="1" dirty="0" smtClean="0"/>
              <a:t>, ладил с барином и с прочими властями; </a:t>
            </a:r>
            <a:r>
              <a:rPr lang="ru-RU" sz="2400" i="1" dirty="0" err="1" smtClean="0"/>
              <a:t>Калиныч</a:t>
            </a:r>
            <a:r>
              <a:rPr lang="ru-RU" sz="2400" i="1" dirty="0" smtClean="0"/>
              <a:t>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ходил в лаптях и перебивался кое-как</a:t>
            </a:r>
            <a:r>
              <a:rPr lang="ru-RU" sz="2400" i="1" dirty="0" smtClean="0"/>
              <a:t>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Обратите внимание: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5B501E54-EF4F-4C63-A9D7-559AD0222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83340" y="1498210"/>
            <a:ext cx="3736679" cy="3706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98695" y="1410176"/>
            <a:ext cx="724955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3600" b="1" dirty="0" smtClean="0"/>
              <a:t>Текст</a:t>
            </a:r>
            <a:r>
              <a:rPr lang="ru-RU" sz="3600" dirty="0" smtClean="0"/>
              <a:t>, особенно достаточно объёмный, </a:t>
            </a:r>
            <a:r>
              <a:rPr lang="ru-RU" sz="3600" b="1" dirty="0" smtClean="0"/>
              <a:t>обычно не строится с использованием какого-либо одного типа связи. </a:t>
            </a:r>
            <a:r>
              <a:rPr lang="ru-RU" sz="3600" dirty="0" smtClean="0"/>
              <a:t>Как правило, в тексте наблюдается их совмещение в зависимости от конкретных авторских задач.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1132</Words>
  <Application>Microsoft Office PowerPoint</Application>
  <PresentationFormat>Произвольный</PresentationFormat>
  <Paragraphs>157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Проверка самостоятельной работы.</vt:lpstr>
      <vt:lpstr>Сегодня на уроке.</vt:lpstr>
      <vt:lpstr>Что такое текст?</vt:lpstr>
      <vt:lpstr>Способы связи предложений в тексте.</vt:lpstr>
      <vt:lpstr>Например:</vt:lpstr>
      <vt:lpstr>Структура текстов с параллельной связью.</vt:lpstr>
      <vt:lpstr>Слайд 8</vt:lpstr>
      <vt:lpstr>Обратите внимание:</vt:lpstr>
      <vt:lpstr>Строение текста.</vt:lpstr>
      <vt:lpstr>Слайд 11</vt:lpstr>
      <vt:lpstr>Задание №1. Определите тип текста. </vt:lpstr>
      <vt:lpstr>Слайд 13</vt:lpstr>
      <vt:lpstr>Слайд 14</vt:lpstr>
      <vt:lpstr>Слайд 15</vt:lpstr>
      <vt:lpstr>Слайд 16</vt:lpstr>
      <vt:lpstr>Слайд 17</vt:lpstr>
      <vt:lpstr>Задание №2. Определить стиль.</vt:lpstr>
      <vt:lpstr>Слайд 19</vt:lpstr>
      <vt:lpstr>Слайд 20</vt:lpstr>
      <vt:lpstr>Слайд 21</vt:lpstr>
      <vt:lpstr>Слайд 22</vt:lpstr>
      <vt:lpstr>Подведение итогов урока.</vt:lpstr>
      <vt:lpstr>Задание на дом.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ТАНЮШКА</dc:creator>
  <cp:lastModifiedBy>Пользователь</cp:lastModifiedBy>
  <cp:revision>64</cp:revision>
  <dcterms:created xsi:type="dcterms:W3CDTF">2020-08-20T14:06:43Z</dcterms:created>
  <dcterms:modified xsi:type="dcterms:W3CDTF">2020-09-09T12:21:24Z</dcterms:modified>
</cp:coreProperties>
</file>