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7" r:id="rId3"/>
    <p:sldId id="1425" r:id="rId4"/>
    <p:sldId id="1399" r:id="rId5"/>
    <p:sldId id="1416" r:id="rId6"/>
    <p:sldId id="1406" r:id="rId7"/>
    <p:sldId id="1428" r:id="rId8"/>
    <p:sldId id="1407" r:id="rId9"/>
    <p:sldId id="1411" r:id="rId10"/>
    <p:sldId id="1412" r:id="rId11"/>
    <p:sldId id="1400" r:id="rId12"/>
    <p:sldId id="1413" r:id="rId13"/>
    <p:sldId id="1414" r:id="rId14"/>
    <p:sldId id="1415" r:id="rId15"/>
    <p:sldId id="1401" r:id="rId16"/>
    <p:sldId id="1402" r:id="rId17"/>
    <p:sldId id="1403" r:id="rId18"/>
    <p:sldId id="1418" r:id="rId19"/>
    <p:sldId id="1419" r:id="rId20"/>
    <p:sldId id="1420" r:id="rId21"/>
    <p:sldId id="1421" r:id="rId22"/>
    <p:sldId id="1422" r:id="rId23"/>
    <p:sldId id="1426" r:id="rId24"/>
    <p:sldId id="142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15926" y="2644423"/>
            <a:ext cx="839731" cy="244808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4493" y="2687275"/>
            <a:ext cx="8276449" cy="264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Стили речи. </a:t>
            </a:r>
            <a:endParaRPr lang="ru-RU" altLang="ru-RU" sz="5400" b="1" dirty="0" smtClean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Строение </a:t>
            </a: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текста.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Строение текста.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979963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2400" dirty="0" smtClean="0"/>
              <a:t>Текст обязательно должен иметь </a:t>
            </a:r>
            <a:r>
              <a:rPr lang="ru-RU" sz="2400" b="1" dirty="0" smtClean="0"/>
              <a:t>композицию</a:t>
            </a:r>
            <a:r>
              <a:rPr lang="ru-RU" sz="2400" dirty="0" smtClean="0"/>
              <a:t>, должен быть построен по определённому </a:t>
            </a:r>
            <a:r>
              <a:rPr lang="ru-RU" sz="2400" b="1" dirty="0" smtClean="0"/>
              <a:t>плану</a:t>
            </a:r>
            <a:r>
              <a:rPr lang="ru-RU" sz="2400" dirty="0" smtClean="0"/>
              <a:t>, который обычно имеет трёхчастную структуру – зачин, среднюю часть (развёртывание мысли) и концовку.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0AFD842-9B91-4BAA-B816-12745594E8AD}"/>
              </a:ext>
            </a:extLst>
          </p:cNvPr>
          <p:cNvSpPr txBox="1"/>
          <p:nvPr/>
        </p:nvSpPr>
        <p:spPr>
          <a:xfrm>
            <a:off x="1223891" y="3277772"/>
            <a:ext cx="2630656" cy="1125415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noAutofit/>
          </a:bodyPr>
          <a:lstStyle/>
          <a:p>
            <a:pPr marL="270727"/>
            <a:r>
              <a:rPr lang="ru-RU" sz="2800" b="1" dirty="0" smtClean="0">
                <a:solidFill>
                  <a:schemeClr val="bg1"/>
                </a:solidFill>
              </a:rPr>
              <a:t>Вступление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ight Arrow 14">
            <a:extLst>
              <a:ext uri="{FF2B5EF4-FFF2-40B4-BE49-F238E27FC236}">
                <a16:creationId xmlns:a16="http://schemas.microsoft.com/office/drawing/2014/main" xmlns="" id="{2821B591-ADF8-4E58-A6C7-243537A4DE70}"/>
              </a:ext>
            </a:extLst>
          </p:cNvPr>
          <p:cNvSpPr/>
          <p:nvPr/>
        </p:nvSpPr>
        <p:spPr>
          <a:xfrm>
            <a:off x="3855918" y="3573196"/>
            <a:ext cx="603540" cy="627196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AFD842-9B91-4BAA-B816-12745594E8AD}"/>
              </a:ext>
            </a:extLst>
          </p:cNvPr>
          <p:cNvSpPr txBox="1"/>
          <p:nvPr/>
        </p:nvSpPr>
        <p:spPr>
          <a:xfrm>
            <a:off x="4403188" y="3275426"/>
            <a:ext cx="3108960" cy="1113693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noAutofit/>
          </a:bodyPr>
          <a:lstStyle/>
          <a:p>
            <a:pPr marL="270727" algn="ctr"/>
            <a:r>
              <a:rPr lang="ru-RU" sz="2800" b="1" dirty="0" smtClean="0">
                <a:solidFill>
                  <a:schemeClr val="bg1"/>
                </a:solidFill>
              </a:rPr>
              <a:t>Основная часть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ight Arrow 14">
            <a:extLst>
              <a:ext uri="{FF2B5EF4-FFF2-40B4-BE49-F238E27FC236}">
                <a16:creationId xmlns:a16="http://schemas.microsoft.com/office/drawing/2014/main" xmlns="" id="{2821B591-ADF8-4E58-A6C7-243537A4DE70}"/>
              </a:ext>
            </a:extLst>
          </p:cNvPr>
          <p:cNvSpPr/>
          <p:nvPr/>
        </p:nvSpPr>
        <p:spPr>
          <a:xfrm>
            <a:off x="7497105" y="3598985"/>
            <a:ext cx="603540" cy="627196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0AFD842-9B91-4BAA-B816-12745594E8AD}"/>
              </a:ext>
            </a:extLst>
          </p:cNvPr>
          <p:cNvSpPr txBox="1"/>
          <p:nvPr/>
        </p:nvSpPr>
        <p:spPr>
          <a:xfrm>
            <a:off x="8072511" y="3275428"/>
            <a:ext cx="2689274" cy="1125415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noAutofit/>
          </a:bodyPr>
          <a:lstStyle/>
          <a:p>
            <a:pPr marL="270727"/>
            <a:r>
              <a:rPr lang="ru-RU" sz="2800" b="1" dirty="0" smtClean="0">
                <a:solidFill>
                  <a:schemeClr val="bg1"/>
                </a:solidFill>
              </a:rPr>
              <a:t>Заключение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60760" y="2433711"/>
            <a:ext cx="1407684" cy="2363373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162928" y="4659813"/>
            <a:ext cx="103022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Вступление </a:t>
            </a:r>
            <a:r>
              <a:rPr lang="ru-RU" sz="2400" dirty="0" smtClean="0"/>
              <a:t>подготавливает читателя к восприятию основного содержания текста. В нём формулируется тема повествования. </a:t>
            </a:r>
          </a:p>
          <a:p>
            <a:pPr indent="228600" algn="just">
              <a:buNone/>
            </a:pPr>
            <a:r>
              <a:rPr lang="ru-RU" sz="2400" dirty="0" smtClean="0"/>
              <a:t>В 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основной части</a:t>
            </a:r>
            <a:r>
              <a:rPr lang="ru-RU" sz="2400" dirty="0" smtClean="0"/>
              <a:t> идёт развитие этой темы. </a:t>
            </a:r>
          </a:p>
          <a:p>
            <a:pPr indent="228600" algn="just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Заключение</a:t>
            </a:r>
            <a:r>
              <a:rPr lang="ru-RU" sz="2400" dirty="0" smtClean="0"/>
              <a:t> подводит итог раскрытию темы.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https://avatars.mds.yandex.net/get-pdb/1930923/08cc4621-4847-4b94-9a24-c0cfb32a62ae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896" y="343098"/>
            <a:ext cx="11430000" cy="59436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631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№1. Определите тип текста.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75583"/>
            <a:ext cx="7321062" cy="3573192"/>
          </a:xfrm>
        </p:spPr>
        <p:txBody>
          <a:bodyPr/>
          <a:lstStyle/>
          <a:p>
            <a:pPr indent="228600" algn="just">
              <a:buNone/>
            </a:pPr>
            <a:r>
              <a:rPr lang="ru-RU" i="1" dirty="0" smtClean="0"/>
              <a:t>Дождь шел третий день. Серый, мелкий и вредный. Непредсказуемый, как низкое седое небо. Нескончаемый. Бесконечный. Он неприкаянно стучался в окна и тихо шуршал по крыше. Угрюмый и беспечный. Раздражающий. Надоевший.</a:t>
            </a:r>
            <a:endParaRPr lang="ru-RU" dirty="0" smtClean="0"/>
          </a:p>
          <a:p>
            <a:pPr indent="228600"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Текст-описание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28676" name="Picture 4" descr="https://avatars.mds.yandex.net/get-pdb/2492590/5e606983-ccc4-44fa-986e-7f3669dc0425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50105" y="1448973"/>
            <a:ext cx="2697838" cy="3229333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012874" y="4919008"/>
            <a:ext cx="102272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какой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предмет описывается?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– дождь;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каков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предмет?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– серый, мелкий, вредный, непредсказуемый, бесконечный и др.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773723"/>
            <a:ext cx="10515600" cy="5403240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i="1" dirty="0" smtClean="0"/>
              <a:t>Итак, пройдет ночь, и отшумит дождь, отгремит гром. И что дальше? Опять – изнуряющий зной душного лета? Опять – раскаленный асфальт? Опять – задыхающийся в пыли город? Или погода смилуется над уставшими городскими жителями и подарит хотя бы неделю прохлады? Поскольку предсказания синоптиков размыты и туманны, нам остается только ждать и наблюдать. </a:t>
            </a:r>
            <a:endParaRPr lang="ru-RU" sz="3000" b="1" i="1" dirty="0" smtClean="0">
              <a:solidFill>
                <a:srgbClr val="7030A0"/>
              </a:solidFill>
            </a:endParaRPr>
          </a:p>
          <a:p>
            <a:pPr indent="228600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Текст-рассуждение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33794" name="Picture 2" descr="https://i3vestno.ru/media/uploads/2020/7/3311534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0105" y="3699804"/>
            <a:ext cx="2982833" cy="2082018"/>
          </a:xfrm>
          <a:prstGeom prst="rect">
            <a:avLst/>
          </a:prstGeom>
          <a:noFill/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942534" y="4192172"/>
            <a:ext cx="738553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почему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– потому что закончится дождь и вернется надоевшая всем жара;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зачем?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– чтобы представить, чего ждать от капризной природы.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90843"/>
            <a:ext cx="6899031" cy="4783015"/>
          </a:xfrm>
        </p:spPr>
        <p:txBody>
          <a:bodyPr>
            <a:normAutofit fontScale="92500"/>
          </a:bodyPr>
          <a:lstStyle/>
          <a:p>
            <a:pPr indent="228600" algn="just">
              <a:buNone/>
            </a:pPr>
            <a:r>
              <a:rPr lang="ru-RU" sz="2600" i="1" dirty="0" smtClean="0"/>
              <a:t>Ночью поднялся сильный ветер и пошел дождь. Он тихо барабанил по крыше и стекал по стеклу, превращая мир за окном в размытое пятно. Потоки воды смывали пыль с деревьев и тротуаров, журчали в водостоках, остужали раскаленный от летней жары город. И те, кто не спал, открывали окна, вдыхали влажную прохладу и подставляли лица ледяным каплям. Дождя в городе ждали два месяца, и теперь, когда он пришел, люди молча улыбались, благословляя плачущее небо…</a:t>
            </a:r>
            <a:endParaRPr lang="ru-RU" i="1" dirty="0" smtClean="0"/>
          </a:p>
          <a:p>
            <a:pPr indent="228600"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Текст- повествование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32770" name="Picture 2" descr="https://i.pinimg.com/originals/87/66/c4/8766c4c5af59bb8d606e93b397a5cdf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46720" y="449875"/>
            <a:ext cx="3760957" cy="3882974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928467" y="5134708"/>
            <a:ext cx="105367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случилось?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– в городе пошел дождь;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где и с кем произошло?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– городские жители дождались дождя;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когда случилось?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–  летом пошел дождь.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https://ds05.infourok.ru/uploads/ex/10c3/000715a2-9f97bf43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80960" y="214291"/>
          <a:ext cx="11572953" cy="64259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49487"/>
                <a:gridCol w="3336990"/>
                <a:gridCol w="2893238"/>
                <a:gridCol w="2893238"/>
              </a:tblGrid>
              <a:tr h="1473896"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Разговорный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/>
                        <a:t>Научный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endParaRPr lang="ru-RU" sz="2000" dirty="0" smtClean="0"/>
                    </a:p>
                    <a:p>
                      <a:pPr algn="ctr" rtl="0"/>
                      <a:r>
                        <a:rPr lang="ru-RU" sz="2000" dirty="0" smtClean="0"/>
                        <a:t>Официально-</a:t>
                      </a:r>
                    </a:p>
                    <a:p>
                      <a:pPr algn="ctr" rtl="0"/>
                      <a:r>
                        <a:rPr lang="ru-RU" sz="2000" dirty="0" smtClean="0"/>
                        <a:t>деловой</a:t>
                      </a:r>
                    </a:p>
                    <a:p>
                      <a:pPr algn="ctr"/>
                      <a:endParaRPr lang="ru-RU" sz="2000" dirty="0"/>
                    </a:p>
                  </a:txBody>
                  <a:tcPr/>
                </a:tc>
              </a:tr>
              <a:tr h="12426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Цель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(зачем?)</a:t>
                      </a:r>
                    </a:p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Обмен мыслями, впечатлениями, общение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Сообщение, передача научной информации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Точная передача деловой информации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18206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Сфера применения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(где?)</a:t>
                      </a:r>
                    </a:p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Беседа в неофициальной обстановке; дружеские письма и послания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Официальная обстановка; уроки, лекции; научно-популярные книги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Официальная обстановка; деловые бумаги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18206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Особенности</a:t>
                      </a:r>
                    </a:p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Преобладание разговорной и просторечной лексики; интонация, мимика, жесты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Однозначные слова; термины; отсутствие образных средств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Термины, речевые штампы, канцеляризмы; конкретность, официальность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2772" name="Picture 4" descr="http://56ouo10.ru/2019/chitat/363-3637477_books-png-clipart-psd-vectors-and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588" y="285728"/>
            <a:ext cx="1605398" cy="121444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0959" y="285729"/>
          <a:ext cx="11358642" cy="614366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86214"/>
                <a:gridCol w="3786214"/>
                <a:gridCol w="3786214"/>
              </a:tblGrid>
              <a:tr h="12745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Публицистический</a:t>
                      </a:r>
                    </a:p>
                    <a:p>
                      <a:pPr algn="ctr"/>
                      <a:endParaRPr lang="ru-RU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Художественный</a:t>
                      </a:r>
                    </a:p>
                  </a:txBody>
                  <a:tcPr/>
                </a:tc>
              </a:tr>
              <a:tr h="13187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Цель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(зачем?)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Сообщение, воздействие на слушателей или читателей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Воздействие на мысли и чувства</a:t>
                      </a:r>
                    </a:p>
                  </a:txBody>
                  <a:tcPr/>
                </a:tc>
              </a:tr>
              <a:tr h="131870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Сфера применения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(где?)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Официальная обстановка; средства массовой информации, в выступлениях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Художественная литература</a:t>
                      </a:r>
                    </a:p>
                  </a:txBody>
                  <a:tcPr/>
                </a:tc>
              </a:tr>
              <a:tr h="223165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Особенности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Торжественная лексика, эмоциональность; соединение стандартизированных слов и средств выразительности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Широкое использование изобразительно-выразительных средств; использование средств других стилей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4" descr="http://56ouo10.ru/2019/chitat/363-3637477_books-png-clipart-psd-vectors-and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3968" y="214290"/>
            <a:ext cx="1605398" cy="121444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№2. Определить стиль.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0960" y="1825624"/>
            <a:ext cx="11287204" cy="467520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В древнерусском языке были существительные мужского рода «пешек» (в значении «пешеход» ) и «</a:t>
            </a:r>
            <a:r>
              <a:rPr lang="ru-RU" dirty="0" err="1" smtClean="0"/>
              <a:t>мельк</a:t>
            </a:r>
            <a:r>
              <a:rPr lang="ru-RU" dirty="0" smtClean="0"/>
              <a:t>» (в значении «миг», «мгновение» ). Эти существительные в творительном падеже – «пешком» и «мельком» - перешли в наречия. «Пешком» стало обозначать «на своих ногах», а «мельком» – «на короткое время», «бегло». В обоих наречиях был суффикс </a:t>
            </a:r>
            <a:r>
              <a:rPr lang="ru-RU" b="1" dirty="0" smtClean="0"/>
              <a:t>–</a:t>
            </a:r>
            <a:r>
              <a:rPr lang="ru-RU" b="1" dirty="0" err="1" smtClean="0"/>
              <a:t>ом</a:t>
            </a:r>
            <a:r>
              <a:rPr lang="ru-RU" dirty="0" smtClean="0"/>
              <a:t>. Постепенно существительные «пешек» и «</a:t>
            </a:r>
            <a:r>
              <a:rPr lang="ru-RU" dirty="0" err="1" smtClean="0"/>
              <a:t>мельк</a:t>
            </a:r>
            <a:r>
              <a:rPr lang="ru-RU" dirty="0" smtClean="0"/>
              <a:t>» устарели и вышли из употребления. </a:t>
            </a:r>
          </a:p>
          <a:p>
            <a:pPr indent="228600" algn="ctr">
              <a:buNone/>
            </a:pPr>
            <a:r>
              <a:rPr lang="ru-RU" dirty="0" smtClean="0"/>
              <a:t> </a:t>
            </a:r>
            <a:r>
              <a:rPr lang="ru-RU" sz="5400" b="1" dirty="0" smtClean="0">
                <a:solidFill>
                  <a:srgbClr val="00B050"/>
                </a:solidFill>
              </a:rPr>
              <a:t>Научный</a:t>
            </a:r>
          </a:p>
          <a:p>
            <a:endParaRPr lang="ru-RU" dirty="0"/>
          </a:p>
        </p:txBody>
      </p:sp>
      <p:pic>
        <p:nvPicPr>
          <p:cNvPr id="41986" name="Picture 2" descr="https://images.evisos.cl/2012/04/04/clases-particulares-de-fisica-y-matematica-a-domicilio_a862c08ad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7966" y="4924911"/>
            <a:ext cx="1782995" cy="17473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357166"/>
            <a:ext cx="10515600" cy="581979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Желающим обратиться за помощью на биржу труда, получить статус безработного и найти новую работу понадобятся следующие документы:</a:t>
            </a:r>
          </a:p>
          <a:p>
            <a:pPr indent="228600" algn="just">
              <a:buNone/>
            </a:pPr>
            <a:r>
              <a:rPr lang="ru-RU" sz="3200" dirty="0" smtClean="0"/>
              <a:t>- паспорт или документ, его заменяющий;</a:t>
            </a:r>
          </a:p>
          <a:p>
            <a:pPr indent="228600" algn="just">
              <a:buNone/>
            </a:pPr>
            <a:r>
              <a:rPr lang="ru-RU" sz="3200" dirty="0" smtClean="0"/>
              <a:t>- трудовая книжка или её дубликат;</a:t>
            </a:r>
          </a:p>
          <a:p>
            <a:pPr indent="228600" algn="just">
              <a:buNone/>
            </a:pPr>
            <a:r>
              <a:rPr lang="ru-RU" sz="3200" dirty="0" smtClean="0"/>
              <a:t>- документы об образовании и профессиональной </a:t>
            </a:r>
            <a:r>
              <a:rPr lang="ru-RU" sz="3200" dirty="0" smtClean="0"/>
              <a:t>квалификации.</a:t>
            </a:r>
            <a:endParaRPr lang="ru-RU" sz="3200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00B050"/>
                </a:solidFill>
              </a:rPr>
              <a:t>Официально-деловой</a:t>
            </a:r>
          </a:p>
          <a:p>
            <a:endParaRPr lang="ru-RU" dirty="0"/>
          </a:p>
        </p:txBody>
      </p:sp>
      <p:pic>
        <p:nvPicPr>
          <p:cNvPr id="40962" name="Picture 2" descr="https://www.growwire.com/Websites/growwire/images/GettyImages-200468695-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24958" y="4857760"/>
            <a:ext cx="2540078" cy="1787626"/>
          </a:xfrm>
          <a:prstGeom prst="rect">
            <a:avLst/>
          </a:prstGeom>
          <a:noFill/>
        </p:spPr>
      </p:pic>
      <p:sp>
        <p:nvSpPr>
          <p:cNvPr id="38914" name="AutoShape 2" descr="Стили речи: примеры тек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Стили речи: примеры тек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Проверка </a:t>
            </a:r>
            <a:r>
              <a:rPr lang="ru-RU" sz="4800" b="1" dirty="0" smtClean="0">
                <a:solidFill>
                  <a:srgbClr val="002060"/>
                </a:solidFill>
              </a:rPr>
              <a:t>самостоятельной работы.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1167618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FF0000"/>
                </a:solidFill>
              </a:rPr>
              <a:t>27</a:t>
            </a:r>
            <a:r>
              <a:rPr lang="ru-RU" b="1" dirty="0" smtClean="0"/>
              <a:t> (стр. 15):</a:t>
            </a:r>
            <a:r>
              <a:rPr lang="ru-RU" dirty="0" smtClean="0"/>
              <a:t> спишите пословицы, вставляя пропущенные буквы. Подчеркните пословицу, близкую по смыслу русской: </a:t>
            </a:r>
            <a:r>
              <a:rPr lang="ru-RU" i="1" dirty="0" smtClean="0"/>
              <a:t>Один с сошкой – семеро с ложкой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https://illustrators.ru/uploads/illustration/image/709073/main_709073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7562" y="2668706"/>
            <a:ext cx="2553425" cy="325379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62928" y="2648133"/>
            <a:ext cx="715107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800" dirty="0" smtClean="0"/>
              <a:t>Где четв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ро, там уже сходка</a:t>
            </a:r>
            <a:r>
              <a:rPr lang="ru-RU" sz="2800" b="1" dirty="0" smtClean="0"/>
              <a:t>. </a:t>
            </a:r>
            <a:r>
              <a:rPr lang="ru-RU" sz="2800" dirty="0" smtClean="0"/>
              <a:t>Сметлив и хитёр пят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рым нос утёр. Один друг шест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рых родственников заменит. </a:t>
            </a:r>
            <a:r>
              <a:rPr lang="ru-RU" sz="2800" b="1" dirty="0" smtClean="0"/>
              <a:t>На пашне один, а за столом – сем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b="1" dirty="0" smtClean="0"/>
              <a:t>ро.</a:t>
            </a:r>
            <a:r>
              <a:rPr lang="ru-RU" sz="2800" dirty="0" smtClean="0"/>
              <a:t> Сем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ро одного не ждут. Девят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ро одного петуха режут. На гору десят</a:t>
            </a:r>
            <a:r>
              <a:rPr lang="ru-RU" sz="2800" b="1" dirty="0" smtClean="0">
                <a:solidFill>
                  <a:srgbClr val="FF0000"/>
                </a:solidFill>
              </a:rPr>
              <a:t>е</a:t>
            </a:r>
            <a:r>
              <a:rPr lang="ru-RU" sz="2800" dirty="0" smtClean="0"/>
              <a:t>ро тянут, а под гору один столкнет.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28604"/>
            <a:ext cx="10515600" cy="574835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Существует масса вещей, в которых человек может реализовать себя. Везде успеть невозможно, поэтому следует выбрать такое, где наш талант и способности смогли бы воплотиться в полной мере. И главное – никогда не останавливаться на достигнутом! </a:t>
            </a:r>
            <a:r>
              <a:rPr lang="ru-RU" sz="3200" dirty="0" smtClean="0"/>
              <a:t>Как сказал один из великих, счастье не может быть продолжительным, иначе это уже не счастье, а обыденность.</a:t>
            </a:r>
            <a:endParaRPr lang="ru-RU" sz="5400" b="1" dirty="0" smtClean="0">
              <a:solidFill>
                <a:srgbClr val="00B050"/>
              </a:solidFill>
            </a:endParaRPr>
          </a:p>
          <a:p>
            <a:pPr indent="228600">
              <a:buNone/>
            </a:pPr>
            <a:r>
              <a:rPr lang="ru-RU" sz="4800" b="1" dirty="0" smtClean="0">
                <a:solidFill>
                  <a:srgbClr val="00B050"/>
                </a:solidFill>
              </a:rPr>
              <a:t>Публицистический</a:t>
            </a:r>
          </a:p>
          <a:p>
            <a:endParaRPr lang="ru-RU" dirty="0"/>
          </a:p>
        </p:txBody>
      </p:sp>
      <p:pic>
        <p:nvPicPr>
          <p:cNvPr id="46082" name="Picture 2" descr="https://media.slovoidilo.ua/media/publications/7/63812/63812-1_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7702" y="4000504"/>
            <a:ext cx="3772616" cy="21212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3836" y="642918"/>
            <a:ext cx="6411536" cy="3605525"/>
          </a:xfrm>
        </p:spPr>
        <p:txBody>
          <a:bodyPr>
            <a:noAutofit/>
          </a:bodyPr>
          <a:lstStyle/>
          <a:p>
            <a:pPr indent="228600" algn="just">
              <a:buNone/>
            </a:pPr>
            <a:r>
              <a:rPr lang="ru-RU" dirty="0" smtClean="0"/>
              <a:t>Дни стояли туманные, странные: проходил мерзлой поступью ядовитый октябрь; замороженная пыль носилась по городу бурыми вихрями; и покорно лег на дорожках Летнего сада золотой шепот лиственный, и покорно ложился у ног шелестящий багрец, чтобы виться и гнаться у ног прохожего пешехода, и шушукать, сплетая из листьев желто-красные россыпи </a:t>
            </a:r>
            <a:r>
              <a:rPr lang="ru-RU" dirty="0" smtClean="0"/>
              <a:t>слов</a:t>
            </a: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36866" name="Picture 2" descr="https://photocentra.ru/images/main63/635296_ma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5429" y="829993"/>
            <a:ext cx="4747866" cy="426251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061217" y="5790587"/>
            <a:ext cx="41245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B050"/>
                </a:solidFill>
              </a:rPr>
              <a:t>Художественный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28604"/>
            <a:ext cx="10515600" cy="574835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– Привет. Ну, как у тебя дела? – спросила Лена.</a:t>
            </a:r>
          </a:p>
          <a:p>
            <a:pPr indent="228600" algn="just">
              <a:buNone/>
            </a:pPr>
            <a:r>
              <a:rPr lang="ru-RU" dirty="0" smtClean="0"/>
              <a:t>– Здравствуй. Да ничего, вот только вчера приехала, – ответила Женя.</a:t>
            </a:r>
          </a:p>
          <a:p>
            <a:pPr indent="228600" algn="just">
              <a:buNone/>
            </a:pPr>
            <a:r>
              <a:rPr lang="ru-RU" dirty="0" smtClean="0"/>
              <a:t>– Как отдохнула? – поинтересовалась Лена.</a:t>
            </a:r>
          </a:p>
          <a:p>
            <a:pPr indent="228600" algn="just">
              <a:buNone/>
            </a:pPr>
            <a:r>
              <a:rPr lang="ru-RU" dirty="0" smtClean="0"/>
              <a:t>– Ой, здорово, – пояснила Женя. – На Байкале так красиво! Обалдеть… Ну, а ты как?</a:t>
            </a:r>
          </a:p>
          <a:p>
            <a:pPr indent="228600" algn="just">
              <a:buNone/>
            </a:pPr>
            <a:r>
              <a:rPr lang="ru-RU" dirty="0" smtClean="0"/>
              <a:t>– Была у бабушки в Задонске. Столько интересного узнала! А в каких местах я побывала!</a:t>
            </a:r>
          </a:p>
          <a:p>
            <a:pPr indent="228600" algn="just">
              <a:buNone/>
            </a:pPr>
            <a:r>
              <a:rPr lang="ru-RU" dirty="0" smtClean="0"/>
              <a:t> </a:t>
            </a:r>
          </a:p>
          <a:p>
            <a:pPr indent="228600" algn="just">
              <a:buNone/>
            </a:pPr>
            <a:r>
              <a:rPr lang="ru-RU" sz="4400" b="1" dirty="0" smtClean="0">
                <a:solidFill>
                  <a:srgbClr val="00B050"/>
                </a:solidFill>
              </a:rPr>
              <a:t>Разговорный</a:t>
            </a:r>
            <a:endParaRPr lang="ru-RU" sz="4400" b="1" dirty="0">
              <a:solidFill>
                <a:srgbClr val="00B050"/>
              </a:solidFill>
            </a:endParaRPr>
          </a:p>
        </p:txBody>
      </p:sp>
      <p:sp>
        <p:nvSpPr>
          <p:cNvPr id="39938" name="AutoShape 2" descr="Стили речи: примеры тек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0" name="AutoShape 4" descr="Стили речи: примеры текс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3" name="Picture 7" descr="http://ds268.omsk.obr55.ru/files/2018/10/talk_pi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5193" y="4028102"/>
            <a:ext cx="2736279" cy="17523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9813" y="228499"/>
            <a:ext cx="9392311" cy="773901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4800" dirty="0" smtClean="0"/>
              <a:t>Подведение итогов урока.</a:t>
            </a:r>
            <a:endParaRPr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661582" y="1871300"/>
            <a:ext cx="4971248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>
              <a:spcBef>
                <a:spcPts val="538"/>
              </a:spcBef>
            </a:pP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Стили речи. Строение текста.</a:t>
            </a: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67883" y="1773044"/>
            <a:ext cx="429270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dirty="0" smtClean="0"/>
              <a:t>Вспомнили, что такое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текст</a:t>
            </a:r>
            <a:r>
              <a:rPr lang="ru-RU" sz="2400" dirty="0" smtClean="0"/>
              <a:t>.</a:t>
            </a:r>
            <a:endParaRPr lang="en-US" sz="2400" kern="0" dirty="0" smtClean="0">
              <a:solidFill>
                <a:srgbClr val="57565A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7883" y="2685054"/>
            <a:ext cx="4264571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dirty="0" smtClean="0"/>
              <a:t>Рассмотрели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признаки текста </a:t>
            </a:r>
            <a:r>
              <a:rPr lang="ru-RU" sz="2400" dirty="0" smtClean="0"/>
              <a:t>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строение текста</a:t>
            </a:r>
            <a:r>
              <a:rPr lang="ru-RU" sz="2400" dirty="0" smtClean="0"/>
              <a:t>.</a:t>
            </a:r>
            <a:endParaRPr lang="en-US" sz="2400" kern="0" dirty="0" smtClean="0">
              <a:solidFill>
                <a:srgbClr val="57565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7884" y="4874835"/>
            <a:ext cx="423643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dirty="0" smtClean="0"/>
              <a:t>Познакомились с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типами текста </a:t>
            </a:r>
            <a:r>
              <a:rPr lang="ru-RU" sz="2400" dirty="0" smtClean="0"/>
              <a:t>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стилями речи</a:t>
            </a:r>
            <a:r>
              <a:rPr lang="ru-RU" sz="2400" dirty="0" smtClean="0"/>
              <a:t>.</a:t>
            </a:r>
            <a:endParaRPr lang="en-US" kern="0" dirty="0" smtClean="0">
              <a:solidFill>
                <a:srgbClr val="57565A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7883" y="3779946"/>
            <a:ext cx="4391182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dirty="0" smtClean="0"/>
              <a:t>Узнали о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способах связи предложений в тексте</a:t>
            </a:r>
            <a:r>
              <a:rPr lang="ru-RU" sz="2400" dirty="0" smtClean="0"/>
              <a:t>.</a:t>
            </a:r>
            <a:endParaRPr lang="en-US" kern="0" dirty="0" smtClean="0">
              <a:solidFill>
                <a:srgbClr val="57565A"/>
              </a:solidFill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879976" y="1583223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20039" y="165084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20039" y="274573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20039" y="384062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20039" y="493551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pic>
        <p:nvPicPr>
          <p:cNvPr id="14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41192" y="4037436"/>
            <a:ext cx="2752704" cy="20326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1" grpId="0" animBg="1"/>
      <p:bldP spid="22" grpId="0" animBg="1"/>
      <p:bldP spid="23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Задание на дом.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C00000"/>
                </a:solidFill>
              </a:rPr>
              <a:t>36</a:t>
            </a:r>
            <a:r>
              <a:rPr lang="ru-RU" sz="3200" b="1" dirty="0" smtClean="0"/>
              <a:t> (стр. 22): </a:t>
            </a:r>
            <a:r>
              <a:rPr lang="ru-RU" sz="3200" dirty="0" smtClean="0"/>
              <a:t>напишите сочинение-миниатюру на произвольно выбранную тему. Устно охарактеризуйте стиль и тип речи своего текста.</a:t>
            </a:r>
            <a:endParaRPr lang="ru-RU" sz="3200" dirty="0"/>
          </a:p>
        </p:txBody>
      </p:sp>
      <p:pic>
        <p:nvPicPr>
          <p:cNvPr id="4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38678" y="3857628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6077" y="186295"/>
            <a:ext cx="7439655" cy="773901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4800" dirty="0" smtClean="0"/>
              <a:t>Сегодня на уроке.</a:t>
            </a:r>
            <a:endParaRPr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661582" y="1871300"/>
            <a:ext cx="4971248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>
              <a:spcBef>
                <a:spcPts val="538"/>
              </a:spcBef>
            </a:pPr>
            <a:r>
              <a:rPr lang="ru-RU" altLang="ru-RU" sz="48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Стили речи. Строение текста.</a:t>
            </a:r>
            <a:endParaRPr lang="ru-RU" altLang="ru-RU" sz="48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67883" y="1773044"/>
            <a:ext cx="4292707" cy="56477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just" defTabSz="1219084">
              <a:spcAft>
                <a:spcPts val="199"/>
              </a:spcAft>
              <a:defRPr/>
            </a:pPr>
            <a:r>
              <a:rPr lang="ru-RU" sz="2400" dirty="0" smtClean="0"/>
              <a:t>Вспомним, что такое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текст</a:t>
            </a:r>
            <a:r>
              <a:rPr lang="ru-RU" sz="2400" dirty="0" smtClean="0"/>
              <a:t>.</a:t>
            </a:r>
            <a:endParaRPr lang="en-US" sz="2400" kern="0" dirty="0" smtClean="0">
              <a:solidFill>
                <a:srgbClr val="57565A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7883" y="2685054"/>
            <a:ext cx="4264571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dirty="0" smtClean="0"/>
              <a:t>Рассмотрим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признаки текста </a:t>
            </a:r>
            <a:r>
              <a:rPr lang="ru-RU" sz="2400" dirty="0" smtClean="0"/>
              <a:t>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строение текста</a:t>
            </a:r>
            <a:r>
              <a:rPr lang="ru-RU" sz="2400" dirty="0" smtClean="0"/>
              <a:t>.</a:t>
            </a:r>
            <a:endParaRPr lang="en-US" sz="2400" kern="0" dirty="0" smtClean="0">
              <a:solidFill>
                <a:srgbClr val="57565A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67884" y="4874835"/>
            <a:ext cx="4236436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dirty="0" smtClean="0"/>
              <a:t>Познакомимся с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типами текста </a:t>
            </a:r>
            <a:r>
              <a:rPr lang="ru-RU" sz="2400" dirty="0" smtClean="0"/>
              <a:t>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стилями речи</a:t>
            </a:r>
            <a:r>
              <a:rPr lang="ru-RU" sz="2400" dirty="0" smtClean="0"/>
              <a:t>.</a:t>
            </a:r>
            <a:endParaRPr lang="en-US" kern="0" dirty="0" smtClean="0">
              <a:solidFill>
                <a:srgbClr val="57565A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7883" y="3779946"/>
            <a:ext cx="4391182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dirty="0" smtClean="0"/>
              <a:t>Узнаем о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способах связи предложений в тексте</a:t>
            </a:r>
            <a:r>
              <a:rPr lang="ru-RU" sz="2400" dirty="0" smtClean="0"/>
              <a:t>.</a:t>
            </a:r>
            <a:endParaRPr lang="en-US" kern="0" dirty="0" smtClean="0">
              <a:solidFill>
                <a:srgbClr val="57565A"/>
              </a:solidFill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879976" y="1583223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420039" y="165084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420039" y="274573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420039" y="384062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420039" y="493551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pic>
        <p:nvPicPr>
          <p:cNvPr id="14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41192" y="4037436"/>
            <a:ext cx="2752704" cy="20326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Что такое текст?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199" y="1428736"/>
            <a:ext cx="10725443" cy="4748227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Текст</a:t>
            </a:r>
            <a:r>
              <a:rPr lang="ru-RU" dirty="0" smtClean="0">
                <a:solidFill>
                  <a:srgbClr val="C00000"/>
                </a:solidFill>
              </a:rPr>
              <a:t> </a:t>
            </a:r>
            <a:r>
              <a:rPr lang="ru-RU" dirty="0" smtClean="0"/>
              <a:t>— это совокупность последовательно расположенных предложений (абзацев), связанных по смыслу и грамматически.</a:t>
            </a:r>
          </a:p>
          <a:p>
            <a:endParaRPr lang="ru-RU" dirty="0"/>
          </a:p>
        </p:txBody>
      </p:sp>
      <p:pic>
        <p:nvPicPr>
          <p:cNvPr id="33796" name="Picture 4" descr="https://fs.znanio.ru/methodology/images/0a/86/0a86d5072d7e165a201f48eacc710103b36ae17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00" y="2786058"/>
            <a:ext cx="6524623" cy="37147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Способы связи предложений в тексте.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7694" y="1749962"/>
            <a:ext cx="9163050" cy="4875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539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Например: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2779" y="4234375"/>
            <a:ext cx="10683240" cy="2250830"/>
          </a:xfrm>
        </p:spPr>
        <p:txBody>
          <a:bodyPr>
            <a:normAutofit fontScale="92500"/>
          </a:bodyPr>
          <a:lstStyle/>
          <a:p>
            <a:pPr indent="228600" algn="just">
              <a:buNone/>
            </a:pPr>
            <a:r>
              <a:rPr lang="ru-RU" i="1" dirty="0" smtClean="0">
                <a:solidFill>
                  <a:srgbClr val="7030A0"/>
                </a:solidFill>
              </a:rPr>
              <a:t>Наша память хранит с малолетства  веселое </a:t>
            </a:r>
            <a:r>
              <a:rPr lang="ru-RU" b="1" i="1" dirty="0" smtClean="0">
                <a:solidFill>
                  <a:srgbClr val="7030A0"/>
                </a:solidFill>
              </a:rPr>
              <a:t>имя</a:t>
            </a:r>
            <a:r>
              <a:rPr lang="ru-RU" i="1" dirty="0" smtClean="0">
                <a:solidFill>
                  <a:srgbClr val="7030A0"/>
                </a:solidFill>
              </a:rPr>
              <a:t>: Пушкин. </a:t>
            </a:r>
            <a:r>
              <a:rPr lang="ru-RU" b="1" i="1" dirty="0" smtClean="0">
                <a:solidFill>
                  <a:srgbClr val="7030A0"/>
                </a:solidFill>
              </a:rPr>
              <a:t>Это имя</a:t>
            </a:r>
            <a:r>
              <a:rPr lang="ru-RU" i="1" dirty="0" smtClean="0">
                <a:solidFill>
                  <a:srgbClr val="7030A0"/>
                </a:solidFill>
              </a:rPr>
              <a:t>, этот звук  наполняет собою многие дни нашей жизни. Сумрачные </a:t>
            </a:r>
            <a:r>
              <a:rPr lang="ru-RU" b="1" i="1" dirty="0" smtClean="0">
                <a:solidFill>
                  <a:srgbClr val="7030A0"/>
                </a:solidFill>
              </a:rPr>
              <a:t>имена</a:t>
            </a:r>
            <a:r>
              <a:rPr lang="ru-RU" i="1" dirty="0" smtClean="0">
                <a:solidFill>
                  <a:srgbClr val="7030A0"/>
                </a:solidFill>
              </a:rPr>
              <a:t> императоров, полководцев, изобретателей орудий убийств, мучителей и мучеников жизни. И рядом с ними – это легкое </a:t>
            </a:r>
            <a:r>
              <a:rPr lang="ru-RU" b="1" i="1" dirty="0" smtClean="0">
                <a:solidFill>
                  <a:srgbClr val="7030A0"/>
                </a:solidFill>
              </a:rPr>
              <a:t>имя</a:t>
            </a:r>
            <a:r>
              <a:rPr lang="ru-RU" i="1" dirty="0" smtClean="0">
                <a:solidFill>
                  <a:srgbClr val="7030A0"/>
                </a:solidFill>
              </a:rPr>
              <a:t>: Пушкин.</a:t>
            </a:r>
            <a:br>
              <a:rPr lang="ru-RU" i="1" dirty="0" smtClean="0">
                <a:solidFill>
                  <a:srgbClr val="7030A0"/>
                </a:solidFill>
              </a:rPr>
            </a:br>
            <a:r>
              <a:rPr lang="ru-RU" i="1" dirty="0" smtClean="0"/>
              <a:t>                                                                                                     </a:t>
            </a:r>
            <a:endParaRPr lang="ru-RU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37843" y="1093152"/>
            <a:ext cx="1030224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 smtClean="0"/>
              <a:t>Среди различных видов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цепной связи </a:t>
            </a:r>
            <a:r>
              <a:rPr lang="ru-RU" sz="2800" dirty="0" smtClean="0"/>
              <a:t>по способу выражения наиболее широко распространены:</a:t>
            </a:r>
          </a:p>
          <a:p>
            <a:pPr indent="457200"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местоименные связи </a:t>
            </a:r>
            <a:r>
              <a:rPr lang="ru-RU" sz="2800" dirty="0" smtClean="0"/>
              <a:t>(существительные, прилагательные, числительные заменяются в последующем предложении местоимениями и местоименными наречиями);</a:t>
            </a:r>
          </a:p>
          <a:p>
            <a:pPr indent="457200"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лексические и синтаксические повторы;</a:t>
            </a:r>
          </a:p>
          <a:p>
            <a:pPr indent="457200" algn="just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синонимические замены.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355" y="228498"/>
            <a:ext cx="11676184" cy="650790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4000" dirty="0" smtClean="0">
                <a:solidFill>
                  <a:schemeClr val="bg1"/>
                </a:solidFill>
              </a:rPr>
              <a:t>Структура текстов с параллельной связью.</a:t>
            </a:r>
            <a:endParaRPr sz="4000" dirty="0"/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xmlns="" id="{E731E443-ADB4-42DC-9A95-AA772A05AFD4}"/>
              </a:ext>
            </a:extLst>
          </p:cNvPr>
          <p:cNvGrpSpPr/>
          <p:nvPr/>
        </p:nvGrpSpPr>
        <p:grpSpPr>
          <a:xfrm>
            <a:off x="1434905" y="1527922"/>
            <a:ext cx="3665831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xmlns="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xmlns="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xmlns="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7">
            <a:extLst>
              <a:ext uri="{FF2B5EF4-FFF2-40B4-BE49-F238E27FC236}">
                <a16:creationId xmlns:a16="http://schemas.microsoft.com/office/drawing/2014/main" xmlns="" id="{7FBAFFB6-6143-413F-BEE8-B0DE5AE92A10}"/>
              </a:ext>
            </a:extLst>
          </p:cNvPr>
          <p:cNvGrpSpPr/>
          <p:nvPr/>
        </p:nvGrpSpPr>
        <p:grpSpPr>
          <a:xfrm>
            <a:off x="4704383" y="1457583"/>
            <a:ext cx="3651826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xmlns="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xmlns="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xmlns="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11">
            <a:extLst>
              <a:ext uri="{FF2B5EF4-FFF2-40B4-BE49-F238E27FC236}">
                <a16:creationId xmlns:a16="http://schemas.microsoft.com/office/drawing/2014/main" xmlns="" id="{8D8A6C3E-2CC5-4E98-8A4C-4ED3C0BF4FB2}"/>
              </a:ext>
            </a:extLst>
          </p:cNvPr>
          <p:cNvGrpSpPr/>
          <p:nvPr/>
        </p:nvGrpSpPr>
        <p:grpSpPr>
          <a:xfrm>
            <a:off x="7772640" y="1443516"/>
            <a:ext cx="3608123" cy="3936205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xmlns="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xmlns="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xmlns="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2162328" y="1521510"/>
            <a:ext cx="947989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4876EB0-73F1-429A-B33A-A461604A04B6}"/>
              </a:ext>
            </a:extLst>
          </p:cNvPr>
          <p:cNvSpPr txBox="1"/>
          <p:nvPr/>
        </p:nvSpPr>
        <p:spPr>
          <a:xfrm>
            <a:off x="5590943" y="1455880"/>
            <a:ext cx="775815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441895C-635F-429C-98C6-9ECBFA44018F}"/>
              </a:ext>
            </a:extLst>
          </p:cNvPr>
          <p:cNvSpPr txBox="1"/>
          <p:nvPr/>
        </p:nvSpPr>
        <p:spPr>
          <a:xfrm>
            <a:off x="8718620" y="1475782"/>
            <a:ext cx="672171" cy="65144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en-US" sz="3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0FFF670-AF6C-4BDD-B983-FF958516955B}"/>
              </a:ext>
            </a:extLst>
          </p:cNvPr>
          <p:cNvSpPr txBox="1"/>
          <p:nvPr/>
        </p:nvSpPr>
        <p:spPr>
          <a:xfrm>
            <a:off x="1764545" y="2625477"/>
            <a:ext cx="2925381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Зачин</a:t>
            </a:r>
            <a:r>
              <a:rPr lang="ru-RU" sz="2400" dirty="0" smtClean="0">
                <a:solidFill>
                  <a:schemeClr val="bg1"/>
                </a:solidFill>
              </a:rPr>
              <a:t> , содержащий </a:t>
            </a:r>
            <a:r>
              <a:rPr lang="ru-RU" sz="2400" b="1" dirty="0" smtClean="0">
                <a:solidFill>
                  <a:schemeClr val="bg1"/>
                </a:solidFill>
              </a:rPr>
              <a:t>мысль-тезис</a:t>
            </a:r>
            <a:r>
              <a:rPr lang="ru-RU" sz="2400" dirty="0" smtClean="0">
                <a:solidFill>
                  <a:schemeClr val="bg1"/>
                </a:solidFill>
              </a:rPr>
              <a:t> всего текста.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A3E0A13-FE26-4674-9A87-3FA660D45AA3}"/>
              </a:ext>
            </a:extLst>
          </p:cNvPr>
          <p:cNvSpPr txBox="1"/>
          <p:nvPr/>
        </p:nvSpPr>
        <p:spPr>
          <a:xfrm>
            <a:off x="5112447" y="2555140"/>
            <a:ext cx="2925381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Серия предложений, раскрывающих эту мысль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62D381E-ED69-4677-8ED0-AB4BFD9F46C9}"/>
              </a:ext>
            </a:extLst>
          </p:cNvPr>
          <p:cNvSpPr txBox="1"/>
          <p:nvPr/>
        </p:nvSpPr>
        <p:spPr>
          <a:xfrm>
            <a:off x="8222904" y="2527003"/>
            <a:ext cx="2925381" cy="1672770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Концовка,</a:t>
            </a:r>
            <a:r>
              <a:rPr lang="ru-RU" sz="2400" dirty="0" smtClean="0">
                <a:solidFill>
                  <a:schemeClr val="bg1"/>
                </a:solidFill>
              </a:rPr>
              <a:t> где допускается отсутствие параллелизма.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48160" y="5225996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25150" y="5225996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46558" y="5242290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41194" y="5242290"/>
            <a:ext cx="311789" cy="209538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2" descr="Цепная связь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40584" y="4469691"/>
            <a:ext cx="1476375" cy="2009776"/>
          </a:xfrm>
          <a:prstGeom prst="rect">
            <a:avLst/>
          </a:prstGeom>
          <a:noFill/>
        </p:spPr>
      </p:pic>
      <p:sp>
        <p:nvSpPr>
          <p:cNvPr id="38" name="Прямоугольник 37"/>
          <p:cNvSpPr/>
          <p:nvPr/>
        </p:nvSpPr>
        <p:spPr>
          <a:xfrm>
            <a:off x="459543" y="5304750"/>
            <a:ext cx="95707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>
              <a:buNone/>
            </a:pPr>
            <a:r>
              <a:rPr lang="ru-RU" sz="2400" dirty="0" smtClean="0"/>
              <a:t>Синтаксическими признаками  предложений являются:</a:t>
            </a:r>
          </a:p>
          <a:p>
            <a:pPr indent="2286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параллелизм их структуры;</a:t>
            </a:r>
          </a:p>
          <a:p>
            <a:pPr indent="228600" algn="just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единство форм выражения сказуемых.</a:t>
            </a:r>
          </a:p>
        </p:txBody>
      </p:sp>
    </p:spTree>
    <p:extLst>
      <p:ext uri="{BB962C8B-B14F-4D97-AF65-F5344CB8AC3E}">
        <p14:creationId xmlns=""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5" grpId="0"/>
      <p:bldP spid="66" grpId="0"/>
      <p:bldP spid="67" grpId="0"/>
      <p:bldP spid="88" grpId="0" animBg="1"/>
      <p:bldP spid="89" grpId="0" animBg="1"/>
      <p:bldP spid="90" grpId="0" animBg="1"/>
      <p:bldP spid="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0236" y="492369"/>
            <a:ext cx="11471031" cy="5936566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2400" dirty="0" smtClean="0"/>
              <a:t>В качестве примера рассмотрим отрывок из рассказа </a:t>
            </a:r>
            <a:r>
              <a:rPr lang="ru-RU" sz="2400" b="1" dirty="0" smtClean="0">
                <a:solidFill>
                  <a:srgbClr val="7030A0"/>
                </a:solidFill>
              </a:rPr>
              <a:t>И.С. Тургенева «Хорь и </a:t>
            </a:r>
            <a:r>
              <a:rPr lang="ru-RU" sz="2400" b="1" dirty="0" err="1" smtClean="0">
                <a:solidFill>
                  <a:srgbClr val="7030A0"/>
                </a:solidFill>
              </a:rPr>
              <a:t>Калиныч</a:t>
            </a:r>
            <a:r>
              <a:rPr lang="ru-RU" sz="2400" b="1" dirty="0" smtClean="0">
                <a:solidFill>
                  <a:srgbClr val="7030A0"/>
                </a:solidFill>
              </a:rPr>
              <a:t>», </a:t>
            </a:r>
            <a:r>
              <a:rPr lang="ru-RU" sz="2400" dirty="0" smtClean="0"/>
              <a:t>в котором автор даёт сопоставительную характеристику своим героям:</a:t>
            </a:r>
          </a:p>
          <a:p>
            <a:pPr indent="228600" algn="just" fontAlgn="base">
              <a:buNone/>
            </a:pPr>
            <a:r>
              <a:rPr lang="ru-RU" i="1" dirty="0" smtClean="0"/>
              <a:t>     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endParaRPr lang="ru-RU" dirty="0" smtClean="0"/>
          </a:p>
        </p:txBody>
      </p:sp>
      <p:pic>
        <p:nvPicPr>
          <p:cNvPr id="18434" name="Picture 2" descr="https://avatars.mds.yandex.net/get-zen_doc/1856484/pub_5ccf0f72178ebe00b3e74056_5ccf31bd4c5e42046d15409c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599" y="1589649"/>
            <a:ext cx="3699461" cy="4035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2030" y="1770580"/>
            <a:ext cx="75262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/>
              <a:t> 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  Оба приятеля нисколько не походили друг на друга. </a:t>
            </a:r>
            <a:r>
              <a:rPr lang="ru-RU" sz="2400" i="1" dirty="0" smtClean="0"/>
              <a:t>Хорь был человек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положительный, практический, административная голова, рационалист</a:t>
            </a:r>
            <a:r>
              <a:rPr lang="ru-RU" sz="2400" i="1" dirty="0" smtClean="0"/>
              <a:t>; </a:t>
            </a:r>
            <a:r>
              <a:rPr lang="ru-RU" sz="2400" i="1" dirty="0" err="1" smtClean="0"/>
              <a:t>Калиныч</a:t>
            </a:r>
            <a:r>
              <a:rPr lang="ru-RU" sz="2400" i="1" dirty="0" smtClean="0"/>
              <a:t>, напротив, принадлежал к числу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идеалистов, романтиков, людей восторженных и мечтательных. </a:t>
            </a:r>
            <a:r>
              <a:rPr lang="ru-RU" sz="2400" i="1" dirty="0" smtClean="0"/>
              <a:t>Хорь понимал действительность, то есть: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обстроился, накопил 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</a:rPr>
              <a:t>деньжонку</a:t>
            </a:r>
            <a:r>
              <a:rPr lang="ru-RU" sz="2400" i="1" dirty="0" smtClean="0"/>
              <a:t>, ладил с барином и с прочими властями; </a:t>
            </a:r>
            <a:r>
              <a:rPr lang="ru-RU" sz="2400" i="1" dirty="0" err="1" smtClean="0"/>
              <a:t>Калиныч</a:t>
            </a:r>
            <a:r>
              <a:rPr lang="ru-RU" sz="2400" i="1" dirty="0" smtClean="0"/>
              <a:t>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ходил в лаптях и перебивался кое-как</a:t>
            </a:r>
            <a:r>
              <a:rPr lang="ru-RU" sz="2400" i="1" dirty="0" smtClean="0"/>
              <a:t>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Обратите внимание: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83340" y="1498210"/>
            <a:ext cx="3736679" cy="37068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8695" y="1410176"/>
            <a:ext cx="72495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3600" b="1" dirty="0" smtClean="0"/>
              <a:t>Текст</a:t>
            </a:r>
            <a:r>
              <a:rPr lang="ru-RU" sz="3600" dirty="0" smtClean="0"/>
              <a:t>, особенно достаточно объёмный, </a:t>
            </a:r>
            <a:r>
              <a:rPr lang="ru-RU" sz="3600" b="1" dirty="0" smtClean="0"/>
              <a:t>обычно не строится с использованием какого-либо одного типа связи. </a:t>
            </a:r>
            <a:r>
              <a:rPr lang="ru-RU" sz="3600" dirty="0" smtClean="0"/>
              <a:t>Как правило, в тексте наблюдается их совмещение в зависимости от конкретных авторских задач.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1132</Words>
  <Application>Microsoft Office PowerPoint</Application>
  <PresentationFormat>Произвольный</PresentationFormat>
  <Paragraphs>157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Проверка самостоятельной работы.</vt:lpstr>
      <vt:lpstr>Сегодня на уроке.</vt:lpstr>
      <vt:lpstr>Что такое текст?</vt:lpstr>
      <vt:lpstr>Способы связи предложений в тексте.</vt:lpstr>
      <vt:lpstr>Например:</vt:lpstr>
      <vt:lpstr>Структура текстов с параллельной связью.</vt:lpstr>
      <vt:lpstr>Слайд 8</vt:lpstr>
      <vt:lpstr>Обратите внимание:</vt:lpstr>
      <vt:lpstr>Строение текста.</vt:lpstr>
      <vt:lpstr>Слайд 11</vt:lpstr>
      <vt:lpstr>Задание №1. Определите тип текста. </vt:lpstr>
      <vt:lpstr>Слайд 13</vt:lpstr>
      <vt:lpstr>Слайд 14</vt:lpstr>
      <vt:lpstr>Слайд 15</vt:lpstr>
      <vt:lpstr>Слайд 16</vt:lpstr>
      <vt:lpstr>Слайд 17</vt:lpstr>
      <vt:lpstr>Задание №2. Определить стиль.</vt:lpstr>
      <vt:lpstr>Слайд 19</vt:lpstr>
      <vt:lpstr>Слайд 20</vt:lpstr>
      <vt:lpstr>Слайд 21</vt:lpstr>
      <vt:lpstr>Слайд 22</vt:lpstr>
      <vt:lpstr>Подведение итогов урока.</vt:lpstr>
      <vt:lpstr>Задание на дом.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64</cp:revision>
  <dcterms:created xsi:type="dcterms:W3CDTF">2020-08-20T14:06:43Z</dcterms:created>
  <dcterms:modified xsi:type="dcterms:W3CDTF">2020-09-09T12:21:24Z</dcterms:modified>
</cp:coreProperties>
</file>