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96" r:id="rId2"/>
    <p:sldId id="1397" r:id="rId3"/>
    <p:sldId id="1399" r:id="rId4"/>
    <p:sldId id="1400" r:id="rId5"/>
    <p:sldId id="1401" r:id="rId6"/>
    <p:sldId id="1402" r:id="rId7"/>
    <p:sldId id="1403" r:id="rId8"/>
    <p:sldId id="1404" r:id="rId9"/>
    <p:sldId id="1414" r:id="rId10"/>
    <p:sldId id="1410" r:id="rId11"/>
    <p:sldId id="1412" r:id="rId12"/>
    <p:sldId id="1429" r:id="rId13"/>
    <p:sldId id="1405" r:id="rId14"/>
    <p:sldId id="1406" r:id="rId15"/>
    <p:sldId id="1407" r:id="rId16"/>
    <p:sldId id="1408" r:id="rId17"/>
    <p:sldId id="1417" r:id="rId18"/>
    <p:sldId id="1419" r:id="rId19"/>
    <p:sldId id="1421" r:id="rId20"/>
    <p:sldId id="1420" r:id="rId21"/>
    <p:sldId id="1422" r:id="rId22"/>
    <p:sldId id="1424" r:id="rId23"/>
    <p:sldId id="1423" r:id="rId24"/>
    <p:sldId id="1425" r:id="rId25"/>
    <p:sldId id="1426" r:id="rId26"/>
    <p:sldId id="1427" r:id="rId27"/>
    <p:sldId id="1428" r:id="rId28"/>
    <p:sldId id="1409" r:id="rId29"/>
    <p:sldId id="1398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6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26E18D-32EE-4035-A4E3-B34C35965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30618BF-D382-4E42-BAF7-1FB04BC58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A2DC59-5E07-4679-96EE-E3BA45F8A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5CAEE0-3756-4FBD-8695-56029790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E14F11-130E-42A3-946C-AF58E6760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907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1658C9-D59B-4314-951B-8888A29FB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8A6DDC9-C1F3-4C98-9B38-2802BAE64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903E9E-3276-4160-99E1-A028AA3E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3A4806-E782-486C-AC86-48F46332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85FB75-3301-4BF9-8854-B1DADA47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012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BD3AD99-9B6A-49BA-B725-695DB686C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84A739A-4F76-496D-B3EA-F5CE4AA07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B0B024-F010-4C33-B043-131BDE22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196B90-CB5A-47FC-A208-5A8C8CE0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F96754-FEFF-4B44-853D-A01036739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5082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38087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8CD64C-FEC5-45BD-ABCB-8656FE575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8CC801-B949-4261-B739-0403C7244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B84E27-A0D4-4A9B-A653-5E0F2FE7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594785-DD27-44F5-9109-E45828EC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81BA8A-41B6-4066-9619-BCD0DBF7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E3D165-AE7E-4E5E-8B9A-E0EEF115E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288F0A-11B0-41CB-AB85-EACCB9C38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9DC3AB-FC53-4348-A8DC-FA026D16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EDBB0C-0B19-457D-BFF4-FCCF7E71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D7F9205-AA2D-445D-92CC-6DD9BB9A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99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344D00-FD72-42B3-A90A-A4C4BE21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76DEAD-AE1C-4A06-B7AA-BF22D460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1F71760-C14D-42F0-B777-C104BB397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C68100C-AE1F-440B-ABF8-9D27526D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DA3F574-D215-4CB2-81B1-2DDD9F2F1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E37117E-AC61-4E8C-A4AE-43438EF6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333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422B49-FF1C-45E0-908A-5D2D3DF8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FC2036B-FE2A-4A22-9507-B9407546D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3219AEF-2C1F-4725-BE1B-FAEE09874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27BB459-FAE7-40B8-B7E2-823AF3F892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CAE417E-FE4A-427E-BF31-0C598A75D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E5E48E0-CECF-4389-9338-5ED8E7B6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B9A13B7-E5AB-46C8-9AA3-A86437F90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6E15D4D-7306-4FCC-8C49-4F01CB29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07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E7E95C-6926-468E-9F38-80286F8D2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177399E-56DE-487C-9363-F44B6937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D105CB1-7A03-4372-8188-67DE7C61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4210E8D-7DEC-4069-86AE-79A7202A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626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A79D241-9E2B-4C7F-ACCC-D992BA99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2BD324E-59C9-4ED5-9A6F-BA35F2E1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F50762B-856E-4AE6-8398-5B1BBDBE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007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00B5AC-35D4-4FAE-AD7E-7E4E3DBB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CA50C01-38F8-4252-B80A-DDC0D2B97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7EB6792-9C83-41F3-B45D-E83FC63C1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20B4B13-C9CC-4D82-A00B-A25025ECC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4090B2B-14FD-462A-8DD1-1CA180AE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3A68FB5-F62B-4354-B744-5AB00E28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701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6E3D96-237A-4209-A6E1-50463AAB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C57931C-C963-4B78-A855-2C8AEE4EA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A06AE58-B70F-4DBF-B101-595A53F76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DA82A78-8898-4BDF-BA9D-6DF605F77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8ADEBCC-ABB4-4A21-858F-E4B26655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03E07A9-3823-40D2-B6F0-2DA92F93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236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359F32-47CB-497F-BCEE-23DE7460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E78A6A4-24C7-405D-8322-B926E1085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592695-C481-4036-BC77-D524C31C3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8B90E-9513-48C5-B692-0EEAC661165E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BCB4FF-8251-44E8-9C2A-BFC1D19A9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0B51F9-DDFF-4F5D-A440-1C4E26717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75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B501E54-EF4F-4C63-A9D7-559AD022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636095" y="2968283"/>
            <a:ext cx="2382399" cy="23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928252" y="2644422"/>
            <a:ext cx="773939" cy="237774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142762" y="1156970"/>
            <a:ext cx="920609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747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xmlns="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8" y="471857"/>
            <a:ext cx="626191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-11" dirty="0">
                <a:solidFill>
                  <a:sysClr val="window" lastClr="FFFFFF"/>
                </a:solidFill>
              </a:rPr>
              <a:t>Русский</a:t>
            </a:r>
            <a:r>
              <a:rPr lang="ru-RU" sz="7196" kern="0" spc="-116" dirty="0">
                <a:solidFill>
                  <a:sysClr val="window" lastClr="FFFFFF"/>
                </a:solidFill>
              </a:rPr>
              <a:t> </a:t>
            </a:r>
            <a:r>
              <a:rPr lang="ru-RU" sz="7196" kern="0" spc="21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xmlns="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xmlns="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xmlns="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xmlns="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xmlns="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xmlns="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xmlns="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xmlns="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xmlns="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xmlns="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xmlns="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xmlns="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xmlns="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xmlns="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xmlns="" id="{BE8A2EAD-6C49-45BE-8503-9B1E6FF4F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695" y="3024899"/>
            <a:ext cx="8276449" cy="199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8479" rIns="0" bIns="0">
            <a:spAutoFit/>
          </a:bodyPr>
          <a:lstStyle>
            <a:lvl1pPr marL="190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538"/>
              </a:spcBef>
            </a:pPr>
            <a:r>
              <a:rPr lang="ru-RU" altLang="ru-RU" sz="7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Морфология.</a:t>
            </a:r>
            <a:endParaRPr lang="ru-RU" altLang="ru-RU" sz="72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8400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026" name="Picture 2" descr="https://theslide.ru/img/thumbs/17807bcc2d2a150285080b1fe23f1d76-800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3040" y="6410"/>
            <a:ext cx="9129932" cy="6847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cloud.prezentacii.org/19/06/154602/images/screen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129" y="0"/>
            <a:ext cx="1074771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132" y="0"/>
            <a:ext cx="10515600" cy="106978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Деепричастие.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67285" y="1016940"/>
          <a:ext cx="11563643" cy="515877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414869"/>
                <a:gridCol w="5148774"/>
              </a:tblGrid>
              <a:tr h="45029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Признаки глагола</a:t>
                      </a:r>
                    </a:p>
                  </a:txBody>
                  <a:tcPr marL="72042" marR="72042" marT="72042" marB="720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Признаки наречия</a:t>
                      </a:r>
                    </a:p>
                  </a:txBody>
                  <a:tcPr marL="72042" marR="72042" marT="72042" marB="72042"/>
                </a:tc>
              </a:tr>
              <a:tr h="1419399">
                <a:tc>
                  <a:txBody>
                    <a:bodyPr/>
                    <a:lstStyle/>
                    <a:p>
                      <a:r>
                        <a:rPr lang="ru-RU" sz="2000" dirty="0"/>
                        <a:t>Вид (совершенный и несовершенный): решая - решив, играя - сыграв.</a:t>
                      </a:r>
                    </a:p>
                  </a:txBody>
                  <a:tcPr marL="72042" marR="72042" marT="72042" marB="72042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Неизменяемость (как и наречие, деепричастие не изменяется и связывается с другими словами способом примыкания).</a:t>
                      </a:r>
                    </a:p>
                  </a:txBody>
                  <a:tcPr marL="72042" marR="72042" marT="72042" marB="72042"/>
                </a:tc>
              </a:tr>
              <a:tr h="1419399">
                <a:tc>
                  <a:txBody>
                    <a:bodyPr/>
                    <a:lstStyle/>
                    <a:p>
                      <a:r>
                        <a:rPr lang="ru-RU" sz="2000"/>
                        <a:t>Переходность/непереходность: читая (что?) книгу - занимаясь.</a:t>
                      </a:r>
                    </a:p>
                  </a:txBody>
                  <a:tcPr marL="72042" marR="72042" marT="72042" marB="72042"/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Синтаксическая функция (как и наречие, деепричастие в предложении является обстоятельством).</a:t>
                      </a:r>
                    </a:p>
                  </a:txBody>
                  <a:tcPr marL="72042" marR="72042" marT="72042" marB="72042"/>
                </a:tc>
              </a:tr>
              <a:tr h="773326">
                <a:tc>
                  <a:txBody>
                    <a:bodyPr/>
                    <a:lstStyle/>
                    <a:p>
                      <a:r>
                        <a:rPr lang="ru-RU" sz="2000"/>
                        <a:t>Возвратность/невозвратность: одевая - одеваясь.</a:t>
                      </a:r>
                    </a:p>
                  </a:txBody>
                  <a:tcPr marL="72042" marR="72042" marT="72042" marB="72042"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72042" marR="72042" marT="72042" marB="72042"/>
                </a:tc>
              </a:tr>
              <a:tr h="1096363">
                <a:tc>
                  <a:txBody>
                    <a:bodyPr/>
                    <a:lstStyle/>
                    <a:p>
                      <a:r>
                        <a:rPr lang="ru-RU" sz="2000" dirty="0"/>
                        <a:t>Возможность определяться наречием: правильно понимать - правильно понимая, поняв.</a:t>
                      </a:r>
                    </a:p>
                  </a:txBody>
                  <a:tcPr marL="72042" marR="72042" marT="72042" marB="72042"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72042" marR="72042" marT="72042" marB="72042"/>
                </a:tc>
              </a:tr>
            </a:tbl>
          </a:graphicData>
        </a:graphic>
      </p:graphicFrame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8981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rgbClr val="002060"/>
                </a:solidFill>
              </a:rPr>
              <a:t>Задание №1. Выпишите причастия и деепричастия.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634835"/>
            <a:ext cx="10515600" cy="4723761"/>
          </a:xfrm>
        </p:spPr>
        <p:txBody>
          <a:bodyPr/>
          <a:lstStyle/>
          <a:p>
            <a:pPr indent="228600" algn="just">
              <a:buNone/>
            </a:pPr>
            <a:r>
              <a:rPr lang="ru-RU" dirty="0" smtClean="0"/>
              <a:t>Мы часто останавливались поражаясь красоте </a:t>
            </a:r>
            <a:r>
              <a:rPr lang="ru-RU" dirty="0" err="1" smtClean="0"/>
              <a:t>необыкнове</a:t>
            </a:r>
            <a:r>
              <a:rPr lang="ru-RU" dirty="0" smtClean="0"/>
              <a:t>…ого леса. </a:t>
            </a:r>
            <a:r>
              <a:rPr lang="ru-RU" dirty="0" err="1" smtClean="0"/>
              <a:t>Позолоче</a:t>
            </a:r>
            <a:r>
              <a:rPr lang="ru-RU" dirty="0" smtClean="0"/>
              <a:t>…</a:t>
            </a:r>
            <a:r>
              <a:rPr lang="ru-RU" dirty="0" err="1" smtClean="0"/>
              <a:t>ые</a:t>
            </a:r>
            <a:r>
              <a:rPr lang="ru-RU" dirty="0" smtClean="0"/>
              <a:t> солнцем листья радуют взор. Лесные дорожки пусты…</a:t>
            </a:r>
            <a:r>
              <a:rPr lang="ru-RU" dirty="0" err="1" smtClean="0"/>
              <a:t>ы</a:t>
            </a:r>
            <a:r>
              <a:rPr lang="ru-RU" dirty="0" smtClean="0"/>
              <a:t>, но иногда попадается дача </a:t>
            </a:r>
            <a:r>
              <a:rPr lang="ru-RU" dirty="0" err="1" smtClean="0"/>
              <a:t>окруже</a:t>
            </a:r>
            <a:r>
              <a:rPr lang="ru-RU" dirty="0" smtClean="0"/>
              <a:t>…</a:t>
            </a:r>
            <a:r>
              <a:rPr lang="ru-RU" dirty="0" err="1" smtClean="0"/>
              <a:t>ая</a:t>
            </a:r>
            <a:r>
              <a:rPr lang="ru-RU" dirty="0" smtClean="0"/>
              <a:t> деревянным забором </a:t>
            </a:r>
            <a:r>
              <a:rPr lang="ru-RU" dirty="0" err="1" smtClean="0"/>
              <a:t>выкраше</a:t>
            </a:r>
            <a:r>
              <a:rPr lang="ru-RU" dirty="0" smtClean="0"/>
              <a:t>…</a:t>
            </a:r>
            <a:r>
              <a:rPr lang="ru-RU" dirty="0" err="1" smtClean="0"/>
              <a:t>ым</a:t>
            </a:r>
            <a:r>
              <a:rPr lang="ru-RU" dirty="0" smtClean="0"/>
              <a:t> масляной краской.</a:t>
            </a:r>
          </a:p>
          <a:p>
            <a:pPr indent="228600" algn="just">
              <a:buNone/>
            </a:pPr>
            <a:endParaRPr lang="ru-RU" dirty="0" smtClean="0"/>
          </a:p>
          <a:p>
            <a:pPr indent="228600" algn="just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Причастия:</a:t>
            </a:r>
            <a:r>
              <a:rPr lang="ru-RU" dirty="0" smtClean="0"/>
              <a:t> позолоченные, окруженная, выкрашенным.</a:t>
            </a:r>
          </a:p>
          <a:p>
            <a:pPr indent="228600" algn="just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Деепричастия:</a:t>
            </a:r>
            <a:r>
              <a:rPr lang="ru-RU" dirty="0" smtClean="0"/>
              <a:t> поражаясь.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05617" y="1921971"/>
            <a:ext cx="6174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нн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26633" y="1919627"/>
            <a:ext cx="6174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нн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37980" y="2285386"/>
            <a:ext cx="6174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нн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9014" y="2693349"/>
            <a:ext cx="6174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нн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96836" y="3073177"/>
            <a:ext cx="6174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нн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00074" y="1612482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,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55349" y="2737898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,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204789" y="2751965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,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Картинки - осен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6209" y="4647587"/>
            <a:ext cx="2775976" cy="1957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10" y="166256"/>
            <a:ext cx="10515600" cy="12192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Морфологические признаки самостоятельных частей речи.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8654" y="1371600"/>
            <a:ext cx="11568545" cy="5486400"/>
          </a:xfrm>
        </p:spPr>
        <p:txBody>
          <a:bodyPr>
            <a:normAutofit fontScale="92500" lnSpcReduction="20000"/>
          </a:bodyPr>
          <a:lstStyle/>
          <a:p>
            <a:pPr indent="228600" algn="just">
              <a:buNone/>
            </a:pPr>
            <a:r>
              <a:rPr lang="ru-RU" dirty="0" smtClean="0"/>
              <a:t>Морфологические признаки самостоятельных частей речи делятся на две группы: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постоянные</a:t>
            </a:r>
            <a:r>
              <a:rPr lang="ru-RU" dirty="0" smtClean="0"/>
              <a:t> 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непостоянные</a:t>
            </a:r>
            <a:r>
              <a:rPr lang="ru-RU" dirty="0" smtClean="0"/>
              <a:t>.</a:t>
            </a:r>
          </a:p>
          <a:p>
            <a:pPr indent="228600" algn="just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Постоянные признаки </a:t>
            </a:r>
            <a:r>
              <a:rPr lang="ru-RU" dirty="0" smtClean="0"/>
              <a:t>самостоятельных частей речи: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 у существительных: </a:t>
            </a:r>
            <a:r>
              <a:rPr lang="ru-RU" dirty="0" smtClean="0"/>
              <a:t>род, склонение, одушевлённое и неодушевлённое, собственное или нарицательное;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 у прилагательных: </a:t>
            </a:r>
            <a:r>
              <a:rPr lang="ru-RU" dirty="0" smtClean="0"/>
              <a:t>качественное, относительное или притяжательное;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 у глагола: </a:t>
            </a:r>
            <a:r>
              <a:rPr lang="ru-RU" dirty="0" smtClean="0"/>
              <a:t>вид, переходный или непереходный, спряжение, возвратность;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 у местоимения: </a:t>
            </a:r>
            <a:r>
              <a:rPr lang="ru-RU" dirty="0" smtClean="0"/>
              <a:t>разряд, лицо;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 у числительных: </a:t>
            </a:r>
            <a:r>
              <a:rPr lang="ru-RU" dirty="0" smtClean="0"/>
              <a:t>простое или составное, количественное или порядковое.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 у наречия: </a:t>
            </a:r>
            <a:r>
              <a:rPr lang="ru-RU" dirty="0" smtClean="0"/>
              <a:t>разряд по значению. </a:t>
            </a:r>
          </a:p>
          <a:p>
            <a:pPr indent="228600" algn="just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Непостоянные признаки </a:t>
            </a:r>
            <a:r>
              <a:rPr lang="ru-RU" dirty="0" smtClean="0"/>
              <a:t>изменяемых частей речи: число, род, падеж, время.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Образец морфологического разбора.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86011"/>
          </a:xfrm>
        </p:spPr>
        <p:txBody>
          <a:bodyPr>
            <a:normAutofit fontScale="92500" lnSpcReduction="10000"/>
          </a:bodyPr>
          <a:lstStyle/>
          <a:p>
            <a:pPr indent="228600" algn="just">
              <a:buNone/>
            </a:pPr>
            <a:r>
              <a:rPr lang="ru-RU" sz="3200" dirty="0" smtClean="0"/>
              <a:t>Морфологический разбор слов проводится </a:t>
            </a:r>
            <a:r>
              <a:rPr lang="ru-RU" sz="3200" dirty="0" smtClean="0">
                <a:solidFill>
                  <a:srgbClr val="FF0000"/>
                </a:solidFill>
              </a:rPr>
              <a:t>по определенной схеме в строгом порядке</a:t>
            </a:r>
            <a:r>
              <a:rPr lang="ru-RU" sz="3200" dirty="0" smtClean="0"/>
              <a:t>. Для того чтобы выполнить разбор слова по частям речи, нужно определить:</a:t>
            </a:r>
          </a:p>
          <a:p>
            <a:pPr indent="228600" algn="just">
              <a:buNone/>
            </a:pPr>
            <a:r>
              <a:rPr lang="ru-RU" sz="3200" dirty="0" smtClean="0"/>
              <a:t> 1) общее грамматическое значение;</a:t>
            </a:r>
          </a:p>
          <a:p>
            <a:pPr indent="228600" algn="just">
              <a:buNone/>
            </a:pPr>
            <a:r>
              <a:rPr lang="ru-RU" sz="3200" dirty="0" smtClean="0"/>
              <a:t> 2) поставить слово в начальную форму;</a:t>
            </a:r>
          </a:p>
          <a:p>
            <a:pPr indent="228600" algn="just">
              <a:buNone/>
            </a:pPr>
            <a:r>
              <a:rPr lang="ru-RU" sz="3200" dirty="0" smtClean="0"/>
              <a:t> 3) морфологические признаки:</a:t>
            </a:r>
          </a:p>
          <a:p>
            <a:pPr indent="228600" algn="just">
              <a:buNone/>
            </a:pPr>
            <a:r>
              <a:rPr lang="ru-RU" sz="3200" dirty="0" smtClean="0"/>
              <a:t> - постоянные; </a:t>
            </a:r>
          </a:p>
          <a:p>
            <a:pPr indent="228600" algn="just">
              <a:buNone/>
            </a:pPr>
            <a:r>
              <a:rPr lang="ru-RU" sz="3200" dirty="0" smtClean="0"/>
              <a:t> - непостоянные;</a:t>
            </a:r>
          </a:p>
          <a:p>
            <a:pPr indent="228600" algn="just">
              <a:buNone/>
            </a:pPr>
            <a:r>
              <a:rPr lang="ru-RU" sz="3200" dirty="0" smtClean="0"/>
              <a:t> 4) синтаксическую роль.</a:t>
            </a:r>
          </a:p>
          <a:p>
            <a:endParaRPr lang="ru-RU" dirty="0"/>
          </a:p>
        </p:txBody>
      </p:sp>
      <p:pic>
        <p:nvPicPr>
          <p:cNvPr id="5" name="Picture 1" descr="C:\Users\user\Desktop\к презентациям\541758_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382000" y="3158837"/>
            <a:ext cx="3546575" cy="3491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965" y="365125"/>
            <a:ext cx="11513126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Задание №2. Выполните морфологический разбор.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1811769"/>
            <a:ext cx="11305309" cy="4838411"/>
          </a:xfrm>
        </p:spPr>
        <p:txBody>
          <a:bodyPr>
            <a:normAutofit lnSpcReduction="10000"/>
          </a:bodyPr>
          <a:lstStyle/>
          <a:p>
            <a:pPr indent="228600" algn="just">
              <a:buNone/>
            </a:pPr>
            <a:r>
              <a:rPr lang="ru-RU" sz="4000" dirty="0" smtClean="0"/>
              <a:t>В небе я увидел стаю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птиц</a:t>
            </a:r>
            <a:r>
              <a:rPr lang="ru-RU" sz="4000" b="1" baseline="300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ru-RU" sz="4000" dirty="0" smtClean="0"/>
              <a:t>.</a:t>
            </a:r>
          </a:p>
          <a:p>
            <a:pPr indent="228600" algn="just">
              <a:buNone/>
            </a:pPr>
            <a:r>
              <a:rPr lang="ru-RU" sz="4000" dirty="0" smtClean="0"/>
              <a:t>1) Птиц - сущ. (кого?)</a:t>
            </a:r>
          </a:p>
          <a:p>
            <a:pPr indent="228600" algn="just">
              <a:buNone/>
            </a:pPr>
            <a:r>
              <a:rPr lang="ru-RU" sz="4000" dirty="0" smtClean="0"/>
              <a:t>2) Н. ф. - птица</a:t>
            </a:r>
          </a:p>
          <a:p>
            <a:pPr indent="228600" algn="just">
              <a:buNone/>
            </a:pPr>
            <a:r>
              <a:rPr lang="ru-RU" sz="4000" dirty="0" smtClean="0"/>
              <a:t>3) Постоянные признаки: нарицательное, одушевленное, женский род, 1-е склонение</a:t>
            </a:r>
          </a:p>
          <a:p>
            <a:pPr indent="228600" algn="just">
              <a:buNone/>
            </a:pPr>
            <a:r>
              <a:rPr lang="ru-RU" sz="4000" dirty="0" smtClean="0"/>
              <a:t>    Непостоянные признаки: множественное число, родительный падеж</a:t>
            </a:r>
          </a:p>
          <a:p>
            <a:pPr indent="228600" algn="just">
              <a:buNone/>
            </a:pPr>
            <a:r>
              <a:rPr lang="ru-RU" sz="4000" dirty="0" smtClean="0"/>
              <a:t>4) </a:t>
            </a:r>
            <a:r>
              <a:rPr lang="ru-RU" sz="4000" u="dash" dirty="0" smtClean="0"/>
              <a:t>Птиц </a:t>
            </a:r>
            <a:endParaRPr lang="ru-RU" sz="4000" dirty="0" smtClean="0"/>
          </a:p>
          <a:p>
            <a:pPr indent="228600" algn="just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100" name="Picture 4" descr="http://getdrawings.com/img/sparrow-silhouette-tattoo-1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06347" y="615493"/>
            <a:ext cx="2683872" cy="2460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80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Задание №3. Найди ошибки.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19311"/>
            <a:ext cx="5618871" cy="51065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Во всем мне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хочится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дойти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До самой сути: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работе, в поисках пути,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сердечной смути.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До сущности протекших дней,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До их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пречины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До основанья, до корней,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серцевины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Все время схватывая нить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Судеб, событий,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Жить, думать,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чуствовать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любить,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Свершать открытья.</a:t>
            </a:r>
          </a:p>
          <a:p>
            <a:pPr indent="228600" algn="just">
              <a:buNone/>
            </a:pPr>
            <a:endParaRPr lang="ru-RU" dirty="0" smtClean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6452158" y="1435349"/>
            <a:ext cx="573984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О,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если-бы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 только мог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Хотя отчасти,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написал бы восемь строк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свойствах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страсте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безаконьях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о грехах,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Бегах, погонях,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Нечаяностях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впопыхах,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Локтях, ладонях.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вывел бы ее закон,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Ее начало,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повторял ее имен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Иницыалы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8372" y="436099"/>
            <a:ext cx="5618871" cy="51065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Во всем мне хоч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тся дойти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До самой сути: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работе, в поисках пути,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сердечной смут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До сущности протекших дней,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До их пр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чины,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До основанья, до корней,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До сер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цевины.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Все время схватывая нить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Судеб, событий,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Жить, думать, чу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ствовать, любить,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Свершать открытья.</a:t>
            </a:r>
          </a:p>
          <a:p>
            <a:pPr indent="228600" algn="just">
              <a:buNone/>
            </a:pPr>
            <a:endParaRPr lang="ru-RU" dirty="0" smtClean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866227" y="1758906"/>
            <a:ext cx="573984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О, если</a:t>
            </a:r>
            <a:r>
              <a:rPr kumimoji="0" lang="ru-RU" sz="2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 только мог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Хотя отчасти,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написал бы восемь строк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свойствах страст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без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аконьях, о грехах,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Бегах, погонях,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Нечаян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остях впопыхах,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Локтях, ладонях.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вывел бы ее закон,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Ее начало,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повторял ее имен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Иниц</a:t>
            </a:r>
            <a:r>
              <a:rPr lang="ru-RU" sz="2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алы.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 descr="https://mtdata.ru/u17/photo3F45/20523811953-0/origina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96877" y="196947"/>
            <a:ext cx="1787160" cy="2307005"/>
          </a:xfrm>
          <a:prstGeom prst="rect">
            <a:avLst/>
          </a:prstGeom>
          <a:noFill/>
        </p:spPr>
      </p:pic>
      <p:pic>
        <p:nvPicPr>
          <p:cNvPr id="7" name="Picture 2" descr="C:\Users\user\Desktop\к презентациям\логопит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1156" y="5244306"/>
            <a:ext cx="1487521" cy="1613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5362" name="WordArt 2"/>
          <p:cNvSpPr>
            <a:spLocks noChangeAspect="1" noChangeArrowheads="1" noChangeShapeType="1" noTextEdit="1"/>
          </p:cNvSpPr>
          <p:nvPr/>
        </p:nvSpPr>
        <p:spPr bwMode="auto">
          <a:xfrm>
            <a:off x="881026" y="1000108"/>
            <a:ext cx="10287072" cy="322263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6000" b="1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Потренируемся!</a:t>
            </a:r>
          </a:p>
        </p:txBody>
      </p:sp>
      <p:pic>
        <p:nvPicPr>
          <p:cNvPr id="15363" name="Picture 3" descr="мальчик за компом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8001" y="3962400"/>
            <a:ext cx="3503084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Проверка </a:t>
            </a:r>
            <a:r>
              <a:rPr lang="ru-RU" sz="5400" b="1" smtClean="0">
                <a:solidFill>
                  <a:srgbClr val="002060"/>
                </a:solidFill>
              </a:rPr>
              <a:t>самостоятельной работы.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28600" algn="just">
              <a:buNone/>
            </a:pPr>
            <a:r>
              <a:rPr lang="ru-RU" b="1" dirty="0" smtClean="0"/>
              <a:t>Упражнение </a:t>
            </a:r>
            <a:r>
              <a:rPr lang="ru-RU" b="1" dirty="0" smtClean="0">
                <a:solidFill>
                  <a:srgbClr val="C00000"/>
                </a:solidFill>
              </a:rPr>
              <a:t>21</a:t>
            </a:r>
            <a:r>
              <a:rPr lang="ru-RU" b="1" dirty="0" smtClean="0"/>
              <a:t> (стр. 13): </a:t>
            </a:r>
            <a:r>
              <a:rPr lang="ru-RU" dirty="0" smtClean="0"/>
              <a:t>прочитайте пословицы, выпишите антонимы парами.</a:t>
            </a:r>
          </a:p>
          <a:p>
            <a:pPr indent="228600" algn="just">
              <a:buNone/>
            </a:pPr>
            <a:r>
              <a:rPr lang="ru-RU" dirty="0" smtClean="0"/>
              <a:t>Дело – безделье, много – мало, умереть – жить, чёрная – белая, посеет – пожнёт, утром – вечером, лето – зима, ученье – </a:t>
            </a:r>
            <a:r>
              <a:rPr lang="ru-RU" dirty="0" err="1" smtClean="0"/>
              <a:t>неученье</a:t>
            </a:r>
            <a:r>
              <a:rPr lang="ru-RU" dirty="0" smtClean="0"/>
              <a:t>, свет – тьма, горек – сладок, радость – горе, молодость – старость.</a:t>
            </a:r>
          </a:p>
          <a:p>
            <a:pPr indent="228600" algn="just">
              <a:buNone/>
            </a:pPr>
            <a:r>
              <a:rPr lang="ru-RU" dirty="0" smtClean="0"/>
              <a:t>Семь раз – один раз.</a:t>
            </a:r>
          </a:p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58CE8633-7912-409D-B255-AC53E3507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0118" y="4165487"/>
            <a:ext cx="4459458" cy="2383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Какие из данных существительных относятся к мужскому роду: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а) проныра, задира, ябеда, соня;</a:t>
            </a:r>
            <a:br>
              <a:rPr lang="ru-RU" sz="3200" dirty="0" smtClean="0"/>
            </a:br>
            <a:r>
              <a:rPr lang="ru-RU" sz="3200" dirty="0" smtClean="0"/>
              <a:t>б) шоссе, метро, такси, радио;</a:t>
            </a:r>
            <a:br>
              <a:rPr lang="ru-RU" sz="3200" dirty="0" smtClean="0"/>
            </a:br>
            <a:r>
              <a:rPr lang="ru-RU" sz="3200" dirty="0" smtClean="0"/>
              <a:t>в) шампунь, тюль, какаду, кофе;</a:t>
            </a:r>
            <a:br>
              <a:rPr lang="ru-RU" sz="3200" dirty="0" smtClean="0"/>
            </a:br>
            <a:r>
              <a:rPr lang="ru-RU" sz="3200" dirty="0" smtClean="0"/>
              <a:t>г) Миссисипи, </a:t>
            </a:r>
            <a:r>
              <a:rPr lang="ru-RU" sz="3200" dirty="0" err="1" smtClean="0"/>
              <a:t>ТарГУ</a:t>
            </a:r>
            <a:r>
              <a:rPr lang="ru-RU" sz="3200" dirty="0" smtClean="0"/>
              <a:t>, Гималаи, леди.</a:t>
            </a:r>
            <a:br>
              <a:rPr lang="ru-RU" sz="3200" dirty="0" smtClean="0"/>
            </a:b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 algn="ctr">
              <a:buNone/>
            </a:pPr>
            <a:r>
              <a:rPr lang="ru-RU" sz="3200" b="1" dirty="0" smtClean="0"/>
              <a:t>шампунь, тюль, какаду, кофе</a:t>
            </a:r>
            <a:endParaRPr lang="ru-RU" sz="3200" b="1" dirty="0"/>
          </a:p>
        </p:txBody>
      </p:sp>
      <p:pic>
        <p:nvPicPr>
          <p:cNvPr id="45058" name="Picture 2" descr="http://ds44.ucoz.ru/avatar/fon/pochemuchki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6109" y="1591181"/>
            <a:ext cx="2374120" cy="3038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Отметьте разносклоняемые имена существительные: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А) темя, знамя, время, путь;</a:t>
            </a:r>
            <a:br>
              <a:rPr lang="ru-RU" sz="3200" dirty="0" smtClean="0"/>
            </a:br>
            <a:r>
              <a:rPr lang="ru-RU" sz="3200" dirty="0" smtClean="0"/>
              <a:t>Б) бюро, пальто, кофе, жюри;</a:t>
            </a:r>
            <a:br>
              <a:rPr lang="ru-RU" sz="3200" dirty="0" smtClean="0"/>
            </a:br>
            <a:r>
              <a:rPr lang="ru-RU" sz="3200" dirty="0" smtClean="0"/>
              <a:t>В) армия, санаторий, волнение;</a:t>
            </a:r>
            <a:br>
              <a:rPr lang="ru-RU" sz="3200" dirty="0" smtClean="0"/>
            </a:br>
            <a:r>
              <a:rPr lang="ru-RU" sz="3200" dirty="0" smtClean="0"/>
              <a:t>Г) такси, кафе, радио, маэстро.</a:t>
            </a:r>
            <a:br>
              <a:rPr lang="ru-RU" sz="3200" dirty="0" smtClean="0"/>
            </a:b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 algn="ctr">
              <a:buNone/>
            </a:pPr>
            <a:r>
              <a:rPr lang="ru-RU" sz="3200" b="1" dirty="0" smtClean="0"/>
              <a:t>темя, знамя, время, путь</a:t>
            </a:r>
            <a:endParaRPr lang="ru-RU" sz="3200" b="1" dirty="0"/>
          </a:p>
        </p:txBody>
      </p:sp>
      <p:pic>
        <p:nvPicPr>
          <p:cNvPr id="4" name="Picture 2" descr="http://ds44.ucoz.ru/avatar/fon/pochemuchki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6109" y="1591181"/>
            <a:ext cx="2374120" cy="3038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Разряды имен прилагательных: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4132" y="1572406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а) вопросительные, относительные, повествовательные;</a:t>
            </a:r>
            <a:br>
              <a:rPr lang="ru-RU" sz="3200" dirty="0" smtClean="0"/>
            </a:br>
            <a:r>
              <a:rPr lang="ru-RU" sz="3200" dirty="0" smtClean="0"/>
              <a:t>б) возвратные, отрицательные, личные;</a:t>
            </a:r>
            <a:br>
              <a:rPr lang="ru-RU" sz="3200" dirty="0" smtClean="0"/>
            </a:br>
            <a:r>
              <a:rPr lang="ru-RU" sz="3200" dirty="0" smtClean="0"/>
              <a:t>в) одушевлённые, неодушевлённые;</a:t>
            </a:r>
            <a:br>
              <a:rPr lang="ru-RU" sz="3200" dirty="0" smtClean="0"/>
            </a:br>
            <a:r>
              <a:rPr lang="ru-RU" sz="3200" dirty="0" smtClean="0"/>
              <a:t>г) качественные, относительные, притяжательные.</a:t>
            </a:r>
            <a:br>
              <a:rPr lang="ru-RU" sz="3200" dirty="0" smtClean="0"/>
            </a:b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 algn="ctr">
              <a:buNone/>
            </a:pPr>
            <a:r>
              <a:rPr lang="ru-RU" sz="3200" b="1" dirty="0" smtClean="0"/>
              <a:t>качественные, относительные, притяжательные</a:t>
            </a:r>
            <a:endParaRPr lang="ru-RU" sz="3200" b="1" dirty="0"/>
          </a:p>
        </p:txBody>
      </p:sp>
      <p:pic>
        <p:nvPicPr>
          <p:cNvPr id="4" name="Picture 2" descr="http://ds44.ucoz.ru/avatar/fon/pochemuchki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9321" y="1062190"/>
            <a:ext cx="2094999" cy="2681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Какое из следующих прилагательных не имеет краткой формы?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А) плохой;</a:t>
            </a:r>
            <a:br>
              <a:rPr lang="ru-RU" sz="3600" dirty="0" smtClean="0"/>
            </a:br>
            <a:r>
              <a:rPr lang="ru-RU" sz="3600" dirty="0" smtClean="0"/>
              <a:t>Б) хороший;</a:t>
            </a:r>
            <a:br>
              <a:rPr lang="ru-RU" sz="3600" dirty="0" smtClean="0"/>
            </a:br>
            <a:r>
              <a:rPr lang="ru-RU" sz="3600" dirty="0" smtClean="0"/>
              <a:t>В) снежный; </a:t>
            </a:r>
            <a:br>
              <a:rPr lang="ru-RU" sz="3600" dirty="0" smtClean="0"/>
            </a:br>
            <a:r>
              <a:rPr lang="ru-RU" sz="3600" dirty="0" smtClean="0"/>
              <a:t>Г) маленький.</a:t>
            </a:r>
            <a:br>
              <a:rPr lang="ru-RU" sz="3600" dirty="0" smtClean="0"/>
            </a:b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 algn="ctr">
              <a:buNone/>
            </a:pPr>
            <a:r>
              <a:rPr lang="ru-RU" sz="3600" b="1" dirty="0" smtClean="0"/>
              <a:t>снежный</a:t>
            </a:r>
            <a:endParaRPr lang="ru-RU" sz="3600" b="1" dirty="0"/>
          </a:p>
        </p:txBody>
      </p:sp>
      <p:pic>
        <p:nvPicPr>
          <p:cNvPr id="4" name="Picture 2" descr="http://ds44.ucoz.ru/avatar/fon/pochemuchki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6109" y="1591181"/>
            <a:ext cx="2374120" cy="3038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Как склоняется простое порядковое числительное?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а) как дробное числительное;</a:t>
            </a:r>
            <a:br>
              <a:rPr lang="ru-RU" sz="3200" dirty="0" smtClean="0"/>
            </a:br>
            <a:r>
              <a:rPr lang="ru-RU" sz="3200" dirty="0" smtClean="0"/>
              <a:t>б) как собирательное числительное;</a:t>
            </a:r>
            <a:br>
              <a:rPr lang="ru-RU" sz="3200" dirty="0" smtClean="0"/>
            </a:br>
            <a:r>
              <a:rPr lang="ru-RU" sz="3200" dirty="0" smtClean="0"/>
              <a:t>в) как имя существительное 3 склонения;</a:t>
            </a:r>
            <a:br>
              <a:rPr lang="ru-RU" sz="3200" dirty="0" smtClean="0"/>
            </a:br>
            <a:r>
              <a:rPr lang="ru-RU" sz="3200" dirty="0" smtClean="0"/>
              <a:t>г) как имя прилагательное.</a:t>
            </a:r>
            <a:br>
              <a:rPr lang="ru-RU" sz="3200" dirty="0" smtClean="0"/>
            </a:b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 algn="ctr">
              <a:buNone/>
            </a:pPr>
            <a:r>
              <a:rPr lang="ru-RU" sz="3200" b="1" dirty="0" smtClean="0"/>
              <a:t>как имя прилагательное</a:t>
            </a:r>
            <a:endParaRPr lang="ru-RU" sz="3200" b="1" dirty="0"/>
          </a:p>
        </p:txBody>
      </p:sp>
      <p:pic>
        <p:nvPicPr>
          <p:cNvPr id="4" name="Picture 2" descr="http://ds44.ucoz.ru/avatar/fon/pochemuchki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8817" y="1309828"/>
            <a:ext cx="2374120" cy="3038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Глагол имеет следующие морфологические признаки: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а) падеж, наклонение, род;</a:t>
            </a:r>
            <a:br>
              <a:rPr lang="ru-RU" sz="3200" dirty="0" smtClean="0"/>
            </a:br>
            <a:r>
              <a:rPr lang="ru-RU" sz="3200" dirty="0" smtClean="0"/>
              <a:t>б) склонение, лицо, время;</a:t>
            </a:r>
            <a:br>
              <a:rPr lang="ru-RU" sz="3200" dirty="0" smtClean="0"/>
            </a:br>
            <a:r>
              <a:rPr lang="ru-RU" sz="3200" dirty="0" smtClean="0"/>
              <a:t>в) вид, наклонение, время, лицо, число;</a:t>
            </a:r>
            <a:br>
              <a:rPr lang="ru-RU" sz="3200" dirty="0" smtClean="0"/>
            </a:br>
            <a:r>
              <a:rPr lang="ru-RU" sz="3200" dirty="0" smtClean="0"/>
              <a:t>г) род, число, падеж.</a:t>
            </a:r>
            <a:br>
              <a:rPr lang="ru-RU" sz="3200" dirty="0" smtClean="0"/>
            </a:b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 algn="ctr">
              <a:buNone/>
            </a:pPr>
            <a:r>
              <a:rPr lang="ru-RU" sz="3200" b="1" dirty="0" smtClean="0"/>
              <a:t>вид, наклонение, время, лицо, число</a:t>
            </a:r>
            <a:endParaRPr lang="ru-RU" sz="3200" b="1" dirty="0"/>
          </a:p>
        </p:txBody>
      </p:sp>
      <p:pic>
        <p:nvPicPr>
          <p:cNvPr id="4" name="Picture 2" descr="http://ds44.ucoz.ru/avatar/fon/pochemuchki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0681" y="1464571"/>
            <a:ext cx="2374120" cy="3038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Отметьте притяжательные местоимения: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а) всякий, таков, тот, вас;</a:t>
            </a:r>
            <a:br>
              <a:rPr lang="ru-RU" sz="3200" dirty="0" smtClean="0"/>
            </a:br>
            <a:r>
              <a:rPr lang="ru-RU" sz="3200" dirty="0" smtClean="0"/>
              <a:t>б) ты, сам, самый, каждый;</a:t>
            </a:r>
            <a:br>
              <a:rPr lang="ru-RU" sz="3200" dirty="0" smtClean="0"/>
            </a:br>
            <a:r>
              <a:rPr lang="ru-RU" sz="3200" dirty="0" smtClean="0"/>
              <a:t>в) иной, другой, себя, свой;</a:t>
            </a:r>
            <a:br>
              <a:rPr lang="ru-RU" sz="3200" dirty="0" smtClean="0"/>
            </a:br>
            <a:r>
              <a:rPr lang="ru-RU" sz="3200" dirty="0" smtClean="0"/>
              <a:t>г) мой, твой, наш, свой.</a:t>
            </a:r>
            <a:br>
              <a:rPr lang="ru-RU" sz="3200" dirty="0" smtClean="0"/>
            </a:b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 algn="ctr">
              <a:buNone/>
            </a:pPr>
            <a:r>
              <a:rPr lang="ru-RU" sz="3200" b="1" dirty="0" smtClean="0"/>
              <a:t>мой, твой, наш, свой</a:t>
            </a:r>
            <a:endParaRPr lang="ru-RU" sz="3200" b="1" dirty="0"/>
          </a:p>
        </p:txBody>
      </p:sp>
      <p:pic>
        <p:nvPicPr>
          <p:cNvPr id="4" name="Picture 2" descr="http://ds44.ucoz.ru/avatar/fon/pochemuchki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6109" y="1591181"/>
            <a:ext cx="2374120" cy="3038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Какое из данных наречий пишется через дефис: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а) разделить (по)</a:t>
            </a:r>
            <a:r>
              <a:rPr lang="ru-RU" sz="3200" dirty="0" err="1" smtClean="0"/>
              <a:t>ровну</a:t>
            </a:r>
            <a:r>
              <a:rPr lang="ru-RU" sz="3200" dirty="0" smtClean="0"/>
              <a:t>,</a:t>
            </a:r>
            <a:br>
              <a:rPr lang="ru-RU" sz="3200" dirty="0" smtClean="0"/>
            </a:br>
            <a:r>
              <a:rPr lang="ru-RU" sz="3200" dirty="0" smtClean="0"/>
              <a:t>б) запеть (по)</a:t>
            </a:r>
            <a:r>
              <a:rPr lang="ru-RU" sz="3200" dirty="0" err="1" smtClean="0"/>
              <a:t>тихоньку</a:t>
            </a:r>
            <a:r>
              <a:rPr lang="ru-RU" sz="3200" dirty="0" smtClean="0"/>
              <a:t>,</a:t>
            </a:r>
            <a:br>
              <a:rPr lang="ru-RU" sz="3200" dirty="0" smtClean="0"/>
            </a:br>
            <a:r>
              <a:rPr lang="ru-RU" sz="3200" dirty="0" smtClean="0"/>
              <a:t>в) оказаться не (по)вкусу,</a:t>
            </a:r>
            <a:br>
              <a:rPr lang="ru-RU" sz="3200" dirty="0" smtClean="0"/>
            </a:br>
            <a:r>
              <a:rPr lang="ru-RU" sz="3200" dirty="0" smtClean="0"/>
              <a:t>г) оставить (по)прежнему.</a:t>
            </a:r>
            <a:br>
              <a:rPr lang="ru-RU" sz="3200" dirty="0" smtClean="0"/>
            </a:b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 algn="ctr">
              <a:buNone/>
            </a:pPr>
            <a:r>
              <a:rPr lang="ru-RU" sz="3200" b="1" dirty="0" smtClean="0"/>
              <a:t>оставить по-прежнему</a:t>
            </a:r>
            <a:endParaRPr lang="ru-RU" sz="3200" b="1" dirty="0"/>
          </a:p>
        </p:txBody>
      </p:sp>
      <p:pic>
        <p:nvPicPr>
          <p:cNvPr id="4" name="Picture 2" descr="http://ds44.ucoz.ru/avatar/fon/pochemuchki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6109" y="1591181"/>
            <a:ext cx="2374120" cy="3038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10064" y="1963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Подведение итогов урока.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07963" y="1533378"/>
            <a:ext cx="11338559" cy="4643585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ru-RU" sz="3600" b="1" dirty="0" smtClean="0"/>
              <a:t>Вспомнили, что изучает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морфология.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600" b="1" dirty="0" smtClean="0"/>
              <a:t>Рассмотрели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самостоятельные </a:t>
            </a:r>
            <a:r>
              <a:rPr lang="ru-RU" sz="3600" b="1" dirty="0" smtClean="0"/>
              <a:t>и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служебные части речи.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600" b="1" dirty="0" smtClean="0"/>
              <a:t>Выяснили, что общего у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глагола</a:t>
            </a:r>
            <a:r>
              <a:rPr lang="ru-RU" sz="3600" b="1" dirty="0" smtClean="0"/>
              <a:t> и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глагольных форм</a:t>
            </a:r>
            <a:r>
              <a:rPr lang="ru-RU" sz="3600" b="1" dirty="0" smtClean="0"/>
              <a:t>.</a:t>
            </a:r>
          </a:p>
          <a:p>
            <a:pPr marL="514350" indent="-514350" algn="just">
              <a:buNone/>
            </a:pPr>
            <a:r>
              <a:rPr lang="ru-RU" sz="3600" b="1" dirty="0" smtClean="0"/>
              <a:t>4. Подумали, какая часть речи является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особой </a:t>
            </a:r>
            <a:r>
              <a:rPr lang="ru-RU" sz="3600" b="1" dirty="0" smtClean="0"/>
              <a:t>и почему.</a:t>
            </a:r>
          </a:p>
          <a:p>
            <a:endParaRPr lang="ru-RU" dirty="0"/>
          </a:p>
        </p:txBody>
      </p:sp>
      <p:pic>
        <p:nvPicPr>
          <p:cNvPr id="14" name="Picture 2" descr="https://sun9-24.userapi.com/c840726/v840726543/2723e/uCNAqi5ZreQ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76713" y="4825374"/>
            <a:ext cx="2752704" cy="2032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Самостоятельная работа.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28600" algn="just">
              <a:buNone/>
            </a:pPr>
            <a:r>
              <a:rPr lang="ru-RU" sz="3200" b="1" dirty="0" smtClean="0"/>
              <a:t>Упражнение </a:t>
            </a:r>
            <a:r>
              <a:rPr lang="ru-RU" sz="3200" b="1" dirty="0" smtClean="0">
                <a:solidFill>
                  <a:srgbClr val="FF0000"/>
                </a:solidFill>
              </a:rPr>
              <a:t>27</a:t>
            </a:r>
            <a:r>
              <a:rPr lang="ru-RU" sz="3200" b="1" dirty="0" smtClean="0"/>
              <a:t> (стр. 15):</a:t>
            </a:r>
            <a:r>
              <a:rPr lang="ru-RU" sz="3200" dirty="0" smtClean="0"/>
              <a:t> спишите пословицы, вставляя пропущенные буквы. Подчеркните пословицу, близкую по смыслу русской: </a:t>
            </a:r>
            <a:r>
              <a:rPr lang="ru-RU" sz="3200" i="1" dirty="0" smtClean="0"/>
              <a:t>Один с сошкой – семеро с ложкой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58CE8633-7912-409D-B255-AC53E3507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888" y="3916614"/>
            <a:ext cx="4459458" cy="2383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10064" y="1963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</a:rPr>
              <a:t>Сегодня на уроке</a:t>
            </a:r>
            <a:endParaRPr lang="ru-RU" sz="7200" b="1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07963" y="1533378"/>
            <a:ext cx="11338559" cy="4643585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ru-RU" sz="3600" b="1" dirty="0" smtClean="0"/>
              <a:t>Вспомним, что изучает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морфология.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600" b="1" dirty="0" smtClean="0"/>
              <a:t>Рассмотрим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самостоятельные </a:t>
            </a:r>
            <a:r>
              <a:rPr lang="ru-RU" sz="3600" b="1" dirty="0" smtClean="0"/>
              <a:t>и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служебные части речи.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600" b="1" dirty="0" smtClean="0"/>
              <a:t>Выясним, что общего у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глагола</a:t>
            </a:r>
            <a:r>
              <a:rPr lang="ru-RU" sz="3600" b="1" dirty="0" smtClean="0"/>
              <a:t> и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глагольных форм</a:t>
            </a:r>
            <a:r>
              <a:rPr lang="ru-RU" sz="3600" b="1" dirty="0" smtClean="0"/>
              <a:t>.</a:t>
            </a:r>
          </a:p>
          <a:p>
            <a:pPr marL="514350" indent="-514350" algn="just">
              <a:buNone/>
            </a:pPr>
            <a:r>
              <a:rPr lang="ru-RU" sz="3600" b="1" dirty="0" smtClean="0"/>
              <a:t>4. Подумаем, какая часть речи является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особой </a:t>
            </a:r>
            <a:r>
              <a:rPr lang="ru-RU" sz="3600" b="1" dirty="0" smtClean="0"/>
              <a:t>и почему.</a:t>
            </a:r>
          </a:p>
          <a:p>
            <a:endParaRPr lang="ru-RU" dirty="0"/>
          </a:p>
        </p:txBody>
      </p:sp>
      <p:pic>
        <p:nvPicPr>
          <p:cNvPr id="14" name="Picture 2" descr="https://sun9-24.userapi.com/c840726/v840726543/2723e/uCNAqi5ZreQ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76713" y="4825374"/>
            <a:ext cx="2752704" cy="2032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181" y="365125"/>
            <a:ext cx="11111345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Что изучает морфология?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5902" y="1929019"/>
            <a:ext cx="7772400" cy="4362017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Морфология</a:t>
            </a:r>
            <a:r>
              <a:rPr lang="ru-RU" sz="4400" dirty="0" smtClean="0"/>
              <a:t> </a:t>
            </a:r>
            <a:r>
              <a:rPr lang="ru-RU" sz="4400" b="1" dirty="0" smtClean="0"/>
              <a:t>(от греч. </a:t>
            </a:r>
            <a:r>
              <a:rPr lang="ru-RU" sz="4400" b="1" dirty="0" err="1" smtClean="0"/>
              <a:t>morphe</a:t>
            </a:r>
            <a:r>
              <a:rPr lang="ru-RU" sz="4400" b="1" dirty="0" smtClean="0"/>
              <a:t> — форма, </a:t>
            </a:r>
            <a:r>
              <a:rPr lang="ru-RU" sz="4400" b="1" dirty="0" err="1" smtClean="0"/>
              <a:t>logos</a:t>
            </a:r>
            <a:r>
              <a:rPr lang="ru-RU" sz="4400" b="1" dirty="0" smtClean="0"/>
              <a:t> — учение) — раздел науки о языке, изучающий</a:t>
            </a:r>
            <a:r>
              <a:rPr lang="ru-RU" sz="4400" dirty="0" smtClean="0"/>
              <a:t> </a:t>
            </a:r>
            <a:r>
              <a:rPr lang="ru-RU" sz="4400" b="1" dirty="0" smtClean="0">
                <a:solidFill>
                  <a:srgbClr val="7030A0"/>
                </a:solidFill>
              </a:rPr>
              <a:t>слово как часть речи</a:t>
            </a:r>
            <a:r>
              <a:rPr lang="ru-RU" sz="4400" dirty="0" smtClean="0">
                <a:solidFill>
                  <a:srgbClr val="7030A0"/>
                </a:solidFill>
              </a:rPr>
              <a:t>.</a:t>
            </a: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5" name="Picture 4" descr="https://www.xn--80aamvfrenmk0d2c.xn--p1ai/upload/information_system_1/9/4/0/item_940/information_items_94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42504" y="2263768"/>
            <a:ext cx="5900543" cy="2927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7892" name="Picture 4" descr="https://ds02.infourok.ru/uploads/ex/0e62/00079bf9-3f35e6a1/3/img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67891" y="-1"/>
            <a:ext cx="9144000" cy="6858001"/>
          </a:xfrm>
          <a:prstGeom prst="rect">
            <a:avLst/>
          </a:prstGeom>
          <a:noFill/>
        </p:spPr>
      </p:pic>
      <p:pic>
        <p:nvPicPr>
          <p:cNvPr id="13316" name="Picture 4" descr="https://ds05.infourok.ru/uploads/ex/01fc/0006b8bb-61490c28/hello_html_m4b3c71c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52156"/>
            <a:ext cx="3532537" cy="5205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09" y="17116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Самостоятельные части речи</a:t>
            </a:r>
            <a:endParaRPr lang="ru-RU" sz="54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43344" y="1413165"/>
          <a:ext cx="11360728" cy="5283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3965"/>
                <a:gridCol w="2382982"/>
                <a:gridCol w="2521527"/>
                <a:gridCol w="2452254"/>
              </a:tblGrid>
              <a:tr h="55492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Часть речи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Вопросы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Что</a:t>
                      </a:r>
                      <a:r>
                        <a:rPr lang="ru-RU" sz="2400" baseline="0" dirty="0" smtClean="0"/>
                        <a:t> обозначает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Примеры</a:t>
                      </a:r>
                      <a:endParaRPr lang="ru-RU" sz="2400" dirty="0"/>
                    </a:p>
                  </a:txBody>
                  <a:tcPr/>
                </a:tc>
              </a:tr>
              <a:tr h="114275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Имя существительное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Кто? Что?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Предмет</a:t>
                      </a:r>
                      <a:endParaRPr lang="ru-RU" sz="2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Стол, мама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4275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Имя прилагательное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Какой? Чей?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Признак предмета</a:t>
                      </a:r>
                      <a:endParaRPr lang="ru-RU" sz="2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Умный, красивый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7491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Имя числительное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Сколько? Который?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Количество</a:t>
                      </a:r>
                      <a:r>
                        <a:rPr lang="ru-RU" sz="28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или порядок предметов при счете</a:t>
                      </a:r>
                      <a:endParaRPr lang="ru-RU" sz="2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Пять, восьмой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78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Самостоятельные части речи</a:t>
            </a:r>
            <a:endParaRPr lang="ru-RU" sz="5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77090" y="1078424"/>
          <a:ext cx="11610112" cy="5599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2528"/>
                <a:gridCol w="2902528"/>
                <a:gridCol w="2902528"/>
                <a:gridCol w="2902528"/>
              </a:tblGrid>
              <a:tr h="63122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Часть речи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Вопросы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Что</a:t>
                      </a:r>
                      <a:r>
                        <a:rPr lang="ru-RU" sz="2400" baseline="0" dirty="0" smtClean="0"/>
                        <a:t> обозначает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Примеры</a:t>
                      </a:r>
                      <a:endParaRPr lang="ru-RU" sz="2400" dirty="0"/>
                    </a:p>
                  </a:txBody>
                  <a:tcPr/>
                </a:tc>
              </a:tr>
              <a:tr h="862309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Глагол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Что делать? Что сделать?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Действие предмета</a:t>
                      </a:r>
                      <a:endParaRPr lang="ru-RU" sz="2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Думать, написать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6411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Местоимение</a:t>
                      </a:r>
                    </a:p>
                    <a:p>
                      <a:pPr algn="ctr"/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Кто? Что? Какой?</a:t>
                      </a:r>
                    </a:p>
                    <a:p>
                      <a:pPr algn="ctr"/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Указывает на предмет, но не называет его</a:t>
                      </a:r>
                    </a:p>
                    <a:p>
                      <a:pPr algn="ctr"/>
                      <a:endParaRPr lang="ru-RU" sz="2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Она, мой,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кто-то</a:t>
                      </a:r>
                    </a:p>
                    <a:p>
                      <a:pPr algn="ctr"/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30599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Наречие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Как? Каким образом?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Признак действия, предмета или другого признака</a:t>
                      </a:r>
                      <a:endParaRPr lang="ru-RU" sz="2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Хорошо</a:t>
                      </a:r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, сослепу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0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Служебные части речи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36866" name="Picture 2" descr="Служебные части речи. Таблиц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073" y="1302328"/>
            <a:ext cx="10076753" cy="5389418"/>
          </a:xfrm>
          <a:prstGeom prst="rect">
            <a:avLst/>
          </a:prstGeom>
          <a:noFill/>
        </p:spPr>
      </p:pic>
      <p:pic>
        <p:nvPicPr>
          <p:cNvPr id="8" name="Picture 4" descr="https://avatars.mds.yandex.net/get-pdb/2301590/dee02935-4d31-4356-88dd-8848df22b0c7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12266" y="3144980"/>
            <a:ext cx="1979734" cy="3323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132" y="22444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Междометие – особая часть речи.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35842" name="Picture 2" descr="Что такое междометие в русском языке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710" y="1485901"/>
            <a:ext cx="6076950" cy="4533900"/>
          </a:xfrm>
          <a:prstGeom prst="rect">
            <a:avLst/>
          </a:prstGeom>
          <a:noFill/>
        </p:spPr>
      </p:pic>
      <p:pic>
        <p:nvPicPr>
          <p:cNvPr id="35844" name="Picture 4" descr="Междомет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6238" y="2441966"/>
            <a:ext cx="6076950" cy="418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919</Words>
  <Application>Microsoft Office PowerPoint</Application>
  <PresentationFormat>Произвольный</PresentationFormat>
  <Paragraphs>191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Проверка самостоятельной работы.</vt:lpstr>
      <vt:lpstr>Сегодня на уроке</vt:lpstr>
      <vt:lpstr>Что изучает морфология?</vt:lpstr>
      <vt:lpstr>Слайд 5</vt:lpstr>
      <vt:lpstr>Самостоятельные части речи</vt:lpstr>
      <vt:lpstr>Самостоятельные части речи</vt:lpstr>
      <vt:lpstr>Служебные части речи</vt:lpstr>
      <vt:lpstr>Междометие – особая часть речи.</vt:lpstr>
      <vt:lpstr>Слайд 10</vt:lpstr>
      <vt:lpstr>Слайд 11</vt:lpstr>
      <vt:lpstr>Деепричастие.</vt:lpstr>
      <vt:lpstr>Задание №1. Выпишите причастия и деепричастия. </vt:lpstr>
      <vt:lpstr>Морфологические признаки самостоятельных частей речи.</vt:lpstr>
      <vt:lpstr>Образец морфологического разбора.</vt:lpstr>
      <vt:lpstr>Задание №2. Выполните морфологический разбор.</vt:lpstr>
      <vt:lpstr>Задание №3. Найди ошибки.</vt:lpstr>
      <vt:lpstr>Слайд 18</vt:lpstr>
      <vt:lpstr>Слайд 19</vt:lpstr>
      <vt:lpstr>Какие из данных существительных относятся к мужскому роду:</vt:lpstr>
      <vt:lpstr>Отметьте разносклоняемые имена существительные:</vt:lpstr>
      <vt:lpstr>Разряды имен прилагательных:</vt:lpstr>
      <vt:lpstr>Какое из следующих прилагательных не имеет краткой формы?</vt:lpstr>
      <vt:lpstr>Как склоняется простое порядковое числительное?</vt:lpstr>
      <vt:lpstr>Глагол имеет следующие морфологические признаки:</vt:lpstr>
      <vt:lpstr>Отметьте притяжательные местоимения:</vt:lpstr>
      <vt:lpstr>Какое из данных наречий пишется через дефис:</vt:lpstr>
      <vt:lpstr>Подведение итогов урока.</vt:lpstr>
      <vt:lpstr>Самостоятельная работа.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ТАНЮШКА</dc:creator>
  <cp:lastModifiedBy>Пользователь</cp:lastModifiedBy>
  <cp:revision>66</cp:revision>
  <dcterms:created xsi:type="dcterms:W3CDTF">2020-08-20T14:06:43Z</dcterms:created>
  <dcterms:modified xsi:type="dcterms:W3CDTF">2020-09-07T17:52:20Z</dcterms:modified>
</cp:coreProperties>
</file>