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418" r:id="rId3"/>
    <p:sldId id="1423" r:id="rId4"/>
    <p:sldId id="1424" r:id="rId5"/>
    <p:sldId id="1398" r:id="rId6"/>
    <p:sldId id="1406" r:id="rId7"/>
    <p:sldId id="1400" r:id="rId8"/>
    <p:sldId id="1401" r:id="rId9"/>
    <p:sldId id="1421" r:id="rId10"/>
    <p:sldId id="1422" r:id="rId11"/>
    <p:sldId id="1411" r:id="rId12"/>
    <p:sldId id="1419" r:id="rId13"/>
    <p:sldId id="1416" r:id="rId14"/>
    <p:sldId id="1404" r:id="rId15"/>
    <p:sldId id="1414" r:id="rId16"/>
    <p:sldId id="1413" r:id="rId17"/>
    <p:sldId id="1408" r:id="rId18"/>
    <p:sldId id="1409" r:id="rId19"/>
    <p:sldId id="1420" r:id="rId20"/>
    <p:sldId id="1432" r:id="rId21"/>
    <p:sldId id="1426" r:id="rId22"/>
    <p:sldId id="1427" r:id="rId23"/>
    <p:sldId id="1428" r:id="rId24"/>
    <p:sldId id="1429" r:id="rId25"/>
    <p:sldId id="1430" r:id="rId26"/>
    <p:sldId id="1431" r:id="rId27"/>
    <p:sldId id="1425" r:id="rId28"/>
    <p:sldId id="139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425" y="2799817"/>
            <a:ext cx="8276449" cy="172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Лексика и фразеология.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84459" y="4921849"/>
            <a:ext cx="8144153" cy="587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440">
              <a:lnSpc>
                <a:spcPts val="4290"/>
              </a:lnSpc>
              <a:spcBef>
                <a:spcPts val="2599"/>
              </a:spcBef>
            </a:pP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Учитель: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Норкобилова</a:t>
            </a: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Нигора</a:t>
            </a: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Бахтиёровна</a:t>
            </a:r>
            <a:endParaRPr lang="ru-RU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6049108"/>
          </a:xfrm>
        </p:spPr>
        <p:txBody>
          <a:bodyPr>
            <a:normAutofit fontScale="850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4. Советник-советчик, служить-прислуживаться, </a:t>
            </a:r>
            <a:r>
              <a:rPr lang="ru-RU" dirty="0" err="1" smtClean="0"/>
              <a:t>экономный-экономичный-экономический</a:t>
            </a:r>
            <a:r>
              <a:rPr lang="ru-RU" dirty="0" smtClean="0"/>
              <a:t>.</a:t>
            </a:r>
          </a:p>
          <a:p>
            <a:pPr indent="22860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ПАРОНИМЫ</a:t>
            </a:r>
          </a:p>
          <a:p>
            <a:pPr indent="228600" algn="just">
              <a:buNone/>
            </a:pPr>
            <a:r>
              <a:rPr lang="ru-RU" dirty="0" smtClean="0"/>
              <a:t>5. а). Барщина, оброк, крепостной, улан, драгун, мушкет.</a:t>
            </a:r>
          </a:p>
          <a:p>
            <a:pPr indent="22860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ИСТОРИЗМЫ</a:t>
            </a:r>
          </a:p>
          <a:p>
            <a:pPr indent="228600" algn="just">
              <a:buNone/>
            </a:pPr>
            <a:r>
              <a:rPr lang="ru-RU" dirty="0" smtClean="0"/>
              <a:t>б). ланиты = щёки, зело = очень, десница = правая рука, лепота = красота</a:t>
            </a:r>
          </a:p>
          <a:p>
            <a:pPr indent="22860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АРХАИЗМЫ</a:t>
            </a:r>
          </a:p>
          <a:p>
            <a:pPr indent="228600" algn="just">
              <a:buNone/>
            </a:pPr>
            <a:r>
              <a:rPr lang="ru-RU" dirty="0" smtClean="0"/>
              <a:t>6. Скачать (информацию из Интернета), кликнуть (</a:t>
            </a:r>
            <a:r>
              <a:rPr lang="ru-RU" dirty="0" err="1" smtClean="0"/>
              <a:t>компьют.мышкой</a:t>
            </a:r>
            <a:r>
              <a:rPr lang="ru-RU" dirty="0" smtClean="0"/>
              <a:t>), прозондировать, луноход, прилуниться.</a:t>
            </a:r>
          </a:p>
          <a:p>
            <a:pPr indent="22860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НЕОЛОГИЗМЫ</a:t>
            </a:r>
          </a:p>
          <a:p>
            <a:pPr indent="228600" algn="just">
              <a:buNone/>
            </a:pPr>
            <a:r>
              <a:rPr lang="ru-RU" dirty="0" smtClean="0"/>
              <a:t>7. Рукопожатие –1. пожатие друг другу правой руки в знак приветствия или благодарности.</a:t>
            </a:r>
          </a:p>
          <a:p>
            <a:pPr indent="228600" algn="just">
              <a:buNone/>
            </a:pPr>
            <a:r>
              <a:rPr lang="ru-RU" dirty="0" smtClean="0"/>
              <a:t>Ключ -1.Металлический стержень особой формы для запирания и отпирания замка. 2.Приспособление для отвинчивания гаек. 3.Знак в начале нотной строки. 4.(перен.) то, что служит для решения, разгадки чего-либо.</a:t>
            </a:r>
          </a:p>
          <a:p>
            <a:pPr indent="22860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ОДНОЗНАЧНЫЕ И МНОГОЗНАЧНЫЕ СЛОВА</a:t>
            </a:r>
          </a:p>
          <a:p>
            <a:pPr indent="22860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№2. Исправьте речевые ошибки, связанные с употреблением паронимов.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354" y="1463040"/>
            <a:ext cx="11605845" cy="5134708"/>
          </a:xfrm>
        </p:spPr>
        <p:txBody>
          <a:bodyPr>
            <a:normAutofit/>
          </a:bodyPr>
          <a:lstStyle/>
          <a:p>
            <a:pPr marL="514350" indent="514350" algn="just" fontAlgn="base">
              <a:buAutoNum type="arabicPeriod"/>
            </a:pPr>
            <a:r>
              <a:rPr lang="ru-RU" dirty="0" smtClean="0"/>
              <a:t>Чтобы чаще бывать в театре, я купил абонент.</a:t>
            </a:r>
          </a:p>
          <a:p>
            <a:pPr marL="514350" indent="514350" algn="just" fontAlgn="base">
              <a:buNone/>
            </a:pPr>
            <a:r>
              <a:rPr lang="ru-RU" dirty="0" smtClean="0"/>
              <a:t>Чтобы чаще бывать в театре, я купил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абонемент</a:t>
            </a:r>
            <a:r>
              <a:rPr lang="ru-RU" dirty="0" smtClean="0"/>
              <a:t>.</a:t>
            </a:r>
          </a:p>
          <a:p>
            <a:pPr marL="514350" indent="514350" algn="just" fontAlgn="base">
              <a:buFont typeface="+mj-lt"/>
              <a:buAutoNum type="arabicPeriod" startAt="2"/>
            </a:pPr>
            <a:r>
              <a:rPr lang="ru-RU" dirty="0" smtClean="0"/>
              <a:t>В этот день я услышала много обидчивых слов.</a:t>
            </a:r>
          </a:p>
          <a:p>
            <a:pPr marL="514350" indent="514350" algn="just" fontAlgn="base">
              <a:buNone/>
            </a:pPr>
            <a:r>
              <a:rPr lang="ru-RU" dirty="0" smtClean="0"/>
              <a:t>В этот день я услышала много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обидных</a:t>
            </a:r>
            <a:r>
              <a:rPr lang="ru-RU" dirty="0" smtClean="0"/>
              <a:t> слов.</a:t>
            </a:r>
          </a:p>
          <a:p>
            <a:pPr marL="514350" indent="514350" algn="just" fontAlgn="base">
              <a:buFont typeface="+mj-lt"/>
              <a:buAutoNum type="arabicPeriod" startAt="3"/>
            </a:pPr>
            <a:r>
              <a:rPr lang="ru-RU" dirty="0" smtClean="0"/>
              <a:t>Студент быстро освоил материал.</a:t>
            </a:r>
          </a:p>
          <a:p>
            <a:pPr marL="514350" indent="514350" algn="just" fontAlgn="base">
              <a:buNone/>
            </a:pPr>
            <a:r>
              <a:rPr lang="ru-RU" dirty="0" smtClean="0"/>
              <a:t>Студент быстро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усвоил</a:t>
            </a:r>
            <a:r>
              <a:rPr lang="ru-RU" dirty="0" smtClean="0"/>
              <a:t> материал.</a:t>
            </a:r>
          </a:p>
          <a:p>
            <a:pPr marL="514350" indent="514350" algn="just" fontAlgn="base">
              <a:buFont typeface="+mj-lt"/>
              <a:buAutoNum type="arabicPeriod" startAt="4"/>
            </a:pPr>
            <a:r>
              <a:rPr lang="ru-RU" dirty="0" smtClean="0"/>
              <a:t>Мой брат — человек практический, он не выбрасывает старые вещи.</a:t>
            </a:r>
          </a:p>
          <a:p>
            <a:pPr indent="228600" algn="just">
              <a:lnSpc>
                <a:spcPts val="2520"/>
              </a:lnSpc>
              <a:buNone/>
              <a:defRPr/>
            </a:pPr>
            <a:r>
              <a:rPr lang="ru-RU" dirty="0" smtClean="0"/>
              <a:t>     Мой брат — человек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практичный</a:t>
            </a:r>
            <a:r>
              <a:rPr lang="ru-RU" dirty="0" smtClean="0"/>
              <a:t>, он не выбрасывает старые вещи.</a:t>
            </a:r>
          </a:p>
          <a:p>
            <a:pPr lvl="0" indent="228600" algn="just">
              <a:lnSpc>
                <a:spcPts val="2520"/>
              </a:lnSpc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954" y="228498"/>
            <a:ext cx="11178908" cy="712345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400" dirty="0" smtClean="0">
                <a:solidFill>
                  <a:schemeClr val="bg1"/>
                </a:solidFill>
              </a:rPr>
              <a:t>Основные признаки фразеологизмов:</a:t>
            </a:r>
            <a:endParaRPr sz="4300" dirty="0">
              <a:solidFill>
                <a:schemeClr val="bg1"/>
              </a:solidFill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E731E443-ADB4-42DC-9A95-AA772A05AFD4}"/>
              </a:ext>
            </a:extLst>
          </p:cNvPr>
          <p:cNvGrpSpPr/>
          <p:nvPr/>
        </p:nvGrpSpPr>
        <p:grpSpPr>
          <a:xfrm>
            <a:off x="1032927" y="1767073"/>
            <a:ext cx="2928326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xmlns="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xmlns="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:a16="http://schemas.microsoft.com/office/drawing/2014/main" xmlns="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7FBAFFB6-6143-413F-BEE8-B0DE5AE92A10}"/>
              </a:ext>
            </a:extLst>
          </p:cNvPr>
          <p:cNvGrpSpPr/>
          <p:nvPr/>
        </p:nvGrpSpPr>
        <p:grpSpPr>
          <a:xfrm>
            <a:off x="3466427" y="1781141"/>
            <a:ext cx="2928326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0" name="Isosceles Triangle 8">
              <a:extLst>
                <a:ext uri="{FF2B5EF4-FFF2-40B4-BE49-F238E27FC236}">
                  <a16:creationId xmlns:a16="http://schemas.microsoft.com/office/drawing/2014/main" xmlns="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:a16="http://schemas.microsoft.com/office/drawing/2014/main" xmlns="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:a16="http://schemas.microsoft.com/office/drawing/2014/main" xmlns="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8D8A6C3E-2CC5-4E98-8A4C-4ED3C0BF4FB2}"/>
              </a:ext>
            </a:extLst>
          </p:cNvPr>
          <p:cNvGrpSpPr/>
          <p:nvPr/>
        </p:nvGrpSpPr>
        <p:grpSpPr>
          <a:xfrm>
            <a:off x="5873502" y="1781141"/>
            <a:ext cx="2928326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4" name="Isosceles Triangle 12">
              <a:extLst>
                <a:ext uri="{FF2B5EF4-FFF2-40B4-BE49-F238E27FC236}">
                  <a16:creationId xmlns:a16="http://schemas.microsoft.com/office/drawing/2014/main" xmlns="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13">
              <a:extLst>
                <a:ext uri="{FF2B5EF4-FFF2-40B4-BE49-F238E27FC236}">
                  <a16:creationId xmlns:a16="http://schemas.microsoft.com/office/drawing/2014/main" xmlns="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14">
              <a:extLst>
                <a:ext uri="{FF2B5EF4-FFF2-40B4-BE49-F238E27FC236}">
                  <a16:creationId xmlns:a16="http://schemas.microsoft.com/office/drawing/2014/main" xmlns="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E5E69751-1FDC-4C08-9E94-9AEBD321B15B}"/>
              </a:ext>
            </a:extLst>
          </p:cNvPr>
          <p:cNvGrpSpPr/>
          <p:nvPr/>
        </p:nvGrpSpPr>
        <p:grpSpPr>
          <a:xfrm>
            <a:off x="8228892" y="1767073"/>
            <a:ext cx="2928326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8" name="Isosceles Triangle 16">
              <a:extLst>
                <a:ext uri="{FF2B5EF4-FFF2-40B4-BE49-F238E27FC236}">
                  <a16:creationId xmlns:a16="http://schemas.microsoft.com/office/drawing/2014/main" xmlns="" id="{93DACC19-724D-4D8D-84F0-9C74B56A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Isosceles Triangle 17">
              <a:extLst>
                <a:ext uri="{FF2B5EF4-FFF2-40B4-BE49-F238E27FC236}">
                  <a16:creationId xmlns:a16="http://schemas.microsoft.com/office/drawing/2014/main" xmlns="" id="{E06533E6-4B34-4AF4-B989-06B30312E52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Isosceles Triangle 18">
              <a:extLst>
                <a:ext uri="{FF2B5EF4-FFF2-40B4-BE49-F238E27FC236}">
                  <a16:creationId xmlns:a16="http://schemas.microsoft.com/office/drawing/2014/main" xmlns="" id="{1F0A8B51-6422-4364-A6A1-3C412B4181C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3270F5E-51F7-43B4-A683-38D44C2DD250}"/>
              </a:ext>
            </a:extLst>
          </p:cNvPr>
          <p:cNvSpPr txBox="1"/>
          <p:nvPr/>
        </p:nvSpPr>
        <p:spPr>
          <a:xfrm>
            <a:off x="1599620" y="1676254"/>
            <a:ext cx="947989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4876EB0-73F1-429A-B33A-A461604A04B6}"/>
              </a:ext>
            </a:extLst>
          </p:cNvPr>
          <p:cNvSpPr txBox="1"/>
          <p:nvPr/>
        </p:nvSpPr>
        <p:spPr>
          <a:xfrm>
            <a:off x="4071632" y="1680963"/>
            <a:ext cx="775815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441895C-635F-429C-98C6-9ECBFA44018F}"/>
              </a:ext>
            </a:extLst>
          </p:cNvPr>
          <p:cNvSpPr txBox="1"/>
          <p:nvPr/>
        </p:nvSpPr>
        <p:spPr>
          <a:xfrm>
            <a:off x="6524060" y="1729000"/>
            <a:ext cx="672171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7BF7DE-E2DB-468F-BA46-11D8D31D9C30}"/>
              </a:ext>
            </a:extLst>
          </p:cNvPr>
          <p:cNvSpPr txBox="1"/>
          <p:nvPr/>
        </p:nvSpPr>
        <p:spPr>
          <a:xfrm>
            <a:off x="8925688" y="1718605"/>
            <a:ext cx="702352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3A6A05E-7287-4E83-832B-986680621C60}"/>
              </a:ext>
            </a:extLst>
          </p:cNvPr>
          <p:cNvSpPr txBox="1"/>
          <p:nvPr/>
        </p:nvSpPr>
        <p:spPr>
          <a:xfrm>
            <a:off x="1048466" y="3080826"/>
            <a:ext cx="2925381" cy="1118772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только вместе выражают одно обобщённое понятие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27B6B07-ABBD-47C0-B900-1A0BB8ABB71E}"/>
              </a:ext>
            </a:extLst>
          </p:cNvPr>
          <p:cNvSpPr txBox="1"/>
          <p:nvPr/>
        </p:nvSpPr>
        <p:spPr>
          <a:xfrm>
            <a:off x="3496034" y="3214121"/>
            <a:ext cx="2925381" cy="1118772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воспроизводятся как готовые языковые единицы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1F3D52E-7C26-4527-A840-E70773B97AD6}"/>
              </a:ext>
            </a:extLst>
          </p:cNvPr>
          <p:cNvSpPr txBox="1"/>
          <p:nvPr/>
        </p:nvSpPr>
        <p:spPr>
          <a:xfrm>
            <a:off x="5860904" y="3031242"/>
            <a:ext cx="2925381" cy="1734325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придают тексту определённую стилистическую (экспрессивную) окраску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85C54D3-388B-4B03-971E-DFA13B5502E7}"/>
              </a:ext>
            </a:extLst>
          </p:cNvPr>
          <p:cNvSpPr txBox="1"/>
          <p:nvPr/>
        </p:nvSpPr>
        <p:spPr>
          <a:xfrm>
            <a:off x="8356974" y="3312595"/>
            <a:ext cx="2925381" cy="810995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выступают одним членом предложения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7148160" y="5225996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9525150" y="5225996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4746558" y="5242290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2341194" y="5242290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88" grpId="0" animBg="1"/>
      <p:bldP spid="89" grpId="0" animBg="1"/>
      <p:bldP spid="90" grpId="0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3794" name="Picture 2" descr="https://ds04.infourok.ru/uploads/ex/11e3/001a3d1a-f8c60ade/2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8857" y="0"/>
            <a:ext cx="9144000" cy="6858001"/>
          </a:xfrm>
          <a:prstGeom prst="rect">
            <a:avLst/>
          </a:prstGeom>
          <a:noFill/>
        </p:spPr>
      </p:pic>
      <p:pic>
        <p:nvPicPr>
          <p:cNvPr id="33798" name="Picture 6" descr="https://www.pngkey.com/png/detail/503-5039602_exclamation-mark-png-transparent-signo-de-exclamacion-animado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3044" y="3352800"/>
            <a:ext cx="3720471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№3. Синтаксический разбор предложения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858" y="1915834"/>
            <a:ext cx="10381958" cy="1674813"/>
          </a:xfrm>
        </p:spPr>
        <p:txBody>
          <a:bodyPr>
            <a:normAutofit fontScale="85000" lnSpcReduction="20000"/>
          </a:bodyPr>
          <a:lstStyle/>
          <a:p>
            <a:pPr indent="228600" algn="ctr">
              <a:buNone/>
            </a:pPr>
            <a:r>
              <a:rPr lang="ru-RU" sz="5200" dirty="0" smtClean="0">
                <a:latin typeface="Arial" pitchFamily="34" charset="0"/>
                <a:cs typeface="Arial" pitchFamily="34" charset="0"/>
              </a:rPr>
              <a:t>По дороге они заговорили о создавшемся положении и быстро нашли общий язык.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7970" y="3635844"/>
            <a:ext cx="104299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400" b="1" u="dotDash" dirty="0" smtClean="0">
                <a:solidFill>
                  <a:schemeClr val="accent6">
                    <a:lumMod val="50000"/>
                  </a:schemeClr>
                </a:solidFill>
              </a:rPr>
              <a:t>По дороге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они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u="dbl" dirty="0" smtClean="0">
                <a:solidFill>
                  <a:schemeClr val="accent6">
                    <a:lumMod val="50000"/>
                  </a:schemeClr>
                </a:solidFill>
              </a:rPr>
              <a:t>заговорили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о </a:t>
            </a:r>
            <a:r>
              <a:rPr lang="ru-RU" sz="4400" b="1" u="wavy" dirty="0" smtClean="0">
                <a:solidFill>
                  <a:schemeClr val="accent6">
                    <a:lumMod val="50000"/>
                  </a:schemeClr>
                </a:solidFill>
              </a:rPr>
              <a:t>создавшемся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u="dash" dirty="0" smtClean="0">
                <a:solidFill>
                  <a:schemeClr val="accent6">
                    <a:lumMod val="50000"/>
                  </a:schemeClr>
                </a:solidFill>
              </a:rPr>
              <a:t>положении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4400" b="1" u="dotDash" dirty="0" smtClean="0">
                <a:solidFill>
                  <a:schemeClr val="accent6">
                    <a:lumMod val="50000"/>
                  </a:schemeClr>
                </a:solidFill>
              </a:rPr>
              <a:t>быстро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u="dbl" dirty="0" smtClean="0">
                <a:solidFill>
                  <a:schemeClr val="accent6">
                    <a:lumMod val="50000"/>
                  </a:schemeClr>
                </a:solidFill>
              </a:rPr>
              <a:t>нашли общий язык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5400" dirty="0" smtClean="0"/>
              <a:t> </a:t>
            </a:r>
          </a:p>
          <a:p>
            <a:pPr algn="ctr">
              <a:buNone/>
            </a:pPr>
            <a:endParaRPr lang="ru-RU" sz="5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5606" name="Picture 6" descr="https://ds04.infourok.ru/uploads/ex/0dcd/0003692c-a8f82341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791" y="0"/>
            <a:ext cx="1056483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>
            <a:normAutofit lnSpcReduction="10000"/>
          </a:bodyPr>
          <a:lstStyle/>
          <a:p>
            <a:pPr indent="228600" algn="just" fontAlgn="base">
              <a:buNone/>
            </a:pPr>
            <a:r>
              <a:rPr lang="ru-RU" dirty="0" smtClean="0"/>
              <a:t>Большинство фразеологических оборотов русского языка являются </a:t>
            </a:r>
            <a:r>
              <a:rPr lang="ru-RU" b="1" i="1" dirty="0" smtClean="0">
                <a:solidFill>
                  <a:srgbClr val="00B050"/>
                </a:solidFill>
              </a:rPr>
              <a:t>исконно русскими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b="1" dirty="0" smtClean="0">
                <a:solidFill>
                  <a:srgbClr val="7030A0"/>
                </a:solidFill>
              </a:rPr>
              <a:t>не поминай лихом, без сучка, без задоринки, во всю Ивановскую </a:t>
            </a:r>
            <a:r>
              <a:rPr lang="ru-RU" dirty="0" smtClean="0"/>
              <a:t>и другие. Некоторые фразеологизмы имеют </a:t>
            </a:r>
            <a:r>
              <a:rPr lang="ru-RU" b="1" i="1" dirty="0" smtClean="0">
                <a:solidFill>
                  <a:srgbClr val="00B050"/>
                </a:solidFill>
              </a:rPr>
              <a:t>старославянское происхождение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7030A0"/>
                </a:solidFill>
              </a:rPr>
              <a:t>хлеб насущный, кромешный ад </a:t>
            </a:r>
            <a:r>
              <a:rPr lang="ru-RU" dirty="0" smtClean="0"/>
              <a:t>и другие.</a:t>
            </a:r>
          </a:p>
          <a:p>
            <a:pPr indent="228600" algn="just" fontAlgn="base">
              <a:buNone/>
            </a:pPr>
            <a:r>
              <a:rPr lang="ru-RU" b="1" i="1" dirty="0" smtClean="0"/>
              <a:t>Заимствование</a:t>
            </a:r>
            <a:r>
              <a:rPr lang="ru-RU" dirty="0" smtClean="0"/>
              <a:t> устойчивых оборотов из других языков происходит несколькими путями:</a:t>
            </a:r>
          </a:p>
          <a:p>
            <a:pPr indent="228600" algn="just" fontAlgn="base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дословный перевод</a:t>
            </a:r>
            <a:r>
              <a:rPr lang="ru-RU" dirty="0" smtClean="0"/>
              <a:t> (с хорошей миной при плохой игре; через тернии к звёздам и др.);</a:t>
            </a:r>
          </a:p>
          <a:p>
            <a:pPr indent="228600" algn="just" fontAlgn="base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цитирование</a:t>
            </a:r>
            <a:r>
              <a:rPr lang="ru-RU" dirty="0" smtClean="0"/>
              <a:t> (игра стоит свеч; кошка на раскалённой крыше);</a:t>
            </a:r>
          </a:p>
          <a:p>
            <a:pPr indent="228600" algn="just"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без перевода </a:t>
            </a:r>
            <a:r>
              <a:rPr lang="ru-RU" dirty="0" smtClean="0"/>
              <a:t>(статус </a:t>
            </a:r>
            <a:r>
              <a:rPr lang="ru-RU" dirty="0" err="1" smtClean="0"/>
              <a:t>кво</a:t>
            </a:r>
            <a:r>
              <a:rPr lang="ru-RU" dirty="0" smtClean="0"/>
              <a:t>, нотабене, постскриптум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Дидактическая игра: отгадай загадки.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624" y="1772530"/>
            <a:ext cx="11465169" cy="4811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1. Как говорят о человеке, который совершенно лишён музыкального слуха?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Выполняется быстро, ловко, хорошо.</a:t>
            </a:r>
            <a:br>
              <a:rPr lang="ru-RU" sz="2400" dirty="0" smtClean="0"/>
            </a:br>
            <a:r>
              <a:rPr lang="ru-RU" sz="2400" dirty="0" smtClean="0"/>
              <a:t>3. Очень темно, совершенно ничего не видно.</a:t>
            </a:r>
            <a:br>
              <a:rPr lang="ru-RU" sz="2400" dirty="0" smtClean="0"/>
            </a:br>
            <a:r>
              <a:rPr lang="ru-RU" sz="2400" dirty="0" smtClean="0"/>
              <a:t>4. Оказаться в неловком, глупом положении.</a:t>
            </a:r>
            <a:br>
              <a:rPr lang="ru-RU" sz="2400" dirty="0" smtClean="0"/>
            </a:br>
            <a:r>
              <a:rPr lang="ru-RU" sz="2400" dirty="0" smtClean="0"/>
              <a:t>5. Выполнять обещание.</a:t>
            </a:r>
            <a:br>
              <a:rPr lang="ru-RU" sz="2400" dirty="0" smtClean="0"/>
            </a:br>
            <a:r>
              <a:rPr lang="ru-RU" sz="2400" dirty="0" smtClean="0"/>
              <a:t>6. Изобретать то или сообщать о том, что уже давно изобретено или известно.</a:t>
            </a:r>
            <a:br>
              <a:rPr lang="ru-RU" sz="2400" dirty="0" smtClean="0"/>
            </a:br>
            <a:r>
              <a:rPr lang="ru-RU" sz="2400" dirty="0" smtClean="0"/>
              <a:t>7. Как говорят о человеке очень скромном, тихом, кротком.</a:t>
            </a:r>
            <a:br>
              <a:rPr lang="ru-RU" sz="2400" dirty="0" smtClean="0"/>
            </a:br>
            <a:r>
              <a:rPr lang="ru-RU" sz="2400" dirty="0" smtClean="0"/>
              <a:t>8. Его вешают, приходя в уныние.</a:t>
            </a:r>
            <a:br>
              <a:rPr lang="ru-RU" sz="2400" dirty="0" smtClean="0"/>
            </a:br>
            <a:r>
              <a:rPr lang="ru-RU" sz="2400" dirty="0" smtClean="0"/>
              <a:t>9. Не цветы, а вянут.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9090" y="2372584"/>
            <a:ext cx="4182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Медведь на ухо наступил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8277" y="2836370"/>
            <a:ext cx="235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Горит в руках.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72692" y="3202132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Ни зги не видно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95493" y="3539755"/>
            <a:ext cx="2642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Сесть в калошу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9495" y="3835176"/>
            <a:ext cx="1849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Дать зарок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44418" y="4524494"/>
            <a:ext cx="334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Открывать Америку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19414" y="4848052"/>
            <a:ext cx="2665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Мухи не обидит.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41909" y="5171608"/>
            <a:ext cx="2036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Вешать нос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41702" y="5537366"/>
            <a:ext cx="1834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Уши вянут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№4. Найдите фразеологизмы.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166" y="1645920"/>
            <a:ext cx="11338560" cy="4839285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Если человек болтлив, то говорят, что у него язык без костей. Если же болтун в придачу любит рассказывать чужие секреты, то у него слишком длинный язык. Такому человеку можно посоветовать, чтобы он не распускал язык, почаще держал его за зубами, а то и вовсе прикусил язык. В тяжелых случаях можно болтуну язык и укоротить. Любители болтать чешут языком попусту. Однако бегло, свободно говорить очень часто бывает просто необходимо. Про человека, обладающего этим умением, скажут, что у него язык хорошо подвешен. Впрочем, даже у таких ораторов от волнения язык может прилипнуть к гортани. Бывает, что человека никак не удается втянуть в беседу. Сидит себе, молчит – как будто язык проглотил. Отчаиваться в таких случаях не стоит. Может быть, язык у него еще развяжется? Иногда хочется сказать что-нибудь не совсем подходящее к ситуации. Если все-таки ненужное слово срывается с языка, то человек потом может расстроиться: «И кто меня за язык тянул? Черт дернул сказать! 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37624"/>
            <a:ext cx="10515600" cy="6520375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dirty="0" smtClean="0"/>
              <a:t>Если человек болтлив, то говорят, что у него </a:t>
            </a:r>
            <a:r>
              <a:rPr lang="ru-RU" b="1" dirty="0" smtClean="0">
                <a:solidFill>
                  <a:srgbClr val="7030A0"/>
                </a:solidFill>
              </a:rPr>
              <a:t>язык без костей</a:t>
            </a:r>
            <a:r>
              <a:rPr lang="ru-RU" dirty="0" smtClean="0"/>
              <a:t>. Если же болтун в придачу любит рассказывать чужие секреты, то у него слишком </a:t>
            </a:r>
            <a:r>
              <a:rPr lang="ru-RU" b="1" dirty="0" smtClean="0">
                <a:solidFill>
                  <a:srgbClr val="7030A0"/>
                </a:solidFill>
              </a:rPr>
              <a:t>длинный язык</a:t>
            </a:r>
            <a:r>
              <a:rPr lang="ru-RU" dirty="0" smtClean="0"/>
              <a:t>. Такому человеку можно посоветовать, чтобы он </a:t>
            </a:r>
            <a:r>
              <a:rPr lang="ru-RU" b="1" dirty="0" smtClean="0">
                <a:solidFill>
                  <a:srgbClr val="7030A0"/>
                </a:solidFill>
              </a:rPr>
              <a:t>не распускал язык</a:t>
            </a:r>
            <a:r>
              <a:rPr lang="ru-RU" dirty="0" smtClean="0"/>
              <a:t>, почаще </a:t>
            </a:r>
            <a:r>
              <a:rPr lang="ru-RU" b="1" dirty="0" smtClean="0">
                <a:solidFill>
                  <a:srgbClr val="7030A0"/>
                </a:solidFill>
              </a:rPr>
              <a:t>держал его за зубами</a:t>
            </a:r>
            <a:r>
              <a:rPr lang="ru-RU" dirty="0" smtClean="0"/>
              <a:t>, а то и вовсе </a:t>
            </a:r>
            <a:r>
              <a:rPr lang="ru-RU" b="1" dirty="0" smtClean="0">
                <a:solidFill>
                  <a:srgbClr val="7030A0"/>
                </a:solidFill>
              </a:rPr>
              <a:t>прикусил язык</a:t>
            </a:r>
            <a:r>
              <a:rPr lang="ru-RU" dirty="0" smtClean="0"/>
              <a:t>. В тяжелых случаях можно болтуну </a:t>
            </a:r>
            <a:r>
              <a:rPr lang="ru-RU" b="1" dirty="0" smtClean="0">
                <a:solidFill>
                  <a:srgbClr val="7030A0"/>
                </a:solidFill>
              </a:rPr>
              <a:t>язык и укоротить</a:t>
            </a:r>
            <a:r>
              <a:rPr lang="ru-RU" dirty="0" smtClean="0"/>
              <a:t>. Любители болтать </a:t>
            </a:r>
            <a:r>
              <a:rPr lang="ru-RU" b="1" dirty="0" smtClean="0">
                <a:solidFill>
                  <a:srgbClr val="7030A0"/>
                </a:solidFill>
              </a:rPr>
              <a:t>чешут языком</a:t>
            </a:r>
            <a:r>
              <a:rPr lang="ru-RU" dirty="0" smtClean="0"/>
              <a:t> попусту. Однако бегло, свободно говорить очень часто бывает просто необходимо. Про человека, обладающего этим умением, скажут, что у него </a:t>
            </a:r>
            <a:r>
              <a:rPr lang="ru-RU" b="1" dirty="0" smtClean="0">
                <a:solidFill>
                  <a:srgbClr val="7030A0"/>
                </a:solidFill>
              </a:rPr>
              <a:t>язык</a:t>
            </a:r>
            <a:r>
              <a:rPr lang="ru-RU" dirty="0" smtClean="0"/>
              <a:t> хорошо </a:t>
            </a:r>
            <a:r>
              <a:rPr lang="ru-RU" b="1" dirty="0" smtClean="0">
                <a:solidFill>
                  <a:srgbClr val="7030A0"/>
                </a:solidFill>
              </a:rPr>
              <a:t>подвешен</a:t>
            </a:r>
            <a:r>
              <a:rPr lang="ru-RU" dirty="0" smtClean="0"/>
              <a:t>. Впрочем, даже у таких ораторов от волнения язык может </a:t>
            </a:r>
            <a:r>
              <a:rPr lang="ru-RU" b="1" dirty="0" smtClean="0">
                <a:solidFill>
                  <a:srgbClr val="7030A0"/>
                </a:solidFill>
              </a:rPr>
              <a:t>прилипнуть к гортани</a:t>
            </a:r>
            <a:r>
              <a:rPr lang="ru-RU" dirty="0" smtClean="0"/>
              <a:t>. Бывает, что человека никак не удается </a:t>
            </a:r>
            <a:r>
              <a:rPr lang="ru-RU" b="1" dirty="0" smtClean="0">
                <a:solidFill>
                  <a:srgbClr val="7030A0"/>
                </a:solidFill>
              </a:rPr>
              <a:t>втянуть в беседу</a:t>
            </a:r>
            <a:r>
              <a:rPr lang="ru-RU" dirty="0" smtClean="0"/>
              <a:t>. Сидит себе, молчит – как будто </a:t>
            </a:r>
            <a:r>
              <a:rPr lang="ru-RU" b="1" dirty="0" smtClean="0">
                <a:solidFill>
                  <a:srgbClr val="7030A0"/>
                </a:solidFill>
              </a:rPr>
              <a:t>язык проглотил</a:t>
            </a:r>
            <a:r>
              <a:rPr lang="ru-RU" dirty="0" smtClean="0"/>
              <a:t>. Отчаиваться в таких случаях не стоит. Может быть, </a:t>
            </a:r>
            <a:r>
              <a:rPr lang="ru-RU" b="1" dirty="0" smtClean="0">
                <a:solidFill>
                  <a:srgbClr val="7030A0"/>
                </a:solidFill>
              </a:rPr>
              <a:t>язык</a:t>
            </a:r>
            <a:r>
              <a:rPr lang="ru-RU" dirty="0" smtClean="0"/>
              <a:t> у него еще </a:t>
            </a:r>
            <a:r>
              <a:rPr lang="ru-RU" b="1" dirty="0" smtClean="0">
                <a:solidFill>
                  <a:srgbClr val="7030A0"/>
                </a:solidFill>
              </a:rPr>
              <a:t>развяжется</a:t>
            </a:r>
            <a:r>
              <a:rPr lang="ru-RU" dirty="0" smtClean="0"/>
              <a:t>? Иногда хочется сказать что-нибудь не совсем подходящее к ситуации. Если все-таки ненужное слово </a:t>
            </a:r>
            <a:r>
              <a:rPr lang="ru-RU" b="1" dirty="0" smtClean="0">
                <a:solidFill>
                  <a:srgbClr val="7030A0"/>
                </a:solidFill>
              </a:rPr>
              <a:t>срывается с языка</a:t>
            </a:r>
            <a:r>
              <a:rPr lang="ru-RU" dirty="0" smtClean="0"/>
              <a:t>, то человек потом может расстроиться: «И кто меня </a:t>
            </a:r>
            <a:r>
              <a:rPr lang="ru-RU" b="1" dirty="0" smtClean="0">
                <a:solidFill>
                  <a:srgbClr val="7030A0"/>
                </a:solidFill>
              </a:rPr>
              <a:t>за язык тянул</a:t>
            </a:r>
            <a:r>
              <a:rPr lang="ru-RU" dirty="0" smtClean="0"/>
              <a:t>? </a:t>
            </a:r>
            <a:r>
              <a:rPr lang="ru-RU" b="1" dirty="0" smtClean="0">
                <a:solidFill>
                  <a:srgbClr val="7030A0"/>
                </a:solidFill>
              </a:rPr>
              <a:t>Черт дернул</a:t>
            </a:r>
            <a:r>
              <a:rPr lang="ru-RU" dirty="0" smtClean="0"/>
              <a:t> сказать! 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821" y="2419939"/>
            <a:ext cx="4971248" cy="192155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Лексика </a:t>
            </a:r>
          </a:p>
          <a:p>
            <a:pPr algn="ctr"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фразеология.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Вспомним, что изучает лексикология и фразеология.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206" y="2797595"/>
            <a:ext cx="5008098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Повторим понятия, входящие в лексику.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7071" y="4931105"/>
            <a:ext cx="5050302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Познакомимся с основными признаками фразеологизмов.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5206" y="3709606"/>
            <a:ext cx="5148776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Научимся различать фразеологизмы </a:t>
            </a: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и свободные сочетания.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47842" y="274573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61910" y="377028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5547841" y="4879244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Что изучает лексика?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403" y="1544271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А) историю слова;</a:t>
            </a:r>
            <a:br>
              <a:rPr lang="ru-RU" sz="4000" dirty="0" smtClean="0"/>
            </a:br>
            <a:r>
              <a:rPr lang="ru-RU" sz="4000" dirty="0" smtClean="0"/>
              <a:t>Б) части речи и их формы;</a:t>
            </a:r>
            <a:br>
              <a:rPr lang="ru-RU" sz="4000" dirty="0" smtClean="0"/>
            </a:br>
            <a:r>
              <a:rPr lang="ru-RU" sz="4000" dirty="0" smtClean="0"/>
              <a:t>В) правила написания слов;</a:t>
            </a:r>
            <a:br>
              <a:rPr lang="ru-RU" sz="4000" dirty="0" smtClean="0"/>
            </a:br>
            <a:r>
              <a:rPr lang="ru-RU" sz="4000" dirty="0" smtClean="0"/>
              <a:t>Г) слова и их значения.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2596" y="4848052"/>
            <a:ext cx="552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слова и их значения.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27B1B74E-DB4D-4504-8BB8-83EF7FB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9336" y="2076091"/>
            <a:ext cx="4802367" cy="17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каких вариантах все прилагательные употреблены в прямом значении?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132" y="1586474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золотые руки, железный характер, заячья душа, лисья нора;</a:t>
            </a:r>
            <a:br>
              <a:rPr lang="ru-RU" dirty="0" smtClean="0"/>
            </a:br>
            <a:r>
              <a:rPr lang="ru-RU" dirty="0" smtClean="0"/>
              <a:t>Б) глухая деревня, жаркие дебаты, железная логика, прямой человек;</a:t>
            </a:r>
            <a:br>
              <a:rPr lang="ru-RU" dirty="0" smtClean="0"/>
            </a:br>
            <a:r>
              <a:rPr lang="ru-RU" dirty="0" smtClean="0"/>
              <a:t>В) глухая улица, жаркий бой, железная воля, прямой вопрос;</a:t>
            </a:r>
            <a:br>
              <a:rPr lang="ru-RU" dirty="0" smtClean="0"/>
            </a:br>
            <a:r>
              <a:rPr lang="ru-RU" dirty="0" smtClean="0"/>
              <a:t>Г) глухой старик, жаркий день, железная дорога, прямая линия.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4781" y="486429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глухой старик, жаркий день, железная дорога, прямая линия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Укажите ряд многозначных слов: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 А) съедобный, утомление;</a:t>
            </a:r>
            <a:br>
              <a:rPr lang="ru-RU" sz="4000" dirty="0" smtClean="0"/>
            </a:br>
            <a:r>
              <a:rPr lang="ru-RU" sz="4000" dirty="0" smtClean="0"/>
              <a:t>Б) хохот, шезлонг;</a:t>
            </a:r>
            <a:br>
              <a:rPr lang="ru-RU" sz="4000" dirty="0" smtClean="0"/>
            </a:br>
            <a:r>
              <a:rPr lang="ru-RU" sz="4000" dirty="0" smtClean="0"/>
              <a:t>В) съемка, ручка;</a:t>
            </a:r>
            <a:br>
              <a:rPr lang="ru-RU" sz="4000" dirty="0" smtClean="0"/>
            </a:br>
            <a:r>
              <a:rPr lang="ru-RU" sz="4000" dirty="0" smtClean="0"/>
              <a:t>Г) компьютер, ландыш.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3491" y="4693307"/>
            <a:ext cx="3753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съемка, ручка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27B1B74E-DB4D-4504-8BB8-83EF7FB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633" y="2105120"/>
            <a:ext cx="4802367" cy="17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>В каком ряду все слова – синонимы?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4471" y="1684948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/>
              <a:t>А) время, период, эпоха, эра;</a:t>
            </a:r>
            <a:br>
              <a:rPr lang="ru-RU" sz="3600" dirty="0" smtClean="0"/>
            </a:br>
            <a:r>
              <a:rPr lang="ru-RU" sz="3600" dirty="0" smtClean="0"/>
              <a:t>Б) лингвист, историк, литературовед;</a:t>
            </a:r>
            <a:br>
              <a:rPr lang="ru-RU" sz="3600" dirty="0" smtClean="0"/>
            </a:br>
            <a:r>
              <a:rPr lang="ru-RU" sz="3600" dirty="0" smtClean="0"/>
              <a:t>В) фрукты, овощи, вишня;</a:t>
            </a:r>
            <a:br>
              <a:rPr lang="ru-RU" sz="3600" dirty="0" smtClean="0"/>
            </a:br>
            <a:r>
              <a:rPr lang="ru-RU" sz="3600" dirty="0" smtClean="0"/>
              <a:t>Г) сосна, тополь, ясень.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2171" y="4721441"/>
            <a:ext cx="6162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время, период, эпоха, эра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27B1B74E-DB4D-4504-8BB8-83EF7FB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679" y="2613119"/>
            <a:ext cx="4802367" cy="17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Назовите антоним фразеологизма «спустя рукава»: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4471" y="1670881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dirty="0" smtClean="0"/>
              <a:t>А) бить баклуши,</a:t>
            </a:r>
            <a:br>
              <a:rPr lang="ru-RU" sz="3600" dirty="0" smtClean="0"/>
            </a:br>
            <a:r>
              <a:rPr lang="ru-RU" sz="3600" dirty="0" smtClean="0"/>
              <a:t>Б) положа руку на сердце,</a:t>
            </a:r>
            <a:br>
              <a:rPr lang="ru-RU" sz="3600" dirty="0" smtClean="0"/>
            </a:br>
            <a:r>
              <a:rPr lang="ru-RU" sz="3600" dirty="0" smtClean="0"/>
              <a:t>В) сложа руки,</a:t>
            </a:r>
            <a:br>
              <a:rPr lang="ru-RU" sz="3600" dirty="0" smtClean="0"/>
            </a:br>
            <a:r>
              <a:rPr lang="ru-RU" sz="3600" dirty="0" smtClean="0"/>
              <a:t>Г) не покладая рук.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2719" y="4763645"/>
            <a:ext cx="3906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не покладая рук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klentv.ru/sites/default/files/user_uploads/480/2018/10/5bc87d88a86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8074" y="1991483"/>
            <a:ext cx="2630658" cy="2509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Определите, в каком варианте даны слова общеупотребительные: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/>
              <a:t>А) десница, работа, слеза;</a:t>
            </a:r>
            <a:br>
              <a:rPr lang="ru-RU" sz="3600" dirty="0" smtClean="0"/>
            </a:br>
            <a:r>
              <a:rPr lang="ru-RU" sz="3600" dirty="0" smtClean="0"/>
              <a:t>Б) акварель, гуашь, палитра;</a:t>
            </a:r>
            <a:br>
              <a:rPr lang="ru-RU" sz="3600" dirty="0" smtClean="0"/>
            </a:br>
            <a:r>
              <a:rPr lang="ru-RU" sz="3600" dirty="0" smtClean="0"/>
              <a:t>В) нечто, выкаблучиваться, ступай;</a:t>
            </a:r>
            <a:br>
              <a:rPr lang="ru-RU" sz="3600" dirty="0" smtClean="0"/>
            </a:br>
            <a:r>
              <a:rPr lang="ru-RU" sz="3600" dirty="0" smtClean="0"/>
              <a:t>Г) нижеподписавшийся, горенка, изрядно;</a:t>
            </a:r>
            <a:br>
              <a:rPr lang="ru-RU" sz="3600" dirty="0" smtClean="0"/>
            </a:br>
            <a:r>
              <a:rPr lang="ru-RU" sz="3600" dirty="0" smtClean="0"/>
              <a:t>Д) кирпич, свекла, идти.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9728" y="5016863"/>
            <a:ext cx="4988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кирпич, свекла, идти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27B1B74E-DB4D-4504-8BB8-83EF7FB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633" y="1783125"/>
            <a:ext cx="4802367" cy="17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609" y="200362"/>
            <a:ext cx="9729935" cy="773901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800" dirty="0" smtClean="0"/>
              <a:t>ПОДВЕДЕНИЕ ИТОГОВ УРОКА</a:t>
            </a:r>
            <a:endParaRPr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Вспомнили, что изучает лексикология и фразеология.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206" y="2797595"/>
            <a:ext cx="5008098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Повторили понятия, входящие в лексику.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7071" y="4931105"/>
            <a:ext cx="5050302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Познакомились с основными признаками фразеологизмов.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5206" y="3709606"/>
            <a:ext cx="5148776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Научились различать фразеологизмы от свободных сочетаний.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47842" y="274573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61910" y="377028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5547841" y="4879244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на дом.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C00000"/>
                </a:solidFill>
              </a:rPr>
              <a:t>21</a:t>
            </a:r>
            <a:r>
              <a:rPr lang="ru-RU" sz="3200" b="1" dirty="0" smtClean="0"/>
              <a:t> (стр. 13): </a:t>
            </a:r>
            <a:r>
              <a:rPr lang="ru-RU" sz="3200" dirty="0" smtClean="0"/>
              <a:t>прочитайте пословицы, выпишите антонимы парами.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175187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ДОМАШНЕГО ЗАДАНИЯ.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66335" y="1856932"/>
          <a:ext cx="10515600" cy="474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12959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Единообразное</a:t>
                      </a:r>
                      <a:r>
                        <a:rPr lang="ru-RU" sz="2400" baseline="0" dirty="0" smtClean="0"/>
                        <a:t> написание приставок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Приставки на -</a:t>
                      </a:r>
                      <a:r>
                        <a:rPr lang="ru-RU" sz="2400" dirty="0" err="1" smtClean="0"/>
                        <a:t>з</a:t>
                      </a:r>
                      <a:r>
                        <a:rPr lang="ru-RU" sz="2400" dirty="0" smtClean="0"/>
                        <a:t>, -с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Приставки</a:t>
                      </a:r>
                      <a:r>
                        <a:rPr lang="ru-RU" sz="2400" baseline="0" dirty="0" smtClean="0"/>
                        <a:t> пре-, при-</a:t>
                      </a:r>
                      <a:endParaRPr lang="ru-RU" sz="2400" dirty="0"/>
                    </a:p>
                  </a:txBody>
                  <a:tcPr/>
                </a:tc>
              </a:tr>
              <a:tr h="493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Познакомить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Бессердечный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Приоткрыли</a:t>
                      </a:r>
                      <a:endParaRPr lang="ru-RU" sz="2400" dirty="0"/>
                    </a:p>
                  </a:txBody>
                  <a:tcPr/>
                </a:tc>
              </a:tr>
              <a:tr h="493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Сдать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Безрассудный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Пригорело</a:t>
                      </a:r>
                      <a:endParaRPr lang="ru-RU" sz="2400" dirty="0"/>
                    </a:p>
                  </a:txBody>
                  <a:tcPr/>
                </a:tc>
              </a:tr>
              <a:tr h="493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Сбиться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Иссечённый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Предлинный</a:t>
                      </a:r>
                      <a:endParaRPr lang="ru-RU" sz="2400" dirty="0"/>
                    </a:p>
                  </a:txBody>
                  <a:tcPr/>
                </a:tc>
              </a:tr>
              <a:tr h="493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Сжечь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Избегать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Приаральский</a:t>
                      </a:r>
                      <a:endParaRPr lang="ru-RU" sz="2400" dirty="0"/>
                    </a:p>
                  </a:txBody>
                  <a:tcPr/>
                </a:tc>
              </a:tr>
              <a:tr h="493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Подмигнуть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Ниспадать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Прекрасный</a:t>
                      </a:r>
                      <a:endParaRPr lang="ru-RU" sz="2400" dirty="0"/>
                    </a:p>
                  </a:txBody>
                  <a:tcPr/>
                </a:tc>
              </a:tr>
              <a:tr h="493404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Низвергаться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Прилегала</a:t>
                      </a:r>
                      <a:endParaRPr lang="ru-RU" sz="2400" dirty="0"/>
                    </a:p>
                  </a:txBody>
                  <a:tcPr/>
                </a:tc>
              </a:tr>
              <a:tr h="493404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Пририсовал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1914" y="899384"/>
            <a:ext cx="1021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400" b="1" dirty="0" smtClean="0"/>
              <a:t>Упражнение </a:t>
            </a:r>
            <a:r>
              <a:rPr lang="ru-RU" sz="2400" b="1" dirty="0" smtClean="0">
                <a:solidFill>
                  <a:srgbClr val="FF0000"/>
                </a:solidFill>
              </a:rPr>
              <a:t>12: </a:t>
            </a:r>
            <a:r>
              <a:rPr lang="ru-RU" sz="2400" dirty="0" smtClean="0"/>
              <a:t>запишите слова в три столбика. Произведите словообразовательный разбор и разбор по составу выделенных слов.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624" y="984738"/>
            <a:ext cx="11549575" cy="519222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Приоткрыли – приоткрыть – </a:t>
            </a:r>
            <a:r>
              <a:rPr lang="ru-RU" sz="3200" dirty="0" smtClean="0"/>
              <a:t>открыть – крыть  </a:t>
            </a:r>
            <a:r>
              <a:rPr lang="ru-RU" sz="3200" dirty="0" smtClean="0"/>
              <a:t>(суффиксальный способ)</a:t>
            </a:r>
          </a:p>
          <a:p>
            <a:pPr indent="228600" algn="just">
              <a:buNone/>
            </a:pPr>
            <a:endParaRPr lang="ru-RU" sz="3200" dirty="0" smtClean="0"/>
          </a:p>
          <a:p>
            <a:pPr indent="228600" algn="just">
              <a:buNone/>
            </a:pPr>
            <a:r>
              <a:rPr lang="ru-RU" sz="3200" dirty="0" smtClean="0"/>
              <a:t>Пригорело – пригореть – гореть (суффиксальный способ)</a:t>
            </a:r>
          </a:p>
          <a:p>
            <a:pPr indent="228600" algn="just">
              <a:buNone/>
            </a:pPr>
            <a:endParaRPr lang="ru-RU" sz="3200" dirty="0" smtClean="0"/>
          </a:p>
          <a:p>
            <a:pPr indent="228600" algn="just">
              <a:buNone/>
            </a:pPr>
            <a:r>
              <a:rPr lang="ru-RU" sz="3200" dirty="0" smtClean="0"/>
              <a:t>Безрассудный – рассудить – судить - суд (приставочно-суффиксальный способ)</a:t>
            </a:r>
          </a:p>
          <a:p>
            <a:pPr indent="228600" algn="just">
              <a:buNone/>
            </a:pPr>
            <a:endParaRPr lang="ru-RU" sz="3200" dirty="0" smtClean="0"/>
          </a:p>
          <a:p>
            <a:pPr indent="228600" algn="just">
              <a:buNone/>
            </a:pPr>
            <a:r>
              <a:rPr lang="ru-RU" sz="3200" dirty="0" smtClean="0"/>
              <a:t>Ниспадать – падать (приставочный)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Арка 3"/>
          <p:cNvSpPr/>
          <p:nvPr/>
        </p:nvSpPr>
        <p:spPr>
          <a:xfrm>
            <a:off x="1716259" y="2546252"/>
            <a:ext cx="462315" cy="239152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2301061" y="3699803"/>
            <a:ext cx="442140" cy="253219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778212" y="5261317"/>
            <a:ext cx="444484" cy="211016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2138289" y="1012875"/>
            <a:ext cx="464232" cy="168811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9130093" flipH="1">
            <a:off x="2453478" y="5256137"/>
            <a:ext cx="45719" cy="121933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9130093" flipH="1">
            <a:off x="2980444" y="3694857"/>
            <a:ext cx="96383" cy="174836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9130093" flipH="1">
            <a:off x="2578930" y="2517763"/>
            <a:ext cx="45719" cy="139787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9130093" flipH="1">
            <a:off x="2843234" y="994759"/>
            <a:ext cx="79400" cy="162791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19130093" flipH="1">
            <a:off x="2323368" y="2515420"/>
            <a:ext cx="45719" cy="139787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19130093" flipH="1">
            <a:off x="2760621" y="5253793"/>
            <a:ext cx="45719" cy="121933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flipH="1">
            <a:off x="1111346" y="1007466"/>
            <a:ext cx="456875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flipH="1">
            <a:off x="956603" y="2583048"/>
            <a:ext cx="696024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flipH="1">
            <a:off x="1125414" y="3722531"/>
            <a:ext cx="456875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flipH="1">
            <a:off x="984738" y="5284044"/>
            <a:ext cx="639754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flipH="1">
            <a:off x="1786596" y="3750666"/>
            <a:ext cx="456875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2974047" y="1119700"/>
            <a:ext cx="285752" cy="285752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2676280" y="2692937"/>
            <a:ext cx="285752" cy="285752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3126446" y="3776148"/>
            <a:ext cx="531153" cy="359753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flipH="1" flipV="1">
            <a:off x="984738" y="1406768"/>
            <a:ext cx="1945705" cy="76653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 flipH="1" flipV="1">
            <a:off x="984737" y="3039074"/>
            <a:ext cx="1633871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 flipH="1" flipV="1">
            <a:off x="1083210" y="4148076"/>
            <a:ext cx="1983217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flipV="1">
            <a:off x="900333" y="5650974"/>
            <a:ext cx="1488500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оловина рамки 29"/>
          <p:cNvSpPr/>
          <p:nvPr/>
        </p:nvSpPr>
        <p:spPr>
          <a:xfrm flipH="1">
            <a:off x="1657641" y="1047325"/>
            <a:ext cx="456875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Лексика и фразеология</a:t>
            </a: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45" y="1714488"/>
            <a:ext cx="5910598" cy="4351338"/>
          </a:xfrm>
        </p:spPr>
        <p:txBody>
          <a:bodyPr>
            <a:normAutofit/>
          </a:bodyPr>
          <a:lstStyle/>
          <a:p>
            <a:pPr indent="0" algn="just" fontAlgn="base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Лексикология</a:t>
            </a:r>
            <a:r>
              <a:rPr lang="ru-RU" sz="2400" dirty="0" smtClean="0"/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</a:t>
            </a:r>
            <a:r>
              <a:rPr lang="ru-RU" sz="2400" dirty="0" smtClean="0"/>
              <a:t> раздел науки о языке, изучающий лексику (словарный состав языка).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indent="0" algn="just" fontAlgn="base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Лексика </a:t>
            </a:r>
            <a:r>
              <a:rPr lang="ru-RU" sz="2400" dirty="0" smtClean="0"/>
              <a:t>— совокупность слов того или иного языка, части языка. Лексика является центральной частью языка, именующей, формирующей и передающей знания о каких-либо объектах, явлениях.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7438" y="1714488"/>
            <a:ext cx="5810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Фразеология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— раздел языкознания, изучающий фразеологизмы.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Фразеологизм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(от греч.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phrasis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выражение), или фразеологический оборот — устойчивое сочетание двух и более слов, близкое по значению одному слову и существующее в языке как целая, неразложимая единица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5556" y="4600144"/>
            <a:ext cx="2752704" cy="2032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tdata.ru/u17/photo279F/20647375042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Вспомним</a:t>
            </a:r>
            <a:endParaRPr lang="ru-RU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36" y="1071546"/>
            <a:ext cx="11215766" cy="5786454"/>
          </a:xfrm>
        </p:spPr>
        <p:txBody>
          <a:bodyPr>
            <a:normAutofit fontScale="47500" lnSpcReduction="20000"/>
          </a:bodyPr>
          <a:lstStyle/>
          <a:p>
            <a:pPr indent="228600" algn="just">
              <a:buFont typeface="Wingdings" pitchFamily="2" charset="2"/>
              <a:buChar char="Ø"/>
            </a:pPr>
            <a:r>
              <a:rPr lang="ru-RU" sz="7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Однозначные слова 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- это…  </a:t>
            </a:r>
          </a:p>
          <a:p>
            <a:pPr indent="228600" algn="just">
              <a:buNone/>
            </a:pPr>
            <a:r>
              <a:rPr lang="ru-RU" sz="7400" dirty="0" smtClean="0">
                <a:latin typeface="Arial" pitchFamily="34" charset="0"/>
                <a:cs typeface="Arial" pitchFamily="34" charset="0"/>
              </a:rPr>
              <a:t>слова с одним лексическим значением.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7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Многозначные слова</a:t>
            </a:r>
            <a:r>
              <a:rPr lang="ru-RU" sz="7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- это… </a:t>
            </a:r>
          </a:p>
          <a:p>
            <a:pPr indent="228600" algn="just">
              <a:buNone/>
            </a:pPr>
            <a:r>
              <a:rPr lang="ru-RU" sz="7400" dirty="0" smtClean="0">
                <a:latin typeface="Arial" pitchFamily="34" charset="0"/>
                <a:cs typeface="Arial" pitchFamily="34" charset="0"/>
              </a:rPr>
              <a:t>слова, имеющие несколько лексических значений.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7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Антонимы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 - это… </a:t>
            </a:r>
          </a:p>
          <a:p>
            <a:pPr indent="228600" algn="just">
              <a:buNone/>
            </a:pPr>
            <a:r>
              <a:rPr lang="ru-RU" sz="7400" dirty="0" smtClean="0">
                <a:latin typeface="Arial" pitchFamily="34" charset="0"/>
                <a:cs typeface="Arial" pitchFamily="34" charset="0"/>
              </a:rPr>
              <a:t>слова одной и той же части речи с противоположным лексическим значением.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7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Синонимы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 - это…  </a:t>
            </a:r>
          </a:p>
          <a:p>
            <a:pPr indent="228600" algn="just">
              <a:buNone/>
            </a:pPr>
            <a:r>
              <a:rPr lang="ru-RU" sz="7400" dirty="0" smtClean="0">
                <a:latin typeface="Arial" pitchFamily="34" charset="0"/>
                <a:cs typeface="Arial" pitchFamily="34" charset="0"/>
              </a:rPr>
              <a:t>слова одной части речи, совпадающие в основном значении.</a:t>
            </a:r>
          </a:p>
          <a:p>
            <a:pPr lvl="0" indent="228600" algn="just">
              <a:lnSpc>
                <a:spcPts val="2520"/>
              </a:lnSpc>
              <a:buFont typeface="Wingdings" pitchFamily="2" charset="2"/>
              <a:buChar char="Ø"/>
              <a:defRPr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" name="Рисунок 20" descr="https://png.pngtree.com/element_our/20190531/ourlarge/pngtree-hand-drawn-cartoon-boys-question-free-map-image_1315400.jpg"/>
          <p:cNvPicPr/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2006" y="-393896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66646" y="357166"/>
            <a:ext cx="11787270" cy="629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228600" algn="just">
              <a:lnSpc>
                <a:spcPts val="252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Омонимы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это… </a:t>
            </a:r>
          </a:p>
          <a:p>
            <a:pPr indent="228600" algn="just">
              <a:lnSpc>
                <a:spcPts val="2520"/>
              </a:lnSpc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слова, одинаковые по звучанию и написанию, но различные по лексическому значению.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lvl="0" indent="228600" algn="just">
              <a:lnSpc>
                <a:spcPts val="252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Паронимы</a:t>
            </a:r>
            <a:r>
              <a:rPr lang="ru-RU" sz="3200" dirty="0" smtClean="0"/>
              <a:t> — это…</a:t>
            </a:r>
          </a:p>
          <a:p>
            <a:pPr lvl="0" indent="228600" algn="just">
              <a:lnSpc>
                <a:spcPts val="2520"/>
              </a:lnSpc>
              <a:buNone/>
              <a:defRPr/>
            </a:pPr>
            <a:r>
              <a:rPr lang="ru-RU" sz="3200" dirty="0" smtClean="0"/>
              <a:t> слова, сходные по звучанию и морфемному составу, но различающиеся лексическим </a:t>
            </a:r>
            <a:r>
              <a:rPr lang="ru-RU" sz="3200" dirty="0" smtClean="0"/>
              <a:t>значением.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>
              <a:lnSpc>
                <a:spcPts val="2520"/>
              </a:lnSpc>
              <a:buFont typeface="Wingdings" pitchFamily="2" charset="2"/>
              <a:buChar char="Ø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рофессионализмы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это… </a:t>
            </a:r>
          </a:p>
          <a:p>
            <a:pPr lvl="0" indent="228600" algn="just">
              <a:lnSpc>
                <a:spcPts val="2520"/>
              </a:lnSpc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слова, связанные с особенностями работы людей той или иной специальности, профессии.</a:t>
            </a:r>
          </a:p>
          <a:p>
            <a:pPr lvl="0" indent="228600" algn="just">
              <a:lnSpc>
                <a:spcPts val="2520"/>
              </a:lnSpc>
              <a:buFont typeface="Wingdings" pitchFamily="2" charset="2"/>
              <a:buChar char="Ø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Общеупотребительные слова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это… </a:t>
            </a:r>
          </a:p>
          <a:p>
            <a:pPr lvl="0" indent="228600" algn="just">
              <a:lnSpc>
                <a:spcPts val="2520"/>
              </a:lnSpc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слова, из которых строится наша обыденная речь.</a:t>
            </a:r>
          </a:p>
          <a:p>
            <a:pPr lvl="0" indent="228600" algn="just">
              <a:lnSpc>
                <a:spcPts val="2520"/>
              </a:lnSpc>
              <a:buFont typeface="Wingdings" pitchFamily="2" charset="2"/>
              <a:buChar char="Ø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Диалектизмы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это… </a:t>
            </a:r>
          </a:p>
          <a:p>
            <a:pPr lvl="0" indent="228600" algn="just">
              <a:lnSpc>
                <a:spcPts val="2520"/>
              </a:lnSpc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слова, употребляемые только жителями той или иной местности.</a:t>
            </a:r>
          </a:p>
          <a:p>
            <a:pPr lvl="0" indent="228600" algn="just">
              <a:lnSpc>
                <a:spcPts val="252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Устаревшие слова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это… </a:t>
            </a:r>
          </a:p>
          <a:p>
            <a:pPr lvl="0" indent="228600" algn="just">
              <a:lnSpc>
                <a:spcPts val="2520"/>
              </a:lnSpc>
              <a:buNone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слова, вышедшие из употребления.</a:t>
            </a:r>
          </a:p>
          <a:p>
            <a:pPr lvl="0" indent="228600" algn="just">
              <a:lnSpc>
                <a:spcPts val="252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Неологизмы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– это…</a:t>
            </a:r>
          </a:p>
          <a:p>
            <a:pPr lvl="0" indent="228600" algn="just">
              <a:lnSpc>
                <a:spcPts val="2520"/>
              </a:lnSpc>
              <a:buNone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новые слова.</a:t>
            </a:r>
            <a:endParaRPr lang="ru-RU" sz="32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https://png.pngtree.com/element_our/20190531/ourlarge/pngtree-hand-drawn-cartoon-boys-question-free-map-image_1315400.jpg"/>
          <p:cNvPicPr/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4677" y="4487594"/>
            <a:ext cx="2710375" cy="258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№1.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5563772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sz="3000" dirty="0" smtClean="0"/>
              <a:t>1. </a:t>
            </a:r>
            <a:r>
              <a:rPr lang="ru-RU" sz="3000" dirty="0" err="1" smtClean="0"/>
              <a:t>Красивый-симпатичный</a:t>
            </a:r>
            <a:r>
              <a:rPr lang="ru-RU" sz="3000" dirty="0" smtClean="0"/>
              <a:t>, идти-шагать, бедность-нужда, путь-дорога.</a:t>
            </a:r>
          </a:p>
          <a:p>
            <a:pPr indent="228600" algn="ctr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СИНОНИМЫ</a:t>
            </a:r>
          </a:p>
          <a:p>
            <a:pPr indent="228600" algn="just">
              <a:buNone/>
            </a:pPr>
            <a:r>
              <a:rPr lang="ru-RU" sz="3000" dirty="0" smtClean="0"/>
              <a:t>2. </a:t>
            </a:r>
            <a:r>
              <a:rPr lang="ru-RU" sz="3000" dirty="0" err="1" smtClean="0"/>
              <a:t>Белый-чёрный</a:t>
            </a:r>
            <a:r>
              <a:rPr lang="ru-RU" sz="3000" dirty="0" smtClean="0"/>
              <a:t>, </a:t>
            </a:r>
            <a:r>
              <a:rPr lang="ru-RU" sz="3000" dirty="0" err="1" smtClean="0"/>
              <a:t>добрый-злой</a:t>
            </a:r>
            <a:r>
              <a:rPr lang="ru-RU" sz="3000" dirty="0" smtClean="0"/>
              <a:t>, правда-ложь, смелость-трусость, война-мир.</a:t>
            </a:r>
          </a:p>
          <a:p>
            <a:pPr indent="228600" algn="ctr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АНТОНИМЫ</a:t>
            </a:r>
          </a:p>
          <a:p>
            <a:pPr indent="228600" algn="just">
              <a:buNone/>
            </a:pPr>
            <a:r>
              <a:rPr lang="ru-RU" sz="3000" dirty="0" smtClean="0"/>
              <a:t>3. Лук-лук, надел-надел, дали-дали, бор-бор.</a:t>
            </a:r>
          </a:p>
          <a:p>
            <a:pPr indent="228600" algn="ctr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ОМОНИМЫ</a:t>
            </a:r>
          </a:p>
          <a:p>
            <a:pPr indent="228600" algn="just">
              <a:buNone/>
            </a:pPr>
            <a:r>
              <a:rPr lang="ru-RU" sz="3000" dirty="0" smtClean="0"/>
              <a:t>а). </a:t>
            </a:r>
            <a:r>
              <a:rPr lang="ru-RU" sz="3000" dirty="0" err="1" smtClean="0"/>
              <a:t>За́мок-замо́к</a:t>
            </a:r>
            <a:r>
              <a:rPr lang="ru-RU" sz="3000" dirty="0" smtClean="0"/>
              <a:t>, </a:t>
            </a:r>
            <a:r>
              <a:rPr lang="ru-RU" sz="3000" dirty="0" err="1" smtClean="0"/>
              <a:t>п́арить-пари́ть</a:t>
            </a:r>
            <a:r>
              <a:rPr lang="ru-RU" sz="3000" dirty="0" smtClean="0"/>
              <a:t>, </a:t>
            </a:r>
            <a:r>
              <a:rPr lang="ru-RU" sz="3000" dirty="0" err="1" smtClean="0"/>
              <a:t>бе́лки-белки</a:t>
            </a:r>
            <a:r>
              <a:rPr lang="ru-RU" sz="3000" dirty="0" smtClean="0"/>
              <a:t>́, </a:t>
            </a:r>
            <a:r>
              <a:rPr lang="ru-RU" sz="3000" dirty="0" err="1" smtClean="0"/>
              <a:t>ме́ли-мели</a:t>
            </a:r>
            <a:r>
              <a:rPr lang="ru-RU" sz="3000" dirty="0" smtClean="0"/>
              <a:t>́.</a:t>
            </a:r>
          </a:p>
          <a:p>
            <a:pPr indent="228600" algn="ctr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ОМОГРАФЫ</a:t>
            </a:r>
          </a:p>
          <a:p>
            <a:pPr indent="228600" algn="just">
              <a:buNone/>
            </a:pPr>
            <a:r>
              <a:rPr lang="ru-RU" sz="3000" dirty="0" smtClean="0"/>
              <a:t>б). Кот-код, прут-пруд, плот-плод, </a:t>
            </a:r>
            <a:r>
              <a:rPr lang="ru-RU" sz="3000" dirty="0" err="1" smtClean="0"/>
              <a:t>пять-пядь</a:t>
            </a:r>
            <a:r>
              <a:rPr lang="ru-RU" sz="3000" dirty="0" smtClean="0"/>
              <a:t>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    ОМОФОНЫ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1078</Words>
  <Application>Microsoft Office PowerPoint</Application>
  <PresentationFormat>Произвольный</PresentationFormat>
  <Paragraphs>174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Сегодня на уроке</vt:lpstr>
      <vt:lpstr>ПРОВЕРКА ДОМАШНЕГО ЗАДАНИЯ. </vt:lpstr>
      <vt:lpstr>Слайд 4</vt:lpstr>
      <vt:lpstr>Лексика и фразеология</vt:lpstr>
      <vt:lpstr>Слайд 6</vt:lpstr>
      <vt:lpstr>Вспомним</vt:lpstr>
      <vt:lpstr>Слайд 8</vt:lpstr>
      <vt:lpstr>Задание №1.</vt:lpstr>
      <vt:lpstr>Слайд 10</vt:lpstr>
      <vt:lpstr>Задание №2. Исправьте речевые ошибки, связанные с употреблением паронимов. </vt:lpstr>
      <vt:lpstr>Основные признаки фразеологизмов:</vt:lpstr>
      <vt:lpstr>Слайд 13</vt:lpstr>
      <vt:lpstr>Задание №3. Синтаксический разбор предложения</vt:lpstr>
      <vt:lpstr>Слайд 15</vt:lpstr>
      <vt:lpstr>Слайд 16</vt:lpstr>
      <vt:lpstr>Дидактическая игра: отгадай загадки.</vt:lpstr>
      <vt:lpstr>Задание №4. Найдите фразеологизмы.</vt:lpstr>
      <vt:lpstr>Слайд 19</vt:lpstr>
      <vt:lpstr>Тесты</vt:lpstr>
      <vt:lpstr>Что изучает лексика?</vt:lpstr>
      <vt:lpstr>В каких вариантах все прилагательные употреблены в прямом значении?</vt:lpstr>
      <vt:lpstr>Укажите ряд многозначных слов:</vt:lpstr>
      <vt:lpstr>В каком ряду все слова – синонимы?</vt:lpstr>
      <vt:lpstr>Назовите антоним фразеологизма «спустя рукава»:</vt:lpstr>
      <vt:lpstr>Определите, в каком варианте даны слова общеупотребительные:</vt:lpstr>
      <vt:lpstr>ПОДВЕДЕНИЕ ИТОГОВ УРОКА</vt:lpstr>
      <vt:lpstr>Задание на дом.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78</cp:revision>
  <dcterms:created xsi:type="dcterms:W3CDTF">2020-08-20T14:06:43Z</dcterms:created>
  <dcterms:modified xsi:type="dcterms:W3CDTF">2020-09-05T06:12:49Z</dcterms:modified>
</cp:coreProperties>
</file>