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1396" r:id="rId2"/>
    <p:sldId id="1418" r:id="rId3"/>
    <p:sldId id="1423" r:id="rId4"/>
    <p:sldId id="1424" r:id="rId5"/>
    <p:sldId id="1398" r:id="rId6"/>
    <p:sldId id="1406" r:id="rId7"/>
    <p:sldId id="1400" r:id="rId8"/>
    <p:sldId id="1401" r:id="rId9"/>
    <p:sldId id="1421" r:id="rId10"/>
    <p:sldId id="1422" r:id="rId11"/>
    <p:sldId id="1411" r:id="rId12"/>
    <p:sldId id="1419" r:id="rId13"/>
    <p:sldId id="1416" r:id="rId14"/>
    <p:sldId id="1404" r:id="rId15"/>
    <p:sldId id="1414" r:id="rId16"/>
    <p:sldId id="1413" r:id="rId17"/>
    <p:sldId id="1408" r:id="rId18"/>
    <p:sldId id="1409" r:id="rId19"/>
    <p:sldId id="1420" r:id="rId20"/>
    <p:sldId id="1432" r:id="rId21"/>
    <p:sldId id="1426" r:id="rId22"/>
    <p:sldId id="1427" r:id="rId23"/>
    <p:sldId id="1428" r:id="rId24"/>
    <p:sldId id="1429" r:id="rId25"/>
    <p:sldId id="1430" r:id="rId26"/>
    <p:sldId id="1431" r:id="rId27"/>
    <p:sldId id="1425" r:id="rId28"/>
    <p:sldId id="1397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6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D26E18D-32EE-4035-A4E3-B34C35965D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930618BF-D382-4E42-BAF7-1FB04BC586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AA2DC59-5E07-4679-96EE-E3BA45F8A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05.09.2020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35CAEE0-3756-4FBD-8695-560297902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8E14F11-130E-42A3-946C-AF58E6760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39070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C1658C9-D59B-4314-951B-8888A29FB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C8A6DDC9-C1F3-4C98-9B38-2802BAE643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5903E9E-3276-4160-99E1-A028AA3EE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05.09.2020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23A4806-E782-486C-AC86-48F46332E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985FB75-3301-4BF9-8854-B1DADA473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90123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4BD3AD99-9B6A-49BA-B725-695DB686C5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A84A739A-4F76-496D-B3EA-F5CE4AA074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FB0B024-F010-4C33-B043-131BDE22E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05.09.2020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5196B90-CB5A-47FC-A208-5A8C8CE01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1F96754-FEFF-4B44-853D-A01036739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050829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3808770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15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0735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38CD64C-FEC5-45BD-ABCB-8656FE575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08CC801-B949-4261-B739-0403C72444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7B84E27-A0D4-4A9B-A653-5E0F2FE7F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05.09.2020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0594785-DD27-44F5-9109-E45828EC7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681BA8A-41B6-4066-9619-BCD0DBF7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58615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FE3D165-AE7E-4E5E-8B9A-E0EEF115E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F288F0A-11B0-41CB-AB85-EACCB9C388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29DC3AB-FC53-4348-A8DC-FA026D16C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05.09.2020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1EDBB0C-0B19-457D-BFF4-FCCF7E71D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D7F9205-AA2D-445D-92CC-6DD9BB9A7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72990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3344D00-FD72-42B3-A90A-A4C4BE21A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076DEAD-AE1C-4A06-B7AA-BF22D460BF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1F71760-C14D-42F0-B777-C104BB397C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C68100C-AE1F-440B-ABF8-9D27526D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05.09.2020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DA3F574-D215-4CB2-81B1-2DDD9F2F1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E37117E-AC61-4E8C-A4AE-43438EF61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3331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6422B49-FF1C-45E0-908A-5D2D3DF82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FC2036B-FE2A-4A22-9507-B9407546DF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3219AEF-2C1F-4725-BE1B-FAEE098740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227BB459-FAE7-40B8-B7E2-823AF3F892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1CAE417E-FE4A-427E-BF31-0C598A75D5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0E5E48E0-CECF-4389-9338-5ED8E7B6F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05.09.2020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BB9A13B7-E5AB-46C8-9AA3-A86437F90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36E15D4D-7306-4FCC-8C49-4F01CB297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5075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0E7E95C-6926-468E-9F38-80286F8D2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E177399E-56DE-487C-9363-F44B69377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05.09.2020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5D105CB1-7A03-4372-8188-67DE7C61F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84210E8D-7DEC-4069-86AE-79A7202AE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06262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EA79D241-9E2B-4C7F-ACCC-D992BA990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05.09.2020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E2BD324E-59C9-4ED5-9A6F-BA35F2E19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9F50762B-856E-4AE6-8398-5B1BBDBE8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0074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600B5AC-35D4-4FAE-AD7E-7E4E3DBB5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CA50C01-38F8-4252-B80A-DDC0D2B97F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A7EB6792-9C83-41F3-B45D-E83FC63C14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20B4B13-C9CC-4D82-A00B-A25025ECC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05.09.2020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4090B2B-14FD-462A-8DD1-1CA180AE3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3A68FB5-F62B-4354-B744-5AB00E282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57011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E6E3D96-237A-4209-A6E1-50463AAB8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0C57931C-C963-4B78-A855-2C8AEE4EA9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DA06AE58-B70F-4DBF-B101-595A53F768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DDA82A78-8898-4BDF-BA9D-6DF605F77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05.09.2020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8ADEBCC-ABB4-4A21-858F-E4B266557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03E07A9-3823-40D2-B6F0-2DA92F939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32364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2359F32-47CB-497F-BCEE-23DE74600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E78A6A4-24C7-405D-8322-B926E1085C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7592695-C481-4036-BC77-D524C31C38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C8B90E-9513-48C5-B692-0EEAC661165E}" type="datetimeFigureOut">
              <a:rPr lang="ru-RU" smtClean="0"/>
              <a:pPr/>
              <a:t>05.09.2020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FBCB4FF-8251-44E8-9C2A-BFC1D19A90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A0B51F9-DDFF-4F5D-A440-1C4E26717D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27561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5B501E54-EF4F-4C63-A9D7-559AD0222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9636095" y="2968283"/>
            <a:ext cx="2382399" cy="2363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928252" y="2644423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928252" y="4438107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 smtClean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142762" y="1156970"/>
            <a:ext cx="920609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747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xmlns="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2049238" y="471857"/>
            <a:ext cx="626191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-11" dirty="0">
                <a:solidFill>
                  <a:sysClr val="window" lastClr="FFFFFF"/>
                </a:solidFill>
              </a:rPr>
              <a:t>Русский</a:t>
            </a:r>
            <a:r>
              <a:rPr lang="ru-RU" sz="7196" kern="0" spc="-116" dirty="0">
                <a:solidFill>
                  <a:sysClr val="window" lastClr="FFFFFF"/>
                </a:solidFill>
              </a:rPr>
              <a:t> </a:t>
            </a:r>
            <a:r>
              <a:rPr lang="ru-RU" sz="7196" kern="0" spc="21" dirty="0">
                <a:solidFill>
                  <a:sysClr val="window" lastClr="FFFFFF"/>
                </a:solidFill>
              </a:rPr>
              <a:t>язык</a:t>
            </a: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xmlns="" id="{CBB755C7-D145-4CBF-A0CA-DCC15AF34619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xmlns="" id="{A320EC73-1DA7-41B7-A48C-0FE802E7001D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xmlns="" id="{6F5E0EA3-D2C1-4987-9881-745CA41B84A5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xmlns="" id="{0ABB8709-86F6-46CA-8C30-4777699EAB4C}"/>
              </a:ext>
            </a:extLst>
          </p:cNvPr>
          <p:cNvSpPr/>
          <p:nvPr/>
        </p:nvSpPr>
        <p:spPr>
          <a:xfrm>
            <a:off x="1554429" y="673002"/>
            <a:ext cx="138756" cy="13873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xmlns="" id="{06354F10-528C-411E-AECE-792AA79C15FD}"/>
              </a:ext>
            </a:extLst>
          </p:cNvPr>
          <p:cNvSpPr/>
          <p:nvPr/>
        </p:nvSpPr>
        <p:spPr>
          <a:xfrm>
            <a:off x="882736" y="1381216"/>
            <a:ext cx="102148" cy="102148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xmlns="" id="{ABFF23E1-C735-4C78-94D0-05E248A54E8A}"/>
              </a:ext>
            </a:extLst>
          </p:cNvPr>
          <p:cNvSpPr/>
          <p:nvPr/>
        </p:nvSpPr>
        <p:spPr>
          <a:xfrm>
            <a:off x="944196" y="812352"/>
            <a:ext cx="610197" cy="610197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xmlns="" id="{349ECD76-B28B-45A9-AA8C-8C168BF29136}"/>
              </a:ext>
            </a:extLst>
          </p:cNvPr>
          <p:cNvSpPr/>
          <p:nvPr/>
        </p:nvSpPr>
        <p:spPr>
          <a:xfrm>
            <a:off x="1507485" y="762483"/>
            <a:ext cx="96771" cy="96771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xmlns="" id="{895C7C7C-2970-4E77-BAA2-3030D8DC862C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xmlns="" id="{C131B292-257F-4A7B-A11F-1F0B7801BBD2}"/>
              </a:ext>
            </a:extLst>
          </p:cNvPr>
          <p:cNvSpPr/>
          <p:nvPr/>
        </p:nvSpPr>
        <p:spPr>
          <a:xfrm>
            <a:off x="867967" y="77851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xmlns="" id="{A3188B50-45BA-4B67-8828-724D3FB814B6}"/>
              </a:ext>
            </a:extLst>
          </p:cNvPr>
          <p:cNvSpPr/>
          <p:nvPr/>
        </p:nvSpPr>
        <p:spPr>
          <a:xfrm>
            <a:off x="867967" y="762154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xmlns="" id="{6A6888D2-7ACE-4E45-8E8F-5C2603158F99}"/>
              </a:ext>
            </a:extLst>
          </p:cNvPr>
          <p:cNvSpPr/>
          <p:nvPr/>
        </p:nvSpPr>
        <p:spPr>
          <a:xfrm>
            <a:off x="867967" y="87667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xmlns="" id="{02BA5A4F-953F-4F1E-89AF-C36D044FA8D5}"/>
              </a:ext>
            </a:extLst>
          </p:cNvPr>
          <p:cNvSpPr/>
          <p:nvPr/>
        </p:nvSpPr>
        <p:spPr>
          <a:xfrm>
            <a:off x="867967" y="860313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xmlns="" id="{AB643593-D789-40B0-966A-78146405CC2F}"/>
              </a:ext>
            </a:extLst>
          </p:cNvPr>
          <p:cNvSpPr/>
          <p:nvPr/>
        </p:nvSpPr>
        <p:spPr>
          <a:xfrm>
            <a:off x="867966" y="974829"/>
            <a:ext cx="327947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xmlns="" id="{8F53C781-98B4-4F4A-BF71-0E4979E2750B}"/>
              </a:ext>
            </a:extLst>
          </p:cNvPr>
          <p:cNvSpPr/>
          <p:nvPr/>
        </p:nvSpPr>
        <p:spPr>
          <a:xfrm>
            <a:off x="867966" y="958467"/>
            <a:ext cx="327947" cy="33601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4">
            <a:extLst>
              <a:ext uri="{FF2B5EF4-FFF2-40B4-BE49-F238E27FC236}">
                <a16:creationId xmlns:a16="http://schemas.microsoft.com/office/drawing/2014/main" xmlns="" id="{BE8A2EAD-6C49-45BE-8503-9B1E6FF4F1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0425" y="2799817"/>
            <a:ext cx="8276449" cy="1720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68479" rIns="0" bIns="0">
            <a:spAutoFit/>
          </a:bodyPr>
          <a:lstStyle>
            <a:lvl1pPr marL="190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ts val="538"/>
              </a:spcBef>
            </a:pPr>
            <a:r>
              <a:rPr lang="ru-RU" altLang="ru-RU" sz="54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Лексика и фразеология.</a:t>
            </a:r>
            <a:endParaRPr lang="ru-RU" altLang="ru-RU" sz="5400" b="1" dirty="0">
              <a:solidFill>
                <a:srgbClr val="00206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40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40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1884459" y="4921849"/>
            <a:ext cx="8144153" cy="5876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8440">
              <a:lnSpc>
                <a:spcPts val="4290"/>
              </a:lnSpc>
              <a:spcBef>
                <a:spcPts val="2599"/>
              </a:spcBef>
            </a:pPr>
            <a:r>
              <a:rPr lang="ru-RU" sz="2800" b="1" dirty="0" smtClean="0">
                <a:solidFill>
                  <a:srgbClr val="373435"/>
                </a:solidFill>
                <a:cs typeface="Arial"/>
              </a:rPr>
              <a:t>Учитель: </a:t>
            </a:r>
            <a:r>
              <a:rPr lang="ru-RU" sz="2800" b="1" dirty="0" err="1" smtClean="0">
                <a:solidFill>
                  <a:srgbClr val="373435"/>
                </a:solidFill>
                <a:cs typeface="Arial"/>
              </a:rPr>
              <a:t>Норкобилова</a:t>
            </a:r>
            <a:r>
              <a:rPr lang="ru-RU" sz="2800" b="1" dirty="0" smtClean="0">
                <a:solidFill>
                  <a:srgbClr val="373435"/>
                </a:solidFill>
                <a:cs typeface="Arial"/>
              </a:rPr>
              <a:t> </a:t>
            </a:r>
            <a:r>
              <a:rPr lang="ru-RU" sz="2800" b="1" dirty="0" err="1" smtClean="0">
                <a:solidFill>
                  <a:srgbClr val="373435"/>
                </a:solidFill>
                <a:cs typeface="Arial"/>
              </a:rPr>
              <a:t>Нигора</a:t>
            </a:r>
            <a:r>
              <a:rPr lang="ru-RU" sz="2800" b="1" dirty="0" smtClean="0">
                <a:solidFill>
                  <a:srgbClr val="373435"/>
                </a:solidFill>
                <a:cs typeface="Arial"/>
              </a:rPr>
              <a:t> </a:t>
            </a:r>
            <a:r>
              <a:rPr lang="ru-RU" sz="2800" b="1" dirty="0" err="1" smtClean="0">
                <a:solidFill>
                  <a:srgbClr val="373435"/>
                </a:solidFill>
                <a:cs typeface="Arial"/>
              </a:rPr>
              <a:t>Бахтиёровна</a:t>
            </a:r>
            <a:endParaRPr lang="ru-RU" sz="2800" b="1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40069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506437"/>
            <a:ext cx="10515600" cy="6049108"/>
          </a:xfrm>
        </p:spPr>
        <p:txBody>
          <a:bodyPr>
            <a:normAutofit fontScale="85000" lnSpcReduction="20000"/>
          </a:bodyPr>
          <a:lstStyle/>
          <a:p>
            <a:pPr indent="228600" algn="just">
              <a:buNone/>
            </a:pPr>
            <a:r>
              <a:rPr lang="ru-RU" dirty="0" smtClean="0"/>
              <a:t>4. Советник-советчик, служить-прислуживаться, </a:t>
            </a:r>
            <a:r>
              <a:rPr lang="ru-RU" dirty="0" err="1" smtClean="0"/>
              <a:t>экономный-экономичный-экономический</a:t>
            </a:r>
            <a:r>
              <a:rPr lang="ru-RU" dirty="0" smtClean="0"/>
              <a:t>.</a:t>
            </a:r>
          </a:p>
          <a:p>
            <a:pPr indent="228600" algn="ctr">
              <a:buNone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ПАРОНИМЫ</a:t>
            </a:r>
          </a:p>
          <a:p>
            <a:pPr indent="228600" algn="just">
              <a:buNone/>
            </a:pPr>
            <a:r>
              <a:rPr lang="ru-RU" dirty="0" smtClean="0"/>
              <a:t>5. а). Барщина, оброк, крепостной, улан, драгун, мушкет.</a:t>
            </a:r>
          </a:p>
          <a:p>
            <a:pPr indent="228600" algn="ctr">
              <a:buNone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ИСТОРИЗМЫ</a:t>
            </a:r>
          </a:p>
          <a:p>
            <a:pPr indent="228600" algn="just">
              <a:buNone/>
            </a:pPr>
            <a:r>
              <a:rPr lang="ru-RU" dirty="0" smtClean="0"/>
              <a:t>б). ланиты = щёки, зело = очень, десница = правая рука, лепота = красота</a:t>
            </a:r>
          </a:p>
          <a:p>
            <a:pPr indent="228600" algn="ctr">
              <a:buNone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АРХАИЗМЫ</a:t>
            </a:r>
          </a:p>
          <a:p>
            <a:pPr indent="228600" algn="just">
              <a:buNone/>
            </a:pPr>
            <a:r>
              <a:rPr lang="ru-RU" dirty="0" smtClean="0"/>
              <a:t>6. Скачать (информацию из Интернета), кликнуть (</a:t>
            </a:r>
            <a:r>
              <a:rPr lang="ru-RU" dirty="0" err="1" smtClean="0"/>
              <a:t>компьют.мышкой</a:t>
            </a:r>
            <a:r>
              <a:rPr lang="ru-RU" dirty="0" smtClean="0"/>
              <a:t>), прозондировать, луноход, прилуниться.</a:t>
            </a:r>
          </a:p>
          <a:p>
            <a:pPr indent="228600" algn="ctr">
              <a:buNone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НЕОЛОГИЗМЫ</a:t>
            </a:r>
          </a:p>
          <a:p>
            <a:pPr indent="228600" algn="just">
              <a:buNone/>
            </a:pPr>
            <a:r>
              <a:rPr lang="ru-RU" dirty="0" smtClean="0"/>
              <a:t>7. Рукопожатие –1. пожатие друг другу правой руки в знак приветствия или благодарности.</a:t>
            </a:r>
          </a:p>
          <a:p>
            <a:pPr indent="228600" algn="just">
              <a:buNone/>
            </a:pPr>
            <a:r>
              <a:rPr lang="ru-RU" dirty="0" smtClean="0"/>
              <a:t>Ключ -1.Металлический стержень особой формы для запирания и отпирания замка. 2.Приспособление для отвинчивания гаек. 3.Знак в начале нотной строки. 4.(перен.) то, что служит для решения, разгадки чего-либо.</a:t>
            </a:r>
          </a:p>
          <a:p>
            <a:pPr indent="228600" algn="ctr">
              <a:buNone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ОДНОЗНАЧНЫЕ И МНОГОЗНАЧНЫЕ СЛОВА</a:t>
            </a:r>
          </a:p>
          <a:p>
            <a:pPr indent="228600" algn="ctr">
              <a:buNone/>
            </a:pP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86612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Задание №2. Исправьте речевые ошибки, связанные с употреблением паронимов.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1354" y="1463040"/>
            <a:ext cx="11605845" cy="5134708"/>
          </a:xfrm>
        </p:spPr>
        <p:txBody>
          <a:bodyPr>
            <a:normAutofit/>
          </a:bodyPr>
          <a:lstStyle/>
          <a:p>
            <a:pPr marL="514350" indent="514350" algn="just" fontAlgn="base">
              <a:buAutoNum type="arabicPeriod"/>
            </a:pPr>
            <a:r>
              <a:rPr lang="ru-RU" dirty="0" smtClean="0"/>
              <a:t>Чтобы чаще бывать в театре, я купил абонент.</a:t>
            </a:r>
          </a:p>
          <a:p>
            <a:pPr marL="514350" indent="514350" algn="just" fontAlgn="base">
              <a:buNone/>
            </a:pPr>
            <a:r>
              <a:rPr lang="ru-RU" dirty="0" smtClean="0"/>
              <a:t>Чтобы чаще бывать в театре, я купил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абонемент</a:t>
            </a:r>
            <a:r>
              <a:rPr lang="ru-RU" dirty="0" smtClean="0"/>
              <a:t>.</a:t>
            </a:r>
          </a:p>
          <a:p>
            <a:pPr marL="514350" indent="514350" algn="just" fontAlgn="base">
              <a:buFont typeface="+mj-lt"/>
              <a:buAutoNum type="arabicPeriod" startAt="2"/>
            </a:pPr>
            <a:r>
              <a:rPr lang="ru-RU" dirty="0" smtClean="0"/>
              <a:t>В этот день я услышала много обидчивых слов.</a:t>
            </a:r>
          </a:p>
          <a:p>
            <a:pPr marL="514350" indent="514350" algn="just" fontAlgn="base">
              <a:buNone/>
            </a:pPr>
            <a:r>
              <a:rPr lang="ru-RU" dirty="0" smtClean="0"/>
              <a:t>В этот день я услышала много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обидных</a:t>
            </a:r>
            <a:r>
              <a:rPr lang="ru-RU" dirty="0" smtClean="0"/>
              <a:t> слов.</a:t>
            </a:r>
          </a:p>
          <a:p>
            <a:pPr marL="514350" indent="514350" algn="just" fontAlgn="base">
              <a:buFont typeface="+mj-lt"/>
              <a:buAutoNum type="arabicPeriod" startAt="3"/>
            </a:pPr>
            <a:r>
              <a:rPr lang="ru-RU" dirty="0" smtClean="0"/>
              <a:t>Студент быстро освоил материал.</a:t>
            </a:r>
          </a:p>
          <a:p>
            <a:pPr marL="514350" indent="514350" algn="just" fontAlgn="base">
              <a:buNone/>
            </a:pPr>
            <a:r>
              <a:rPr lang="ru-RU" dirty="0" smtClean="0"/>
              <a:t>Студент быстро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усвоил</a:t>
            </a:r>
            <a:r>
              <a:rPr lang="ru-RU" dirty="0" smtClean="0"/>
              <a:t> материал.</a:t>
            </a:r>
          </a:p>
          <a:p>
            <a:pPr marL="514350" indent="514350" algn="just" fontAlgn="base">
              <a:buFont typeface="+mj-lt"/>
              <a:buAutoNum type="arabicPeriod" startAt="4"/>
            </a:pPr>
            <a:r>
              <a:rPr lang="ru-RU" dirty="0" smtClean="0"/>
              <a:t>Мой брат — человек практический, он не выбрасывает старые вещи.</a:t>
            </a:r>
          </a:p>
          <a:p>
            <a:pPr indent="228600" algn="just">
              <a:lnSpc>
                <a:spcPts val="2520"/>
              </a:lnSpc>
              <a:buNone/>
              <a:defRPr/>
            </a:pPr>
            <a:r>
              <a:rPr lang="ru-RU" dirty="0" smtClean="0"/>
              <a:t>     Мой брат — человек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практичный</a:t>
            </a:r>
            <a:r>
              <a:rPr lang="ru-RU" dirty="0" smtClean="0"/>
              <a:t>, он не выбрасывает старые вещи.</a:t>
            </a:r>
          </a:p>
          <a:p>
            <a:pPr lvl="0" indent="228600" algn="just">
              <a:lnSpc>
                <a:spcPts val="2520"/>
              </a:lnSpc>
              <a:buNone/>
              <a:defRPr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37954" y="228498"/>
            <a:ext cx="11178908" cy="712345"/>
          </a:xfrm>
          <a:prstGeom prst="rect">
            <a:avLst/>
          </a:prstGeom>
        </p:spPr>
        <p:txBody>
          <a:bodyPr vert="horz" wrap="square" lIns="0" tIns="34896" rIns="0" bIns="0" rtlCol="0" anchor="ctr">
            <a:spAutoFit/>
          </a:bodyPr>
          <a:lstStyle/>
          <a:p>
            <a:pPr marL="26842" algn="ctr">
              <a:lnSpc>
                <a:spcPct val="100000"/>
              </a:lnSpc>
              <a:spcBef>
                <a:spcPts val="275"/>
              </a:spcBef>
            </a:pPr>
            <a:r>
              <a:rPr lang="ru-RU" sz="4400" dirty="0" smtClean="0">
                <a:solidFill>
                  <a:schemeClr val="bg1"/>
                </a:solidFill>
              </a:rPr>
              <a:t>Основные признаки фразеологизмов:</a:t>
            </a:r>
            <a:endParaRPr sz="4300" dirty="0">
              <a:solidFill>
                <a:schemeClr val="bg1"/>
              </a:solidFill>
            </a:endParaRPr>
          </a:p>
        </p:txBody>
      </p:sp>
      <p:grpSp>
        <p:nvGrpSpPr>
          <p:cNvPr id="4" name="Group 6">
            <a:extLst>
              <a:ext uri="{FF2B5EF4-FFF2-40B4-BE49-F238E27FC236}">
                <a16:creationId xmlns:a16="http://schemas.microsoft.com/office/drawing/2014/main" xmlns="" id="{E731E443-ADB4-42DC-9A95-AA772A05AFD4}"/>
              </a:ext>
            </a:extLst>
          </p:cNvPr>
          <p:cNvGrpSpPr/>
          <p:nvPr/>
        </p:nvGrpSpPr>
        <p:grpSpPr>
          <a:xfrm>
            <a:off x="1032927" y="1767073"/>
            <a:ext cx="2928326" cy="3936205"/>
            <a:chOff x="755576" y="1338821"/>
            <a:chExt cx="1872208" cy="2952515"/>
          </a:xfrm>
          <a:solidFill>
            <a:srgbClr val="0070C0"/>
          </a:solidFill>
        </p:grpSpPr>
        <p:sp>
          <p:nvSpPr>
            <p:cNvPr id="46" name="Isosceles Triangle 3">
              <a:extLst>
                <a:ext uri="{FF2B5EF4-FFF2-40B4-BE49-F238E27FC236}">
                  <a16:creationId xmlns:a16="http://schemas.microsoft.com/office/drawing/2014/main" xmlns="" id="{43FB6C81-7CE8-4665-B98F-777E5CE2750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5576" y="1338822"/>
              <a:ext cx="1872208" cy="1476165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Isosceles Triangle 4">
              <a:extLst>
                <a:ext uri="{FF2B5EF4-FFF2-40B4-BE49-F238E27FC236}">
                  <a16:creationId xmlns:a16="http://schemas.microsoft.com/office/drawing/2014/main" xmlns="" id="{ABFCA7B2-765E-48A0-8504-FFD5AFC8E9F4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091939" y="1338821"/>
              <a:ext cx="606090" cy="477879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Isosceles Triangle 5">
              <a:extLst>
                <a:ext uri="{FF2B5EF4-FFF2-40B4-BE49-F238E27FC236}">
                  <a16:creationId xmlns:a16="http://schemas.microsoft.com/office/drawing/2014/main" xmlns="" id="{357418E1-F690-4CB8-8413-C7DC97D03DF8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755576" y="2815172"/>
              <a:ext cx="1872208" cy="1476164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" name="Group 7">
            <a:extLst>
              <a:ext uri="{FF2B5EF4-FFF2-40B4-BE49-F238E27FC236}">
                <a16:creationId xmlns:a16="http://schemas.microsoft.com/office/drawing/2014/main" xmlns="" id="{7FBAFFB6-6143-413F-BEE8-B0DE5AE92A10}"/>
              </a:ext>
            </a:extLst>
          </p:cNvPr>
          <p:cNvGrpSpPr/>
          <p:nvPr/>
        </p:nvGrpSpPr>
        <p:grpSpPr>
          <a:xfrm>
            <a:off x="3466427" y="1781141"/>
            <a:ext cx="2928326" cy="3936205"/>
            <a:chOff x="755576" y="1338821"/>
            <a:chExt cx="1872208" cy="2952515"/>
          </a:xfrm>
          <a:solidFill>
            <a:srgbClr val="0070C0"/>
          </a:solidFill>
        </p:grpSpPr>
        <p:sp>
          <p:nvSpPr>
            <p:cNvPr id="50" name="Isosceles Triangle 8">
              <a:extLst>
                <a:ext uri="{FF2B5EF4-FFF2-40B4-BE49-F238E27FC236}">
                  <a16:creationId xmlns:a16="http://schemas.microsoft.com/office/drawing/2014/main" xmlns="" id="{984A1360-F853-4715-BB69-18237D26BA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5576" y="1338822"/>
              <a:ext cx="1872208" cy="1476164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Isosceles Triangle 9">
              <a:extLst>
                <a:ext uri="{FF2B5EF4-FFF2-40B4-BE49-F238E27FC236}">
                  <a16:creationId xmlns:a16="http://schemas.microsoft.com/office/drawing/2014/main" xmlns="" id="{C44C4BD1-A10E-461E-85DB-75E14346EFAF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091939" y="1338821"/>
              <a:ext cx="606090" cy="477879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Isosceles Triangle 10">
              <a:extLst>
                <a:ext uri="{FF2B5EF4-FFF2-40B4-BE49-F238E27FC236}">
                  <a16:creationId xmlns:a16="http://schemas.microsoft.com/office/drawing/2014/main" xmlns="" id="{8FC5A193-A55F-4888-B1FC-8BA526140D6A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755576" y="2815172"/>
              <a:ext cx="1872208" cy="1476164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" name="Group 11">
            <a:extLst>
              <a:ext uri="{FF2B5EF4-FFF2-40B4-BE49-F238E27FC236}">
                <a16:creationId xmlns:a16="http://schemas.microsoft.com/office/drawing/2014/main" xmlns="" id="{8D8A6C3E-2CC5-4E98-8A4C-4ED3C0BF4FB2}"/>
              </a:ext>
            </a:extLst>
          </p:cNvPr>
          <p:cNvGrpSpPr/>
          <p:nvPr/>
        </p:nvGrpSpPr>
        <p:grpSpPr>
          <a:xfrm>
            <a:off x="5873502" y="1781141"/>
            <a:ext cx="2928326" cy="3936205"/>
            <a:chOff x="755576" y="1338821"/>
            <a:chExt cx="1872208" cy="2952515"/>
          </a:xfrm>
          <a:solidFill>
            <a:srgbClr val="0070C0"/>
          </a:solidFill>
        </p:grpSpPr>
        <p:sp>
          <p:nvSpPr>
            <p:cNvPr id="54" name="Isosceles Triangle 12">
              <a:extLst>
                <a:ext uri="{FF2B5EF4-FFF2-40B4-BE49-F238E27FC236}">
                  <a16:creationId xmlns:a16="http://schemas.microsoft.com/office/drawing/2014/main" xmlns="" id="{4834F96E-9F70-41E1-A714-2D96AF6E42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5576" y="1338822"/>
              <a:ext cx="1872208" cy="1476164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Isosceles Triangle 13">
              <a:extLst>
                <a:ext uri="{FF2B5EF4-FFF2-40B4-BE49-F238E27FC236}">
                  <a16:creationId xmlns:a16="http://schemas.microsoft.com/office/drawing/2014/main" xmlns="" id="{8C95E0C8-4693-4BC0-8649-98FB2F825C79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091939" y="1338821"/>
              <a:ext cx="606090" cy="477879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Isosceles Triangle 14">
              <a:extLst>
                <a:ext uri="{FF2B5EF4-FFF2-40B4-BE49-F238E27FC236}">
                  <a16:creationId xmlns:a16="http://schemas.microsoft.com/office/drawing/2014/main" xmlns="" id="{60FA3544-B316-47A8-A65F-EFBABFAA3D49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755576" y="2815172"/>
              <a:ext cx="1872208" cy="1476164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" name="Group 15">
            <a:extLst>
              <a:ext uri="{FF2B5EF4-FFF2-40B4-BE49-F238E27FC236}">
                <a16:creationId xmlns:a16="http://schemas.microsoft.com/office/drawing/2014/main" xmlns="" id="{E5E69751-1FDC-4C08-9E94-9AEBD321B15B}"/>
              </a:ext>
            </a:extLst>
          </p:cNvPr>
          <p:cNvGrpSpPr/>
          <p:nvPr/>
        </p:nvGrpSpPr>
        <p:grpSpPr>
          <a:xfrm>
            <a:off x="8228892" y="1767073"/>
            <a:ext cx="2928326" cy="3936205"/>
            <a:chOff x="755576" y="1338821"/>
            <a:chExt cx="1872208" cy="2952515"/>
          </a:xfrm>
          <a:solidFill>
            <a:srgbClr val="0070C0"/>
          </a:solidFill>
        </p:grpSpPr>
        <p:sp>
          <p:nvSpPr>
            <p:cNvPr id="58" name="Isosceles Triangle 16">
              <a:extLst>
                <a:ext uri="{FF2B5EF4-FFF2-40B4-BE49-F238E27FC236}">
                  <a16:creationId xmlns:a16="http://schemas.microsoft.com/office/drawing/2014/main" xmlns="" id="{93DACC19-724D-4D8D-84F0-9C74B56A96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5576" y="1338822"/>
              <a:ext cx="1872208" cy="1476164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Isosceles Triangle 17">
              <a:extLst>
                <a:ext uri="{FF2B5EF4-FFF2-40B4-BE49-F238E27FC236}">
                  <a16:creationId xmlns:a16="http://schemas.microsoft.com/office/drawing/2014/main" xmlns="" id="{E06533E6-4B34-4AF4-B989-06B30312E529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091939" y="1338821"/>
              <a:ext cx="606090" cy="477879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Isosceles Triangle 18">
              <a:extLst>
                <a:ext uri="{FF2B5EF4-FFF2-40B4-BE49-F238E27FC236}">
                  <a16:creationId xmlns:a16="http://schemas.microsoft.com/office/drawing/2014/main" xmlns="" id="{1F0A8B51-6422-4364-A6A1-3C412B4181C2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755576" y="2815172"/>
              <a:ext cx="1872208" cy="1476164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13270F5E-51F7-43B4-A683-38D44C2DD250}"/>
              </a:ext>
            </a:extLst>
          </p:cNvPr>
          <p:cNvSpPr txBox="1"/>
          <p:nvPr/>
        </p:nvSpPr>
        <p:spPr>
          <a:xfrm>
            <a:off x="1599620" y="1676254"/>
            <a:ext cx="947989" cy="651444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algn="ctr"/>
            <a:r>
              <a:rPr lang="en-US" sz="30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3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94876EB0-73F1-429A-B33A-A461604A04B6}"/>
              </a:ext>
            </a:extLst>
          </p:cNvPr>
          <p:cNvSpPr txBox="1"/>
          <p:nvPr/>
        </p:nvSpPr>
        <p:spPr>
          <a:xfrm>
            <a:off x="4071632" y="1680963"/>
            <a:ext cx="775815" cy="651444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algn="ctr"/>
            <a:r>
              <a:rPr lang="en-US" sz="30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xmlns="" id="{9441895C-635F-429C-98C6-9ECBFA44018F}"/>
              </a:ext>
            </a:extLst>
          </p:cNvPr>
          <p:cNvSpPr txBox="1"/>
          <p:nvPr/>
        </p:nvSpPr>
        <p:spPr>
          <a:xfrm>
            <a:off x="6524060" y="1729000"/>
            <a:ext cx="672171" cy="651444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algn="ctr"/>
            <a:r>
              <a:rPr lang="en-US" sz="30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3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xmlns="" id="{5E7BF7DE-E2DB-468F-BA46-11D8D31D9C30}"/>
              </a:ext>
            </a:extLst>
          </p:cNvPr>
          <p:cNvSpPr txBox="1"/>
          <p:nvPr/>
        </p:nvSpPr>
        <p:spPr>
          <a:xfrm>
            <a:off x="8925688" y="1718605"/>
            <a:ext cx="702352" cy="651444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algn="ctr"/>
            <a:r>
              <a:rPr lang="en-US" sz="30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sz="3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xmlns="" id="{73A6A05E-7287-4E83-832B-986680621C60}"/>
              </a:ext>
            </a:extLst>
          </p:cNvPr>
          <p:cNvSpPr txBox="1"/>
          <p:nvPr/>
        </p:nvSpPr>
        <p:spPr>
          <a:xfrm>
            <a:off x="1048466" y="3080826"/>
            <a:ext cx="2925381" cy="1118772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только вместе выражают одно обобщённое понятие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xmlns="" id="{A27B6B07-ABBD-47C0-B900-1A0BB8ABB71E}"/>
              </a:ext>
            </a:extLst>
          </p:cNvPr>
          <p:cNvSpPr txBox="1"/>
          <p:nvPr/>
        </p:nvSpPr>
        <p:spPr>
          <a:xfrm>
            <a:off x="3496034" y="3214121"/>
            <a:ext cx="2925381" cy="1118772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воспроизводятся как готовые языковые единицы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xmlns="" id="{61F3D52E-7C26-4527-A840-E70773B97AD6}"/>
              </a:ext>
            </a:extLst>
          </p:cNvPr>
          <p:cNvSpPr txBox="1"/>
          <p:nvPr/>
        </p:nvSpPr>
        <p:spPr>
          <a:xfrm>
            <a:off x="5860904" y="3031242"/>
            <a:ext cx="2925381" cy="1734325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придают тексту определённую стилистическую (экспрессивную) окраску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xmlns="" id="{F85C54D3-388B-4B03-971E-DFA13B5502E7}"/>
              </a:ext>
            </a:extLst>
          </p:cNvPr>
          <p:cNvSpPr txBox="1"/>
          <p:nvPr/>
        </p:nvSpPr>
        <p:spPr>
          <a:xfrm>
            <a:off x="8356974" y="3312595"/>
            <a:ext cx="2925381" cy="810995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выступают одним членом предложения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Isosceles Triangle 62">
            <a:extLst>
              <a:ext uri="{FF2B5EF4-FFF2-40B4-BE49-F238E27FC236}">
                <a16:creationId xmlns:a16="http://schemas.microsoft.com/office/drawing/2014/main" xmlns="" id="{5843DA4D-E5E6-4632-98C1-0DF5DE631102}"/>
              </a:ext>
            </a:extLst>
          </p:cNvPr>
          <p:cNvSpPr>
            <a:spLocks noChangeAspect="1"/>
          </p:cNvSpPr>
          <p:nvPr/>
        </p:nvSpPr>
        <p:spPr>
          <a:xfrm rot="10800000">
            <a:off x="7148160" y="5225996"/>
            <a:ext cx="311789" cy="209538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endParaRPr lang="en-US" sz="34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Isosceles Triangle 63">
            <a:extLst>
              <a:ext uri="{FF2B5EF4-FFF2-40B4-BE49-F238E27FC236}">
                <a16:creationId xmlns:a16="http://schemas.microsoft.com/office/drawing/2014/main" xmlns="" id="{CDA4D09B-2219-4012-9660-CB8BC8BF4143}"/>
              </a:ext>
            </a:extLst>
          </p:cNvPr>
          <p:cNvSpPr>
            <a:spLocks noChangeAspect="1"/>
          </p:cNvSpPr>
          <p:nvPr/>
        </p:nvSpPr>
        <p:spPr>
          <a:xfrm rot="10800000">
            <a:off x="9525150" y="5225996"/>
            <a:ext cx="311789" cy="209538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endParaRPr lang="en-US" sz="34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Isosceles Triangle 64">
            <a:extLst>
              <a:ext uri="{FF2B5EF4-FFF2-40B4-BE49-F238E27FC236}">
                <a16:creationId xmlns:a16="http://schemas.microsoft.com/office/drawing/2014/main" xmlns="" id="{4CDE0E63-5FA0-4C05-A8E4-CE555E2D3884}"/>
              </a:ext>
            </a:extLst>
          </p:cNvPr>
          <p:cNvSpPr>
            <a:spLocks noChangeAspect="1"/>
          </p:cNvSpPr>
          <p:nvPr/>
        </p:nvSpPr>
        <p:spPr>
          <a:xfrm rot="10800000">
            <a:off x="4746558" y="5242290"/>
            <a:ext cx="311789" cy="209538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endParaRPr lang="en-US" sz="34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Isosceles Triangle 65">
            <a:extLst>
              <a:ext uri="{FF2B5EF4-FFF2-40B4-BE49-F238E27FC236}">
                <a16:creationId xmlns:a16="http://schemas.microsoft.com/office/drawing/2014/main" xmlns="" id="{1F5F3A3D-09E1-40EB-8715-E9429EFE87FD}"/>
              </a:ext>
            </a:extLst>
          </p:cNvPr>
          <p:cNvSpPr>
            <a:spLocks noChangeAspect="1"/>
          </p:cNvSpPr>
          <p:nvPr/>
        </p:nvSpPr>
        <p:spPr>
          <a:xfrm rot="10800000">
            <a:off x="2341194" y="5242290"/>
            <a:ext cx="311789" cy="209538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endParaRPr lang="en-US" sz="34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77087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62" grpId="0"/>
      <p:bldP spid="63" grpId="0"/>
      <p:bldP spid="64" grpId="0"/>
      <p:bldP spid="69" grpId="0"/>
      <p:bldP spid="70" grpId="0"/>
      <p:bldP spid="71" grpId="0"/>
      <p:bldP spid="72" grpId="0"/>
      <p:bldP spid="88" grpId="0" animBg="1"/>
      <p:bldP spid="89" grpId="0" animBg="1"/>
      <p:bldP spid="90" grpId="0" animBg="1"/>
      <p:bldP spid="9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33794" name="Picture 2" descr="https://ds04.infourok.ru/uploads/ex/11e3/001a3d1a-f8c60ade/2/img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78857" y="0"/>
            <a:ext cx="9144000" cy="6858001"/>
          </a:xfrm>
          <a:prstGeom prst="rect">
            <a:avLst/>
          </a:prstGeom>
          <a:noFill/>
        </p:spPr>
      </p:pic>
      <p:pic>
        <p:nvPicPr>
          <p:cNvPr id="33798" name="Picture 6" descr="https://www.pngkey.com/png/detail/503-5039602_exclamation-mark-png-transparent-signo-de-exclamacion-animado.pn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273044" y="3352800"/>
            <a:ext cx="3720471" cy="2844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Задание №3. Синтаксический разбор предложения</a:t>
            </a:r>
            <a:endParaRPr lang="ru-RU" sz="5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01858" y="1915834"/>
            <a:ext cx="10381958" cy="1674813"/>
          </a:xfrm>
        </p:spPr>
        <p:txBody>
          <a:bodyPr>
            <a:normAutofit fontScale="85000" lnSpcReduction="20000"/>
          </a:bodyPr>
          <a:lstStyle/>
          <a:p>
            <a:pPr indent="228600" algn="ctr">
              <a:buNone/>
            </a:pPr>
            <a:r>
              <a:rPr lang="ru-RU" sz="5200" dirty="0" smtClean="0">
                <a:latin typeface="Arial" pitchFamily="34" charset="0"/>
                <a:cs typeface="Arial" pitchFamily="34" charset="0"/>
              </a:rPr>
              <a:t>По дороге они заговорили о создавшемся положении и быстро нашли общий язык.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37970" y="3635844"/>
            <a:ext cx="1042994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/>
            <a:r>
              <a:rPr lang="ru-RU" sz="4400" b="1" u="dotDash" dirty="0" smtClean="0">
                <a:solidFill>
                  <a:schemeClr val="accent6">
                    <a:lumMod val="50000"/>
                  </a:schemeClr>
                </a:solidFill>
              </a:rPr>
              <a:t>По дороге</a:t>
            </a:r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4400" b="1" u="sng" dirty="0" smtClean="0">
                <a:solidFill>
                  <a:schemeClr val="accent6">
                    <a:lumMod val="50000"/>
                  </a:schemeClr>
                </a:solidFill>
              </a:rPr>
              <a:t>они</a:t>
            </a:r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4400" b="1" u="dbl" dirty="0" smtClean="0">
                <a:solidFill>
                  <a:schemeClr val="accent6">
                    <a:lumMod val="50000"/>
                  </a:schemeClr>
                </a:solidFill>
              </a:rPr>
              <a:t>заговорили</a:t>
            </a:r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</a:rPr>
              <a:t> о </a:t>
            </a:r>
            <a:r>
              <a:rPr lang="ru-RU" sz="4400" b="1" u="wavy" dirty="0" smtClean="0">
                <a:solidFill>
                  <a:schemeClr val="accent6">
                    <a:lumMod val="50000"/>
                  </a:schemeClr>
                </a:solidFill>
              </a:rPr>
              <a:t>создавшемся</a:t>
            </a:r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4400" b="1" u="dash" dirty="0" smtClean="0">
                <a:solidFill>
                  <a:schemeClr val="accent6">
                    <a:lumMod val="50000"/>
                  </a:schemeClr>
                </a:solidFill>
              </a:rPr>
              <a:t>положении</a:t>
            </a:r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</a:rPr>
              <a:t> и </a:t>
            </a:r>
            <a:r>
              <a:rPr lang="ru-RU" sz="4400" b="1" u="dotDash" dirty="0" smtClean="0">
                <a:solidFill>
                  <a:schemeClr val="accent6">
                    <a:lumMod val="50000"/>
                  </a:schemeClr>
                </a:solidFill>
              </a:rPr>
              <a:t>быстро</a:t>
            </a:r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4400" b="1" u="dbl" dirty="0" smtClean="0">
                <a:solidFill>
                  <a:schemeClr val="accent6">
                    <a:lumMod val="50000"/>
                  </a:schemeClr>
                </a:solidFill>
              </a:rPr>
              <a:t>нашли общий язык</a:t>
            </a:r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</a:rPr>
              <a:t>. </a:t>
            </a:r>
          </a:p>
          <a:p>
            <a:pPr algn="ctr"/>
            <a:r>
              <a:rPr lang="ru-RU" sz="5400" dirty="0" smtClean="0"/>
              <a:t> </a:t>
            </a:r>
          </a:p>
          <a:p>
            <a:pPr algn="ctr">
              <a:buNone/>
            </a:pPr>
            <a:endParaRPr lang="ru-RU" sz="5400" b="1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25606" name="Picture 6" descr="https://ds04.infourok.ru/uploads/ex/0dcd/0003692c-a8f82341/img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7791" y="0"/>
            <a:ext cx="10564837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661182"/>
            <a:ext cx="10515600" cy="5515781"/>
          </a:xfrm>
        </p:spPr>
        <p:txBody>
          <a:bodyPr>
            <a:normAutofit lnSpcReduction="10000"/>
          </a:bodyPr>
          <a:lstStyle/>
          <a:p>
            <a:pPr indent="228600" algn="just" fontAlgn="base">
              <a:buNone/>
            </a:pPr>
            <a:r>
              <a:rPr lang="ru-RU" dirty="0" smtClean="0"/>
              <a:t>Большинство фразеологических оборотов русского языка являются </a:t>
            </a:r>
            <a:r>
              <a:rPr lang="ru-RU" b="1" i="1" dirty="0" smtClean="0">
                <a:solidFill>
                  <a:srgbClr val="00B050"/>
                </a:solidFill>
              </a:rPr>
              <a:t>исконно русскими</a:t>
            </a:r>
            <a:r>
              <a:rPr lang="ru-RU" dirty="0" smtClean="0">
                <a:solidFill>
                  <a:srgbClr val="00B050"/>
                </a:solidFill>
              </a:rPr>
              <a:t>: </a:t>
            </a:r>
            <a:r>
              <a:rPr lang="ru-RU" b="1" dirty="0" smtClean="0">
                <a:solidFill>
                  <a:srgbClr val="7030A0"/>
                </a:solidFill>
              </a:rPr>
              <a:t>не поминай лихом, без сучка, без задоринки, во всю Ивановскую </a:t>
            </a:r>
            <a:r>
              <a:rPr lang="ru-RU" dirty="0" smtClean="0"/>
              <a:t>и другие. Некоторые фразеологизмы имеют </a:t>
            </a:r>
            <a:r>
              <a:rPr lang="ru-RU" b="1" i="1" dirty="0" smtClean="0">
                <a:solidFill>
                  <a:srgbClr val="00B050"/>
                </a:solidFill>
              </a:rPr>
              <a:t>старославянское происхождение</a:t>
            </a:r>
            <a:r>
              <a:rPr lang="ru-RU" dirty="0" smtClean="0"/>
              <a:t>: </a:t>
            </a:r>
            <a:r>
              <a:rPr lang="ru-RU" b="1" dirty="0" smtClean="0">
                <a:solidFill>
                  <a:srgbClr val="7030A0"/>
                </a:solidFill>
              </a:rPr>
              <a:t>хлеб насущный, кромешный ад </a:t>
            </a:r>
            <a:r>
              <a:rPr lang="ru-RU" dirty="0" smtClean="0"/>
              <a:t>и другие.</a:t>
            </a:r>
          </a:p>
          <a:p>
            <a:pPr indent="228600" algn="just" fontAlgn="base">
              <a:buNone/>
            </a:pPr>
            <a:r>
              <a:rPr lang="ru-RU" b="1" i="1" dirty="0" smtClean="0"/>
              <a:t>Заимствование</a:t>
            </a:r>
            <a:r>
              <a:rPr lang="ru-RU" dirty="0" smtClean="0"/>
              <a:t> устойчивых оборотов из других языков происходит несколькими путями:</a:t>
            </a:r>
          </a:p>
          <a:p>
            <a:pPr indent="228600" algn="just" fontAlgn="base">
              <a:buFont typeface="Wingdings" pitchFamily="2" charset="2"/>
              <a:buChar char="v"/>
            </a:pPr>
            <a:r>
              <a:rPr lang="ru-RU" dirty="0" smtClean="0"/>
              <a:t>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дословный перевод</a:t>
            </a:r>
            <a:r>
              <a:rPr lang="ru-RU" dirty="0" smtClean="0"/>
              <a:t> (с хорошей миной при плохой игре; через тернии к звёздам и др.);</a:t>
            </a:r>
          </a:p>
          <a:p>
            <a:pPr indent="228600" algn="just" fontAlgn="base">
              <a:buFont typeface="Wingdings" pitchFamily="2" charset="2"/>
              <a:buChar char="v"/>
            </a:pPr>
            <a:r>
              <a:rPr lang="ru-RU" dirty="0" smtClean="0"/>
              <a:t>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цитирование</a:t>
            </a:r>
            <a:r>
              <a:rPr lang="ru-RU" dirty="0" smtClean="0"/>
              <a:t> (игра стоит свеч; кошка на раскалённой крыше);</a:t>
            </a:r>
          </a:p>
          <a:p>
            <a:pPr indent="228600" algn="just" fontAlgn="base">
              <a:buFont typeface="Wingdings" pitchFamily="2" charset="2"/>
              <a:buChar char="v"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 без перевода </a:t>
            </a:r>
            <a:r>
              <a:rPr lang="ru-RU" dirty="0" smtClean="0"/>
              <a:t>(статус </a:t>
            </a:r>
            <a:r>
              <a:rPr lang="ru-RU" dirty="0" err="1" smtClean="0"/>
              <a:t>кво</a:t>
            </a:r>
            <a:r>
              <a:rPr lang="ru-RU" dirty="0" smtClean="0"/>
              <a:t>, нотабене, постскриптум и др.).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</a:rPr>
              <a:t>Дидактическая игра: отгадай загадки.</a:t>
            </a:r>
            <a:endParaRPr lang="ru-RU" sz="5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7624" y="1772530"/>
            <a:ext cx="11465169" cy="481115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 </a:t>
            </a:r>
            <a:br>
              <a:rPr lang="ru-RU" sz="2400" dirty="0" smtClean="0"/>
            </a:br>
            <a:r>
              <a:rPr lang="ru-RU" sz="2400" dirty="0" smtClean="0"/>
              <a:t>1. Как говорят о человеке, который совершенно лишён музыкального слуха?</a:t>
            </a:r>
          </a:p>
          <a:p>
            <a:pPr>
              <a:buNone/>
            </a:pP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2. Выполняется быстро, ловко, хорошо.</a:t>
            </a:r>
            <a:br>
              <a:rPr lang="ru-RU" sz="2400" dirty="0" smtClean="0"/>
            </a:br>
            <a:r>
              <a:rPr lang="ru-RU" sz="2400" dirty="0" smtClean="0"/>
              <a:t>3. Очень темно, совершенно ничего не видно.</a:t>
            </a:r>
            <a:br>
              <a:rPr lang="ru-RU" sz="2400" dirty="0" smtClean="0"/>
            </a:br>
            <a:r>
              <a:rPr lang="ru-RU" sz="2400" dirty="0" smtClean="0"/>
              <a:t>4. Оказаться в неловком, глупом положении.</a:t>
            </a:r>
            <a:br>
              <a:rPr lang="ru-RU" sz="2400" dirty="0" smtClean="0"/>
            </a:br>
            <a:r>
              <a:rPr lang="ru-RU" sz="2400" dirty="0" smtClean="0"/>
              <a:t>5. Выполнять обещание.</a:t>
            </a:r>
            <a:br>
              <a:rPr lang="ru-RU" sz="2400" dirty="0" smtClean="0"/>
            </a:br>
            <a:r>
              <a:rPr lang="ru-RU" sz="2400" dirty="0" smtClean="0"/>
              <a:t>6. Изобретать то или сообщать о том, что уже давно изобретено или известно.</a:t>
            </a:r>
            <a:br>
              <a:rPr lang="ru-RU" sz="2400" dirty="0" smtClean="0"/>
            </a:br>
            <a:r>
              <a:rPr lang="ru-RU" sz="2400" dirty="0" smtClean="0"/>
              <a:t>7. Как говорят о человеке очень скромном, тихом, кротком.</a:t>
            </a:r>
            <a:br>
              <a:rPr lang="ru-RU" sz="2400" dirty="0" smtClean="0"/>
            </a:br>
            <a:r>
              <a:rPr lang="ru-RU" sz="2400" dirty="0" smtClean="0"/>
              <a:t>8. Его вешают, приходя в уныние.</a:t>
            </a:r>
            <a:br>
              <a:rPr lang="ru-RU" sz="2400" dirty="0" smtClean="0"/>
            </a:br>
            <a:r>
              <a:rPr lang="ru-RU" sz="2400" dirty="0" smtClean="0"/>
              <a:t>9. Не цветы, а вянут.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79090" y="2372584"/>
            <a:ext cx="41822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Медведь на ухо наступил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88277" y="2836370"/>
            <a:ext cx="23550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Горит в руках.</a:t>
            </a:r>
            <a:endParaRPr lang="ru-RU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172692" y="3202132"/>
            <a:ext cx="27109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Ни зги не видно</a:t>
            </a:r>
            <a:r>
              <a:rPr lang="ru-RU" sz="2400" b="1" dirty="0" smtClean="0"/>
              <a:t>.</a:t>
            </a:r>
            <a:endParaRPr lang="ru-RU" sz="2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995493" y="3539755"/>
            <a:ext cx="26420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Сесть в калошу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339495" y="3835176"/>
            <a:ext cx="18493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Дать зарок</a:t>
            </a:r>
            <a:endParaRPr lang="ru-RU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244418" y="4524494"/>
            <a:ext cx="33481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Открывать Америку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9019414" y="4848052"/>
            <a:ext cx="26652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Мухи не обидит.</a:t>
            </a:r>
            <a:endParaRPr lang="ru-RU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541909" y="5171608"/>
            <a:ext cx="20369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Вешать нос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741702" y="5537366"/>
            <a:ext cx="18349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Уши вянут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Задание №4. Найдите фразеологизмы.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0166" y="1645920"/>
            <a:ext cx="11338560" cy="4839285"/>
          </a:xfrm>
        </p:spPr>
        <p:txBody>
          <a:bodyPr>
            <a:normAutofit fontScale="92500" lnSpcReduction="20000"/>
          </a:bodyPr>
          <a:lstStyle/>
          <a:p>
            <a:pPr indent="228600" algn="just">
              <a:buNone/>
            </a:pPr>
            <a:r>
              <a:rPr lang="ru-RU" dirty="0" smtClean="0"/>
              <a:t>Если человек болтлив, то говорят, что у него язык без костей. Если же болтун в придачу любит рассказывать чужие секреты, то у него слишком длинный язык. Такому человеку можно посоветовать, чтобы он не распускал язык, почаще держал его за зубами, а то и вовсе прикусил язык. В тяжелых случаях можно болтуну язык и укоротить. Любители болтать чешут языком попусту. Однако бегло, свободно говорить очень часто бывает просто необходимо. Про человека, обладающего этим умением, скажут, что у него язык хорошо подвешен. Впрочем, даже у таких ораторов от волнения язык может прилипнуть к гортани. Бывает, что человека никак не удается втянуть в беседу. Сидит себе, молчит – как будто язык проглотил. Отчаиваться в таких случаях не стоит. Может быть, язык у него еще развяжется? Иногда хочется сказать что-нибудь не совсем подходящее к ситуации. Если все-таки ненужное слово срывается с языка, то человек потом может расстроиться: «И кто меня за язык тянул? Черт дернул сказать! 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337624"/>
            <a:ext cx="10515600" cy="6520375"/>
          </a:xfrm>
        </p:spPr>
        <p:txBody>
          <a:bodyPr>
            <a:normAutofit fontScale="92500"/>
          </a:bodyPr>
          <a:lstStyle/>
          <a:p>
            <a:pPr indent="228600" algn="just">
              <a:buNone/>
            </a:pPr>
            <a:r>
              <a:rPr lang="ru-RU" dirty="0" smtClean="0"/>
              <a:t>Если человек болтлив, то говорят, что у него </a:t>
            </a:r>
            <a:r>
              <a:rPr lang="ru-RU" b="1" dirty="0" smtClean="0">
                <a:solidFill>
                  <a:srgbClr val="7030A0"/>
                </a:solidFill>
              </a:rPr>
              <a:t>язык без костей</a:t>
            </a:r>
            <a:r>
              <a:rPr lang="ru-RU" dirty="0" smtClean="0"/>
              <a:t>. Если же болтун в придачу любит рассказывать чужие секреты, то у него слишком </a:t>
            </a:r>
            <a:r>
              <a:rPr lang="ru-RU" b="1" dirty="0" smtClean="0">
                <a:solidFill>
                  <a:srgbClr val="7030A0"/>
                </a:solidFill>
              </a:rPr>
              <a:t>длинный язык</a:t>
            </a:r>
            <a:r>
              <a:rPr lang="ru-RU" dirty="0" smtClean="0"/>
              <a:t>. Такому человеку можно посоветовать, чтобы он </a:t>
            </a:r>
            <a:r>
              <a:rPr lang="ru-RU" b="1" dirty="0" smtClean="0">
                <a:solidFill>
                  <a:srgbClr val="7030A0"/>
                </a:solidFill>
              </a:rPr>
              <a:t>не распускал язык</a:t>
            </a:r>
            <a:r>
              <a:rPr lang="ru-RU" dirty="0" smtClean="0"/>
              <a:t>, почаще </a:t>
            </a:r>
            <a:r>
              <a:rPr lang="ru-RU" b="1" dirty="0" smtClean="0">
                <a:solidFill>
                  <a:srgbClr val="7030A0"/>
                </a:solidFill>
              </a:rPr>
              <a:t>держал его за зубами</a:t>
            </a:r>
            <a:r>
              <a:rPr lang="ru-RU" dirty="0" smtClean="0"/>
              <a:t>, а то и вовсе </a:t>
            </a:r>
            <a:r>
              <a:rPr lang="ru-RU" b="1" dirty="0" smtClean="0">
                <a:solidFill>
                  <a:srgbClr val="7030A0"/>
                </a:solidFill>
              </a:rPr>
              <a:t>прикусил язык</a:t>
            </a:r>
            <a:r>
              <a:rPr lang="ru-RU" dirty="0" smtClean="0"/>
              <a:t>. В тяжелых случаях можно болтуну </a:t>
            </a:r>
            <a:r>
              <a:rPr lang="ru-RU" b="1" dirty="0" smtClean="0">
                <a:solidFill>
                  <a:srgbClr val="7030A0"/>
                </a:solidFill>
              </a:rPr>
              <a:t>язык и укоротить</a:t>
            </a:r>
            <a:r>
              <a:rPr lang="ru-RU" dirty="0" smtClean="0"/>
              <a:t>. Любители болтать </a:t>
            </a:r>
            <a:r>
              <a:rPr lang="ru-RU" b="1" dirty="0" smtClean="0">
                <a:solidFill>
                  <a:srgbClr val="7030A0"/>
                </a:solidFill>
              </a:rPr>
              <a:t>чешут языком</a:t>
            </a:r>
            <a:r>
              <a:rPr lang="ru-RU" dirty="0" smtClean="0"/>
              <a:t> попусту. Однако бегло, свободно говорить очень часто бывает просто необходимо. Про человека, обладающего этим умением, скажут, что у него </a:t>
            </a:r>
            <a:r>
              <a:rPr lang="ru-RU" b="1" dirty="0" smtClean="0">
                <a:solidFill>
                  <a:srgbClr val="7030A0"/>
                </a:solidFill>
              </a:rPr>
              <a:t>язык</a:t>
            </a:r>
            <a:r>
              <a:rPr lang="ru-RU" dirty="0" smtClean="0"/>
              <a:t> хорошо </a:t>
            </a:r>
            <a:r>
              <a:rPr lang="ru-RU" b="1" dirty="0" smtClean="0">
                <a:solidFill>
                  <a:srgbClr val="7030A0"/>
                </a:solidFill>
              </a:rPr>
              <a:t>подвешен</a:t>
            </a:r>
            <a:r>
              <a:rPr lang="ru-RU" dirty="0" smtClean="0"/>
              <a:t>. Впрочем, даже у таких ораторов от волнения язык может </a:t>
            </a:r>
            <a:r>
              <a:rPr lang="ru-RU" b="1" dirty="0" smtClean="0">
                <a:solidFill>
                  <a:srgbClr val="7030A0"/>
                </a:solidFill>
              </a:rPr>
              <a:t>прилипнуть к гортани</a:t>
            </a:r>
            <a:r>
              <a:rPr lang="ru-RU" dirty="0" smtClean="0"/>
              <a:t>. Бывает, что человека никак не удается </a:t>
            </a:r>
            <a:r>
              <a:rPr lang="ru-RU" b="1" dirty="0" smtClean="0">
                <a:solidFill>
                  <a:srgbClr val="7030A0"/>
                </a:solidFill>
              </a:rPr>
              <a:t>втянуть в беседу</a:t>
            </a:r>
            <a:r>
              <a:rPr lang="ru-RU" dirty="0" smtClean="0"/>
              <a:t>. Сидит себе, молчит – как будто </a:t>
            </a:r>
            <a:r>
              <a:rPr lang="ru-RU" b="1" dirty="0" smtClean="0">
                <a:solidFill>
                  <a:srgbClr val="7030A0"/>
                </a:solidFill>
              </a:rPr>
              <a:t>язык проглотил</a:t>
            </a:r>
            <a:r>
              <a:rPr lang="ru-RU" dirty="0" smtClean="0"/>
              <a:t>. Отчаиваться в таких случаях не стоит. Может быть, </a:t>
            </a:r>
            <a:r>
              <a:rPr lang="ru-RU" b="1" dirty="0" smtClean="0">
                <a:solidFill>
                  <a:srgbClr val="7030A0"/>
                </a:solidFill>
              </a:rPr>
              <a:t>язык</a:t>
            </a:r>
            <a:r>
              <a:rPr lang="ru-RU" dirty="0" smtClean="0"/>
              <a:t> у него еще </a:t>
            </a:r>
            <a:r>
              <a:rPr lang="ru-RU" b="1" dirty="0" smtClean="0">
                <a:solidFill>
                  <a:srgbClr val="7030A0"/>
                </a:solidFill>
              </a:rPr>
              <a:t>развяжется</a:t>
            </a:r>
            <a:r>
              <a:rPr lang="ru-RU" dirty="0" smtClean="0"/>
              <a:t>? Иногда хочется сказать что-нибудь не совсем подходящее к ситуации. Если все-таки ненужное слово </a:t>
            </a:r>
            <a:r>
              <a:rPr lang="ru-RU" b="1" dirty="0" smtClean="0">
                <a:solidFill>
                  <a:srgbClr val="7030A0"/>
                </a:solidFill>
              </a:rPr>
              <a:t>срывается с языка</a:t>
            </a:r>
            <a:r>
              <a:rPr lang="ru-RU" dirty="0" smtClean="0"/>
              <a:t>, то человек потом может расстроиться: «И кто меня </a:t>
            </a:r>
            <a:r>
              <a:rPr lang="ru-RU" b="1" dirty="0" smtClean="0">
                <a:solidFill>
                  <a:srgbClr val="7030A0"/>
                </a:solidFill>
              </a:rPr>
              <a:t>за язык тянул</a:t>
            </a:r>
            <a:r>
              <a:rPr lang="ru-RU" dirty="0" smtClean="0"/>
              <a:t>? </a:t>
            </a:r>
            <a:r>
              <a:rPr lang="ru-RU" b="1" dirty="0" smtClean="0">
                <a:solidFill>
                  <a:srgbClr val="7030A0"/>
                </a:solidFill>
              </a:rPr>
              <a:t>Черт дернул</a:t>
            </a:r>
            <a:r>
              <a:rPr lang="ru-RU" dirty="0" smtClean="0"/>
              <a:t> сказать! »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85400" y="172227"/>
            <a:ext cx="7439655" cy="866234"/>
          </a:xfrm>
          <a:prstGeom prst="rect">
            <a:avLst/>
          </a:prstGeom>
        </p:spPr>
        <p:txBody>
          <a:bodyPr vert="horz" wrap="square" lIns="0" tIns="34896" rIns="0" bIns="0" rtlCol="0" anchor="ctr">
            <a:spAutoFit/>
          </a:bodyPr>
          <a:lstStyle/>
          <a:p>
            <a:pPr marL="26842" algn="ctr">
              <a:lnSpc>
                <a:spcPct val="100000"/>
              </a:lnSpc>
              <a:spcBef>
                <a:spcPts val="275"/>
              </a:spcBef>
            </a:pPr>
            <a:r>
              <a:rPr lang="ru-RU" sz="5400" dirty="0" smtClean="0"/>
              <a:t>Сегодня на уроке</a:t>
            </a:r>
            <a:endParaRPr sz="5400" dirty="0"/>
          </a:p>
        </p:txBody>
      </p:sp>
      <p:sp>
        <p:nvSpPr>
          <p:cNvPr id="15" name="TextBox 14"/>
          <p:cNvSpPr txBox="1"/>
          <p:nvPr/>
        </p:nvSpPr>
        <p:spPr>
          <a:xfrm>
            <a:off x="295821" y="2419939"/>
            <a:ext cx="4971248" cy="1921556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algn="ctr">
              <a:spcBef>
                <a:spcPts val="538"/>
              </a:spcBef>
            </a:pPr>
            <a:r>
              <a:rPr lang="ru-RU" altLang="ru-RU" sz="54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Лексика </a:t>
            </a:r>
          </a:p>
          <a:p>
            <a:pPr algn="ctr">
              <a:spcBef>
                <a:spcPts val="538"/>
              </a:spcBef>
            </a:pPr>
            <a:r>
              <a:rPr lang="ru-RU" altLang="ru-RU" sz="54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и фразеология.</a:t>
            </a:r>
            <a:endParaRPr lang="ru-RU" altLang="ru-RU" sz="5400" b="1" dirty="0">
              <a:solidFill>
                <a:srgbClr val="00206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569612" y="1702706"/>
            <a:ext cx="5078437" cy="934106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defTabSz="1219084">
              <a:spcAft>
                <a:spcPts val="199"/>
              </a:spcAft>
              <a:defRPr/>
            </a:pPr>
            <a:r>
              <a:rPr lang="ru-RU" sz="2400" b="1" kern="0" spc="-70" dirty="0" smtClean="0">
                <a:solidFill>
                  <a:srgbClr val="57565A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Вспомним, что изучает лексикология и фразеология.</a:t>
            </a:r>
            <a:endParaRPr lang="en-US" kern="0" dirty="0" smtClean="0">
              <a:solidFill>
                <a:srgbClr val="57565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485206" y="2797595"/>
            <a:ext cx="5008098" cy="934106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defTabSz="1219084">
              <a:spcAft>
                <a:spcPts val="199"/>
              </a:spcAft>
              <a:defRPr/>
            </a:pPr>
            <a:r>
              <a:rPr lang="ru-RU" sz="2400" b="1" kern="0" spc="-70" dirty="0" smtClean="0">
                <a:solidFill>
                  <a:srgbClr val="57565A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Повторим понятия, входящие в лексику.</a:t>
            </a:r>
            <a:endParaRPr lang="en-US" kern="0" dirty="0" smtClean="0">
              <a:solidFill>
                <a:srgbClr val="57565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457071" y="4931105"/>
            <a:ext cx="5050302" cy="934106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defTabSz="1219084">
              <a:spcAft>
                <a:spcPts val="199"/>
              </a:spcAft>
              <a:defRPr/>
            </a:pPr>
            <a:r>
              <a:rPr lang="ru-RU" sz="2400" b="1" kern="0" spc="-70" dirty="0" smtClean="0">
                <a:solidFill>
                  <a:srgbClr val="57565A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Познакомимся с основными признаками фразеологизмов.</a:t>
            </a:r>
            <a:endParaRPr lang="en-US" kern="0" dirty="0" smtClean="0">
              <a:solidFill>
                <a:srgbClr val="57565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485206" y="3709606"/>
            <a:ext cx="5148776" cy="1303438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defTabSz="1219084">
              <a:spcAft>
                <a:spcPts val="199"/>
              </a:spcAft>
              <a:defRPr/>
            </a:pPr>
            <a:r>
              <a:rPr lang="ru-RU" sz="2400" b="1" kern="0" spc="-70" dirty="0" smtClean="0">
                <a:solidFill>
                  <a:srgbClr val="57565A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Научимся различать фразеологизмы </a:t>
            </a:r>
            <a:r>
              <a:rPr lang="ru-RU" sz="2400" b="1" kern="0" spc="-70" dirty="0" smtClean="0">
                <a:solidFill>
                  <a:srgbClr val="57565A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и свободные сочетания.</a:t>
            </a:r>
            <a:endParaRPr lang="en-US" kern="0" dirty="0" smtClean="0">
              <a:solidFill>
                <a:srgbClr val="57565A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5415742" y="1667629"/>
            <a:ext cx="0" cy="4401749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5590046" y="1678981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51" tIns="96776" rIns="193551" bIns="96776" rtlCol="0" anchor="ctr"/>
          <a:lstStyle/>
          <a:p>
            <a:pPr algn="ctr" defTabSz="1219084">
              <a:defRPr/>
            </a:pPr>
            <a:r>
              <a:rPr lang="en-US" sz="3800" kern="0" dirty="0" smtClean="0">
                <a:solidFill>
                  <a:srgbClr val="FFFFFF"/>
                </a:solidFill>
                <a:latin typeface="Open Sans Light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5547842" y="2745736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51" tIns="96776" rIns="193551" bIns="96776" rtlCol="0" anchor="ctr"/>
          <a:lstStyle/>
          <a:p>
            <a:pPr algn="ctr" defTabSz="1219084">
              <a:defRPr/>
            </a:pPr>
            <a:r>
              <a:rPr lang="en-US" sz="3800" kern="0" dirty="0" smtClean="0">
                <a:solidFill>
                  <a:srgbClr val="FFFFFF"/>
                </a:solidFill>
                <a:latin typeface="Open Sans Light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5561910" y="3770289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51" tIns="96776" rIns="193551" bIns="96776" rtlCol="0" anchor="ctr"/>
          <a:lstStyle/>
          <a:p>
            <a:pPr algn="ctr" defTabSz="1219084">
              <a:defRPr/>
            </a:pPr>
            <a:r>
              <a:rPr lang="en-US" sz="3800" kern="0" dirty="0" smtClean="0">
                <a:solidFill>
                  <a:srgbClr val="FFFFFF"/>
                </a:solidFill>
                <a:latin typeface="Open Sans Light"/>
              </a:rPr>
              <a:t>3</a:t>
            </a:r>
          </a:p>
        </p:txBody>
      </p:sp>
      <p:sp>
        <p:nvSpPr>
          <p:cNvPr id="24" name="Oval 15"/>
          <p:cNvSpPr/>
          <p:nvPr/>
        </p:nvSpPr>
        <p:spPr>
          <a:xfrm>
            <a:off x="5547841" y="4879244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51" tIns="96776" rIns="193551" bIns="96776" rtlCol="0" anchor="ctr"/>
          <a:lstStyle/>
          <a:p>
            <a:pPr algn="ctr" defTabSz="1219084">
              <a:defRPr/>
            </a:pPr>
            <a:r>
              <a:rPr lang="en-US" sz="3800" kern="0" dirty="0" smtClean="0">
                <a:solidFill>
                  <a:srgbClr val="FFFFFF"/>
                </a:solidFill>
                <a:latin typeface="Open Sans Light"/>
              </a:rPr>
              <a:t>4</a:t>
            </a:r>
          </a:p>
        </p:txBody>
      </p:sp>
    </p:spTree>
    <p:extLst>
      <p:ext uri="{BB962C8B-B14F-4D97-AF65-F5344CB8AC3E}">
        <p14:creationId xmlns=""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9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9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1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2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2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21" grpId="0" animBg="1"/>
      <p:bldP spid="22" grpId="0" animBg="1"/>
      <p:bldP spid="23" grpId="0" animBg="1"/>
      <p:bldP spid="2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0960" y="2071678"/>
            <a:ext cx="10972800" cy="1143000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 smtClean="0"/>
              <a:t>Тесты</a:t>
            </a:r>
            <a:endParaRPr lang="ru-RU" sz="6000" b="1" dirty="0"/>
          </a:p>
        </p:txBody>
      </p:sp>
      <p:pic>
        <p:nvPicPr>
          <p:cNvPr id="49154" name="Picture 2" descr="https://fs00.infourok.ru/images/doc/136/158324/img2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5400" b="1" dirty="0" smtClean="0">
                <a:solidFill>
                  <a:schemeClr val="accent2">
                    <a:lumMod val="75000"/>
                  </a:schemeClr>
                </a:solidFill>
              </a:rPr>
              <a:t>Что изучает лексика?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80403" y="1544271"/>
            <a:ext cx="10515600" cy="4351338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sz="4000" dirty="0" smtClean="0"/>
              <a:t>А) историю слова;</a:t>
            </a:r>
            <a:br>
              <a:rPr lang="ru-RU" sz="4000" dirty="0" smtClean="0"/>
            </a:br>
            <a:r>
              <a:rPr lang="ru-RU" sz="4000" dirty="0" smtClean="0"/>
              <a:t>Б) части речи и их формы;</a:t>
            </a:r>
            <a:br>
              <a:rPr lang="ru-RU" sz="4000" dirty="0" smtClean="0"/>
            </a:br>
            <a:r>
              <a:rPr lang="ru-RU" sz="4000" dirty="0" smtClean="0"/>
              <a:t>В) правила написания слов;</a:t>
            </a:r>
            <a:br>
              <a:rPr lang="ru-RU" sz="4000" dirty="0" smtClean="0"/>
            </a:br>
            <a:r>
              <a:rPr lang="ru-RU" sz="4000" dirty="0" smtClean="0"/>
              <a:t>Г) слова и их значения.</a:t>
            </a:r>
            <a:br>
              <a:rPr lang="ru-RU" sz="4000" dirty="0" smtClean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572596" y="4848052"/>
            <a:ext cx="55285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7030A0"/>
                </a:solidFill>
              </a:rPr>
              <a:t>слова и их значения.</a:t>
            </a:r>
            <a:endParaRPr lang="ru-RU" sz="4000" b="1" dirty="0">
              <a:solidFill>
                <a:srgbClr val="7030A0"/>
              </a:solidFill>
            </a:endParaRPr>
          </a:p>
        </p:txBody>
      </p:sp>
      <p:pic>
        <p:nvPicPr>
          <p:cNvPr id="7" name="Picture 12">
            <a:extLst>
              <a:ext uri="{FF2B5EF4-FFF2-40B4-BE49-F238E27FC236}">
                <a16:creationId xmlns:a16="http://schemas.microsoft.com/office/drawing/2014/main" xmlns="" id="{27B1B74E-DB4D-4504-8BB8-83EF7FB902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9336" y="2076091"/>
            <a:ext cx="4802367" cy="1777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В каких вариантах все прилагательные употреблены в прямом значении?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4132" y="1586474"/>
            <a:ext cx="10515600" cy="4351338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А) золотые руки, железный характер, заячья душа, лисья нора;</a:t>
            </a:r>
            <a:br>
              <a:rPr lang="ru-RU" dirty="0" smtClean="0"/>
            </a:br>
            <a:r>
              <a:rPr lang="ru-RU" dirty="0" smtClean="0"/>
              <a:t>Б) глухая деревня, жаркие дебаты, железная логика, прямой человек;</a:t>
            </a:r>
            <a:br>
              <a:rPr lang="ru-RU" dirty="0" smtClean="0"/>
            </a:br>
            <a:r>
              <a:rPr lang="ru-RU" dirty="0" smtClean="0"/>
              <a:t>В) глухая улица, жаркий бой, железная воля, прямой вопрос;</a:t>
            </a:r>
            <a:br>
              <a:rPr lang="ru-RU" dirty="0" smtClean="0"/>
            </a:br>
            <a:r>
              <a:rPr lang="ru-RU" dirty="0" smtClean="0"/>
              <a:t>Г) глухой старик, жаркий день, железная дорога, прямая линия.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794781" y="4864297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</a:rPr>
              <a:t>глухой старик, жаркий день, железная дорога, прямая линия</a:t>
            </a:r>
            <a:endParaRPr lang="ru-RU" sz="28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5400" b="1" dirty="0" smtClean="0">
                <a:solidFill>
                  <a:schemeClr val="accent2">
                    <a:lumMod val="75000"/>
                  </a:schemeClr>
                </a:solidFill>
              </a:rPr>
              <a:t>Укажите ряд многозначных слов: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4000" dirty="0" smtClean="0"/>
              <a:t>  А) съедобный, утомление;</a:t>
            </a:r>
            <a:br>
              <a:rPr lang="ru-RU" sz="4000" dirty="0" smtClean="0"/>
            </a:br>
            <a:r>
              <a:rPr lang="ru-RU" sz="4000" dirty="0" smtClean="0"/>
              <a:t>Б) хохот, шезлонг;</a:t>
            </a:r>
            <a:br>
              <a:rPr lang="ru-RU" sz="4000" dirty="0" smtClean="0"/>
            </a:br>
            <a:r>
              <a:rPr lang="ru-RU" sz="4000" dirty="0" smtClean="0"/>
              <a:t>В) съемка, ручка;</a:t>
            </a:r>
            <a:br>
              <a:rPr lang="ru-RU" sz="4000" dirty="0" smtClean="0"/>
            </a:br>
            <a:r>
              <a:rPr lang="ru-RU" sz="4000" dirty="0" smtClean="0"/>
              <a:t>Г) компьютер, ландыш.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463491" y="4693307"/>
            <a:ext cx="37535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7030A0"/>
                </a:solidFill>
              </a:rPr>
              <a:t>съемка, ручка</a:t>
            </a:r>
            <a:endParaRPr lang="ru-RU" sz="4000" b="1" dirty="0">
              <a:solidFill>
                <a:srgbClr val="7030A0"/>
              </a:solidFill>
            </a:endParaRPr>
          </a:p>
        </p:txBody>
      </p:sp>
      <p:pic>
        <p:nvPicPr>
          <p:cNvPr id="6" name="Picture 12">
            <a:extLst>
              <a:ext uri="{FF2B5EF4-FFF2-40B4-BE49-F238E27FC236}">
                <a16:creationId xmlns:a16="http://schemas.microsoft.com/office/drawing/2014/main" xmlns="" id="{27B1B74E-DB4D-4504-8BB8-83EF7FB902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89633" y="2105120"/>
            <a:ext cx="4802367" cy="1777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900" b="1" dirty="0" smtClean="0">
                <a:solidFill>
                  <a:schemeClr val="accent2">
                    <a:lumMod val="75000"/>
                  </a:schemeClr>
                </a:solidFill>
              </a:rPr>
              <a:t>В каком ряду все слова – синонимы?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4471" y="1684948"/>
            <a:ext cx="10515600" cy="4351338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3600" dirty="0" smtClean="0"/>
              <a:t>А) время, период, эпоха, эра;</a:t>
            </a:r>
            <a:br>
              <a:rPr lang="ru-RU" sz="3600" dirty="0" smtClean="0"/>
            </a:br>
            <a:r>
              <a:rPr lang="ru-RU" sz="3600" dirty="0" smtClean="0"/>
              <a:t>Б) лингвист, историк, литературовед;</a:t>
            </a:r>
            <a:br>
              <a:rPr lang="ru-RU" sz="3600" dirty="0" smtClean="0"/>
            </a:br>
            <a:r>
              <a:rPr lang="ru-RU" sz="3600" dirty="0" smtClean="0"/>
              <a:t>В) фрукты, овощи, вишня;</a:t>
            </a:r>
            <a:br>
              <a:rPr lang="ru-RU" sz="3600" dirty="0" smtClean="0"/>
            </a:br>
            <a:r>
              <a:rPr lang="ru-RU" sz="3600" dirty="0" smtClean="0"/>
              <a:t>Г) сосна, тополь, ясень.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82171" y="4721441"/>
            <a:ext cx="616264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</a:rPr>
              <a:t>время, период, эпоха, эра</a:t>
            </a:r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6" name="Picture 12">
            <a:extLst>
              <a:ext uri="{FF2B5EF4-FFF2-40B4-BE49-F238E27FC236}">
                <a16:creationId xmlns:a16="http://schemas.microsoft.com/office/drawing/2014/main" xmlns="" id="{27B1B74E-DB4D-4504-8BB8-83EF7FB902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59679" y="2613119"/>
            <a:ext cx="4802367" cy="1777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Назовите антоним фразеологизма «спустя рукава»: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4471" y="1670881"/>
            <a:ext cx="10515600" cy="435133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600" dirty="0" smtClean="0"/>
              <a:t>А) бить баклуши,</a:t>
            </a:r>
            <a:br>
              <a:rPr lang="ru-RU" sz="3600" dirty="0" smtClean="0"/>
            </a:br>
            <a:r>
              <a:rPr lang="ru-RU" sz="3600" dirty="0" smtClean="0"/>
              <a:t>Б) положа руку на сердце,</a:t>
            </a:r>
            <a:br>
              <a:rPr lang="ru-RU" sz="3600" dirty="0" smtClean="0"/>
            </a:br>
            <a:r>
              <a:rPr lang="ru-RU" sz="3600" dirty="0" smtClean="0"/>
              <a:t>В) сложа руки,</a:t>
            </a:r>
            <a:br>
              <a:rPr lang="ru-RU" sz="3600" dirty="0" smtClean="0"/>
            </a:br>
            <a:r>
              <a:rPr lang="ru-RU" sz="3600" dirty="0" smtClean="0"/>
              <a:t>Г) не покладая рук.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362719" y="4763645"/>
            <a:ext cx="39063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</a:rPr>
              <a:t>не покладая рук</a:t>
            </a:r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2050" name="Picture 2" descr="http://klentv.ru/sites/default/files/user_uploads/480/2018/10/5bc87d88a8640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28074" y="1991483"/>
            <a:ext cx="2630658" cy="25091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Определите, в каком варианте даны слова общеупотребительные: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3600" dirty="0" smtClean="0"/>
              <a:t>А) десница, работа, слеза;</a:t>
            </a:r>
            <a:br>
              <a:rPr lang="ru-RU" sz="3600" dirty="0" smtClean="0"/>
            </a:br>
            <a:r>
              <a:rPr lang="ru-RU" sz="3600" dirty="0" smtClean="0"/>
              <a:t>Б) акварель, гуашь, палитра;</a:t>
            </a:r>
            <a:br>
              <a:rPr lang="ru-RU" sz="3600" dirty="0" smtClean="0"/>
            </a:br>
            <a:r>
              <a:rPr lang="ru-RU" sz="3600" dirty="0" smtClean="0"/>
              <a:t>В) нечто, выкаблучиваться, ступай;</a:t>
            </a:r>
            <a:br>
              <a:rPr lang="ru-RU" sz="3600" dirty="0" smtClean="0"/>
            </a:br>
            <a:r>
              <a:rPr lang="ru-RU" sz="3600" dirty="0" smtClean="0"/>
              <a:t>Г) нижеподписавшийся, горенка, изрядно;</a:t>
            </a:r>
            <a:br>
              <a:rPr lang="ru-RU" sz="3600" dirty="0" smtClean="0"/>
            </a:br>
            <a:r>
              <a:rPr lang="ru-RU" sz="3600" dirty="0" smtClean="0"/>
              <a:t>Д) кирпич, свекла, идти.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009728" y="5016863"/>
            <a:ext cx="49884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</a:rPr>
              <a:t>кирпич, свекла, идти</a:t>
            </a:r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6" name="Picture 12">
            <a:extLst>
              <a:ext uri="{FF2B5EF4-FFF2-40B4-BE49-F238E27FC236}">
                <a16:creationId xmlns:a16="http://schemas.microsoft.com/office/drawing/2014/main" xmlns="" id="{27B1B74E-DB4D-4504-8BB8-83EF7FB902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89633" y="1783125"/>
            <a:ext cx="4802367" cy="1777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97609" y="200362"/>
            <a:ext cx="9729935" cy="773901"/>
          </a:xfrm>
          <a:prstGeom prst="rect">
            <a:avLst/>
          </a:prstGeom>
        </p:spPr>
        <p:txBody>
          <a:bodyPr vert="horz" wrap="square" lIns="0" tIns="34896" rIns="0" bIns="0" rtlCol="0" anchor="ctr">
            <a:spAutoFit/>
          </a:bodyPr>
          <a:lstStyle/>
          <a:p>
            <a:pPr marL="26842" algn="ctr">
              <a:lnSpc>
                <a:spcPct val="100000"/>
              </a:lnSpc>
              <a:spcBef>
                <a:spcPts val="275"/>
              </a:spcBef>
            </a:pPr>
            <a:r>
              <a:rPr lang="ru-RU" sz="4800" dirty="0" smtClean="0"/>
              <a:t>ПОДВЕДЕНИЕ ИТОГОВ УРОКА</a:t>
            </a:r>
            <a:endParaRPr sz="4800" dirty="0"/>
          </a:p>
        </p:txBody>
      </p:sp>
      <p:sp>
        <p:nvSpPr>
          <p:cNvPr id="16" name="TextBox 15"/>
          <p:cNvSpPr txBox="1"/>
          <p:nvPr/>
        </p:nvSpPr>
        <p:spPr>
          <a:xfrm>
            <a:off x="6569612" y="1702706"/>
            <a:ext cx="5078437" cy="934106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defTabSz="1219084">
              <a:spcAft>
                <a:spcPts val="199"/>
              </a:spcAft>
              <a:defRPr/>
            </a:pPr>
            <a:r>
              <a:rPr lang="ru-RU" sz="2400" b="1" kern="0" spc="-70" dirty="0" smtClean="0">
                <a:solidFill>
                  <a:srgbClr val="57565A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Вспомнили, что изучает лексикология и фразеология.</a:t>
            </a:r>
            <a:endParaRPr lang="en-US" kern="0" dirty="0" smtClean="0">
              <a:solidFill>
                <a:srgbClr val="57565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485206" y="2797595"/>
            <a:ext cx="5008098" cy="934106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defTabSz="1219084">
              <a:spcAft>
                <a:spcPts val="199"/>
              </a:spcAft>
              <a:defRPr/>
            </a:pPr>
            <a:r>
              <a:rPr lang="ru-RU" sz="2400" b="1" kern="0" spc="-70" dirty="0" smtClean="0">
                <a:solidFill>
                  <a:srgbClr val="57565A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Повторили понятия, входящие в лексику.</a:t>
            </a:r>
            <a:endParaRPr lang="en-US" kern="0" dirty="0" smtClean="0">
              <a:solidFill>
                <a:srgbClr val="57565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457071" y="4931105"/>
            <a:ext cx="5050302" cy="934106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defTabSz="1219084">
              <a:spcAft>
                <a:spcPts val="199"/>
              </a:spcAft>
              <a:defRPr/>
            </a:pPr>
            <a:r>
              <a:rPr lang="ru-RU" sz="2400" b="1" kern="0" spc="-70" dirty="0" smtClean="0">
                <a:solidFill>
                  <a:srgbClr val="57565A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Познакомились с основными признаками фразеологизмов.</a:t>
            </a:r>
            <a:endParaRPr lang="en-US" kern="0" dirty="0" smtClean="0">
              <a:solidFill>
                <a:srgbClr val="57565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485206" y="3709606"/>
            <a:ext cx="5148776" cy="1303438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defTabSz="1219084">
              <a:spcAft>
                <a:spcPts val="199"/>
              </a:spcAft>
              <a:defRPr/>
            </a:pPr>
            <a:r>
              <a:rPr lang="ru-RU" sz="2400" b="1" kern="0" spc="-70" dirty="0" smtClean="0">
                <a:solidFill>
                  <a:srgbClr val="57565A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Научились различать фразеологизмы от свободных сочетаний.</a:t>
            </a:r>
            <a:endParaRPr lang="en-US" kern="0" dirty="0" smtClean="0">
              <a:solidFill>
                <a:srgbClr val="57565A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5415742" y="1667629"/>
            <a:ext cx="0" cy="4401749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5590046" y="1678981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51" tIns="96776" rIns="193551" bIns="96776" rtlCol="0" anchor="ctr"/>
          <a:lstStyle/>
          <a:p>
            <a:pPr algn="ctr" defTabSz="1219084">
              <a:defRPr/>
            </a:pPr>
            <a:r>
              <a:rPr lang="en-US" sz="3800" kern="0" dirty="0" smtClean="0">
                <a:solidFill>
                  <a:srgbClr val="FFFFFF"/>
                </a:solidFill>
                <a:latin typeface="Open Sans Light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5547842" y="2745736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51" tIns="96776" rIns="193551" bIns="96776" rtlCol="0" anchor="ctr"/>
          <a:lstStyle/>
          <a:p>
            <a:pPr algn="ctr" defTabSz="1219084">
              <a:defRPr/>
            </a:pPr>
            <a:r>
              <a:rPr lang="en-US" sz="3800" kern="0" dirty="0" smtClean="0">
                <a:solidFill>
                  <a:srgbClr val="FFFFFF"/>
                </a:solidFill>
                <a:latin typeface="Open Sans Light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5561910" y="3770289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51" tIns="96776" rIns="193551" bIns="96776" rtlCol="0" anchor="ctr"/>
          <a:lstStyle/>
          <a:p>
            <a:pPr algn="ctr" defTabSz="1219084">
              <a:defRPr/>
            </a:pPr>
            <a:r>
              <a:rPr lang="en-US" sz="3800" kern="0" dirty="0" smtClean="0">
                <a:solidFill>
                  <a:srgbClr val="FFFFFF"/>
                </a:solidFill>
                <a:latin typeface="Open Sans Light"/>
              </a:rPr>
              <a:t>3</a:t>
            </a:r>
          </a:p>
        </p:txBody>
      </p:sp>
      <p:sp>
        <p:nvSpPr>
          <p:cNvPr id="24" name="Oval 15"/>
          <p:cNvSpPr/>
          <p:nvPr/>
        </p:nvSpPr>
        <p:spPr>
          <a:xfrm>
            <a:off x="5547841" y="4879244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51" tIns="96776" rIns="193551" bIns="96776" rtlCol="0" anchor="ctr"/>
          <a:lstStyle/>
          <a:p>
            <a:pPr algn="ctr" defTabSz="1219084">
              <a:defRPr/>
            </a:pPr>
            <a:r>
              <a:rPr lang="en-US" sz="3800" kern="0" dirty="0" smtClean="0">
                <a:solidFill>
                  <a:srgbClr val="FFFFFF"/>
                </a:solidFill>
                <a:latin typeface="Open Sans Light"/>
              </a:rPr>
              <a:t>4</a:t>
            </a:r>
          </a:p>
        </p:txBody>
      </p:sp>
      <p:pic>
        <p:nvPicPr>
          <p:cNvPr id="13" name="Picture 2" descr="https://avatars.mds.yandex.net/get-pdb/2080369/f2a27e2a-11b9-4224-870c-13651744e9f8/s1200?webp=false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0096" y="1927275"/>
            <a:ext cx="4261373" cy="31960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9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9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1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2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2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1" grpId="0" animBg="1"/>
      <p:bldP spid="22" grpId="0" animBg="1"/>
      <p:bldP spid="23" grpId="0" animBg="1"/>
      <p:bldP spid="2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Задание на дом.</a:t>
            </a:r>
            <a:endParaRPr lang="ru-RU" sz="6600" dirty="0"/>
          </a:p>
        </p:txBody>
      </p:sp>
      <p:sp>
        <p:nvSpPr>
          <p:cNvPr id="11" name="Содержимое 10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sz="3200" b="1" dirty="0" smtClean="0"/>
              <a:t>Упражнение </a:t>
            </a:r>
            <a:r>
              <a:rPr lang="ru-RU" sz="3200" b="1" dirty="0" smtClean="0">
                <a:solidFill>
                  <a:srgbClr val="C00000"/>
                </a:solidFill>
              </a:rPr>
              <a:t>21</a:t>
            </a:r>
            <a:r>
              <a:rPr lang="ru-RU" sz="3200" b="1" dirty="0" smtClean="0"/>
              <a:t> (стр. 13): </a:t>
            </a:r>
            <a:r>
              <a:rPr lang="ru-RU" sz="3200" dirty="0" smtClean="0"/>
              <a:t>прочитайте пословицы, выпишите антонимы парами.</a:t>
            </a:r>
            <a:endParaRPr lang="ru-RU" sz="3200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58CE8633-7912-409D-B255-AC53E35071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30991" y="3175187"/>
            <a:ext cx="5504692" cy="29415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4470" y="238516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ПРОВЕРКА ДОМАШНЕГО ЗАДАНИЯ.</a:t>
            </a:r>
            <a:br>
              <a:rPr lang="ru-RU" b="1" dirty="0" smtClean="0">
                <a:solidFill>
                  <a:srgbClr val="002060"/>
                </a:solidFill>
              </a:rPr>
            </a:br>
            <a:endParaRPr lang="ru-RU" b="1" dirty="0">
              <a:solidFill>
                <a:srgbClr val="002060"/>
              </a:solidFill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866335" y="1856932"/>
          <a:ext cx="10515600" cy="47498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/>
                <a:gridCol w="3505200"/>
                <a:gridCol w="3505200"/>
              </a:tblGrid>
              <a:tr h="129598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Единообразное</a:t>
                      </a:r>
                      <a:r>
                        <a:rPr lang="ru-RU" sz="2400" baseline="0" dirty="0" smtClean="0"/>
                        <a:t> написание приставок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Приставки на -</a:t>
                      </a:r>
                      <a:r>
                        <a:rPr lang="ru-RU" sz="2400" dirty="0" err="1" smtClean="0"/>
                        <a:t>з</a:t>
                      </a:r>
                      <a:r>
                        <a:rPr lang="ru-RU" sz="2400" dirty="0" smtClean="0"/>
                        <a:t>, -с </a:t>
                      </a:r>
                    </a:p>
                    <a:p>
                      <a:pPr algn="ctr"/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 smtClean="0"/>
                    </a:p>
                    <a:p>
                      <a:pPr algn="ctr"/>
                      <a:r>
                        <a:rPr lang="ru-RU" sz="2400" dirty="0" smtClean="0"/>
                        <a:t>Приставки</a:t>
                      </a:r>
                      <a:r>
                        <a:rPr lang="ru-RU" sz="2400" baseline="0" dirty="0" smtClean="0"/>
                        <a:t> пре-, при-</a:t>
                      </a:r>
                      <a:endParaRPr lang="ru-RU" sz="2400" dirty="0"/>
                    </a:p>
                  </a:txBody>
                  <a:tcPr/>
                </a:tc>
              </a:tr>
              <a:tr h="49340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Познакомить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Бессердечный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Приоткрыли</a:t>
                      </a:r>
                      <a:endParaRPr lang="ru-RU" sz="2400" dirty="0"/>
                    </a:p>
                  </a:txBody>
                  <a:tcPr/>
                </a:tc>
              </a:tr>
              <a:tr h="49340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Сдать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Безрассудный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Пригорело</a:t>
                      </a:r>
                      <a:endParaRPr lang="ru-RU" sz="2400" dirty="0"/>
                    </a:p>
                  </a:txBody>
                  <a:tcPr/>
                </a:tc>
              </a:tr>
              <a:tr h="49340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Сбиться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Иссечённый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Предлинный</a:t>
                      </a:r>
                      <a:endParaRPr lang="ru-RU" sz="2400" dirty="0"/>
                    </a:p>
                  </a:txBody>
                  <a:tcPr/>
                </a:tc>
              </a:tr>
              <a:tr h="49340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Сжечь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Избегать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err="1" smtClean="0"/>
                        <a:t>Приаральский</a:t>
                      </a:r>
                      <a:endParaRPr lang="ru-RU" sz="2400" dirty="0"/>
                    </a:p>
                  </a:txBody>
                  <a:tcPr/>
                </a:tc>
              </a:tr>
              <a:tr h="49340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Подмигнуть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Ниспадать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Прекрасный</a:t>
                      </a:r>
                      <a:endParaRPr lang="ru-RU" sz="2400" dirty="0"/>
                    </a:p>
                  </a:txBody>
                  <a:tcPr/>
                </a:tc>
              </a:tr>
              <a:tr h="493404"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Низвергаться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Прилегала</a:t>
                      </a:r>
                      <a:endParaRPr lang="ru-RU" sz="2400" dirty="0"/>
                    </a:p>
                  </a:txBody>
                  <a:tcPr/>
                </a:tc>
              </a:tr>
              <a:tr h="493404"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Пририсовал</a:t>
                      </a:r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951914" y="899384"/>
            <a:ext cx="1021783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just">
              <a:buNone/>
            </a:pPr>
            <a:r>
              <a:rPr lang="ru-RU" sz="2400" b="1" dirty="0" smtClean="0"/>
              <a:t>Упражнение </a:t>
            </a:r>
            <a:r>
              <a:rPr lang="ru-RU" sz="2400" b="1" dirty="0" smtClean="0">
                <a:solidFill>
                  <a:srgbClr val="FF0000"/>
                </a:solidFill>
              </a:rPr>
              <a:t>12: </a:t>
            </a:r>
            <a:r>
              <a:rPr lang="ru-RU" sz="2400" dirty="0" smtClean="0"/>
              <a:t>запишите слова в три столбика. Произведите словообразовательный разбор и разбор по составу выделенных слов.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7624" y="984738"/>
            <a:ext cx="11549575" cy="5192225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sz="3200" dirty="0" smtClean="0"/>
              <a:t>Приоткрыли – приоткрыть – </a:t>
            </a:r>
            <a:r>
              <a:rPr lang="ru-RU" sz="3200" dirty="0" smtClean="0"/>
              <a:t>открыть – крыть  </a:t>
            </a:r>
            <a:r>
              <a:rPr lang="ru-RU" sz="3200" dirty="0" smtClean="0"/>
              <a:t>(суффиксальный способ)</a:t>
            </a:r>
          </a:p>
          <a:p>
            <a:pPr indent="228600" algn="just">
              <a:buNone/>
            </a:pPr>
            <a:endParaRPr lang="ru-RU" sz="3200" dirty="0" smtClean="0"/>
          </a:p>
          <a:p>
            <a:pPr indent="228600" algn="just">
              <a:buNone/>
            </a:pPr>
            <a:r>
              <a:rPr lang="ru-RU" sz="3200" dirty="0" smtClean="0"/>
              <a:t>Пригорело – пригореть – гореть (суффиксальный способ)</a:t>
            </a:r>
          </a:p>
          <a:p>
            <a:pPr indent="228600" algn="just">
              <a:buNone/>
            </a:pPr>
            <a:endParaRPr lang="ru-RU" sz="3200" dirty="0" smtClean="0"/>
          </a:p>
          <a:p>
            <a:pPr indent="228600" algn="just">
              <a:buNone/>
            </a:pPr>
            <a:r>
              <a:rPr lang="ru-RU" sz="3200" dirty="0" smtClean="0"/>
              <a:t>Безрассудный – рассудить – судить - суд (приставочно-суффиксальный способ)</a:t>
            </a:r>
          </a:p>
          <a:p>
            <a:pPr indent="228600" algn="just">
              <a:buNone/>
            </a:pPr>
            <a:endParaRPr lang="ru-RU" sz="3200" dirty="0" smtClean="0"/>
          </a:p>
          <a:p>
            <a:pPr indent="228600" algn="just">
              <a:buNone/>
            </a:pPr>
            <a:r>
              <a:rPr lang="ru-RU" sz="3200" dirty="0" smtClean="0"/>
              <a:t>Ниспадать – падать (приставочный)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Арка 3"/>
          <p:cNvSpPr/>
          <p:nvPr/>
        </p:nvSpPr>
        <p:spPr>
          <a:xfrm>
            <a:off x="1716259" y="2546252"/>
            <a:ext cx="462315" cy="239152"/>
          </a:xfrm>
          <a:prstGeom prst="blockArc">
            <a:avLst>
              <a:gd name="adj1" fmla="val 11075120"/>
              <a:gd name="adj2" fmla="val 21460273"/>
              <a:gd name="adj3" fmla="val 1251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Арка 4"/>
          <p:cNvSpPr/>
          <p:nvPr/>
        </p:nvSpPr>
        <p:spPr>
          <a:xfrm>
            <a:off x="2301061" y="3699803"/>
            <a:ext cx="442140" cy="253219"/>
          </a:xfrm>
          <a:prstGeom prst="blockArc">
            <a:avLst>
              <a:gd name="adj1" fmla="val 11075120"/>
              <a:gd name="adj2" fmla="val 21460273"/>
              <a:gd name="adj3" fmla="val 1251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Арка 5"/>
          <p:cNvSpPr/>
          <p:nvPr/>
        </p:nvSpPr>
        <p:spPr>
          <a:xfrm>
            <a:off x="1778212" y="5261317"/>
            <a:ext cx="444484" cy="211016"/>
          </a:xfrm>
          <a:prstGeom prst="blockArc">
            <a:avLst>
              <a:gd name="adj1" fmla="val 11075120"/>
              <a:gd name="adj2" fmla="val 21460273"/>
              <a:gd name="adj3" fmla="val 1251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Арка 6"/>
          <p:cNvSpPr/>
          <p:nvPr/>
        </p:nvSpPr>
        <p:spPr>
          <a:xfrm>
            <a:off x="2138289" y="1012875"/>
            <a:ext cx="464232" cy="168811"/>
          </a:xfrm>
          <a:prstGeom prst="blockArc">
            <a:avLst>
              <a:gd name="adj1" fmla="val 11075120"/>
              <a:gd name="adj2" fmla="val 21460273"/>
              <a:gd name="adj3" fmla="val 1251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Половина рамки 7"/>
          <p:cNvSpPr/>
          <p:nvPr/>
        </p:nvSpPr>
        <p:spPr>
          <a:xfrm rot="19130093" flipH="1">
            <a:off x="2453478" y="5256137"/>
            <a:ext cx="45719" cy="121933"/>
          </a:xfrm>
          <a:prstGeom prst="halfFrame">
            <a:avLst>
              <a:gd name="adj1" fmla="val 0"/>
              <a:gd name="adj2" fmla="val 5193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Половина рамки 9"/>
          <p:cNvSpPr/>
          <p:nvPr/>
        </p:nvSpPr>
        <p:spPr>
          <a:xfrm rot="19130093" flipH="1">
            <a:off x="2980444" y="3694857"/>
            <a:ext cx="96383" cy="174836"/>
          </a:xfrm>
          <a:prstGeom prst="halfFrame">
            <a:avLst>
              <a:gd name="adj1" fmla="val 0"/>
              <a:gd name="adj2" fmla="val 5193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Половина рамки 10"/>
          <p:cNvSpPr/>
          <p:nvPr/>
        </p:nvSpPr>
        <p:spPr>
          <a:xfrm rot="19130093" flipH="1">
            <a:off x="2578930" y="2517763"/>
            <a:ext cx="45719" cy="139787"/>
          </a:xfrm>
          <a:prstGeom prst="halfFrame">
            <a:avLst>
              <a:gd name="adj1" fmla="val 0"/>
              <a:gd name="adj2" fmla="val 5193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Половина рамки 11"/>
          <p:cNvSpPr/>
          <p:nvPr/>
        </p:nvSpPr>
        <p:spPr>
          <a:xfrm rot="19130093" flipH="1">
            <a:off x="2843234" y="994759"/>
            <a:ext cx="79400" cy="162791"/>
          </a:xfrm>
          <a:prstGeom prst="halfFrame">
            <a:avLst>
              <a:gd name="adj1" fmla="val 0"/>
              <a:gd name="adj2" fmla="val 5193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Половина рамки 12"/>
          <p:cNvSpPr/>
          <p:nvPr/>
        </p:nvSpPr>
        <p:spPr>
          <a:xfrm rot="19130093" flipH="1">
            <a:off x="2323368" y="2515420"/>
            <a:ext cx="45719" cy="139787"/>
          </a:xfrm>
          <a:prstGeom prst="halfFrame">
            <a:avLst>
              <a:gd name="adj1" fmla="val 0"/>
              <a:gd name="adj2" fmla="val 5193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Половина рамки 13"/>
          <p:cNvSpPr/>
          <p:nvPr/>
        </p:nvSpPr>
        <p:spPr>
          <a:xfrm rot="19130093" flipH="1">
            <a:off x="2760621" y="5253793"/>
            <a:ext cx="45719" cy="121933"/>
          </a:xfrm>
          <a:prstGeom prst="halfFrame">
            <a:avLst>
              <a:gd name="adj1" fmla="val 0"/>
              <a:gd name="adj2" fmla="val 5193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Половина рамки 14"/>
          <p:cNvSpPr/>
          <p:nvPr/>
        </p:nvSpPr>
        <p:spPr>
          <a:xfrm flipH="1">
            <a:off x="1111346" y="1007466"/>
            <a:ext cx="456875" cy="45719"/>
          </a:xfrm>
          <a:prstGeom prst="halfFrame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Половина рамки 15"/>
          <p:cNvSpPr/>
          <p:nvPr/>
        </p:nvSpPr>
        <p:spPr>
          <a:xfrm flipH="1">
            <a:off x="956603" y="2583048"/>
            <a:ext cx="696024" cy="45719"/>
          </a:xfrm>
          <a:prstGeom prst="halfFrame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Половина рамки 16"/>
          <p:cNvSpPr/>
          <p:nvPr/>
        </p:nvSpPr>
        <p:spPr>
          <a:xfrm flipH="1">
            <a:off x="1125414" y="3722531"/>
            <a:ext cx="456875" cy="45719"/>
          </a:xfrm>
          <a:prstGeom prst="halfFrame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Половина рамки 17"/>
          <p:cNvSpPr/>
          <p:nvPr/>
        </p:nvSpPr>
        <p:spPr>
          <a:xfrm flipH="1">
            <a:off x="984738" y="5284044"/>
            <a:ext cx="639754" cy="45719"/>
          </a:xfrm>
          <a:prstGeom prst="halfFrame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Половина рамки 18"/>
          <p:cNvSpPr/>
          <p:nvPr/>
        </p:nvSpPr>
        <p:spPr>
          <a:xfrm flipH="1">
            <a:off x="1786596" y="3750666"/>
            <a:ext cx="456875" cy="45719"/>
          </a:xfrm>
          <a:prstGeom prst="halfFrame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Рамка 21"/>
          <p:cNvSpPr/>
          <p:nvPr/>
        </p:nvSpPr>
        <p:spPr>
          <a:xfrm>
            <a:off x="2974047" y="1119700"/>
            <a:ext cx="285752" cy="285752"/>
          </a:xfrm>
          <a:prstGeom prst="frame">
            <a:avLst>
              <a:gd name="adj1" fmla="val 0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Рамка 22"/>
          <p:cNvSpPr/>
          <p:nvPr/>
        </p:nvSpPr>
        <p:spPr>
          <a:xfrm>
            <a:off x="2676280" y="2692937"/>
            <a:ext cx="285752" cy="285752"/>
          </a:xfrm>
          <a:prstGeom prst="frame">
            <a:avLst>
              <a:gd name="adj1" fmla="val 0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4" name="Рамка 23"/>
          <p:cNvSpPr/>
          <p:nvPr/>
        </p:nvSpPr>
        <p:spPr>
          <a:xfrm>
            <a:off x="3126446" y="3776148"/>
            <a:ext cx="531153" cy="359753"/>
          </a:xfrm>
          <a:prstGeom prst="frame">
            <a:avLst>
              <a:gd name="adj1" fmla="val 0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5" name="Половина рамки 24"/>
          <p:cNvSpPr/>
          <p:nvPr/>
        </p:nvSpPr>
        <p:spPr>
          <a:xfrm flipH="1" flipV="1">
            <a:off x="984738" y="1406768"/>
            <a:ext cx="1945705" cy="76653"/>
          </a:xfrm>
          <a:prstGeom prst="halfFrame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7" name="Половина рамки 26"/>
          <p:cNvSpPr/>
          <p:nvPr/>
        </p:nvSpPr>
        <p:spPr>
          <a:xfrm flipH="1" flipV="1">
            <a:off x="984737" y="3039074"/>
            <a:ext cx="1633871" cy="45719"/>
          </a:xfrm>
          <a:prstGeom prst="halfFrame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8" name="Половина рамки 27"/>
          <p:cNvSpPr/>
          <p:nvPr/>
        </p:nvSpPr>
        <p:spPr>
          <a:xfrm flipH="1" flipV="1">
            <a:off x="1083210" y="4148076"/>
            <a:ext cx="1983217" cy="45719"/>
          </a:xfrm>
          <a:prstGeom prst="halfFrame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9" name="Половина рамки 28"/>
          <p:cNvSpPr/>
          <p:nvPr/>
        </p:nvSpPr>
        <p:spPr>
          <a:xfrm flipV="1">
            <a:off x="900333" y="5650974"/>
            <a:ext cx="1488500" cy="45719"/>
          </a:xfrm>
          <a:prstGeom prst="halfFrame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0" name="Половина рамки 29"/>
          <p:cNvSpPr/>
          <p:nvPr/>
        </p:nvSpPr>
        <p:spPr>
          <a:xfrm flipH="1">
            <a:off x="1657641" y="1047325"/>
            <a:ext cx="456875" cy="45719"/>
          </a:xfrm>
          <a:prstGeom prst="halfFrame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Лексика и фразеология</a:t>
            </a:r>
            <a:endParaRPr lang="ru-RU" sz="6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6645" y="1714488"/>
            <a:ext cx="5910598" cy="4351338"/>
          </a:xfrm>
        </p:spPr>
        <p:txBody>
          <a:bodyPr>
            <a:normAutofit/>
          </a:bodyPr>
          <a:lstStyle/>
          <a:p>
            <a:pPr indent="0" algn="just" fontAlgn="base"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Лексикология</a:t>
            </a:r>
            <a:r>
              <a:rPr lang="ru-RU" sz="2400" dirty="0" smtClean="0"/>
              <a:t> 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—</a:t>
            </a:r>
            <a:r>
              <a:rPr lang="ru-RU" sz="2400" dirty="0" smtClean="0"/>
              <a:t> раздел науки о языке, изучающий лексику (словарный состав языка). </a:t>
            </a:r>
            <a:r>
              <a:rPr lang="ru-RU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pPr indent="0" algn="just" fontAlgn="base"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Лексика </a:t>
            </a:r>
            <a:r>
              <a:rPr lang="ru-RU" sz="2400" dirty="0" smtClean="0"/>
              <a:t>— совокупность слов того или иного языка, части языка. Лексика является центральной частью языка, именующей, формирующей и передающей знания о каких-либо объектах, явлениях.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67438" y="1714488"/>
            <a:ext cx="581024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Фразеология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— раздел языкознания, изучающий фразеологизмы.</a:t>
            </a:r>
            <a:endParaRPr lang="ru-RU" sz="24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just" fontAlgn="base"/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Фразеологизм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 (от греч.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phrasis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— выражение), или фразеологический оборот — устойчивое сочетание двух и более слов, близкое по значению одному слову и существующее в языке как целая, неразложимая единица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 descr="https://sun9-24.userapi.com/c840726/v840726543/2723e/uCNAqi5ZreQ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95556" y="4600144"/>
            <a:ext cx="2752704" cy="203262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mtdata.ru/u17/photo279F/20647375042-0/origina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1999" cy="68579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9588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Вспомним</a:t>
            </a:r>
            <a:endParaRPr lang="ru-RU" sz="6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23836" y="1071546"/>
            <a:ext cx="11215766" cy="5786454"/>
          </a:xfrm>
        </p:spPr>
        <p:txBody>
          <a:bodyPr>
            <a:normAutofit fontScale="47500" lnSpcReduction="20000"/>
          </a:bodyPr>
          <a:lstStyle/>
          <a:p>
            <a:pPr indent="228600" algn="just">
              <a:buFont typeface="Wingdings" pitchFamily="2" charset="2"/>
              <a:buChar char="Ø"/>
            </a:pPr>
            <a:r>
              <a:rPr lang="ru-RU" sz="7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Однозначные слова </a:t>
            </a:r>
            <a:r>
              <a:rPr lang="ru-RU" sz="7400" dirty="0" smtClean="0">
                <a:latin typeface="Arial" pitchFamily="34" charset="0"/>
                <a:cs typeface="Arial" pitchFamily="34" charset="0"/>
              </a:rPr>
              <a:t>- это…  </a:t>
            </a:r>
          </a:p>
          <a:p>
            <a:pPr indent="228600" algn="just">
              <a:buNone/>
            </a:pPr>
            <a:r>
              <a:rPr lang="ru-RU" sz="7400" dirty="0" smtClean="0">
                <a:latin typeface="Arial" pitchFamily="34" charset="0"/>
                <a:cs typeface="Arial" pitchFamily="34" charset="0"/>
              </a:rPr>
              <a:t>слова с одним лексическим значением.</a:t>
            </a:r>
          </a:p>
          <a:p>
            <a:pPr indent="228600" algn="just">
              <a:buFont typeface="Wingdings" pitchFamily="2" charset="2"/>
              <a:buChar char="Ø"/>
            </a:pPr>
            <a:r>
              <a:rPr lang="ru-RU" sz="7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Многозначные слова</a:t>
            </a:r>
            <a:r>
              <a:rPr lang="ru-RU" sz="7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7400" dirty="0" smtClean="0">
                <a:latin typeface="Arial" pitchFamily="34" charset="0"/>
                <a:cs typeface="Arial" pitchFamily="34" charset="0"/>
              </a:rPr>
              <a:t>- это… </a:t>
            </a:r>
          </a:p>
          <a:p>
            <a:pPr indent="228600" algn="just">
              <a:buNone/>
            </a:pPr>
            <a:r>
              <a:rPr lang="ru-RU" sz="7400" dirty="0" smtClean="0">
                <a:latin typeface="Arial" pitchFamily="34" charset="0"/>
                <a:cs typeface="Arial" pitchFamily="34" charset="0"/>
              </a:rPr>
              <a:t>слова, имеющие несколько лексических значений.</a:t>
            </a:r>
          </a:p>
          <a:p>
            <a:pPr indent="228600" algn="just">
              <a:buFont typeface="Wingdings" pitchFamily="2" charset="2"/>
              <a:buChar char="Ø"/>
            </a:pPr>
            <a:r>
              <a:rPr lang="ru-RU" sz="7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Антонимы</a:t>
            </a:r>
            <a:r>
              <a:rPr lang="ru-RU" sz="7400" dirty="0" smtClean="0">
                <a:latin typeface="Arial" pitchFamily="34" charset="0"/>
                <a:cs typeface="Arial" pitchFamily="34" charset="0"/>
              </a:rPr>
              <a:t> - это… </a:t>
            </a:r>
          </a:p>
          <a:p>
            <a:pPr indent="228600" algn="just">
              <a:buNone/>
            </a:pPr>
            <a:r>
              <a:rPr lang="ru-RU" sz="7400" dirty="0" smtClean="0">
                <a:latin typeface="Arial" pitchFamily="34" charset="0"/>
                <a:cs typeface="Arial" pitchFamily="34" charset="0"/>
              </a:rPr>
              <a:t>слова одной и той же части речи с противоположным лексическим значением.</a:t>
            </a:r>
          </a:p>
          <a:p>
            <a:pPr indent="228600" algn="just">
              <a:buFont typeface="Wingdings" pitchFamily="2" charset="2"/>
              <a:buChar char="Ø"/>
            </a:pPr>
            <a:r>
              <a:rPr lang="ru-RU" sz="7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Синонимы</a:t>
            </a:r>
            <a:r>
              <a:rPr lang="ru-RU" sz="7400" dirty="0" smtClean="0">
                <a:latin typeface="Arial" pitchFamily="34" charset="0"/>
                <a:cs typeface="Arial" pitchFamily="34" charset="0"/>
              </a:rPr>
              <a:t> - это…  </a:t>
            </a:r>
          </a:p>
          <a:p>
            <a:pPr indent="228600" algn="just">
              <a:buNone/>
            </a:pPr>
            <a:r>
              <a:rPr lang="ru-RU" sz="7400" dirty="0" smtClean="0">
                <a:latin typeface="Arial" pitchFamily="34" charset="0"/>
                <a:cs typeface="Arial" pitchFamily="34" charset="0"/>
              </a:rPr>
              <a:t>слова одной части речи, совпадающие в основном значении.</a:t>
            </a:r>
          </a:p>
          <a:p>
            <a:pPr lvl="0" indent="228600" algn="just">
              <a:lnSpc>
                <a:spcPts val="2520"/>
              </a:lnSpc>
              <a:buFont typeface="Wingdings" pitchFamily="2" charset="2"/>
              <a:buChar char="Ø"/>
              <a:defRPr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21" name="Рисунок 20" descr="https://png.pngtree.com/element_our/20190531/ourlarge/pngtree-hand-drawn-cartoon-boys-question-free-map-image_1315400.jpg"/>
          <p:cNvPicPr/>
          <p:nvPr/>
        </p:nvPicPr>
        <p:blipFill>
          <a:blip r:embed="rId3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172006" y="-393896"/>
            <a:ext cx="3467100" cy="346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7" name="Содержимое 2"/>
          <p:cNvSpPr txBox="1">
            <a:spLocks/>
          </p:cNvSpPr>
          <p:nvPr/>
        </p:nvSpPr>
        <p:spPr>
          <a:xfrm>
            <a:off x="166646" y="357166"/>
            <a:ext cx="11787270" cy="62968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indent="228600" algn="just">
              <a:lnSpc>
                <a:spcPts val="2520"/>
              </a:lnSpc>
              <a:buFont typeface="Wingdings" pitchFamily="2" charset="2"/>
              <a:buChar char="Ø"/>
              <a:defRPr/>
            </a:pPr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Омонимы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– это… </a:t>
            </a:r>
          </a:p>
          <a:p>
            <a:pPr indent="228600" algn="just">
              <a:lnSpc>
                <a:spcPts val="2520"/>
              </a:lnSpc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слова, одинаковые по звучанию и написанию, но различные по лексическому значению.</a:t>
            </a:r>
            <a:endParaRPr lang="ru-RU" sz="3200" b="1" dirty="0" smtClean="0">
              <a:solidFill>
                <a:srgbClr val="C00000"/>
              </a:solidFill>
            </a:endParaRPr>
          </a:p>
          <a:p>
            <a:pPr lvl="0" indent="228600" algn="just">
              <a:lnSpc>
                <a:spcPts val="2520"/>
              </a:lnSpc>
              <a:buFont typeface="Wingdings" pitchFamily="2" charset="2"/>
              <a:buChar char="Ø"/>
              <a:defRPr/>
            </a:pPr>
            <a:r>
              <a:rPr lang="ru-RU" sz="3200" b="1" dirty="0" smtClean="0">
                <a:solidFill>
                  <a:srgbClr val="C00000"/>
                </a:solidFill>
              </a:rPr>
              <a:t> Паронимы</a:t>
            </a:r>
            <a:r>
              <a:rPr lang="ru-RU" sz="3200" dirty="0" smtClean="0"/>
              <a:t> — это…</a:t>
            </a:r>
          </a:p>
          <a:p>
            <a:pPr lvl="0" indent="228600" algn="just">
              <a:lnSpc>
                <a:spcPts val="2520"/>
              </a:lnSpc>
              <a:buNone/>
              <a:defRPr/>
            </a:pPr>
            <a:r>
              <a:rPr lang="ru-RU" sz="3200" dirty="0" smtClean="0"/>
              <a:t> слова, сходные по звучанию и морфемному составу, но различающиеся лексическим </a:t>
            </a:r>
            <a:r>
              <a:rPr lang="ru-RU" sz="3200" dirty="0" smtClean="0"/>
              <a:t>значением.</a:t>
            </a:r>
            <a:endParaRPr lang="ru-RU" sz="32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lvl="0" indent="228600" algn="just">
              <a:lnSpc>
                <a:spcPts val="2520"/>
              </a:lnSpc>
              <a:buFont typeface="Wingdings" pitchFamily="2" charset="2"/>
              <a:buChar char="Ø"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П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рофессионализмы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– это… </a:t>
            </a:r>
          </a:p>
          <a:p>
            <a:pPr lvl="0" indent="228600" algn="just">
              <a:lnSpc>
                <a:spcPts val="2520"/>
              </a:lnSpc>
              <a:buNone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слова, связанные с особенностями работы людей той или иной специальности, профессии.</a:t>
            </a:r>
          </a:p>
          <a:p>
            <a:pPr lvl="0" indent="228600" algn="just">
              <a:lnSpc>
                <a:spcPts val="2520"/>
              </a:lnSpc>
              <a:buFont typeface="Wingdings" pitchFamily="2" charset="2"/>
              <a:buChar char="Ø"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Общеупотребительные слова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– это… </a:t>
            </a:r>
          </a:p>
          <a:p>
            <a:pPr lvl="0" indent="228600" algn="just">
              <a:lnSpc>
                <a:spcPts val="2520"/>
              </a:lnSpc>
              <a:buNone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слова, из которых строится наша обыденная речь.</a:t>
            </a:r>
          </a:p>
          <a:p>
            <a:pPr lvl="0" indent="228600" algn="just">
              <a:lnSpc>
                <a:spcPts val="2520"/>
              </a:lnSpc>
              <a:buFont typeface="Wingdings" pitchFamily="2" charset="2"/>
              <a:buChar char="Ø"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Диалектизмы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– это… </a:t>
            </a:r>
          </a:p>
          <a:p>
            <a:pPr lvl="0" indent="228600" algn="just">
              <a:lnSpc>
                <a:spcPts val="2520"/>
              </a:lnSpc>
              <a:buNone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слова, употребляемые только жителями той или иной местности.</a:t>
            </a:r>
          </a:p>
          <a:p>
            <a:pPr lvl="0" indent="228600" algn="just">
              <a:lnSpc>
                <a:spcPts val="2520"/>
              </a:lnSpc>
              <a:buFont typeface="Wingdings" pitchFamily="2" charset="2"/>
              <a:buChar char="Ø"/>
              <a:defRPr/>
            </a:pPr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Устаревшие слова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- это… </a:t>
            </a:r>
          </a:p>
          <a:p>
            <a:pPr lvl="0" indent="228600" algn="just">
              <a:lnSpc>
                <a:spcPts val="2520"/>
              </a:lnSpc>
              <a:buNone/>
              <a:defRPr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слова, вышедшие из употребления.</a:t>
            </a:r>
          </a:p>
          <a:p>
            <a:pPr lvl="0" indent="228600" algn="just">
              <a:lnSpc>
                <a:spcPts val="2520"/>
              </a:lnSpc>
              <a:buFont typeface="Wingdings" pitchFamily="2" charset="2"/>
              <a:buChar char="Ø"/>
              <a:defRPr/>
            </a:pPr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Неологизмы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– это…</a:t>
            </a:r>
          </a:p>
          <a:p>
            <a:pPr lvl="0" indent="228600" algn="just">
              <a:lnSpc>
                <a:spcPts val="2520"/>
              </a:lnSpc>
              <a:buNone/>
              <a:defRPr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 новые слова.</a:t>
            </a:r>
            <a:endParaRPr lang="ru-RU" sz="3200" dirty="0" smtClean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" name="Рисунок 9" descr="https://png.pngtree.com/element_our/20190531/ourlarge/pngtree-hand-drawn-cartoon-boys-question-free-map-image_1315400.jpg"/>
          <p:cNvPicPr/>
          <p:nvPr/>
        </p:nvPicPr>
        <p:blipFill>
          <a:blip r:embed="rId3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284677" y="4487594"/>
            <a:ext cx="2710375" cy="2582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2268" y="18224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</a:rPr>
              <a:t>Задание №1.</a:t>
            </a:r>
            <a:endParaRPr lang="ru-RU" sz="5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294228"/>
            <a:ext cx="10515600" cy="5563772"/>
          </a:xfrm>
        </p:spPr>
        <p:txBody>
          <a:bodyPr>
            <a:normAutofit fontScale="92500" lnSpcReduction="20000"/>
          </a:bodyPr>
          <a:lstStyle/>
          <a:p>
            <a:pPr indent="228600" algn="just">
              <a:buNone/>
            </a:pPr>
            <a:r>
              <a:rPr lang="ru-RU" sz="3000" dirty="0" smtClean="0"/>
              <a:t>1. </a:t>
            </a:r>
            <a:r>
              <a:rPr lang="ru-RU" sz="3000" dirty="0" err="1" smtClean="0"/>
              <a:t>Красивый-симпатичный</a:t>
            </a:r>
            <a:r>
              <a:rPr lang="ru-RU" sz="3000" dirty="0" smtClean="0"/>
              <a:t>, идти-шагать, бедность-нужда, путь-дорога.</a:t>
            </a:r>
          </a:p>
          <a:p>
            <a:pPr indent="228600" algn="ctr">
              <a:buNone/>
            </a:pPr>
            <a:r>
              <a:rPr lang="ru-RU" sz="3000" b="1" dirty="0" smtClean="0">
                <a:solidFill>
                  <a:schemeClr val="accent6">
                    <a:lumMod val="75000"/>
                  </a:schemeClr>
                </a:solidFill>
              </a:rPr>
              <a:t>СИНОНИМЫ</a:t>
            </a:r>
          </a:p>
          <a:p>
            <a:pPr indent="228600" algn="just">
              <a:buNone/>
            </a:pPr>
            <a:r>
              <a:rPr lang="ru-RU" sz="3000" dirty="0" smtClean="0"/>
              <a:t>2. </a:t>
            </a:r>
            <a:r>
              <a:rPr lang="ru-RU" sz="3000" dirty="0" err="1" smtClean="0"/>
              <a:t>Белый-чёрный</a:t>
            </a:r>
            <a:r>
              <a:rPr lang="ru-RU" sz="3000" dirty="0" smtClean="0"/>
              <a:t>, </a:t>
            </a:r>
            <a:r>
              <a:rPr lang="ru-RU" sz="3000" dirty="0" err="1" smtClean="0"/>
              <a:t>добрый-злой</a:t>
            </a:r>
            <a:r>
              <a:rPr lang="ru-RU" sz="3000" dirty="0" smtClean="0"/>
              <a:t>, правда-ложь, смелость-трусость, война-мир.</a:t>
            </a:r>
          </a:p>
          <a:p>
            <a:pPr indent="228600" algn="ctr">
              <a:buNone/>
            </a:pPr>
            <a:r>
              <a:rPr lang="ru-RU" sz="3000" b="1" dirty="0" smtClean="0">
                <a:solidFill>
                  <a:schemeClr val="accent6">
                    <a:lumMod val="75000"/>
                  </a:schemeClr>
                </a:solidFill>
              </a:rPr>
              <a:t>АНТОНИМЫ</a:t>
            </a:r>
          </a:p>
          <a:p>
            <a:pPr indent="228600" algn="just">
              <a:buNone/>
            </a:pPr>
            <a:r>
              <a:rPr lang="ru-RU" sz="3000" dirty="0" smtClean="0"/>
              <a:t>3. Лук-лук, надел-надел, дали-дали, бор-бор.</a:t>
            </a:r>
          </a:p>
          <a:p>
            <a:pPr indent="228600" algn="ctr">
              <a:buNone/>
            </a:pPr>
            <a:r>
              <a:rPr lang="ru-RU" sz="3000" b="1" dirty="0" smtClean="0">
                <a:solidFill>
                  <a:schemeClr val="accent6">
                    <a:lumMod val="75000"/>
                  </a:schemeClr>
                </a:solidFill>
              </a:rPr>
              <a:t>ОМОНИМЫ</a:t>
            </a:r>
          </a:p>
          <a:p>
            <a:pPr indent="228600" algn="just">
              <a:buNone/>
            </a:pPr>
            <a:r>
              <a:rPr lang="ru-RU" sz="3000" dirty="0" smtClean="0"/>
              <a:t>а). </a:t>
            </a:r>
            <a:r>
              <a:rPr lang="ru-RU" sz="3000" dirty="0" err="1" smtClean="0"/>
              <a:t>За́мок-замо́к</a:t>
            </a:r>
            <a:r>
              <a:rPr lang="ru-RU" sz="3000" dirty="0" smtClean="0"/>
              <a:t>, </a:t>
            </a:r>
            <a:r>
              <a:rPr lang="ru-RU" sz="3000" dirty="0" err="1" smtClean="0"/>
              <a:t>п́арить-пари́ть</a:t>
            </a:r>
            <a:r>
              <a:rPr lang="ru-RU" sz="3000" dirty="0" smtClean="0"/>
              <a:t>, </a:t>
            </a:r>
            <a:r>
              <a:rPr lang="ru-RU" sz="3000" dirty="0" err="1" smtClean="0"/>
              <a:t>бе́лки-белки</a:t>
            </a:r>
            <a:r>
              <a:rPr lang="ru-RU" sz="3000" dirty="0" smtClean="0"/>
              <a:t>́, </a:t>
            </a:r>
            <a:r>
              <a:rPr lang="ru-RU" sz="3000" dirty="0" err="1" smtClean="0"/>
              <a:t>ме́ли-мели</a:t>
            </a:r>
            <a:r>
              <a:rPr lang="ru-RU" sz="3000" dirty="0" smtClean="0"/>
              <a:t>́.</a:t>
            </a:r>
          </a:p>
          <a:p>
            <a:pPr indent="228600" algn="ctr">
              <a:buNone/>
            </a:pPr>
            <a:r>
              <a:rPr lang="ru-RU" sz="3000" b="1" dirty="0" smtClean="0">
                <a:solidFill>
                  <a:schemeClr val="accent6">
                    <a:lumMod val="75000"/>
                  </a:schemeClr>
                </a:solidFill>
              </a:rPr>
              <a:t>ОМОГРАФЫ</a:t>
            </a:r>
          </a:p>
          <a:p>
            <a:pPr indent="228600" algn="just">
              <a:buNone/>
            </a:pPr>
            <a:r>
              <a:rPr lang="ru-RU" sz="3000" dirty="0" smtClean="0"/>
              <a:t>б). Кот-код, прут-пруд, плот-плод, </a:t>
            </a:r>
            <a:r>
              <a:rPr lang="ru-RU" sz="3000" dirty="0" err="1" smtClean="0"/>
              <a:t>пять-пядь</a:t>
            </a:r>
            <a:r>
              <a:rPr lang="ru-RU" sz="3000" dirty="0" smtClean="0"/>
              <a:t>.</a:t>
            </a:r>
          </a:p>
          <a:p>
            <a:pPr algn="ctr">
              <a:buNone/>
            </a:pPr>
            <a:r>
              <a:rPr lang="ru-RU" sz="3000" b="1" dirty="0" smtClean="0">
                <a:solidFill>
                  <a:schemeClr val="accent6">
                    <a:lumMod val="75000"/>
                  </a:schemeClr>
                </a:solidFill>
              </a:rPr>
              <a:t>    ОМОФОНЫ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684</TotalTime>
  <Words>1078</Words>
  <Application>Microsoft Office PowerPoint</Application>
  <PresentationFormat>Произвольный</PresentationFormat>
  <Paragraphs>174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Слайд 1</vt:lpstr>
      <vt:lpstr>Сегодня на уроке</vt:lpstr>
      <vt:lpstr>ПРОВЕРКА ДОМАШНЕГО ЗАДАНИЯ. </vt:lpstr>
      <vt:lpstr>Слайд 4</vt:lpstr>
      <vt:lpstr>Лексика и фразеология</vt:lpstr>
      <vt:lpstr>Слайд 6</vt:lpstr>
      <vt:lpstr>Вспомним</vt:lpstr>
      <vt:lpstr>Слайд 8</vt:lpstr>
      <vt:lpstr>Задание №1.</vt:lpstr>
      <vt:lpstr>Слайд 10</vt:lpstr>
      <vt:lpstr>Задание №2. Исправьте речевые ошибки, связанные с употреблением паронимов. </vt:lpstr>
      <vt:lpstr>Основные признаки фразеологизмов:</vt:lpstr>
      <vt:lpstr>Слайд 13</vt:lpstr>
      <vt:lpstr>Задание №3. Синтаксический разбор предложения</vt:lpstr>
      <vt:lpstr>Слайд 15</vt:lpstr>
      <vt:lpstr>Слайд 16</vt:lpstr>
      <vt:lpstr>Дидактическая игра: отгадай загадки.</vt:lpstr>
      <vt:lpstr>Задание №4. Найдите фразеологизмы.</vt:lpstr>
      <vt:lpstr>Слайд 19</vt:lpstr>
      <vt:lpstr>Тесты</vt:lpstr>
      <vt:lpstr>Что изучает лексика?</vt:lpstr>
      <vt:lpstr>В каких вариантах все прилагательные употреблены в прямом значении?</vt:lpstr>
      <vt:lpstr>Укажите ряд многозначных слов:</vt:lpstr>
      <vt:lpstr>В каком ряду все слова – синонимы?</vt:lpstr>
      <vt:lpstr>Назовите антоним фразеологизма «спустя рукава»:</vt:lpstr>
      <vt:lpstr>Определите, в каком варианте даны слова общеупотребительные:</vt:lpstr>
      <vt:lpstr>ПОДВЕДЕНИЕ ИТОГОВ УРОКА</vt:lpstr>
      <vt:lpstr>Задание на дом.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ТАНЮШКА</dc:creator>
  <cp:lastModifiedBy>Пользователь</cp:lastModifiedBy>
  <cp:revision>78</cp:revision>
  <dcterms:created xsi:type="dcterms:W3CDTF">2020-08-20T14:06:43Z</dcterms:created>
  <dcterms:modified xsi:type="dcterms:W3CDTF">2020-09-05T06:12:49Z</dcterms:modified>
</cp:coreProperties>
</file>