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7" r:id="rId3"/>
    <p:sldId id="1398" r:id="rId4"/>
    <p:sldId id="1399" r:id="rId5"/>
    <p:sldId id="1401" r:id="rId6"/>
    <p:sldId id="1402" r:id="rId7"/>
    <p:sldId id="1435" r:id="rId8"/>
    <p:sldId id="1421" r:id="rId9"/>
    <p:sldId id="1422" r:id="rId10"/>
    <p:sldId id="1423" r:id="rId11"/>
    <p:sldId id="1404" r:id="rId12"/>
    <p:sldId id="1444" r:id="rId13"/>
    <p:sldId id="1403" r:id="rId14"/>
    <p:sldId id="1445" r:id="rId15"/>
    <p:sldId id="1405" r:id="rId16"/>
    <p:sldId id="1437" r:id="rId17"/>
    <p:sldId id="1438" r:id="rId18"/>
    <p:sldId id="1427" r:id="rId19"/>
    <p:sldId id="1428" r:id="rId20"/>
    <p:sldId id="1429" r:id="rId21"/>
    <p:sldId id="1430" r:id="rId22"/>
    <p:sldId id="1431" r:id="rId23"/>
    <p:sldId id="1432" r:id="rId24"/>
    <p:sldId id="1433" r:id="rId25"/>
    <p:sldId id="1434" r:id="rId26"/>
    <p:sldId id="1436" r:id="rId27"/>
    <p:sldId id="1442" r:id="rId28"/>
    <p:sldId id="1443" r:id="rId29"/>
    <p:sldId id="1439" r:id="rId30"/>
    <p:sldId id="1440" r:id="rId31"/>
    <p:sldId id="1446" r:id="rId32"/>
    <p:sldId id="144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087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xmlns="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560" y="2827952"/>
            <a:ext cx="8276449" cy="115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Состав слова и словообразование.</a:t>
            </a:r>
            <a:endParaRPr lang="ru-RU" altLang="ru-RU" sz="40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884459" y="4921849"/>
            <a:ext cx="8144153" cy="5876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440">
              <a:lnSpc>
                <a:spcPts val="4290"/>
              </a:lnSpc>
              <a:spcBef>
                <a:spcPts val="2599"/>
              </a:spcBef>
            </a:pPr>
            <a:r>
              <a:rPr lang="ru-RU" sz="2800" b="1" dirty="0" smtClean="0">
                <a:solidFill>
                  <a:srgbClr val="373435"/>
                </a:solidFill>
                <a:cs typeface="Arial"/>
              </a:rPr>
              <a:t>Учитель: </a:t>
            </a:r>
            <a:r>
              <a:rPr lang="ru-RU" sz="2800" b="1" dirty="0" err="1" smtClean="0">
                <a:solidFill>
                  <a:srgbClr val="373435"/>
                </a:solidFill>
                <a:cs typeface="Arial"/>
              </a:rPr>
              <a:t>Норкобилова</a:t>
            </a:r>
            <a:r>
              <a:rPr lang="ru-RU" sz="2800" b="1" dirty="0" smtClean="0">
                <a:solidFill>
                  <a:srgbClr val="373435"/>
                </a:solidFill>
                <a:cs typeface="Arial"/>
              </a:rPr>
              <a:t> </a:t>
            </a:r>
            <a:r>
              <a:rPr lang="ru-RU" sz="2800" b="1" dirty="0" err="1" smtClean="0">
                <a:solidFill>
                  <a:srgbClr val="373435"/>
                </a:solidFill>
                <a:cs typeface="Arial"/>
              </a:rPr>
              <a:t>Нигора</a:t>
            </a:r>
            <a:r>
              <a:rPr lang="ru-RU" sz="2800" b="1" dirty="0" smtClean="0">
                <a:solidFill>
                  <a:srgbClr val="373435"/>
                </a:solidFill>
                <a:cs typeface="Arial"/>
              </a:rPr>
              <a:t> </a:t>
            </a:r>
            <a:r>
              <a:rPr lang="ru-RU" sz="2800" b="1" dirty="0" err="1" smtClean="0">
                <a:solidFill>
                  <a:srgbClr val="373435"/>
                </a:solidFill>
                <a:cs typeface="Arial"/>
              </a:rPr>
              <a:t>Бахтиёровна</a:t>
            </a:r>
            <a:endParaRPr lang="ru-RU" sz="2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505" y="576774"/>
            <a:ext cx="11408897" cy="5936567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400" dirty="0" smtClean="0"/>
              <a:t>Приставки и суффиксы могут быть: 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2400" b="1" dirty="0" smtClean="0"/>
              <a:t> словообразующими,</a:t>
            </a:r>
            <a:endParaRPr lang="ru-RU" sz="2400" dirty="0" smtClean="0"/>
          </a:p>
          <a:p>
            <a:pPr indent="228600" algn="just">
              <a:buFont typeface="Wingdings" pitchFamily="2" charset="2"/>
              <a:buChar char="Ø"/>
            </a:pPr>
            <a:r>
              <a:rPr lang="ru-RU" sz="2400" b="1" dirty="0" smtClean="0"/>
              <a:t> формообразующими</a:t>
            </a:r>
            <a:r>
              <a:rPr lang="ru-RU" sz="2400" dirty="0" smtClean="0"/>
              <a:t>.</a:t>
            </a:r>
          </a:p>
          <a:p>
            <a:pPr indent="228600" algn="just" fontAlgn="base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Словообразовательными</a:t>
            </a:r>
            <a:r>
              <a:rPr lang="ru-RU" sz="2400" dirty="0" smtClean="0"/>
              <a:t> (словообразующими) называются приставки и суффиксы, служащие для образования новых слов: </a:t>
            </a:r>
          </a:p>
          <a:p>
            <a:pPr indent="228600" algn="just" fontAlgn="base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утро — утренний, знают — знающий, правда — неправда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pPr indent="228600" algn="just" fontAlgn="base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Формообразовательные</a:t>
            </a:r>
            <a:r>
              <a:rPr lang="ru-RU" sz="2400" dirty="0" smtClean="0"/>
              <a:t> (формообразующие) приставки и суффиксы служат для образования форм слов: </a:t>
            </a:r>
          </a:p>
          <a:p>
            <a:pPr indent="228600" algn="just" fontAlgn="base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нарисовать</a:t>
            </a:r>
            <a:r>
              <a:rPr lang="ru-RU" sz="2400" dirty="0" smtClean="0"/>
              <a:t> — форма совершенного вида глагола </a:t>
            </a:r>
            <a:r>
              <a:rPr lang="ru-RU" sz="2400" b="1" i="1" dirty="0" smtClean="0">
                <a:solidFill>
                  <a:srgbClr val="7030A0"/>
                </a:solidFill>
              </a:rPr>
              <a:t>рисовать</a:t>
            </a:r>
            <a:r>
              <a:rPr lang="ru-RU" sz="2400" i="1" dirty="0" smtClean="0"/>
              <a:t>;</a:t>
            </a:r>
            <a:r>
              <a:rPr lang="ru-RU" sz="2400" dirty="0" smtClean="0"/>
              <a:t> </a:t>
            </a:r>
          </a:p>
          <a:p>
            <a:pPr indent="228600" algn="just" fontAlgn="base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чистейший</a:t>
            </a:r>
            <a:r>
              <a:rPr lang="ru-RU" sz="2400" dirty="0" smtClean="0"/>
              <a:t> — форма превосходной степени прилагательного </a:t>
            </a:r>
            <a:r>
              <a:rPr lang="ru-RU" sz="2400" b="1" i="1" dirty="0" smtClean="0">
                <a:solidFill>
                  <a:srgbClr val="7030A0"/>
                </a:solidFill>
              </a:rPr>
              <a:t>чистый</a:t>
            </a:r>
            <a:r>
              <a:rPr lang="ru-RU" sz="2400" i="1" dirty="0" smtClean="0"/>
              <a:t>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5" name="Половина рамки 4"/>
          <p:cNvSpPr/>
          <p:nvPr/>
        </p:nvSpPr>
        <p:spPr>
          <a:xfrm rot="19130093" flipH="1">
            <a:off x="3135468" y="2705489"/>
            <a:ext cx="284608" cy="230165"/>
          </a:xfrm>
          <a:prstGeom prst="halfFrame">
            <a:avLst>
              <a:gd name="adj1" fmla="val 0"/>
              <a:gd name="adj2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19130093" flipH="1">
            <a:off x="6303144" y="2741920"/>
            <a:ext cx="190626" cy="166679"/>
          </a:xfrm>
          <a:prstGeom prst="halfFrame">
            <a:avLst>
              <a:gd name="adj1" fmla="val 0"/>
              <a:gd name="adj2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rot="19130093" flipH="1">
            <a:off x="2053817" y="4366063"/>
            <a:ext cx="267419" cy="271196"/>
          </a:xfrm>
          <a:prstGeom prst="halfFrame">
            <a:avLst>
              <a:gd name="adj1" fmla="val 0"/>
              <a:gd name="adj2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flipH="1">
            <a:off x="8736036" y="2789131"/>
            <a:ext cx="333227" cy="45719"/>
          </a:xfrm>
          <a:prstGeom prst="halfFram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flipH="1">
            <a:off x="1109002" y="4024744"/>
            <a:ext cx="333227" cy="45719"/>
          </a:xfrm>
          <a:prstGeom prst="halfFram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556" name="Picture 4" descr="https://ds05.infourok.ru/uploads/ex/04e3/000d4b52-d4394d7b/hello_html_m6ee74c2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5212" y="4880683"/>
            <a:ext cx="5443367" cy="1710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Окончание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4911" y="1547446"/>
            <a:ext cx="10748889" cy="5036234"/>
          </a:xfrm>
        </p:spPr>
        <p:txBody>
          <a:bodyPr>
            <a:normAutofit lnSpcReduction="10000"/>
          </a:bodyPr>
          <a:lstStyle/>
          <a:p>
            <a:pPr indent="228600" algn="just" fontAlgn="base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Окончание</a:t>
            </a:r>
            <a:r>
              <a:rPr lang="ru-RU" dirty="0" smtClean="0"/>
              <a:t> — изменяемая значимая часть слова, указывающая на связь слова с другими словами в предложении. </a:t>
            </a:r>
          </a:p>
          <a:p>
            <a:pPr indent="274320" algn="just" fontAlgn="base">
              <a:buNone/>
            </a:pPr>
            <a:r>
              <a:rPr lang="ru-RU" dirty="0" smtClean="0"/>
              <a:t>В отличие от приставки и суффикса, которые являются словообразовательными морфемами, 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окончание не образует новых слов</a:t>
            </a:r>
            <a:r>
              <a:rPr lang="ru-RU" dirty="0" smtClean="0"/>
              <a:t>.</a:t>
            </a:r>
          </a:p>
          <a:p>
            <a:pPr indent="274320" algn="just" fontAlgn="base">
              <a:buNone/>
            </a:pPr>
            <a:r>
              <a:rPr lang="ru-RU" dirty="0" smtClean="0"/>
              <a:t>Окончание изменяется и образует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формы одного и того же слова</a:t>
            </a:r>
            <a:r>
              <a:rPr lang="ru-RU" dirty="0" smtClean="0"/>
              <a:t>, например:</a:t>
            </a:r>
          </a:p>
          <a:p>
            <a:pPr indent="274320" algn="just" fontAlgn="base">
              <a:buNone/>
            </a:pPr>
            <a:r>
              <a:rPr lang="ru-RU" dirty="0" smtClean="0"/>
              <a:t>что? </a:t>
            </a:r>
            <a:r>
              <a:rPr lang="ru-RU" b="1" dirty="0" smtClean="0"/>
              <a:t>дорога</a:t>
            </a:r>
            <a:r>
              <a:rPr lang="ru-RU" dirty="0" smtClean="0"/>
              <a:t>  —им.п. ед. ч.; </a:t>
            </a:r>
          </a:p>
          <a:p>
            <a:pPr indent="274320" algn="just" fontAlgn="base">
              <a:buNone/>
            </a:pPr>
            <a:r>
              <a:rPr lang="ru-RU" dirty="0" smtClean="0"/>
              <a:t>обочина чего? </a:t>
            </a:r>
            <a:r>
              <a:rPr lang="ru-RU" b="1" dirty="0" smtClean="0"/>
              <a:t>дороги</a:t>
            </a:r>
            <a:r>
              <a:rPr lang="ru-RU" dirty="0" smtClean="0"/>
              <a:t> — р. п. ед. ч.;</a:t>
            </a:r>
          </a:p>
          <a:p>
            <a:pPr indent="274320" algn="just" fontAlgn="base">
              <a:buNone/>
            </a:pPr>
            <a:r>
              <a:rPr lang="ru-RU" dirty="0" smtClean="0"/>
              <a:t>иду к чему? </a:t>
            </a:r>
            <a:r>
              <a:rPr lang="ru-RU" b="1" dirty="0" smtClean="0"/>
              <a:t>к дороге</a:t>
            </a:r>
            <a:r>
              <a:rPr lang="ru-RU" dirty="0" smtClean="0"/>
              <a:t> — д. п. ед. ч.;</a:t>
            </a:r>
          </a:p>
          <a:p>
            <a:pPr indent="274320" algn="just" fontAlgn="base">
              <a:buNone/>
            </a:pPr>
            <a:r>
              <a:rPr lang="ru-RU" dirty="0" smtClean="0"/>
              <a:t>думаю о чём? </a:t>
            </a:r>
            <a:r>
              <a:rPr lang="ru-RU" b="1" dirty="0" smtClean="0"/>
              <a:t>о дорогах</a:t>
            </a:r>
            <a:r>
              <a:rPr lang="ru-RU" dirty="0" smtClean="0"/>
              <a:t> — п. п. , мн. ч.</a:t>
            </a:r>
          </a:p>
          <a:p>
            <a:pPr indent="228600" algn="just" fontAlgn="base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4908073" y="6118128"/>
            <a:ext cx="437649" cy="324875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497765" y="5623413"/>
            <a:ext cx="257114" cy="299085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4650165" y="5128699"/>
            <a:ext cx="301663" cy="371769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3001901" y="4662122"/>
            <a:ext cx="332142" cy="416315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62708"/>
            <a:ext cx="11133406" cy="5614255"/>
          </a:xfrm>
        </p:spPr>
        <p:txBody>
          <a:bodyPr>
            <a:normAutofit/>
          </a:bodyPr>
          <a:lstStyle/>
          <a:p>
            <a:pPr indent="228600" algn="just" fontAlgn="base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Нулевое окончание</a:t>
            </a:r>
            <a:r>
              <a:rPr lang="ru-RU" sz="3200" dirty="0" smtClean="0"/>
              <a:t> — </a:t>
            </a:r>
            <a:r>
              <a:rPr lang="ru-RU" sz="3200" dirty="0" err="1" smtClean="0"/>
              <a:t>окончание</a:t>
            </a:r>
            <a:r>
              <a:rPr lang="ru-RU" sz="3200" dirty="0" smtClean="0"/>
              <a:t>, не выраженное звуками и обнаруживаемое при сравнении форм слова. Оно является показателем определённой грамматической формы. Например, нулевое окончание существительного </a:t>
            </a:r>
            <a:r>
              <a:rPr lang="ru-RU" sz="3200" b="1" i="1" dirty="0" smtClean="0">
                <a:solidFill>
                  <a:srgbClr val="7030A0"/>
                </a:solidFill>
              </a:rPr>
              <a:t>ветер</a:t>
            </a:r>
            <a:r>
              <a:rPr lang="ru-RU" sz="3200" dirty="0" smtClean="0"/>
              <a:t>   указывает на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И. (В.) п. ед. ч. м. р.</a:t>
            </a:r>
            <a:r>
              <a:rPr lang="ru-RU" sz="3200" dirty="0" smtClean="0"/>
              <a:t>; нулевое окончание глагола </a:t>
            </a:r>
            <a:r>
              <a:rPr lang="ru-RU" sz="3200" b="1" i="1" dirty="0" smtClean="0">
                <a:solidFill>
                  <a:srgbClr val="7030A0"/>
                </a:solidFill>
              </a:rPr>
              <a:t>говорил</a:t>
            </a:r>
            <a:r>
              <a:rPr lang="ru-RU" sz="3200" dirty="0" smtClean="0"/>
              <a:t>   — на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ед. ч. м. р.</a:t>
            </a:r>
          </a:p>
          <a:p>
            <a:pPr indent="228600" algn="just" fontAlgn="base">
              <a:buNone/>
            </a:pPr>
            <a:r>
              <a:rPr lang="ru-RU" sz="3200" dirty="0" smtClean="0"/>
              <a:t>Чтобы </a:t>
            </a: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выделить окончание</a:t>
            </a:r>
            <a:r>
              <a:rPr lang="ru-RU" sz="3200" dirty="0" smtClean="0"/>
              <a:t>, следует </a:t>
            </a:r>
            <a:r>
              <a:rPr lang="ru-RU" sz="3200" b="1" dirty="0" smtClean="0"/>
              <a:t>изменять слово</a:t>
            </a:r>
            <a:r>
              <a:rPr lang="ru-RU" sz="3200" dirty="0" smtClean="0"/>
              <a:t>, т. е. склонять (имена) или спрягать (глаголы). Отделяя окончание, мы одновременно выделяем основу.</a:t>
            </a:r>
          </a:p>
          <a:p>
            <a:pPr indent="228600" algn="ctr" fontAlgn="base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пришкольный</a:t>
            </a:r>
          </a:p>
          <a:p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6059280" y="2444114"/>
            <a:ext cx="257114" cy="299085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9337053" y="2894282"/>
            <a:ext cx="257114" cy="299085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7491840" y="5705474"/>
            <a:ext cx="639286" cy="371769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190978" y="6189785"/>
            <a:ext cx="2278966" cy="140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5178517" y="6141089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7398868" y="6166880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Основа слова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89649"/>
            <a:ext cx="10515600" cy="4587314"/>
          </a:xfrm>
        </p:spPr>
        <p:txBody>
          <a:bodyPr>
            <a:normAutofit/>
          </a:bodyPr>
          <a:lstStyle/>
          <a:p>
            <a:pPr indent="228600" algn="just" fontAlgn="base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Основа</a:t>
            </a:r>
            <a:r>
              <a:rPr lang="ru-RU" dirty="0" smtClean="0"/>
              <a:t> — часть изменяемого слова без окончания, выражающая его лексическое значение: </a:t>
            </a:r>
          </a:p>
          <a:p>
            <a:pPr indent="228600" algn="just" fontAlgn="base">
              <a:buNone/>
            </a:pPr>
            <a:r>
              <a:rPr lang="ru-RU" b="1" i="1" dirty="0" err="1" smtClean="0">
                <a:solidFill>
                  <a:srgbClr val="7030A0"/>
                </a:solidFill>
              </a:rPr>
              <a:t>светл-ый</a:t>
            </a:r>
            <a:r>
              <a:rPr lang="ru-RU" b="1" i="1" dirty="0" smtClean="0"/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отвеча-ть</a:t>
            </a:r>
            <a:r>
              <a:rPr lang="ru-RU" b="1" i="1" dirty="0" smtClean="0"/>
              <a:t>, </a:t>
            </a:r>
            <a:r>
              <a:rPr lang="ru-RU" b="1" i="1" dirty="0" err="1" smtClean="0">
                <a:solidFill>
                  <a:srgbClr val="7030A0"/>
                </a:solidFill>
              </a:rPr>
              <a:t>работ-а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indent="228600" algn="just" fontAlgn="base">
              <a:buNone/>
            </a:pPr>
            <a:r>
              <a:rPr lang="ru-RU" dirty="0" smtClean="0"/>
              <a:t>Кроме корня, в состав основы могут входить приставка(-и) </a:t>
            </a:r>
            <a:r>
              <a:rPr lang="ru-RU" dirty="0" err="1" smtClean="0"/>
              <a:t>и</a:t>
            </a:r>
            <a:r>
              <a:rPr lang="ru-RU" dirty="0" smtClean="0"/>
              <a:t> суффикс(-</a:t>
            </a:r>
            <a:r>
              <a:rPr lang="ru-RU" dirty="0" err="1" smtClean="0"/>
              <a:t>ы</a:t>
            </a:r>
            <a:r>
              <a:rPr lang="ru-RU" dirty="0" smtClean="0"/>
              <a:t>).</a:t>
            </a:r>
          </a:p>
          <a:p>
            <a:pPr indent="228600" algn="just">
              <a:buNone/>
            </a:pPr>
            <a:r>
              <a:rPr lang="ru-RU" dirty="0" smtClean="0"/>
              <a:t>Основа, равная корню, называется </a:t>
            </a:r>
            <a:r>
              <a:rPr lang="ru-RU" b="1" dirty="0" smtClean="0">
                <a:solidFill>
                  <a:srgbClr val="C00000"/>
                </a:solidFill>
              </a:rPr>
              <a:t>непроизводной: </a:t>
            </a:r>
            <a:r>
              <a:rPr lang="ru-RU" b="1" dirty="0" smtClean="0">
                <a:solidFill>
                  <a:srgbClr val="7030A0"/>
                </a:solidFill>
              </a:rPr>
              <a:t>дом</a:t>
            </a:r>
          </a:p>
          <a:p>
            <a:pPr indent="228600" algn="just">
              <a:buNone/>
            </a:pPr>
            <a:r>
              <a:rPr lang="ru-RU" dirty="0" smtClean="0"/>
              <a:t>Основа, которая включает также одну или несколько служебных морфем (суффиксов или приставок), называется </a:t>
            </a:r>
            <a:r>
              <a:rPr lang="ru-RU" b="1" dirty="0" smtClean="0">
                <a:solidFill>
                  <a:srgbClr val="C00000"/>
                </a:solidFill>
              </a:rPr>
              <a:t>производной:</a:t>
            </a:r>
            <a:r>
              <a:rPr lang="ru-RU" dirty="0" smtClean="0"/>
              <a:t>  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денёк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3291839" y="2968283"/>
            <a:ext cx="1392703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94228" y="2940148"/>
            <a:ext cx="1303606" cy="93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469987" y="2965939"/>
            <a:ext cx="1240302" cy="23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1253632" y="2891451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2545514" y="2931309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3260624" y="2928967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4608778" y="2912557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5450493" y="2945380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6629836" y="2900833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Арка 23"/>
          <p:cNvSpPr/>
          <p:nvPr/>
        </p:nvSpPr>
        <p:spPr>
          <a:xfrm>
            <a:off x="10362812" y="3889935"/>
            <a:ext cx="428628" cy="142876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>
            <a:off x="1497821" y="5674188"/>
            <a:ext cx="428628" cy="142876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оловина рамки 27"/>
          <p:cNvSpPr/>
          <p:nvPr/>
        </p:nvSpPr>
        <p:spPr>
          <a:xfrm rot="19130093" flipH="1">
            <a:off x="2080490" y="5651589"/>
            <a:ext cx="190626" cy="166679"/>
          </a:xfrm>
          <a:prstGeom prst="halfFrame">
            <a:avLst>
              <a:gd name="adj1" fmla="val 0"/>
              <a:gd name="adj2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235612" y="6117101"/>
            <a:ext cx="1184031" cy="23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224868" y="4358641"/>
            <a:ext cx="762000" cy="23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H="1">
            <a:off x="10929861" y="4295876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10224132" y="4335734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2372016" y="6105919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1216118" y="6061372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амка 36"/>
          <p:cNvSpPr/>
          <p:nvPr/>
        </p:nvSpPr>
        <p:spPr>
          <a:xfrm>
            <a:off x="11015003" y="3953022"/>
            <a:ext cx="225083" cy="309490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Рамка 37"/>
          <p:cNvSpPr/>
          <p:nvPr/>
        </p:nvSpPr>
        <p:spPr>
          <a:xfrm>
            <a:off x="2495464" y="5773469"/>
            <a:ext cx="233670" cy="275640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Чем отличается разбор слова по составу от словообразовательного разбора?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812" y="1839693"/>
            <a:ext cx="11746523" cy="4351338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3200" dirty="0" smtClean="0"/>
              <a:t>При исследовании строения слов применяются два вида анализа: 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морфемный и словообразовательный разбор</a:t>
            </a:r>
            <a:r>
              <a:rPr lang="ru-RU" sz="3200" dirty="0" smtClean="0"/>
              <a:t>. 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Морфемный разбор слова </a:t>
            </a:r>
            <a:r>
              <a:rPr lang="ru-RU" sz="3200" dirty="0" smtClean="0"/>
              <a:t>– это выделение частей (морфем), из которых слово состоит. 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Например:</a:t>
            </a:r>
            <a:r>
              <a:rPr lang="ru-RU" sz="3200" dirty="0" smtClean="0"/>
              <a:t> </a:t>
            </a:r>
            <a:r>
              <a:rPr lang="ru-RU" sz="3200" b="1" dirty="0" err="1" smtClean="0"/>
              <a:t>п</a:t>
            </a:r>
            <a:r>
              <a:rPr lang="ru-RU" sz="3200" b="1" dirty="0" smtClean="0"/>
              <a:t> о в о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к а</a:t>
            </a:r>
          </a:p>
          <a:p>
            <a:pPr indent="228600" algn="just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Словообразовательный разбор слова</a:t>
            </a:r>
            <a:r>
              <a:rPr lang="ru-RU" sz="3200" dirty="0" smtClean="0"/>
              <a:t> – это определение способа образования слова, т.е. выяснение, от чего и с помощью чего происходит образование конкретного слова.</a:t>
            </a:r>
            <a:endParaRPr lang="ru-RU" sz="3200" dirty="0"/>
          </a:p>
        </p:txBody>
      </p:sp>
      <p:sp>
        <p:nvSpPr>
          <p:cNvPr id="4" name="Половина рамки 3"/>
          <p:cNvSpPr/>
          <p:nvPr/>
        </p:nvSpPr>
        <p:spPr>
          <a:xfrm flipH="1">
            <a:off x="3109649" y="3929065"/>
            <a:ext cx="500066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>
            <a:off x="3836783" y="3840481"/>
            <a:ext cx="677027" cy="225083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19130093" flipH="1">
            <a:off x="4813934" y="3826157"/>
            <a:ext cx="96383" cy="174836"/>
          </a:xfrm>
          <a:prstGeom prst="halfFrame">
            <a:avLst>
              <a:gd name="adj1" fmla="val 0"/>
              <a:gd name="adj2" fmla="val 5193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032336" y="3986438"/>
            <a:ext cx="339177" cy="318276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953150" y="4378036"/>
            <a:ext cx="2036618" cy="13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4941067" y="4343188"/>
            <a:ext cx="96985" cy="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890381" y="4357257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Морфемный разбор слова. 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948" y="1209822"/>
            <a:ext cx="11816861" cy="4967141"/>
          </a:xfrm>
        </p:spPr>
        <p:txBody>
          <a:bodyPr>
            <a:normAutofit lnSpcReduction="10000"/>
          </a:bodyPr>
          <a:lstStyle/>
          <a:p>
            <a:pPr indent="228600" algn="just" fontAlgn="base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Медовый</a:t>
            </a:r>
          </a:p>
          <a:p>
            <a:pPr indent="228600" algn="just" fontAlgn="base">
              <a:buNone/>
            </a:pPr>
            <a:r>
              <a:rPr lang="ru-RU" dirty="0" smtClean="0"/>
              <a:t>1. Это слово — имя прилагательное.</a:t>
            </a:r>
          </a:p>
          <a:p>
            <a:pPr indent="228600" algn="just" fontAlgn="base">
              <a:buNone/>
            </a:pPr>
            <a:r>
              <a:rPr lang="ru-RU" dirty="0" smtClean="0"/>
              <a:t>2. Для отделения </a:t>
            </a:r>
            <a:r>
              <a:rPr lang="ru-RU" b="1" dirty="0" smtClean="0">
                <a:solidFill>
                  <a:srgbClr val="002060"/>
                </a:solidFill>
              </a:rPr>
              <a:t>окончания</a:t>
            </a:r>
            <a:r>
              <a:rPr lang="ru-RU" dirty="0" smtClean="0"/>
              <a:t> прилагательное нужно просклонять: </a:t>
            </a:r>
            <a:r>
              <a:rPr lang="ru-RU" i="1" dirty="0" smtClean="0"/>
              <a:t>медов</a:t>
            </a:r>
            <a:r>
              <a:rPr lang="ru-RU" b="1" i="1" dirty="0" smtClean="0">
                <a:solidFill>
                  <a:srgbClr val="7030A0"/>
                </a:solidFill>
              </a:rPr>
              <a:t>ого</a:t>
            </a:r>
            <a:r>
              <a:rPr lang="ru-RU" i="1" dirty="0" smtClean="0"/>
              <a:t>, медов</a:t>
            </a:r>
            <a:r>
              <a:rPr lang="ru-RU" b="1" i="1" dirty="0" smtClean="0">
                <a:solidFill>
                  <a:srgbClr val="7030A0"/>
                </a:solidFill>
              </a:rPr>
              <a:t>ому</a:t>
            </a:r>
            <a:r>
              <a:rPr lang="ru-RU" i="1" dirty="0" smtClean="0"/>
              <a:t>, медов</a:t>
            </a:r>
            <a:r>
              <a:rPr lang="ru-RU" b="1" i="1" dirty="0" smtClean="0">
                <a:solidFill>
                  <a:srgbClr val="7030A0"/>
                </a:solidFill>
              </a:rPr>
              <a:t>ым</a:t>
            </a:r>
            <a:r>
              <a:rPr lang="ru-RU" dirty="0" smtClean="0"/>
              <a:t>. Окончание </a:t>
            </a:r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b="1" dirty="0" err="1" smtClean="0">
                <a:solidFill>
                  <a:srgbClr val="C00000"/>
                </a:solidFill>
              </a:rPr>
              <a:t>ый</a:t>
            </a:r>
            <a:r>
              <a:rPr lang="ru-RU" dirty="0" smtClean="0"/>
              <a:t>, выражающее значение </a:t>
            </a:r>
            <a:r>
              <a:rPr lang="ru-RU" b="1" dirty="0" smtClean="0"/>
              <a:t>м. р., ед. ч., И. п.</a:t>
            </a:r>
            <a:endParaRPr lang="ru-RU" dirty="0" smtClean="0"/>
          </a:p>
          <a:p>
            <a:pPr indent="228600" algn="just" fontAlgn="base">
              <a:buNone/>
            </a:pPr>
            <a:r>
              <a:rPr lang="ru-RU" dirty="0" smtClean="0"/>
              <a:t>3. </a:t>
            </a:r>
            <a:r>
              <a:rPr lang="ru-RU" b="1" dirty="0" smtClean="0">
                <a:solidFill>
                  <a:srgbClr val="002060"/>
                </a:solidFill>
              </a:rPr>
              <a:t>Основа слова </a:t>
            </a:r>
            <a:r>
              <a:rPr lang="ru-RU" dirty="0" smtClean="0"/>
              <a:t>— </a:t>
            </a:r>
            <a:r>
              <a:rPr lang="ru-RU" b="1" dirty="0" smtClean="0">
                <a:solidFill>
                  <a:srgbClr val="C00000"/>
                </a:solidFill>
              </a:rPr>
              <a:t>медов-</a:t>
            </a:r>
            <a:r>
              <a:rPr lang="ru-RU" dirty="0" smtClean="0"/>
              <a:t>.</a:t>
            </a:r>
          </a:p>
          <a:p>
            <a:pPr indent="228600" algn="just" fontAlgn="base">
              <a:buNone/>
            </a:pPr>
            <a:r>
              <a:rPr lang="ru-RU" dirty="0" smtClean="0"/>
              <a:t>4. </a:t>
            </a:r>
            <a:r>
              <a:rPr lang="ru-RU" b="1" dirty="0" smtClean="0">
                <a:solidFill>
                  <a:srgbClr val="002060"/>
                </a:solidFill>
              </a:rPr>
              <a:t>Корень слова</a:t>
            </a:r>
            <a:r>
              <a:rPr lang="ru-RU" dirty="0" smtClean="0"/>
              <a:t> — </a:t>
            </a:r>
            <a:r>
              <a:rPr lang="ru-RU" b="1" dirty="0" smtClean="0">
                <a:solidFill>
                  <a:srgbClr val="C00000"/>
                </a:solidFill>
              </a:rPr>
              <a:t>мед-</a:t>
            </a:r>
            <a:r>
              <a:rPr lang="ru-RU" dirty="0" smtClean="0"/>
              <a:t> (однокоренные слова: </a:t>
            </a:r>
            <a:r>
              <a:rPr lang="ru-RU" b="1" i="1" dirty="0" smtClean="0">
                <a:solidFill>
                  <a:srgbClr val="7030A0"/>
                </a:solidFill>
              </a:rPr>
              <a:t>мёд</a:t>
            </a:r>
            <a:r>
              <a:rPr lang="ru-RU" i="1" dirty="0" smtClean="0"/>
              <a:t>, </a:t>
            </a:r>
            <a:r>
              <a:rPr lang="ru-RU" b="1" i="1" dirty="0" smtClean="0">
                <a:solidFill>
                  <a:srgbClr val="7030A0"/>
                </a:solidFill>
              </a:rPr>
              <a:t>мед</a:t>
            </a:r>
            <a:r>
              <a:rPr lang="ru-RU" i="1" dirty="0" smtClean="0"/>
              <a:t>ок, </a:t>
            </a:r>
            <a:r>
              <a:rPr lang="ru-RU" b="1" i="1" dirty="0" smtClean="0">
                <a:solidFill>
                  <a:srgbClr val="7030A0"/>
                </a:solidFill>
              </a:rPr>
              <a:t>мед</a:t>
            </a:r>
            <a:r>
              <a:rPr lang="ru-RU" i="1" dirty="0" smtClean="0"/>
              <a:t>вяный</a:t>
            </a:r>
            <a:r>
              <a:rPr lang="ru-RU" dirty="0" smtClean="0"/>
              <a:t>).</a:t>
            </a:r>
          </a:p>
          <a:p>
            <a:pPr indent="228600" algn="just" fontAlgn="base">
              <a:buNone/>
            </a:pPr>
            <a:r>
              <a:rPr lang="ru-RU" dirty="0" smtClean="0"/>
              <a:t>5. </a:t>
            </a:r>
            <a:r>
              <a:rPr lang="ru-RU" b="1" dirty="0" smtClean="0">
                <a:solidFill>
                  <a:srgbClr val="002060"/>
                </a:solidFill>
              </a:rPr>
              <a:t>Суффикс</a:t>
            </a:r>
            <a:r>
              <a:rPr lang="ru-RU" dirty="0" smtClean="0"/>
              <a:t> — </a:t>
            </a:r>
            <a:r>
              <a:rPr lang="ru-RU" b="1" dirty="0" err="1" smtClean="0">
                <a:solidFill>
                  <a:srgbClr val="C00000"/>
                </a:solidFill>
              </a:rPr>
              <a:t>ов</a:t>
            </a:r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dirty="0" smtClean="0"/>
              <a:t>. Такой же суффикс есть в словах </a:t>
            </a:r>
            <a:r>
              <a:rPr lang="ru-RU" i="1" dirty="0" smtClean="0"/>
              <a:t>сосн</a:t>
            </a:r>
            <a:r>
              <a:rPr lang="ru-RU" b="1" i="1" dirty="0" smtClean="0">
                <a:solidFill>
                  <a:srgbClr val="7030A0"/>
                </a:solidFill>
              </a:rPr>
              <a:t>ов</a:t>
            </a:r>
            <a:r>
              <a:rPr lang="ru-RU" i="1" dirty="0" smtClean="0"/>
              <a:t>ый, слив</a:t>
            </a:r>
            <a:r>
              <a:rPr lang="ru-RU" b="1" i="1" dirty="0" smtClean="0">
                <a:solidFill>
                  <a:srgbClr val="7030A0"/>
                </a:solidFill>
              </a:rPr>
              <a:t>ов</a:t>
            </a:r>
            <a:r>
              <a:rPr lang="ru-RU" i="1" dirty="0" smtClean="0"/>
              <a:t>ый, орех</a:t>
            </a:r>
            <a:r>
              <a:rPr lang="ru-RU" b="1" i="1" dirty="0" smtClean="0">
                <a:solidFill>
                  <a:srgbClr val="7030A0"/>
                </a:solidFill>
              </a:rPr>
              <a:t>ов</a:t>
            </a:r>
            <a:r>
              <a:rPr lang="ru-RU" i="1" dirty="0" smtClean="0"/>
              <a:t>ый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медовый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6523513" y="5407273"/>
            <a:ext cx="777620" cy="487089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881489" y="6049108"/>
            <a:ext cx="1641658" cy="29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4831726" y="5975045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6461231" y="6014900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Арка 10"/>
          <p:cNvSpPr/>
          <p:nvPr/>
        </p:nvSpPr>
        <p:spPr>
          <a:xfrm>
            <a:off x="5074740" y="5331656"/>
            <a:ext cx="677027" cy="225083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9130093" flipH="1">
            <a:off x="6150364" y="5359534"/>
            <a:ext cx="96383" cy="174836"/>
          </a:xfrm>
          <a:prstGeom prst="halfFrame">
            <a:avLst>
              <a:gd name="adj1" fmla="val 0"/>
              <a:gd name="adj2" fmla="val 5193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+mn-lt"/>
              </a:rPr>
              <a:t>Задание №2.</a:t>
            </a:r>
            <a:endParaRPr lang="ru-RU" sz="6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75582"/>
            <a:ext cx="10515600" cy="46013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Разберите по составу слова: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осенний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прилетают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запах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подоконник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примерка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8132" name="Picture 4" descr="https://u-f.ru/sites/default/files/styles/main_700/public/01004mbs-7605-1200x800.jpg?itok=KTu6e1w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5378" y="2339372"/>
            <a:ext cx="4910455" cy="327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8" y="0"/>
            <a:ext cx="12192000" cy="6858000"/>
          </a:xfrm>
          <a:prstGeom prst="rect">
            <a:avLst/>
          </a:prstGeom>
          <a:noFill/>
        </p:spPr>
      </p:pic>
      <p:pic>
        <p:nvPicPr>
          <p:cNvPr id="48138" name="Picture 10" descr="https://st2.depositphotos.com/6698172/9985/v/950/depositphotos_99854246-stock-illustration-rain-outside-the-window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5600" y="532374"/>
            <a:ext cx="7387771" cy="554082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28670"/>
            <a:ext cx="10972800" cy="53959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/>
              <a:t>Осенний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Прилетают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Запах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Подоконник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ru-RU" sz="3600" b="1" dirty="0" smtClean="0"/>
              <a:t>Примерка </a:t>
            </a:r>
            <a:endParaRPr lang="ru-RU" sz="3600" b="1" dirty="0"/>
          </a:p>
        </p:txBody>
      </p:sp>
      <p:sp>
        <p:nvSpPr>
          <p:cNvPr id="5" name="Половина рамки 4"/>
          <p:cNvSpPr/>
          <p:nvPr/>
        </p:nvSpPr>
        <p:spPr>
          <a:xfrm flipH="1">
            <a:off x="812799" y="4286257"/>
            <a:ext cx="901669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flipH="1">
            <a:off x="783771" y="5441134"/>
            <a:ext cx="758662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мка 17"/>
          <p:cNvSpPr/>
          <p:nvPr/>
        </p:nvSpPr>
        <p:spPr>
          <a:xfrm>
            <a:off x="2045580" y="3286124"/>
            <a:ext cx="285752" cy="285752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Рамка 19"/>
          <p:cNvSpPr/>
          <p:nvPr/>
        </p:nvSpPr>
        <p:spPr>
          <a:xfrm>
            <a:off x="2714753" y="5527738"/>
            <a:ext cx="285752" cy="357190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Рамка 20"/>
          <p:cNvSpPr/>
          <p:nvPr/>
        </p:nvSpPr>
        <p:spPr>
          <a:xfrm>
            <a:off x="3520174" y="4429578"/>
            <a:ext cx="285752" cy="285752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Арка 27"/>
          <p:cNvSpPr/>
          <p:nvPr/>
        </p:nvSpPr>
        <p:spPr>
          <a:xfrm>
            <a:off x="1707426" y="5404228"/>
            <a:ext cx="677027" cy="225083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Арка 28"/>
          <p:cNvSpPr/>
          <p:nvPr/>
        </p:nvSpPr>
        <p:spPr>
          <a:xfrm>
            <a:off x="1743711" y="4262511"/>
            <a:ext cx="886947" cy="281353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Арка 29"/>
          <p:cNvSpPr/>
          <p:nvPr/>
        </p:nvSpPr>
        <p:spPr>
          <a:xfrm>
            <a:off x="1328044" y="3146474"/>
            <a:ext cx="677027" cy="225083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Арка 30"/>
          <p:cNvSpPr/>
          <p:nvPr/>
        </p:nvSpPr>
        <p:spPr>
          <a:xfrm>
            <a:off x="1635189" y="2018714"/>
            <a:ext cx="677027" cy="225083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Арка 31"/>
          <p:cNvSpPr/>
          <p:nvPr/>
        </p:nvSpPr>
        <p:spPr>
          <a:xfrm>
            <a:off x="774715" y="862820"/>
            <a:ext cx="927476" cy="290732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оловина рамки 32"/>
          <p:cNvSpPr/>
          <p:nvPr/>
        </p:nvSpPr>
        <p:spPr>
          <a:xfrm rot="19130093" flipH="1">
            <a:off x="1987143" y="889042"/>
            <a:ext cx="45719" cy="136297"/>
          </a:xfrm>
          <a:prstGeom prst="halfFrame">
            <a:avLst>
              <a:gd name="adj1" fmla="val 0"/>
              <a:gd name="adj2" fmla="val 5193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оловина рамки 33"/>
          <p:cNvSpPr/>
          <p:nvPr/>
        </p:nvSpPr>
        <p:spPr>
          <a:xfrm rot="19130093" flipH="1">
            <a:off x="2495218" y="1985193"/>
            <a:ext cx="56876" cy="131838"/>
          </a:xfrm>
          <a:prstGeom prst="halfFrame">
            <a:avLst>
              <a:gd name="adj1" fmla="val 0"/>
              <a:gd name="adj2" fmla="val 5193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оловина рамки 34"/>
          <p:cNvSpPr/>
          <p:nvPr/>
        </p:nvSpPr>
        <p:spPr>
          <a:xfrm rot="19130093" flipH="1">
            <a:off x="2979614" y="4232349"/>
            <a:ext cx="225214" cy="263454"/>
          </a:xfrm>
          <a:prstGeom prst="halfFrame">
            <a:avLst>
              <a:gd name="adj1" fmla="val 0"/>
              <a:gd name="adj2" fmla="val 5193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оловина рамки 35"/>
          <p:cNvSpPr/>
          <p:nvPr/>
        </p:nvSpPr>
        <p:spPr>
          <a:xfrm rot="19130093" flipH="1">
            <a:off x="2594678" y="5438784"/>
            <a:ext cx="54976" cy="125042"/>
          </a:xfrm>
          <a:prstGeom prst="halfFrame">
            <a:avLst>
              <a:gd name="adj1" fmla="val 0"/>
              <a:gd name="adj2" fmla="val 5193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Рамка 36"/>
          <p:cNvSpPr/>
          <p:nvPr/>
        </p:nvSpPr>
        <p:spPr>
          <a:xfrm>
            <a:off x="2605719" y="2103655"/>
            <a:ext cx="617791" cy="393247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Рамка 37"/>
          <p:cNvSpPr/>
          <p:nvPr/>
        </p:nvSpPr>
        <p:spPr>
          <a:xfrm>
            <a:off x="2125408" y="913039"/>
            <a:ext cx="603277" cy="465818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оловина рамки 38"/>
          <p:cNvSpPr/>
          <p:nvPr/>
        </p:nvSpPr>
        <p:spPr>
          <a:xfrm flipH="1">
            <a:off x="773722" y="2017486"/>
            <a:ext cx="799228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703384" y="6020972"/>
            <a:ext cx="194134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67657" y="4881042"/>
            <a:ext cx="2749899" cy="102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04910" y="3742006"/>
            <a:ext cx="140677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89317" y="2588455"/>
            <a:ext cx="1941341" cy="281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661181" y="1491175"/>
            <a:ext cx="1378634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овина рамки 48"/>
          <p:cNvSpPr/>
          <p:nvPr/>
        </p:nvSpPr>
        <p:spPr>
          <a:xfrm flipH="1">
            <a:off x="801857" y="3202026"/>
            <a:ext cx="456875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16200000" flipH="1">
            <a:off x="681312" y="6004967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2578555" y="5988112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3363564" y="4858573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651619" y="4828421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550013" y="3710815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1986929" y="3696303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6200000" flipH="1">
            <a:off x="666127" y="2535159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6200000" flipH="1">
            <a:off x="2582013" y="2578702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6200000" flipH="1">
            <a:off x="651612" y="1432073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6200000" flipH="1">
            <a:off x="1986926" y="1446589"/>
            <a:ext cx="96984" cy="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8434" name="Picture 2" descr="https://xn--80achdsmthemz.xn--p1ai/plakaty/b8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3189" y="-3473"/>
            <a:ext cx="7623858" cy="6861473"/>
          </a:xfrm>
          <a:prstGeom prst="rect">
            <a:avLst/>
          </a:prstGeom>
          <a:noFill/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xmlns="" id="{95EBE742-7EE6-417D-B95B-F42BBE953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90676" y="2665116"/>
            <a:ext cx="4190714" cy="419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i.pinimg.com/736x/88/a1/62/88a162227e686039384b2d0ebd5264eb--software-testing-clipart.jpg">
            <a:extLst>
              <a:ext uri="{FF2B5EF4-FFF2-40B4-BE49-F238E27FC236}">
                <a16:creationId xmlns:a16="http://schemas.microsoft.com/office/drawing/2014/main" xmlns="" id="{8218E893-EFEB-4A9A-9858-5440F5E71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0627" y="2988342"/>
            <a:ext cx="1951373" cy="362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895" y="365125"/>
            <a:ext cx="11422967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Приставочный способ словообразования.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7287" y="1825625"/>
            <a:ext cx="11648048" cy="4729920"/>
          </a:xfrm>
        </p:spPr>
        <p:txBody>
          <a:bodyPr>
            <a:normAutofit fontScale="92500"/>
          </a:bodyPr>
          <a:lstStyle/>
          <a:p>
            <a:pPr indent="228600" algn="just">
              <a:buNone/>
            </a:pPr>
            <a:r>
              <a:rPr lang="ru-RU" dirty="0" smtClean="0"/>
              <a:t> </a:t>
            </a:r>
            <a:r>
              <a:rPr lang="ru-RU" sz="3600" dirty="0" smtClean="0"/>
              <a:t>Выражается в прибавлении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приставки</a:t>
            </a:r>
            <a:r>
              <a:rPr lang="ru-RU" sz="3600" dirty="0" smtClean="0"/>
              <a:t>(префикса) к слову, которое выступает в роли производящей основы. </a:t>
            </a:r>
          </a:p>
          <a:p>
            <a:pPr indent="228600" algn="just">
              <a:buNone/>
            </a:pPr>
            <a:r>
              <a:rPr lang="ru-RU" sz="3600" dirty="0" smtClean="0"/>
              <a:t>Слова </a:t>
            </a:r>
            <a:r>
              <a:rPr lang="ru-RU" sz="3600" b="1" dirty="0" smtClean="0">
                <a:solidFill>
                  <a:srgbClr val="7030A0"/>
                </a:solidFill>
              </a:rPr>
              <a:t>сотоварищ, неприятель, сверхранний, придавать, раздавать </a:t>
            </a:r>
            <a:r>
              <a:rPr lang="ru-RU" sz="3600" dirty="0" smtClean="0"/>
              <a:t>образованы прибавлением приставок </a:t>
            </a:r>
            <a:r>
              <a:rPr lang="ru-RU" sz="3600" b="1" dirty="0" smtClean="0">
                <a:solidFill>
                  <a:srgbClr val="00B050"/>
                </a:solidFill>
              </a:rPr>
              <a:t>со-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не-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сверх-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при-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раз-</a:t>
            </a:r>
            <a:r>
              <a:rPr lang="ru-RU" sz="3600" dirty="0" smtClean="0"/>
              <a:t> к производящим основам </a:t>
            </a:r>
            <a:r>
              <a:rPr lang="ru-RU" sz="3600" b="1" dirty="0" smtClean="0">
                <a:solidFill>
                  <a:srgbClr val="7030A0"/>
                </a:solidFill>
              </a:rPr>
              <a:t>товарищ, приятель, ранний, давать</a:t>
            </a:r>
            <a:r>
              <a:rPr lang="ru-RU" sz="3600" dirty="0" smtClean="0"/>
              <a:t>. </a:t>
            </a:r>
          </a:p>
          <a:p>
            <a:pPr indent="228600" algn="just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Важно: при добавлении приставки часть речи не меняется!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https://heaclub.ru/tim/b40ee6bf951e3f47b185f1ffb262081b/izobrazhenie-1-pravopisanie-pristavok-quotbezquot-i-quotbesquot-v-russkom-yazike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4671" y="376705"/>
            <a:ext cx="1761605" cy="1339554"/>
          </a:xfrm>
          <a:prstGeom prst="rect">
            <a:avLst/>
          </a:prstGeom>
          <a:noFill/>
        </p:spPr>
      </p:pic>
      <p:sp>
        <p:nvSpPr>
          <p:cNvPr id="6" name="Половина рамки 5"/>
          <p:cNvSpPr/>
          <p:nvPr/>
        </p:nvSpPr>
        <p:spPr>
          <a:xfrm flipH="1">
            <a:off x="2731526" y="3844659"/>
            <a:ext cx="500066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flipH="1">
            <a:off x="3631858" y="3858726"/>
            <a:ext cx="500066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flipH="1">
            <a:off x="4586068" y="3858726"/>
            <a:ext cx="1262114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/>
          <p:cNvSpPr/>
          <p:nvPr/>
        </p:nvSpPr>
        <p:spPr>
          <a:xfrm flipH="1">
            <a:off x="6203851" y="3868615"/>
            <a:ext cx="900332" cy="8506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оловина рамки 9"/>
          <p:cNvSpPr/>
          <p:nvPr/>
        </p:nvSpPr>
        <p:spPr>
          <a:xfrm flipH="1">
            <a:off x="7512148" y="3872794"/>
            <a:ext cx="741610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40138" y="5821279"/>
            <a:ext cx="6528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со</a:t>
            </a:r>
            <a:r>
              <a:rPr lang="ru-RU" sz="3600" b="1" dirty="0" smtClean="0"/>
              <a:t> + </a:t>
            </a:r>
            <a:r>
              <a:rPr lang="ru-RU" sz="3600" b="1" dirty="0" smtClean="0">
                <a:solidFill>
                  <a:srgbClr val="7030A0"/>
                </a:solidFill>
              </a:rPr>
              <a:t>товарищ</a:t>
            </a:r>
            <a:r>
              <a:rPr lang="ru-RU" sz="3600" b="1" dirty="0" smtClean="0"/>
              <a:t>      </a:t>
            </a:r>
            <a:r>
              <a:rPr lang="ru-RU" sz="3600" b="1" dirty="0" smtClean="0">
                <a:solidFill>
                  <a:srgbClr val="7030A0"/>
                </a:solidFill>
              </a:rPr>
              <a:t>сотоварищ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6733310" y="6137563"/>
            <a:ext cx="623454" cy="110836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овина рамки 12"/>
          <p:cNvSpPr/>
          <p:nvPr/>
        </p:nvSpPr>
        <p:spPr>
          <a:xfrm flipH="1">
            <a:off x="3659781" y="5964405"/>
            <a:ext cx="500066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оловина рамки 13"/>
          <p:cNvSpPr/>
          <p:nvPr/>
        </p:nvSpPr>
        <p:spPr>
          <a:xfrm flipH="1">
            <a:off x="7400508" y="5922841"/>
            <a:ext cx="500066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Сегодня на уроке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0167" y="1825625"/>
            <a:ext cx="11197882" cy="4351338"/>
          </a:xfrm>
        </p:spPr>
        <p:txBody>
          <a:bodyPr/>
          <a:lstStyle/>
          <a:p>
            <a:pPr indent="228600" algn="just">
              <a:buNone/>
            </a:pPr>
            <a:r>
              <a:rPr lang="ru-RU" sz="3200" dirty="0" smtClean="0"/>
              <a:t>1. Вспомним, что такое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морфема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2. Разберем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все морфемы </a:t>
            </a:r>
            <a:r>
              <a:rPr lang="ru-RU" sz="3200" dirty="0" smtClean="0"/>
              <a:t>и определим,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для чего они служат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3.  Выясним,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чем отличается морфемный анализ слова от словообразовательного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4. Рассмотрим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способы образования слов в русском языке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pic>
        <p:nvPicPr>
          <p:cNvPr id="5" name="Picture 2" descr="https://sun9-24.userapi.com/c840726/v840726543/2723e/uCNAqi5ZreQ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9101" y="4825374"/>
            <a:ext cx="2752704" cy="2032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83" y="365125"/>
            <a:ext cx="11732455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Суффиксальный способ словообразования.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9638" y="1966302"/>
            <a:ext cx="8609428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Осуществляется путем прибавления к производящей основе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суффикса</a:t>
            </a:r>
            <a:r>
              <a:rPr lang="ru-RU" sz="3200" dirty="0" smtClean="0"/>
              <a:t>. </a:t>
            </a:r>
          </a:p>
          <a:p>
            <a:pPr indent="228600" algn="just">
              <a:buNone/>
            </a:pPr>
            <a:r>
              <a:rPr lang="ru-RU" sz="3200" dirty="0" smtClean="0"/>
              <a:t>Слова </a:t>
            </a:r>
            <a:r>
              <a:rPr lang="ru-RU" sz="3200" b="1" dirty="0" smtClean="0">
                <a:solidFill>
                  <a:srgbClr val="7030A0"/>
                </a:solidFill>
              </a:rPr>
              <a:t>земляк, землячка, землячество </a:t>
            </a:r>
            <a:r>
              <a:rPr lang="ru-RU" sz="3200" dirty="0" smtClean="0"/>
              <a:t>образованы прибавлением суффиксов </a:t>
            </a:r>
            <a:r>
              <a:rPr lang="ru-RU" sz="3200" b="1" dirty="0" smtClean="0">
                <a:solidFill>
                  <a:srgbClr val="00B050"/>
                </a:solidFill>
              </a:rPr>
              <a:t>-як</a:t>
            </a:r>
            <a:r>
              <a:rPr lang="ru-RU" sz="3200" dirty="0" smtClean="0"/>
              <a:t>, </a:t>
            </a:r>
            <a:r>
              <a:rPr lang="ru-RU" sz="3200" b="1" dirty="0" smtClean="0">
                <a:solidFill>
                  <a:srgbClr val="00B050"/>
                </a:solidFill>
              </a:rPr>
              <a:t>-к-</a:t>
            </a:r>
            <a:r>
              <a:rPr lang="ru-RU" sz="3200" dirty="0" smtClean="0"/>
              <a:t>, </a:t>
            </a:r>
            <a:r>
              <a:rPr lang="ru-RU" sz="3200" b="1" dirty="0" smtClean="0">
                <a:solidFill>
                  <a:srgbClr val="00B050"/>
                </a:solidFill>
              </a:rPr>
              <a:t>-</a:t>
            </a:r>
            <a:r>
              <a:rPr lang="ru-RU" sz="3200" b="1" dirty="0" err="1" smtClean="0">
                <a:solidFill>
                  <a:srgbClr val="00B050"/>
                </a:solidFill>
              </a:rPr>
              <a:t>еств</a:t>
            </a:r>
            <a:r>
              <a:rPr lang="ru-RU" sz="3200" b="1" dirty="0" smtClean="0">
                <a:solidFill>
                  <a:srgbClr val="00B050"/>
                </a:solidFill>
              </a:rPr>
              <a:t>- </a:t>
            </a:r>
            <a:r>
              <a:rPr lang="ru-RU" sz="3200" dirty="0" smtClean="0"/>
              <a:t>к производящим основам </a:t>
            </a:r>
            <a:r>
              <a:rPr lang="ru-RU" sz="3200" b="1" dirty="0" err="1" smtClean="0">
                <a:solidFill>
                  <a:srgbClr val="7030A0"/>
                </a:solidFill>
              </a:rPr>
              <a:t>земл</a:t>
            </a:r>
            <a:r>
              <a:rPr lang="ru-RU" sz="3200" b="1" dirty="0" smtClean="0">
                <a:solidFill>
                  <a:srgbClr val="7030A0"/>
                </a:solidFill>
              </a:rPr>
              <a:t>-</a:t>
            </a:r>
            <a:r>
              <a:rPr lang="ru-RU" sz="3200" dirty="0" smtClean="0"/>
              <a:t>, </a:t>
            </a:r>
            <a:r>
              <a:rPr lang="ru-RU" sz="3200" b="1" dirty="0" smtClean="0">
                <a:solidFill>
                  <a:srgbClr val="7030A0"/>
                </a:solidFill>
              </a:rPr>
              <a:t>земляк-</a:t>
            </a:r>
            <a:r>
              <a:rPr lang="ru-RU" sz="3200" dirty="0" smtClean="0"/>
              <a:t>,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земляк-</a:t>
            </a:r>
            <a:r>
              <a:rPr lang="ru-RU" sz="3200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http://flash4fun.com.ua/uploads/pics/2013/07/25/378311478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646" y="2440643"/>
            <a:ext cx="3045313" cy="16161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689957" y="5433352"/>
            <a:ext cx="6910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земля</a:t>
            </a:r>
            <a:r>
              <a:rPr lang="ru-RU" sz="4800" b="1" dirty="0" smtClean="0"/>
              <a:t> + </a:t>
            </a:r>
            <a:r>
              <a:rPr lang="ru-RU" sz="4800" b="1" dirty="0" smtClean="0">
                <a:solidFill>
                  <a:srgbClr val="00B050"/>
                </a:solidFill>
              </a:rPr>
              <a:t>як</a:t>
            </a:r>
            <a:r>
              <a:rPr lang="ru-RU" sz="4800" b="1" dirty="0" smtClean="0"/>
              <a:t>        </a:t>
            </a:r>
            <a:r>
              <a:rPr lang="ru-RU" sz="4800" b="1" dirty="0" smtClean="0">
                <a:solidFill>
                  <a:srgbClr val="7030A0"/>
                </a:solidFill>
              </a:rPr>
              <a:t>земляк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6082145" y="5846618"/>
            <a:ext cx="1080655" cy="124691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743200" y="6234545"/>
            <a:ext cx="1510145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2708564" y="6186055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4191006" y="6213767"/>
            <a:ext cx="96985" cy="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овина рамки 13"/>
          <p:cNvSpPr/>
          <p:nvPr/>
        </p:nvSpPr>
        <p:spPr>
          <a:xfrm rot="19130093" flipH="1">
            <a:off x="5642440" y="5472933"/>
            <a:ext cx="148586" cy="280443"/>
          </a:xfrm>
          <a:prstGeom prst="halfFrame">
            <a:avLst>
              <a:gd name="adj1" fmla="val 0"/>
              <a:gd name="adj2" fmla="val 5193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rot="19130093" flipH="1">
            <a:off x="9022949" y="5417515"/>
            <a:ext cx="148586" cy="280443"/>
          </a:xfrm>
          <a:prstGeom prst="halfFrame">
            <a:avLst>
              <a:gd name="adj1" fmla="val 0"/>
              <a:gd name="adj2" fmla="val 5193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2060"/>
                </a:solidFill>
              </a:rPr>
              <a:t>Приставочно-суффиксальный способ словообразования.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7287" y="1730326"/>
            <a:ext cx="11380762" cy="4768947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600" dirty="0" smtClean="0"/>
              <a:t>Заключается в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одновременном присоединении </a:t>
            </a:r>
            <a:r>
              <a:rPr lang="ru-RU" sz="3600" dirty="0" smtClean="0"/>
              <a:t>к производящей основе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приставки</a:t>
            </a:r>
            <a:r>
              <a:rPr lang="ru-RU" sz="3600" dirty="0" smtClean="0"/>
              <a:t> и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суффикса</a:t>
            </a:r>
            <a:r>
              <a:rPr lang="ru-RU" sz="3600" dirty="0" smtClean="0"/>
              <a:t>. Слова </a:t>
            </a:r>
            <a:r>
              <a:rPr lang="ru-RU" sz="3600" b="1" dirty="0" smtClean="0">
                <a:solidFill>
                  <a:srgbClr val="7030A0"/>
                </a:solidFill>
              </a:rPr>
              <a:t>взморье, подорожник, простенок, перелесок </a:t>
            </a:r>
            <a:r>
              <a:rPr lang="ru-RU" sz="3600" dirty="0" smtClean="0"/>
              <a:t>образованы одновременным присоединением к производящей основе приставок </a:t>
            </a:r>
            <a:r>
              <a:rPr lang="ru-RU" sz="3600" b="1" dirty="0" err="1" smtClean="0">
                <a:solidFill>
                  <a:srgbClr val="00B050"/>
                </a:solidFill>
              </a:rPr>
              <a:t>вз</a:t>
            </a:r>
            <a:r>
              <a:rPr lang="ru-RU" sz="3600" b="1" dirty="0" smtClean="0">
                <a:solidFill>
                  <a:srgbClr val="00B050"/>
                </a:solidFill>
              </a:rPr>
              <a:t>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по-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про-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пере-</a:t>
            </a:r>
            <a:r>
              <a:rPr lang="ru-RU" sz="3600" dirty="0" smtClean="0"/>
              <a:t> и суффиксов </a:t>
            </a:r>
            <a:r>
              <a:rPr lang="ru-RU" sz="3600" b="1" dirty="0" smtClean="0">
                <a:solidFill>
                  <a:srgbClr val="00B050"/>
                </a:solidFill>
              </a:rPr>
              <a:t>-</a:t>
            </a:r>
            <a:r>
              <a:rPr lang="ru-RU" sz="3600" b="1" dirty="0" err="1" smtClean="0">
                <a:solidFill>
                  <a:srgbClr val="00B050"/>
                </a:solidFill>
              </a:rPr>
              <a:t>j</a:t>
            </a:r>
            <a:r>
              <a:rPr lang="ru-RU" sz="3600" b="1" dirty="0" smtClean="0">
                <a:solidFill>
                  <a:srgbClr val="00B050"/>
                </a:solidFill>
              </a:rPr>
              <a:t>-</a:t>
            </a:r>
            <a:r>
              <a:rPr lang="ru-RU" sz="3600" dirty="0" smtClean="0"/>
              <a:t>, -</a:t>
            </a:r>
            <a:r>
              <a:rPr lang="ru-RU" sz="3600" b="1" dirty="0" smtClean="0">
                <a:solidFill>
                  <a:srgbClr val="00B050"/>
                </a:solidFill>
              </a:rPr>
              <a:t>ник-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-</a:t>
            </a:r>
            <a:r>
              <a:rPr lang="ru-RU" sz="3600" b="1" dirty="0" err="1" smtClean="0">
                <a:solidFill>
                  <a:srgbClr val="00B050"/>
                </a:solidFill>
              </a:rPr>
              <a:t>ок</a:t>
            </a:r>
            <a:r>
              <a:rPr lang="ru-RU" sz="3600" b="1" dirty="0" smtClean="0">
                <a:solidFill>
                  <a:srgbClr val="00B050"/>
                </a:solidFill>
              </a:rPr>
              <a:t>-</a:t>
            </a:r>
            <a:r>
              <a:rPr lang="ru-RU" sz="3600" dirty="0" smtClean="0"/>
              <a:t>, </a:t>
            </a:r>
            <a:r>
              <a:rPr lang="ru-RU" sz="3600" b="1" dirty="0" smtClean="0">
                <a:solidFill>
                  <a:srgbClr val="00B050"/>
                </a:solidFill>
              </a:rPr>
              <a:t>-</a:t>
            </a:r>
            <a:r>
              <a:rPr lang="ru-RU" sz="3600" b="1" dirty="0" err="1" smtClean="0">
                <a:solidFill>
                  <a:srgbClr val="00B050"/>
                </a:solidFill>
              </a:rPr>
              <a:t>ок</a:t>
            </a:r>
            <a:r>
              <a:rPr lang="ru-RU" sz="3600" b="1" dirty="0" smtClean="0">
                <a:solidFill>
                  <a:srgbClr val="00B050"/>
                </a:solidFill>
              </a:rPr>
              <a:t>-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74415" y="5748383"/>
            <a:ext cx="8715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Под</a:t>
            </a:r>
            <a:r>
              <a:rPr lang="ru-RU" sz="3600" b="1" dirty="0" smtClean="0"/>
              <a:t> + </a:t>
            </a:r>
            <a:r>
              <a:rPr lang="ru-RU" sz="3600" b="1" dirty="0" smtClean="0">
                <a:solidFill>
                  <a:srgbClr val="7030A0"/>
                </a:solidFill>
              </a:rPr>
              <a:t>снег</a:t>
            </a:r>
            <a:r>
              <a:rPr lang="ru-RU" sz="3600" b="1" dirty="0" smtClean="0"/>
              <a:t> + </a:t>
            </a:r>
            <a:r>
              <a:rPr lang="ru-RU" sz="3600" b="1" dirty="0" smtClean="0">
                <a:solidFill>
                  <a:srgbClr val="00B050"/>
                </a:solidFill>
              </a:rPr>
              <a:t>ник</a:t>
            </a:r>
            <a:r>
              <a:rPr lang="ru-RU" sz="3600" b="1" dirty="0" smtClean="0"/>
              <a:t>             </a:t>
            </a:r>
            <a:r>
              <a:rPr lang="ru-RU" sz="3600" b="1" dirty="0" smtClean="0">
                <a:solidFill>
                  <a:srgbClr val="7030A0"/>
                </a:solidFill>
              </a:rPr>
              <a:t>подснежник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14" name="Половина рамки 13"/>
          <p:cNvSpPr/>
          <p:nvPr/>
        </p:nvSpPr>
        <p:spPr>
          <a:xfrm flipH="1">
            <a:off x="2222695" y="5818909"/>
            <a:ext cx="1037032" cy="13172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rot="19130093" flipH="1">
            <a:off x="5405395" y="5732593"/>
            <a:ext cx="508284" cy="450432"/>
          </a:xfrm>
          <a:prstGeom prst="halfFrame">
            <a:avLst>
              <a:gd name="adj1" fmla="val 0"/>
              <a:gd name="adj2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flipH="1">
            <a:off x="7495735" y="5821680"/>
            <a:ext cx="1037032" cy="15474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вправо с вырезом 17"/>
          <p:cNvSpPr/>
          <p:nvPr/>
        </p:nvSpPr>
        <p:spPr>
          <a:xfrm>
            <a:off x="6302327" y="6063175"/>
            <a:ext cx="1125415" cy="140678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овина рамки 18"/>
          <p:cNvSpPr/>
          <p:nvPr/>
        </p:nvSpPr>
        <p:spPr>
          <a:xfrm rot="19130093" flipH="1">
            <a:off x="9783431" y="5704884"/>
            <a:ext cx="508284" cy="450432"/>
          </a:xfrm>
          <a:prstGeom prst="halfFrame">
            <a:avLst>
              <a:gd name="adj1" fmla="val 0"/>
              <a:gd name="adj2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err="1" smtClean="0">
                <a:solidFill>
                  <a:srgbClr val="002060"/>
                </a:solidFill>
              </a:rPr>
              <a:t>Безаффиксный</a:t>
            </a:r>
            <a:r>
              <a:rPr lang="ru-RU" sz="4900" b="1" dirty="0" smtClean="0">
                <a:solidFill>
                  <a:srgbClr val="002060"/>
                </a:solidFill>
              </a:rPr>
              <a:t> (</a:t>
            </a:r>
            <a:r>
              <a:rPr lang="ru-RU" sz="4900" b="1" dirty="0" err="1" smtClean="0">
                <a:solidFill>
                  <a:srgbClr val="002060"/>
                </a:solidFill>
              </a:rPr>
              <a:t>бессуффиксный</a:t>
            </a:r>
            <a:r>
              <a:rPr lang="ru-RU" sz="4900" b="1" dirty="0" smtClean="0">
                <a:solidFill>
                  <a:srgbClr val="002060"/>
                </a:solidFill>
              </a:rPr>
              <a:t>) способ словообразования.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dirty="0" smtClean="0"/>
              <a:t>Способ, лишенный словообразовательных элементов. Наименее распространен. Этот способ применяется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только при образовании имен существительных от некоторых глаголов и имен прилагательных</a:t>
            </a:r>
            <a:r>
              <a:rPr lang="ru-RU" dirty="0" smtClean="0"/>
              <a:t>. При этом основа имени прилагательного, от которого образуется существительное, подвергается изменению (меняется конечный согласный, место ударений), а основа глагола обычно не изменяется </a:t>
            </a:r>
            <a:r>
              <a:rPr lang="ru-RU" b="1" dirty="0" smtClean="0">
                <a:solidFill>
                  <a:srgbClr val="7030A0"/>
                </a:solidFill>
              </a:rPr>
              <a:t>(ср.: глубокий – глубь, тихий – тишь, бегать – бег, заливать – залив и т.п.).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Бегать          бег</a:t>
            </a:r>
          </a:p>
          <a:p>
            <a:endParaRPr lang="ru-RU" dirty="0"/>
          </a:p>
        </p:txBody>
      </p:sp>
      <p:sp>
        <p:nvSpPr>
          <p:cNvPr id="5" name="Стрелка вправо с вырезом 4"/>
          <p:cNvSpPr/>
          <p:nvPr/>
        </p:nvSpPr>
        <p:spPr>
          <a:xfrm>
            <a:off x="5978770" y="5683347"/>
            <a:ext cx="1125415" cy="140678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мка 9"/>
          <p:cNvSpPr/>
          <p:nvPr/>
        </p:nvSpPr>
        <p:spPr>
          <a:xfrm>
            <a:off x="8284317" y="5618290"/>
            <a:ext cx="339177" cy="318276"/>
          </a:xfrm>
          <a:prstGeom prst="frame">
            <a:avLst>
              <a:gd name="adj1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4028829" y="5406257"/>
            <a:ext cx="677027" cy="225083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7423192" y="5392402"/>
            <a:ext cx="677027" cy="225083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962400" y="6082145"/>
            <a:ext cx="1246909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3900056" y="6047511"/>
            <a:ext cx="96985" cy="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5174676" y="6061366"/>
            <a:ext cx="96985" cy="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овина рамки 16"/>
          <p:cNvSpPr/>
          <p:nvPr/>
        </p:nvSpPr>
        <p:spPr>
          <a:xfrm rot="19130093" flipH="1">
            <a:off x="5386653" y="5393742"/>
            <a:ext cx="143344" cy="255906"/>
          </a:xfrm>
          <a:prstGeom prst="halfFrame">
            <a:avLst>
              <a:gd name="adj1" fmla="val 0"/>
              <a:gd name="adj2" fmla="val 14058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9130093" flipH="1">
            <a:off x="4984871" y="5407598"/>
            <a:ext cx="143344" cy="255906"/>
          </a:xfrm>
          <a:prstGeom prst="halfFrame">
            <a:avLst>
              <a:gd name="adj1" fmla="val 0"/>
              <a:gd name="adj2" fmla="val 14058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Сложение.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65565"/>
            <a:ext cx="10515600" cy="3657599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dirty="0" smtClean="0"/>
              <a:t>Это такой способ морфологического словообразования, при котором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путем объединения двух и более основ </a:t>
            </a:r>
            <a:r>
              <a:rPr lang="ru-RU" dirty="0" smtClean="0"/>
              <a:t>образуется новое слово.</a:t>
            </a:r>
          </a:p>
          <a:p>
            <a:pPr indent="228600" algn="just" fontAlgn="base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Сложение слов:</a:t>
            </a:r>
            <a:r>
              <a:rPr lang="ru-RU" dirty="0" smtClean="0"/>
              <a:t> </a:t>
            </a:r>
            <a:r>
              <a:rPr lang="ru-RU" b="1" i="1" dirty="0" smtClean="0"/>
              <a:t>диван + кровать                диван-кровать.   </a:t>
            </a:r>
            <a:endParaRPr lang="ru-RU" b="1" dirty="0" smtClean="0"/>
          </a:p>
          <a:p>
            <a:pPr indent="228600" algn="just" fontAlgn="base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Сложение основ с соединительной гласной </a:t>
            </a:r>
            <a:r>
              <a:rPr lang="ru-RU" b="1" dirty="0" smtClean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 или </a:t>
            </a:r>
            <a:r>
              <a:rPr lang="ru-RU" b="1" dirty="0" smtClean="0">
                <a:solidFill>
                  <a:srgbClr val="FF0000"/>
                </a:solidFill>
              </a:rPr>
              <a:t>е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  <a:r>
              <a:rPr lang="ru-RU" dirty="0" smtClean="0"/>
              <a:t> </a:t>
            </a:r>
            <a:r>
              <a:rPr lang="ru-RU" b="1" i="1" dirty="0" smtClean="0"/>
              <a:t>лун</a:t>
            </a:r>
            <a:r>
              <a:rPr lang="ru-RU" b="1" i="1" dirty="0" smtClean="0">
                <a:solidFill>
                  <a:srgbClr val="C00000"/>
                </a:solidFill>
              </a:rPr>
              <a:t>о</a:t>
            </a:r>
            <a:r>
              <a:rPr lang="ru-RU" b="1" i="1" dirty="0" smtClean="0"/>
              <a:t>ход</a:t>
            </a:r>
            <a:r>
              <a:rPr lang="ru-RU" b="1" dirty="0" smtClean="0"/>
              <a:t> (луна + ход).</a:t>
            </a:r>
            <a:endParaRPr lang="ru-RU" dirty="0" smtClean="0"/>
          </a:p>
          <a:p>
            <a:pPr indent="228600" algn="just" fontAlgn="base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Сложение частей основы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b="1" dirty="0" smtClean="0">
                <a:solidFill>
                  <a:srgbClr val="7030A0"/>
                </a:solidFill>
              </a:rPr>
              <a:t>с целым словом или частей основ:</a:t>
            </a:r>
            <a:r>
              <a:rPr lang="ru-RU" dirty="0" smtClean="0"/>
              <a:t> </a:t>
            </a:r>
            <a:r>
              <a:rPr lang="ru-RU" b="1" i="1" dirty="0" smtClean="0"/>
              <a:t>специальный корреспондент              спецкор.</a:t>
            </a:r>
            <a:endParaRPr lang="ru-RU" b="1" dirty="0" smtClean="0"/>
          </a:p>
          <a:p>
            <a:pPr indent="228600" algn="just" fontAlgn="base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Сложение начальных букв слова</a:t>
            </a:r>
            <a:r>
              <a:rPr lang="ru-RU" dirty="0" smtClean="0">
                <a:solidFill>
                  <a:srgbClr val="7030A0"/>
                </a:solidFill>
              </a:rPr>
              <a:t>: </a:t>
            </a:r>
          </a:p>
          <a:p>
            <a:pPr indent="228600" algn="just" fontAlgn="base">
              <a:buNone/>
            </a:pPr>
            <a:r>
              <a:rPr lang="ru-RU" b="1" i="1" dirty="0" smtClean="0"/>
              <a:t>высшее учебное заведение       вуз                    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7245927" y="2673927"/>
            <a:ext cx="942109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7536874" y="4031673"/>
            <a:ext cx="942109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68292" y="4849091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052946" y="5047978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 fontAlgn="base">
              <a:buNone/>
            </a:pPr>
            <a:r>
              <a:rPr lang="ru-RU" sz="2600" dirty="0" smtClean="0"/>
              <a:t>Слова, образованные таким путем, называются </a:t>
            </a:r>
            <a:r>
              <a:rPr lang="ru-RU" sz="2600" b="1" dirty="0" smtClean="0">
                <a:solidFill>
                  <a:srgbClr val="C00000"/>
                </a:solidFill>
              </a:rPr>
              <a:t>аббревиатурой.</a:t>
            </a:r>
            <a:endParaRPr lang="ru-RU" sz="2600" dirty="0" smtClean="0"/>
          </a:p>
        </p:txBody>
      </p:sp>
      <p:pic>
        <p:nvPicPr>
          <p:cNvPr id="17" name="Picture 2" descr="C:\Documents and Settings\User\Мои документы\Мои рисунки\компьютеры и школа\Копия img6.jpg">
            <a:extLst>
              <a:ext uri="{FF2B5EF4-FFF2-40B4-BE49-F238E27FC236}">
                <a16:creationId xmlns:a16="http://schemas.microsoft.com/office/drawing/2014/main" xmlns="" id="{F8AAE6B6-B92D-4BE1-B986-DAD47796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6382" y="4314784"/>
            <a:ext cx="3037982" cy="217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346" y="5729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Переход из одной части речи в другую.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927" y="1825625"/>
            <a:ext cx="7689273" cy="278793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Суть способа – </a:t>
            </a:r>
            <a:r>
              <a:rPr lang="ru-RU" sz="3200" b="1" dirty="0" smtClean="0">
                <a:solidFill>
                  <a:srgbClr val="00B050"/>
                </a:solidFill>
              </a:rPr>
              <a:t>образование новых слов в результате перехода из одной части речи в другую</a:t>
            </a:r>
            <a:r>
              <a:rPr lang="ru-RU" sz="3200" dirty="0" smtClean="0"/>
              <a:t>. В современном русском языке так могут образовываться существительные (из прилагательных и причастий).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75053" y="4574461"/>
            <a:ext cx="74705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None/>
            </a:pPr>
            <a:r>
              <a:rPr lang="ru-RU" sz="3200" b="1" i="1" dirty="0" smtClean="0">
                <a:solidFill>
                  <a:srgbClr val="7030A0"/>
                </a:solidFill>
              </a:rPr>
              <a:t>Сравните: </a:t>
            </a:r>
          </a:p>
          <a:p>
            <a:pPr algn="just" fontAlgn="base">
              <a:buNone/>
            </a:pPr>
            <a:r>
              <a:rPr lang="ru-RU" sz="3200" b="1" i="1" dirty="0" smtClean="0"/>
              <a:t>У Маши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новенькая</a:t>
            </a:r>
            <a:r>
              <a:rPr lang="ru-RU" sz="3200" b="1" i="1" dirty="0" smtClean="0"/>
              <a:t> кофточка (прил.). </a:t>
            </a:r>
          </a:p>
          <a:p>
            <a:pPr algn="just" fontAlgn="base">
              <a:buNone/>
            </a:pPr>
            <a:r>
              <a:rPr lang="ru-RU" sz="3200" b="1" i="1" dirty="0" smtClean="0"/>
              <a:t>В класс пришла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новенькая</a:t>
            </a:r>
            <a:r>
              <a:rPr lang="ru-RU" sz="3200" b="1" i="1" dirty="0" smtClean="0"/>
              <a:t>(сущ.).</a:t>
            </a:r>
            <a:endParaRPr lang="ru-RU" sz="3200" b="1" dirty="0" smtClean="0"/>
          </a:p>
        </p:txBody>
      </p:sp>
      <p:pic>
        <p:nvPicPr>
          <p:cNvPr id="52226" name="Picture 2" descr="https://go3.imgsmail.ru/imgpreview?key=4c814c1bc69cc750&amp;mb=stor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99466">
            <a:off x="1395186" y="4474577"/>
            <a:ext cx="2144525" cy="2144526"/>
          </a:xfrm>
          <a:prstGeom prst="rect">
            <a:avLst/>
          </a:prstGeom>
          <a:noFill/>
        </p:spPr>
      </p:pic>
      <p:pic>
        <p:nvPicPr>
          <p:cNvPr id="52228" name="Picture 4" descr="https://alingar.ru/storage/photo/resized/xy_675x445/b/slvxeimjduhbpux_e482216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96192" y="1884265"/>
            <a:ext cx="2897112" cy="289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759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Как определить способ словообразования?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109" y="1825625"/>
            <a:ext cx="11402291" cy="4351338"/>
          </a:xfrm>
        </p:spPr>
        <p:txBody>
          <a:bodyPr>
            <a:normAutofit fontScale="85000" lnSpcReduction="10000"/>
          </a:bodyPr>
          <a:lstStyle/>
          <a:p>
            <a:pPr marL="742950" indent="0" algn="just">
              <a:buNone/>
            </a:pPr>
            <a:r>
              <a:rPr lang="ru-RU" sz="3600" dirty="0" smtClean="0"/>
              <a:t>1. Записать слово:</a:t>
            </a:r>
            <a:r>
              <a:rPr lang="ru-RU" sz="3600" i="1" dirty="0" smtClean="0"/>
              <a:t>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неприятель</a:t>
            </a:r>
            <a:r>
              <a:rPr lang="ru-RU" sz="3600" dirty="0" smtClean="0"/>
              <a:t>.</a:t>
            </a:r>
          </a:p>
          <a:p>
            <a:pPr marL="742950" indent="0" algn="just">
              <a:buNone/>
            </a:pPr>
            <a:r>
              <a:rPr lang="ru-RU" sz="3600" dirty="0" smtClean="0"/>
              <a:t>2. Подобрать исходное для данного слова: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приятель</a:t>
            </a:r>
            <a:r>
              <a:rPr lang="ru-RU" sz="3600" i="1" dirty="0" smtClean="0"/>
              <a:t>. </a:t>
            </a:r>
          </a:p>
          <a:p>
            <a:pPr marL="742950" indent="0" algn="just">
              <a:buNone/>
            </a:pPr>
            <a:r>
              <a:rPr lang="ru-RU" sz="3600" dirty="0" smtClean="0"/>
              <a:t>3. Выделить общую часть у заданного и исходного слова: </a:t>
            </a:r>
          </a:p>
          <a:p>
            <a:pPr marL="742950" indent="0" algn="just">
              <a:buNone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не</a:t>
            </a:r>
            <a:r>
              <a:rPr lang="ru-RU" sz="3600" b="1" i="1" dirty="0" smtClean="0">
                <a:solidFill>
                  <a:srgbClr val="FF0000"/>
                </a:solidFill>
              </a:rPr>
              <a:t>приятель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600" b="1" i="1" dirty="0" smtClean="0">
                <a:solidFill>
                  <a:srgbClr val="FF0000"/>
                </a:solidFill>
              </a:rPr>
              <a:t>приятель</a:t>
            </a:r>
            <a:r>
              <a:rPr lang="ru-RU" sz="3600" i="1" dirty="0" smtClean="0"/>
              <a:t>. </a:t>
            </a:r>
          </a:p>
          <a:p>
            <a:pPr marL="742950" indent="0" algn="just">
              <a:buNone/>
            </a:pPr>
            <a:r>
              <a:rPr lang="ru-RU" sz="3600" dirty="0" smtClean="0"/>
              <a:t>4. Выделить словообразовательную морфему, при помощи которой образовано данное слово: </a:t>
            </a:r>
          </a:p>
          <a:p>
            <a:pPr marL="742950" indent="0" algn="just">
              <a:buNone/>
            </a:pP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не</a:t>
            </a:r>
            <a:r>
              <a:rPr lang="ru-RU" sz="3600" i="1" dirty="0" smtClean="0"/>
              <a:t> + </a:t>
            </a:r>
            <a:r>
              <a:rPr lang="ru-RU" sz="3600" b="1" i="1" dirty="0" smtClean="0">
                <a:solidFill>
                  <a:srgbClr val="FF0000"/>
                </a:solidFill>
              </a:rPr>
              <a:t>приятель</a:t>
            </a:r>
            <a:r>
              <a:rPr lang="ru-RU" sz="3600" i="1" dirty="0" smtClean="0"/>
              <a:t>. </a:t>
            </a:r>
          </a:p>
          <a:p>
            <a:pPr marL="742950" indent="0" algn="just">
              <a:buNone/>
            </a:pPr>
            <a:r>
              <a:rPr lang="ru-RU" sz="3600" dirty="0" smtClean="0"/>
              <a:t>5. Назвать способ словообразования: </a:t>
            </a:r>
            <a:r>
              <a:rPr lang="ru-RU" sz="3600" b="1" dirty="0" smtClean="0">
                <a:solidFill>
                  <a:srgbClr val="7030A0"/>
                </a:solidFill>
              </a:rPr>
              <a:t>приставочный</a:t>
            </a:r>
            <a:r>
              <a:rPr lang="ru-RU" sz="3600" dirty="0" smtClean="0"/>
              <a:t>. </a:t>
            </a:r>
          </a:p>
          <a:p>
            <a:endParaRPr lang="ru-RU" dirty="0"/>
          </a:p>
        </p:txBody>
      </p:sp>
      <p:pic>
        <p:nvPicPr>
          <p:cNvPr id="18434" name="Picture 2" descr="http://getdrawings.com/cliparts/sky-clipart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4610" y="0"/>
            <a:ext cx="1874620" cy="1504517"/>
          </a:xfrm>
          <a:prstGeom prst="rect">
            <a:avLst/>
          </a:prstGeom>
          <a:noFill/>
        </p:spPr>
      </p:pic>
      <p:sp>
        <p:nvSpPr>
          <p:cNvPr id="6" name="Арка 5"/>
          <p:cNvSpPr/>
          <p:nvPr/>
        </p:nvSpPr>
        <p:spPr>
          <a:xfrm>
            <a:off x="1604283" y="3629891"/>
            <a:ext cx="1637681" cy="415635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>
            <a:off x="3724028" y="3629891"/>
            <a:ext cx="1762372" cy="415637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/>
        </p:nvSpPr>
        <p:spPr>
          <a:xfrm flipH="1">
            <a:off x="1057257" y="5120556"/>
            <a:ext cx="500066" cy="45719"/>
          </a:xfrm>
          <a:prstGeom prst="halfFram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61" y="571480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+mn-lt"/>
              </a:rPr>
              <a:t>Задание №3.</a:t>
            </a:r>
            <a:endParaRPr lang="ru-RU" sz="6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4000" dirty="0" smtClean="0"/>
              <a:t>Записать глагол</a:t>
            </a:r>
            <a:r>
              <a:rPr lang="ru-RU" sz="4000" i="1" dirty="0" smtClean="0"/>
              <a:t> 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бежать</a:t>
            </a:r>
            <a:r>
              <a:rPr lang="ru-RU" sz="4000" dirty="0" smtClean="0"/>
              <a:t>. Образовать от него новые слова при помощи приставок.</a:t>
            </a:r>
            <a:endParaRPr lang="ru-RU" sz="3200" dirty="0" smtClean="0"/>
          </a:p>
          <a:p>
            <a:pPr indent="274320" algn="just">
              <a:buNone/>
            </a:pPr>
            <a:endParaRPr lang="ru-RU" sz="32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57213" y="3165231"/>
            <a:ext cx="6096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у</a:t>
            </a:r>
            <a:r>
              <a:rPr lang="ru-RU" sz="4000" b="1" dirty="0" smtClean="0"/>
              <a:t>бежать </a:t>
            </a:r>
          </a:p>
          <a:p>
            <a:pPr indent="27432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при</a:t>
            </a:r>
            <a:r>
              <a:rPr lang="ru-RU" sz="4000" b="1" dirty="0" smtClean="0"/>
              <a:t>бежать    </a:t>
            </a:r>
          </a:p>
          <a:p>
            <a:pPr indent="27432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пере</a:t>
            </a:r>
            <a:r>
              <a:rPr lang="ru-RU" sz="4000" b="1" dirty="0" smtClean="0"/>
              <a:t>бежать </a:t>
            </a:r>
          </a:p>
          <a:p>
            <a:pPr indent="27432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за</a:t>
            </a:r>
            <a:r>
              <a:rPr lang="ru-RU" sz="4000" b="1" dirty="0" smtClean="0"/>
              <a:t>бежать </a:t>
            </a:r>
          </a:p>
          <a:p>
            <a:pPr indent="274320"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от</a:t>
            </a:r>
            <a:r>
              <a:rPr lang="ru-RU" sz="4000" b="1" dirty="0" smtClean="0"/>
              <a:t>бежать</a:t>
            </a:r>
            <a:endParaRPr lang="ru-RU" sz="4000" b="1" dirty="0"/>
          </a:p>
        </p:txBody>
      </p:sp>
      <p:pic>
        <p:nvPicPr>
          <p:cNvPr id="7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5806" y="3270093"/>
            <a:ext cx="3572419" cy="259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Задание №4</a:t>
            </a:r>
            <a:r>
              <a:rPr lang="ru-RU" sz="5400" dirty="0" smtClean="0"/>
              <a:t> </a:t>
            </a:r>
            <a:r>
              <a:rPr lang="ru-RU" sz="5400" b="1" dirty="0" smtClean="0">
                <a:solidFill>
                  <a:srgbClr val="002060"/>
                </a:solidFill>
              </a:rPr>
              <a:t>«Проверь себя».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6636" y="1759529"/>
            <a:ext cx="10515600" cy="5264726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sz="3200" dirty="0" err="1" smtClean="0"/>
              <a:t>З_ря</a:t>
            </a:r>
            <a:r>
              <a:rPr lang="ru-RU" sz="3200" dirty="0" smtClean="0"/>
              <a:t> </a:t>
            </a:r>
            <a:r>
              <a:rPr lang="ru-RU" sz="3200" dirty="0" err="1" smtClean="0"/>
              <a:t>разг_ралась</a:t>
            </a:r>
            <a:r>
              <a:rPr lang="ru-RU" sz="3200" dirty="0" smtClean="0"/>
              <a:t>. Лучи солнца </a:t>
            </a:r>
            <a:r>
              <a:rPr lang="ru-RU" sz="3200" dirty="0" err="1" smtClean="0"/>
              <a:t>к_снулись</a:t>
            </a:r>
            <a:r>
              <a:rPr lang="ru-RU" sz="3200" dirty="0" smtClean="0"/>
              <a:t> верхушек деревьев, позолотили </a:t>
            </a:r>
            <a:r>
              <a:rPr lang="ru-RU" sz="3200" dirty="0" err="1" smtClean="0"/>
              <a:t>бл_стящую</a:t>
            </a:r>
            <a:r>
              <a:rPr lang="ru-RU" sz="3200" dirty="0" smtClean="0"/>
              <a:t> поверхность озера, проникли в спальню к ребятишкам. Высоко над домом </a:t>
            </a:r>
            <a:r>
              <a:rPr lang="ru-RU" sz="3200" dirty="0" err="1" smtClean="0"/>
              <a:t>разв_вается</a:t>
            </a:r>
            <a:r>
              <a:rPr lang="ru-RU" sz="3200" dirty="0" smtClean="0"/>
              <a:t> и </a:t>
            </a:r>
            <a:r>
              <a:rPr lang="ru-RU" sz="3200" dirty="0" err="1" smtClean="0"/>
              <a:t>г_рит</a:t>
            </a:r>
            <a:r>
              <a:rPr lang="ru-RU" sz="3200" dirty="0" smtClean="0"/>
              <a:t> ярким пламенем красный флаг. Скоро </a:t>
            </a:r>
            <a:r>
              <a:rPr lang="ru-RU" sz="3200" dirty="0" err="1" smtClean="0"/>
              <a:t>под_ём</a:t>
            </a:r>
            <a:r>
              <a:rPr lang="ru-RU" sz="3200" dirty="0" smtClean="0"/>
              <a:t>. По звуку горна </a:t>
            </a:r>
            <a:r>
              <a:rPr lang="ru-RU" sz="3200" dirty="0" err="1" smtClean="0"/>
              <a:t>ю_ые</a:t>
            </a:r>
            <a:r>
              <a:rPr lang="ru-RU" sz="3200" dirty="0" smtClean="0"/>
              <a:t> спортсмены быстро поднимаются и, </a:t>
            </a:r>
            <a:r>
              <a:rPr lang="ru-RU" sz="3200" dirty="0" err="1" smtClean="0"/>
              <a:t>заст_лив</a:t>
            </a:r>
            <a:r>
              <a:rPr lang="ru-RU" sz="3200" dirty="0" smtClean="0"/>
              <a:t> </a:t>
            </a:r>
            <a:r>
              <a:rPr lang="ru-RU" sz="3200" dirty="0" err="1" smtClean="0"/>
              <a:t>а_уратно</a:t>
            </a:r>
            <a:r>
              <a:rPr lang="ru-RU" sz="3200" dirty="0" smtClean="0"/>
              <a:t> постели, </a:t>
            </a:r>
            <a:r>
              <a:rPr lang="ru-RU" sz="3200" dirty="0" err="1" smtClean="0"/>
              <a:t>выб_гают</a:t>
            </a:r>
            <a:r>
              <a:rPr lang="ru-RU" sz="3200" dirty="0" smtClean="0"/>
              <a:t> на зарядку. В комнате остаются ребятишки младшего </a:t>
            </a:r>
            <a:r>
              <a:rPr lang="ru-RU" sz="3200" dirty="0" err="1" smtClean="0"/>
              <a:t>возр_ста</a:t>
            </a:r>
            <a:r>
              <a:rPr lang="ru-RU" sz="3200" dirty="0" smtClean="0"/>
              <a:t>. Они не умеют ещё самостоятельно </a:t>
            </a:r>
            <a:r>
              <a:rPr lang="ru-RU" sz="3200" dirty="0" err="1" smtClean="0"/>
              <a:t>заст_лать</a:t>
            </a:r>
            <a:r>
              <a:rPr lang="ru-RU" sz="3200" dirty="0" smtClean="0"/>
              <a:t> свои постельки и делают это под наблюдением вожатой Люси.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95745"/>
            <a:ext cx="10515600" cy="5971310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sz="3600" dirty="0" smtClean="0"/>
              <a:t>З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ря разг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ралась. Лучи солнца к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снулись верхушек деревьев, позолотили бл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стящую поверхность озера, проникли в спальню к ребятишкам. Высоко над домом разв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вается и г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рит ярким пламенем красный флаг. Скоро под</a:t>
            </a:r>
            <a:r>
              <a:rPr lang="ru-RU" sz="3600" b="1" dirty="0" smtClean="0">
                <a:solidFill>
                  <a:srgbClr val="FF0000"/>
                </a:solidFill>
              </a:rPr>
              <a:t>ъ</a:t>
            </a:r>
            <a:r>
              <a:rPr lang="ru-RU" sz="3600" dirty="0" smtClean="0"/>
              <a:t>ём. По звуку горна ю</a:t>
            </a:r>
            <a:r>
              <a:rPr lang="ru-RU" sz="3600" b="1" dirty="0" smtClean="0">
                <a:solidFill>
                  <a:srgbClr val="FF0000"/>
                </a:solidFill>
              </a:rPr>
              <a:t>н</a:t>
            </a:r>
            <a:r>
              <a:rPr lang="ru-RU" sz="3600" dirty="0" smtClean="0"/>
              <a:t>ые спортсмены быстро поднимаются и, заст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лив а</a:t>
            </a:r>
            <a:r>
              <a:rPr lang="ru-RU" sz="3600" b="1" dirty="0" smtClean="0">
                <a:solidFill>
                  <a:srgbClr val="FF0000"/>
                </a:solidFill>
              </a:rPr>
              <a:t>кк</a:t>
            </a:r>
            <a:r>
              <a:rPr lang="ru-RU" sz="3600" dirty="0" smtClean="0"/>
              <a:t>уратно постели, выб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гают на зарядку. В комнате остаются ребятишки младшего возр</a:t>
            </a:r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r>
              <a:rPr lang="ru-RU" sz="3600" dirty="0" smtClean="0"/>
              <a:t>ста. Они не умеют ещё самостоятельно заст</a:t>
            </a:r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r>
              <a:rPr lang="ru-RU" sz="3600" dirty="0" smtClean="0"/>
              <a:t>лать свои постельки и делают это под наблюдением вожатой Люси.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500042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+mn-lt"/>
              </a:rPr>
              <a:t>Задание №5. Закончите предложение.</a:t>
            </a:r>
            <a:endParaRPr lang="ru-RU" sz="5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3218" y="1989908"/>
            <a:ext cx="11521440" cy="4868092"/>
          </a:xfrm>
        </p:spPr>
        <p:txBody>
          <a:bodyPr>
            <a:normAutofit fontScale="92500" lnSpcReduction="20000"/>
          </a:bodyPr>
          <a:lstStyle/>
          <a:p>
            <a:pPr marL="514350" indent="0" algn="just">
              <a:buNone/>
            </a:pPr>
            <a:r>
              <a:rPr lang="ru-RU" sz="3500" dirty="0" smtClean="0"/>
              <a:t>1) Минимальная значимая часть слова —   </a:t>
            </a:r>
          </a:p>
          <a:p>
            <a:pPr marL="514350" indent="0" algn="just"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морфема.</a:t>
            </a:r>
          </a:p>
          <a:p>
            <a:pPr marL="514350" indent="0" algn="just">
              <a:buNone/>
            </a:pPr>
            <a:r>
              <a:rPr lang="ru-RU" sz="3500" dirty="0" smtClean="0"/>
              <a:t>2) Главная значимая часть слова, в которой заключено общее значение всех однокоренных  слов — </a:t>
            </a:r>
          </a:p>
          <a:p>
            <a:pPr marL="514350" indent="0" algn="just"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корень.</a:t>
            </a:r>
          </a:p>
          <a:p>
            <a:pPr marL="514350" indent="0" algn="just">
              <a:buNone/>
            </a:pPr>
            <a:r>
              <a:rPr lang="ru-RU" sz="3500" dirty="0" smtClean="0"/>
              <a:t>3) Часть слова, которая служит для образования формы слова — </a:t>
            </a:r>
          </a:p>
          <a:p>
            <a:pPr marL="514350" indent="0" algn="just"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окончание.</a:t>
            </a:r>
          </a:p>
          <a:p>
            <a:pPr marL="514350" indent="0" algn="just">
              <a:buNone/>
            </a:pPr>
            <a:r>
              <a:rPr lang="ru-RU" sz="3500" dirty="0" smtClean="0"/>
              <a:t>4) Часть изменяемого слова без окончания — </a:t>
            </a:r>
          </a:p>
          <a:p>
            <a:pPr marL="514350" indent="0" algn="just"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основа.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8812" y="3108960"/>
            <a:ext cx="6513341" cy="2786649"/>
          </a:xfrm>
        </p:spPr>
        <p:txBody>
          <a:bodyPr>
            <a:noAutofit/>
          </a:bodyPr>
          <a:lstStyle/>
          <a:p>
            <a:pPr indent="228600" algn="just">
              <a:buNone/>
            </a:pPr>
            <a:r>
              <a:rPr lang="ru-RU" sz="3600" dirty="0" smtClean="0"/>
              <a:t>И каждый из «кирпичиков» вносит  в слово свою часть смысла. И  </a:t>
            </a:r>
            <a:r>
              <a:rPr lang="ru-RU" sz="3600" b="1" dirty="0" smtClean="0"/>
              <a:t>наша цель </a:t>
            </a:r>
            <a:r>
              <a:rPr lang="ru-RU" sz="3600" dirty="0" smtClean="0"/>
              <a:t>– подробно исследовать те самые «кирпичики», из которых построено слово.</a:t>
            </a:r>
          </a:p>
        </p:txBody>
      </p:sp>
      <p:pic>
        <p:nvPicPr>
          <p:cNvPr id="23554" name="Picture 2" descr="https://avatars.mds.yandex.net/get-pdb/367895/88130a04-5696-42a6-92e8-f9dcba3d2b8c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1643" y="3108961"/>
            <a:ext cx="4989342" cy="30808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7625" y="718682"/>
            <a:ext cx="115214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dirty="0" smtClean="0"/>
              <a:t> Все на свете из чего-нибудь состоит: облака – из множества водяных капель, лес – из деревьев, а предложения – из слов. Слова сделаны из своего </a:t>
            </a:r>
            <a:r>
              <a:rPr lang="ru-RU" sz="3600" i="1" dirty="0" smtClean="0"/>
              <a:t>«строительного материала», «кирпичиков». 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590843"/>
            <a:ext cx="10972800" cy="5733757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3600" dirty="0" smtClean="0"/>
              <a:t>5) Значимая часть слова, которая находится перед корнем и служит для образования слов —</a:t>
            </a:r>
          </a:p>
          <a:p>
            <a:pPr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приставка.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indent="0" algn="just">
              <a:buNone/>
            </a:pPr>
            <a:r>
              <a:rPr lang="ru-RU" sz="3600" dirty="0" smtClean="0"/>
              <a:t>6) Значимая часть слова, которая находится после корня и служит для образования  слов — </a:t>
            </a:r>
          </a:p>
          <a:p>
            <a:pPr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суффикс.</a:t>
            </a:r>
          </a:p>
          <a:p>
            <a:pPr indent="0" algn="just">
              <a:buNone/>
            </a:pPr>
            <a:r>
              <a:rPr lang="ru-RU" sz="3600" dirty="0" smtClean="0"/>
              <a:t>7) Слова, имеющие общий корень —</a:t>
            </a:r>
          </a:p>
          <a:p>
            <a:pPr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однокоренные.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5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1596" y="3299724"/>
            <a:ext cx="1998490" cy="3355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Подведение итогов урока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505" y="1575582"/>
            <a:ext cx="10833295" cy="4951827"/>
          </a:xfrm>
        </p:spPr>
        <p:txBody>
          <a:bodyPr/>
          <a:lstStyle/>
          <a:p>
            <a:pPr indent="228600" algn="just">
              <a:buNone/>
            </a:pPr>
            <a:r>
              <a:rPr lang="ru-RU" sz="3200" dirty="0" smtClean="0"/>
              <a:t>1. Вспомнили, что такое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морфема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2. </a:t>
            </a:r>
            <a:r>
              <a:rPr lang="ru-RU" sz="3200" dirty="0" err="1" smtClean="0"/>
              <a:t>Разберали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все морфемы </a:t>
            </a:r>
            <a:r>
              <a:rPr lang="ru-RU" sz="3200" dirty="0" smtClean="0"/>
              <a:t>и определили,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для чего они служат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3.  Выяснили,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чем отличается морфемный анализ слова от словообразовательного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4. Рассмотрели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способы образования слов в русском языке</a:t>
            </a:r>
            <a:r>
              <a:rPr lang="ru-RU" sz="32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6" descr="https://wiki.mininuniver.ru/images/d/d3/Checklist-6051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1293" y="4753088"/>
            <a:ext cx="1926098" cy="1756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на дом.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/>
              <a:t>Упражнение </a:t>
            </a:r>
            <a:r>
              <a:rPr lang="ru-RU" sz="3200" b="1" dirty="0" smtClean="0">
                <a:solidFill>
                  <a:srgbClr val="FF0000"/>
                </a:solidFill>
              </a:rPr>
              <a:t>12 </a:t>
            </a:r>
            <a:r>
              <a:rPr lang="ru-RU" sz="3200" b="1" dirty="0" smtClean="0"/>
              <a:t>(стр. 9): запишите слова в </a:t>
            </a:r>
            <a:r>
              <a:rPr lang="ru-RU" sz="3200" b="1" smtClean="0"/>
              <a:t>три столбика. </a:t>
            </a:r>
            <a:r>
              <a:rPr lang="ru-RU" sz="3200" b="1" dirty="0" smtClean="0"/>
              <a:t>Произведите словообразовательный разбор и разбор по составу выделенных слов.</a:t>
            </a:r>
            <a:endParaRPr lang="ru-RU" sz="3200" dirty="0"/>
          </a:p>
        </p:txBody>
      </p:sp>
      <p:pic>
        <p:nvPicPr>
          <p:cNvPr id="5" name="Picture 2" descr="https://im0-tub-ru.yandex.net/i?id=70a371a55acada45367d6c618741f91f-sr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87594" y="3681456"/>
            <a:ext cx="3235570" cy="3110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О чем рассказывает морфема?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6425" y="2053883"/>
            <a:ext cx="9762978" cy="4123080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sz="3600" dirty="0" smtClean="0"/>
              <a:t>Морфемы – это тот содержащийся в языке подготовительный материал, из которого непосредственно строят слова. </a:t>
            </a:r>
          </a:p>
          <a:p>
            <a:pPr algn="r">
              <a:buNone/>
            </a:pPr>
            <a:r>
              <a:rPr lang="ru-RU" sz="3600" dirty="0" smtClean="0"/>
              <a:t>Е. А. Земская</a:t>
            </a:r>
            <a:endParaRPr lang="ru-RU" dirty="0" smtClean="0"/>
          </a:p>
          <a:p>
            <a:pPr>
              <a:buNone/>
            </a:pPr>
            <a:endParaRPr lang="ru-RU" sz="3900" dirty="0" smtClean="0"/>
          </a:p>
          <a:p>
            <a:pPr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МОРФЕМА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/>
              <a:t>– минимальная значимая часть слова.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sz="3900" b="1" dirty="0" smtClean="0"/>
          </a:p>
          <a:p>
            <a:pPr algn="ctr">
              <a:buNone/>
            </a:pPr>
            <a:endParaRPr lang="ru-RU" sz="3900" dirty="0"/>
          </a:p>
        </p:txBody>
      </p:sp>
      <p:pic>
        <p:nvPicPr>
          <p:cNvPr id="5" name="Picture 4" descr="https://ds05.infourok.ru/uploads/ex/01fc/0006b8bb-61490c28/hello_html_m4b3c71c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1693" y="850297"/>
            <a:ext cx="3263705" cy="520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0482" name="Picture 2" descr="https://ds03.infourok.ru/uploads/ex/0e81/0004dcf8-dcd2f581/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300" b="1" dirty="0" smtClean="0">
                <a:solidFill>
                  <a:srgbClr val="002060"/>
                </a:solidFill>
              </a:rPr>
              <a:t>Корень слова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1858" y="3137095"/>
            <a:ext cx="7540284" cy="3039868"/>
          </a:xfrm>
        </p:spPr>
        <p:txBody>
          <a:bodyPr/>
          <a:lstStyle/>
          <a:p>
            <a:pPr indent="228600" algn="just">
              <a:buNone/>
            </a:pPr>
            <a:r>
              <a:rPr lang="ru-RU" dirty="0" smtClean="0"/>
              <a:t>Чтобы найти корень слова, нужно подобрать родственные слова. Так, слова </a:t>
            </a:r>
            <a:r>
              <a:rPr lang="ru-RU" b="1" dirty="0" smtClean="0">
                <a:solidFill>
                  <a:srgbClr val="7030A0"/>
                </a:solidFill>
              </a:rPr>
              <a:t>вода, водяной, водный, водник, водица, подводный, надводный </a:t>
            </a:r>
            <a:r>
              <a:rPr lang="ru-RU" dirty="0" smtClean="0"/>
              <a:t>имеют общий корень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-вод-</a:t>
            </a:r>
            <a:r>
              <a:rPr lang="ru-RU" dirty="0" smtClean="0"/>
              <a:t>. Такая группа однокоренных слов называется </a:t>
            </a:r>
            <a:r>
              <a:rPr lang="ru-RU" b="1" dirty="0" smtClean="0">
                <a:solidFill>
                  <a:srgbClr val="C00000"/>
                </a:solidFill>
              </a:rPr>
              <a:t>гнездом</a:t>
            </a:r>
            <a:r>
              <a:rPr lang="ru-RU" b="1" i="1" dirty="0" smtClean="0"/>
              <a:t>.</a:t>
            </a:r>
            <a:endParaRPr lang="ru-RU" dirty="0"/>
          </a:p>
        </p:txBody>
      </p:sp>
      <p:pic>
        <p:nvPicPr>
          <p:cNvPr id="5" name="Picture 2" descr="https://fsd.kopilkaurokov.ru/uploads/user_file_56c1e11d8a675/mietodichieskaiariekomiendatsiiakurokurusskoghoiazykakorienslova2klass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3882" y="3223905"/>
            <a:ext cx="3470090" cy="2643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8129" y="1309525"/>
            <a:ext cx="108602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</a:rPr>
              <a:t>    Корень</a:t>
            </a:r>
            <a:r>
              <a:rPr lang="ru-RU" sz="2800" dirty="0" smtClean="0"/>
              <a:t> — главная неделимая часть родственных (однокоренных) слов, </a:t>
            </a:r>
            <a:r>
              <a:rPr lang="ru-RU" sz="2800" smtClean="0"/>
              <a:t>в </a:t>
            </a:r>
            <a:r>
              <a:rPr lang="ru-RU" sz="2800" smtClean="0"/>
              <a:t>которой </a:t>
            </a:r>
            <a:r>
              <a:rPr lang="ru-RU" sz="2800" dirty="0" smtClean="0"/>
              <a:t>заключено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их общее лексическое значение</a:t>
            </a:r>
            <a:r>
              <a:rPr lang="ru-RU" sz="2800" dirty="0" smtClean="0"/>
              <a:t> (берег — бережок — береговой — прибрежный). </a:t>
            </a:r>
            <a:endParaRPr lang="ru-RU" sz="2800" dirty="0"/>
          </a:p>
        </p:txBody>
      </p:sp>
      <p:sp>
        <p:nvSpPr>
          <p:cNvPr id="7" name="Арка 6"/>
          <p:cNvSpPr/>
          <p:nvPr/>
        </p:nvSpPr>
        <p:spPr>
          <a:xfrm>
            <a:off x="4510652" y="4705861"/>
            <a:ext cx="428628" cy="142876"/>
          </a:xfrm>
          <a:prstGeom prst="blockArc">
            <a:avLst>
              <a:gd name="adj1" fmla="val 11075120"/>
              <a:gd name="adj2" fmla="val 21460273"/>
              <a:gd name="adj3" fmla="val 125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63" y="428604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+mn-lt"/>
              </a:rPr>
              <a:t>Задание №1: «Найди лишнее»</a:t>
            </a:r>
            <a:endParaRPr lang="ru-RU" sz="5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водный</a:t>
            </a:r>
          </a:p>
          <a:p>
            <a:pPr>
              <a:buNone/>
            </a:pPr>
            <a:r>
              <a:rPr lang="ru-RU" sz="3600" b="1" dirty="0" smtClean="0"/>
              <a:t>наводнение </a:t>
            </a:r>
          </a:p>
          <a:p>
            <a:pPr>
              <a:buNone/>
            </a:pPr>
            <a:r>
              <a:rPr lang="ru-RU" sz="3600" b="1" dirty="0" smtClean="0"/>
              <a:t>подводный</a:t>
            </a:r>
          </a:p>
          <a:p>
            <a:pPr>
              <a:buNone/>
            </a:pPr>
            <a:r>
              <a:rPr lang="ru-RU" sz="3600" b="1" dirty="0" smtClean="0"/>
              <a:t>провода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41" y="3071810"/>
            <a:ext cx="5384800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горка </a:t>
            </a:r>
          </a:p>
          <a:p>
            <a:pPr>
              <a:buNone/>
            </a:pPr>
            <a:r>
              <a:rPr lang="ru-RU" sz="3600" b="1" dirty="0" smtClean="0"/>
              <a:t>гореть </a:t>
            </a:r>
          </a:p>
          <a:p>
            <a:pPr>
              <a:buNone/>
            </a:pPr>
            <a:r>
              <a:rPr lang="ru-RU" sz="3600" b="1" dirty="0" smtClean="0"/>
              <a:t>горный </a:t>
            </a:r>
          </a:p>
          <a:p>
            <a:pPr>
              <a:buNone/>
            </a:pPr>
            <a:r>
              <a:rPr lang="ru-RU" sz="3600" b="1" dirty="0" smtClean="0"/>
              <a:t>пригорок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20636" y="4360994"/>
            <a:ext cx="24765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/>
              <a:t>лететь </a:t>
            </a:r>
          </a:p>
          <a:p>
            <a:pPr>
              <a:buNone/>
            </a:pPr>
            <a:r>
              <a:rPr lang="ru-RU" sz="3600" b="1" dirty="0" smtClean="0"/>
              <a:t>полет </a:t>
            </a:r>
          </a:p>
          <a:p>
            <a:pPr>
              <a:buNone/>
            </a:pPr>
            <a:r>
              <a:rPr lang="ru-RU" sz="3600" b="1" dirty="0" smtClean="0"/>
              <a:t>летчик </a:t>
            </a:r>
          </a:p>
          <a:p>
            <a:pPr>
              <a:buNone/>
            </a:pPr>
            <a:r>
              <a:rPr lang="ru-RU" sz="3600" b="1" dirty="0" smtClean="0"/>
              <a:t>лето</a:t>
            </a:r>
          </a:p>
        </p:txBody>
      </p:sp>
      <p:pic>
        <p:nvPicPr>
          <p:cNvPr id="50182" name="Picture 6" descr="http://ds115.centerstart.ru/sites/ds115.centerstart.ru/files/535634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6031" y="1419079"/>
            <a:ext cx="3966259" cy="2955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b="1" dirty="0" smtClean="0">
                <a:solidFill>
                  <a:srgbClr val="002060"/>
                </a:solidFill>
              </a:rPr>
              <a:t>Приставка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Приставка</a:t>
            </a:r>
            <a:r>
              <a:rPr lang="ru-RU" sz="3200" dirty="0" smtClean="0"/>
              <a:t>, или префикс (от лат. </a:t>
            </a:r>
            <a:r>
              <a:rPr lang="ru-RU" sz="3200" dirty="0" err="1" smtClean="0"/>
              <a:t>praefixus</a:t>
            </a:r>
            <a:r>
              <a:rPr lang="ru-RU" sz="3200" dirty="0" smtClean="0"/>
              <a:t> — прикреплённый спере­ди) — служебная морфема, стоящая перед корнем и служащая для образования новых слов или их грамматических форм. </a:t>
            </a:r>
          </a:p>
          <a:p>
            <a:pPr indent="228600" algn="just">
              <a:buNone/>
            </a:pPr>
            <a:r>
              <a:rPr lang="ru-RU" sz="3200" dirty="0" smtClean="0"/>
              <a:t>Например: </a:t>
            </a:r>
            <a:r>
              <a:rPr lang="ru-RU" sz="3200" b="1" dirty="0" smtClean="0">
                <a:solidFill>
                  <a:srgbClr val="7030A0"/>
                </a:solidFill>
              </a:rPr>
              <a:t>дочитать, наверху, неповторимый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Приставка вносит разные смысловые оттенки в исходное лексическое значение слова или меняет его лексическое значение.</a:t>
            </a:r>
          </a:p>
          <a:p>
            <a:pPr indent="228600" algn="just">
              <a:buNone/>
            </a:pPr>
            <a:endParaRPr lang="ru-RU" dirty="0"/>
          </a:p>
        </p:txBody>
      </p:sp>
      <p:sp>
        <p:nvSpPr>
          <p:cNvPr id="5" name="Половина рамки 4"/>
          <p:cNvSpPr/>
          <p:nvPr/>
        </p:nvSpPr>
        <p:spPr>
          <a:xfrm flipH="1">
            <a:off x="3476693" y="3787938"/>
            <a:ext cx="500066" cy="457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flipH="1">
            <a:off x="5544644" y="3759800"/>
            <a:ext cx="500066" cy="457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flipH="1">
            <a:off x="7415645" y="3773869"/>
            <a:ext cx="500066" cy="4571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unart.pro/uploads/posts/2020-04/1587639710_38-p-svetlo-golubie-foni-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Суффикс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1825625"/>
            <a:ext cx="10894255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Суффикс</a:t>
            </a:r>
            <a:r>
              <a:rPr lang="ru-RU" sz="3600" dirty="0" smtClean="0"/>
              <a:t> (от лат. </a:t>
            </a:r>
            <a:r>
              <a:rPr lang="ru-RU" sz="3600" dirty="0" err="1" smtClean="0"/>
              <a:t>suffixus</a:t>
            </a:r>
            <a:r>
              <a:rPr lang="ru-RU" sz="3600" dirty="0" smtClean="0"/>
              <a:t> — прикрепленный, приколоченный) — служебная морфема, стоящая после корня и служащая для образования новых слов или их грамматических форм. </a:t>
            </a:r>
          </a:p>
          <a:p>
            <a:pPr indent="228600" algn="just">
              <a:buNone/>
            </a:pPr>
            <a:r>
              <a:rPr lang="ru-RU" sz="3600" dirty="0" smtClean="0"/>
              <a:t>Например: </a:t>
            </a:r>
            <a:r>
              <a:rPr lang="ru-RU" sz="3600" b="1" dirty="0" smtClean="0">
                <a:solidFill>
                  <a:srgbClr val="7030A0"/>
                </a:solidFill>
              </a:rPr>
              <a:t>плывущий, читатель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6" name="Половина рамки 5"/>
          <p:cNvSpPr/>
          <p:nvPr/>
        </p:nvSpPr>
        <p:spPr>
          <a:xfrm rot="19130093" flipH="1">
            <a:off x="5188851" y="4427933"/>
            <a:ext cx="390349" cy="353842"/>
          </a:xfrm>
          <a:prstGeom prst="halfFrame">
            <a:avLst>
              <a:gd name="adj1" fmla="val 0"/>
              <a:gd name="adj2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19130093" flipH="1">
            <a:off x="7628092" y="4339892"/>
            <a:ext cx="508284" cy="450432"/>
          </a:xfrm>
          <a:prstGeom prst="halfFrame">
            <a:avLst>
              <a:gd name="adj1" fmla="val 0"/>
              <a:gd name="adj2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1057</Words>
  <Application>Microsoft Office PowerPoint</Application>
  <PresentationFormat>Произвольный</PresentationFormat>
  <Paragraphs>166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Сегодня на уроке</vt:lpstr>
      <vt:lpstr>Слайд 3</vt:lpstr>
      <vt:lpstr>О чем рассказывает морфема?</vt:lpstr>
      <vt:lpstr>Слайд 5</vt:lpstr>
      <vt:lpstr>Корень слова </vt:lpstr>
      <vt:lpstr>Задание №1: «Найди лишнее»</vt:lpstr>
      <vt:lpstr>Приставка </vt:lpstr>
      <vt:lpstr>Суффикс </vt:lpstr>
      <vt:lpstr>Слайд 10</vt:lpstr>
      <vt:lpstr>Окончание </vt:lpstr>
      <vt:lpstr>Слайд 12</vt:lpstr>
      <vt:lpstr>Основа слова</vt:lpstr>
      <vt:lpstr>Чем отличается разбор слова по составу от словообразовательного разбора?</vt:lpstr>
      <vt:lpstr>Морфемный разбор слова.  </vt:lpstr>
      <vt:lpstr>Задание №2.</vt:lpstr>
      <vt:lpstr>Слайд 17</vt:lpstr>
      <vt:lpstr>Слайд 18</vt:lpstr>
      <vt:lpstr>Приставочный способ словообразования. </vt:lpstr>
      <vt:lpstr>Суффиксальный способ словообразования. </vt:lpstr>
      <vt:lpstr>Приставочно-суффиксальный способ словообразования. </vt:lpstr>
      <vt:lpstr>Безаффиксный (бессуффиксный) способ словообразования.</vt:lpstr>
      <vt:lpstr>Сложение.</vt:lpstr>
      <vt:lpstr>Переход из одной части речи в другую. </vt:lpstr>
      <vt:lpstr>Как определить способ словообразования? </vt:lpstr>
      <vt:lpstr>Задание №3.</vt:lpstr>
      <vt:lpstr>Задание №4 «Проверь себя».</vt:lpstr>
      <vt:lpstr>Слайд 28</vt:lpstr>
      <vt:lpstr>Задание №5. Закончите предложение.</vt:lpstr>
      <vt:lpstr>Слайд 30</vt:lpstr>
      <vt:lpstr>Подведение итогов урока</vt:lpstr>
      <vt:lpstr>Задание на дом.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100</cp:revision>
  <dcterms:created xsi:type="dcterms:W3CDTF">2020-08-20T14:06:43Z</dcterms:created>
  <dcterms:modified xsi:type="dcterms:W3CDTF">2020-09-02T03:58:33Z</dcterms:modified>
</cp:coreProperties>
</file>