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1396" r:id="rId2"/>
    <p:sldId id="1397" r:id="rId3"/>
    <p:sldId id="1398" r:id="rId4"/>
    <p:sldId id="1399" r:id="rId5"/>
    <p:sldId id="1400" r:id="rId6"/>
    <p:sldId id="1401" r:id="rId7"/>
    <p:sldId id="1422" r:id="rId8"/>
    <p:sldId id="1404" r:id="rId9"/>
    <p:sldId id="1425" r:id="rId10"/>
    <p:sldId id="1427" r:id="rId11"/>
    <p:sldId id="1423" r:id="rId12"/>
    <p:sldId id="1403" r:id="rId13"/>
    <p:sldId id="1419" r:id="rId14"/>
    <p:sldId id="1421" r:id="rId15"/>
    <p:sldId id="1418" r:id="rId16"/>
    <p:sldId id="1431" r:id="rId17"/>
    <p:sldId id="1433" r:id="rId18"/>
    <p:sldId id="1435" r:id="rId19"/>
    <p:sldId id="1405" r:id="rId20"/>
    <p:sldId id="1406" r:id="rId21"/>
    <p:sldId id="1407" r:id="rId22"/>
    <p:sldId id="1408" r:id="rId23"/>
    <p:sldId id="1409" r:id="rId24"/>
    <p:sldId id="1410" r:id="rId25"/>
    <p:sldId id="1411" r:id="rId26"/>
    <p:sldId id="1412" r:id="rId27"/>
    <p:sldId id="1413" r:id="rId28"/>
    <p:sldId id="1414" r:id="rId29"/>
    <p:sldId id="1415" r:id="rId30"/>
    <p:sldId id="1416" r:id="rId31"/>
    <p:sldId id="141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2A8A"/>
    <a:srgbClr val="D60093"/>
    <a:srgbClr val="FFFF99"/>
    <a:srgbClr val="F7F3EA"/>
    <a:srgbClr val="F6F2E7"/>
    <a:srgbClr val="F6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47" autoAdjust="0"/>
    <p:restoredTop sz="94394" autoAdjust="0"/>
  </p:normalViewPr>
  <p:slideViewPr>
    <p:cSldViewPr>
      <p:cViewPr varScale="1">
        <p:scale>
          <a:sx n="67" d="100"/>
          <a:sy n="67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BA0CE-848F-4288-88A6-B0BF7A99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AB8EB5-DD5C-4CDC-81F4-78DDC4F23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6DC668-318C-4737-815A-4F47650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FAFBCA-5AB1-4745-B94E-7624823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85B645-55EC-409C-93F0-5139B83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110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7D9AEC-4D33-4754-8D0F-7BC2C90E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7D524D-6922-4408-BC4A-18B9339B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24FF5F-9A3A-49D1-A601-F5A9FA3D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27AE4F-A9E2-40FD-A04D-542ACBC4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48902E-E2EF-4DA4-B31C-F18300A1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45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6BDE1F-CB21-43E6-A25A-C3A5E6F66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C31A203-2EA7-48EB-8EB6-389DFED8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303B0E-696B-419A-B636-1990B6F8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6DFD0E-60FB-44EE-AB12-8E04310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C3B9E3-F2C3-4445-945B-137C648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5595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7961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3"/>
            <a:ext cx="103632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3941763"/>
            <a:ext cx="103632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A3AC0-9C4A-4E62-A04A-6359BB752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C4B96-A904-4DFB-8D5A-02DB6CDD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F95B4-3EF6-4348-AF3A-62720C99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CFF656-718A-4B59-8B08-B94D5CD1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2D8F10-2187-413F-BDEA-5FC38FCF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F57556-632E-4160-88D7-C8B38CF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598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7C2FD2-045B-4BED-A6A6-7768B70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12BD95-D964-4057-971A-B21DB99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8ECAD8-52F3-4628-BBDC-BD1EA2CA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A97DC0-50EF-4A1A-8637-09094F1A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91A04B-4023-4266-B0A6-4CC4E19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6687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BC963-6A7A-4EAA-B119-84D21020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2A56E3-C0EA-4D66-A975-C74EE1AE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19F7D93-7189-4D37-BBA0-97B9C21D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9A6B56-DA17-4B90-9050-99D01FF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9B7D34-D9E4-45F4-BE61-1BCD0EBE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FD76A2-830F-41F9-BAF4-9675230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980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19DE4-786D-4BA4-BC0F-E88E208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30B769-0221-4508-BA86-3A5B533E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B3B103-11FE-4014-BE2A-3C57E2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8707093-7E62-4B98-B6F9-EEF86053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9026382-0257-4467-8C1C-3040B36B9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35EE3C8-9232-43C5-BDC4-A75F7106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9122D8C-DB8E-429D-B5BF-79D5875E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2B0162-82B9-46FC-A9D0-EE5928A6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5620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9B0D82-A33F-4141-BF39-A9BA625A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F22253-06E7-486E-A59F-2E821EA8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3C3BD82-F3AD-41FA-BE55-9F4A93F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545293-9FE0-4C68-AB61-182A524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375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7FE37F5-94CE-48B5-9A4F-6280D613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3D90CF-A79C-4BFF-92AF-7568C213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7B3DD66-FD8B-495F-BDA8-7273F5D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265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14E96-B6B2-48C1-BE90-53915D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576B2-1626-4A00-80E4-0EAC214F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7BC511-91B8-42CC-B69B-3F47C31E3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3992B1-7AE9-40E3-9CF2-590E5A81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0F6B1D-4CD6-493A-87B9-315E9174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472D21-49C7-4468-AC1A-2CA18AFF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2577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AA59C9-ECB1-48F2-8B1A-F20D23A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38AE9D-957F-46CD-AD08-934D6153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9C8347-7638-474C-83D9-60BC2116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5F3C62-F94E-45EE-A203-673FBA88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343B69-5087-4FFE-9A90-00DE1EC9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0DEA60-AE76-4886-B93A-74F162F6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5588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45CCF6-EBE6-4917-8D30-466F989D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1A5FED-2DBC-4EDE-8A95-ED94057A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3FD87-4601-4331-BE36-B8097CB1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F4433-3ED8-49F8-920B-6E6CE5955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6EA10-877D-490A-B040-E8E936F4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7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72" y="2786058"/>
            <a:ext cx="2714612" cy="2944868"/>
          </a:xfrm>
          <a:prstGeom prst="rect">
            <a:avLst/>
          </a:prstGeom>
          <a:noFill/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1434" y="4925236"/>
            <a:ext cx="6989209" cy="111985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400" b="1" dirty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Учитель: </a:t>
            </a:r>
            <a:r>
              <a:rPr lang="ru-RU" sz="2400" b="1" dirty="0" err="1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Норкобилова</a:t>
            </a:r>
            <a:r>
              <a:rPr lang="ru-RU" sz="2400" b="1" dirty="0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Нигора</a:t>
            </a:r>
            <a:r>
              <a:rPr lang="ru-RU" sz="2400" b="1" dirty="0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373435"/>
                </a:solidFill>
                <a:latin typeface="Arial" pitchFamily="34" charset="0"/>
                <a:cs typeface="Arial" pitchFamily="34" charset="0"/>
              </a:rPr>
              <a:t>Бахтиёровна</a:t>
            </a:r>
            <a:endParaRPr sz="2400" b="1" dirty="0">
              <a:latin typeface="Arial" pitchFamily="34" charset="0"/>
              <a:cs typeface="Arial" pitchFamily="34" charset="0"/>
            </a:endParaRPr>
          </a:p>
          <a:p>
            <a:pPr marL="68440">
              <a:lnSpc>
                <a:spcPts val="4151"/>
              </a:lnSpc>
            </a:pPr>
            <a:endParaRPr sz="3698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84067987-1644-49AF-8501-9EF4CBC0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282" y="2000240"/>
            <a:ext cx="8286808" cy="21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4800" dirty="0" smtClean="0"/>
          </a:p>
          <a:p>
            <a:r>
              <a:rPr lang="ru-RU" sz="4800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Фонетика. Графика. Орфоэпия. </a:t>
            </a:r>
            <a:r>
              <a:rPr lang="ru-RU" sz="4800" dirty="0" smtClean="0"/>
              <a:t>	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0419" name="Group 3"/>
          <p:cNvGraphicFramePr>
            <a:graphicFrameLocks noGrp="1"/>
          </p:cNvGraphicFramePr>
          <p:nvPr>
            <p:ph sz="half" idx="1"/>
          </p:nvPr>
        </p:nvGraphicFramePr>
        <p:xfrm>
          <a:off x="595274" y="428604"/>
          <a:ext cx="11137900" cy="6204402"/>
        </p:xfrm>
        <a:graphic>
          <a:graphicData uri="http://schemas.openxmlformats.org/drawingml/2006/table">
            <a:tbl>
              <a:tblPr/>
              <a:tblGrid>
                <a:gridCol w="5640916"/>
                <a:gridCol w="5496984"/>
              </a:tblGrid>
              <a:tr h="1245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Буквы Е, Ё, Ю, Я обозначают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один звук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Буквы Е, Ё, Ю, Я обозначают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два звука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воркование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скамья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блистающий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длинная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молодая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язык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слушают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боязнь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зелёный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с дядей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мясо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опустился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полёт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сердце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3200" b="1" i="1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ребята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s://avatars.mds.yandex.net/get-pdb/2883918/d2ab7933-b8d7-4eff-991c-f5866db9e92c/s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481"/>
            <a:ext cx="12192000" cy="68884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357166"/>
            <a:ext cx="10515600" cy="4351338"/>
          </a:xfrm>
        </p:spPr>
        <p:txBody>
          <a:bodyPr>
            <a:noAutofit/>
          </a:bodyPr>
          <a:lstStyle/>
          <a:p>
            <a:pPr indent="274320" algn="ctr" fontAlgn="base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Твердость и мягкость согласного образуется следующим образом:</a:t>
            </a:r>
          </a:p>
          <a:p>
            <a:pPr indent="274320" algn="just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Если согласный стоит перед звуками </a:t>
            </a:r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е, </a:t>
            </a:r>
            <a:r>
              <a:rPr lang="ru-RU" sz="32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, я, ё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[б’]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Существует исключение, куда входят заимствованные из европейских языков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слова: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274320" algn="just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Если согласный смягчается </a:t>
            </a:r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мягким знаком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’]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274320" algn="just" fontAlgn="base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Также есть звуки, которые имеют фиксированную позицию:</a:t>
            </a:r>
          </a:p>
          <a:p>
            <a:pPr indent="274320" algn="just" fontAlgn="base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Всегда твердые: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ж,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274320" algn="just" fontAlgn="base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Всегда мягкие: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ч,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92" y="4714884"/>
            <a:ext cx="2697243" cy="1958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1428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фонетического разбора слова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398" y="928670"/>
            <a:ext cx="11501518" cy="5643602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1. Орфографическая запись слова.</a:t>
            </a:r>
          </a:p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2. Деление слова на слоги и место ударения.</a:t>
            </a:r>
          </a:p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3. Фонетическая транскрипция слова.</a:t>
            </a:r>
          </a:p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4. Характеристика всех звуков по порядку:</a:t>
            </a:r>
          </a:p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согласный: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звонкий – глухой (парный – непарный), твёрдый – мягкий (парный – непарный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б) гласный: ударный – безударный.</a:t>
            </a:r>
          </a:p>
          <a:p>
            <a:pPr indent="274320" algn="just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5. Количество звуков и букв.</a:t>
            </a:r>
          </a:p>
          <a:p>
            <a:pPr fontAlgn="base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357166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 фонетического разбора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35480"/>
            <a:ext cx="8820173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Ель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ель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 - слово из одного слога.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']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согл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непарн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мягк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непарн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[э ]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— гл.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ударн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л 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']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согл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непарн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мягк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парн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Ь 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[– ]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3 б., 3 </a:t>
            </a:r>
            <a:r>
              <a:rPr lang="ru-RU" sz="3600" b="1" dirty="0" err="1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зв</a:t>
            </a:r>
            <a:r>
              <a:rPr lang="ru-RU" sz="36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3836" y="342900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600" b="1" dirty="0">
              <a:solidFill>
                <a:srgbClr val="612A8A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023902" y="3429000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23902" y="3929066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23902" y="4643446"/>
            <a:ext cx="2143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3902" y="5143512"/>
            <a:ext cx="2143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https://s1.1zoom.ru/big3/2/Christmas_Fir_4609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74" y="1857364"/>
            <a:ext cx="4810116" cy="4411319"/>
          </a:xfrm>
          <a:prstGeom prst="rect">
            <a:avLst/>
          </a:prstGeom>
          <a:noFill/>
        </p:spPr>
      </p:pic>
      <p:pic>
        <p:nvPicPr>
          <p:cNvPr id="71681" name="Picture 1" descr="C:\Users\user\Desktop\к презентациям\c043b38907e0261d58a8b5905bacec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36" y="285728"/>
            <a:ext cx="1637653" cy="1510735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738150" y="5500702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8610" name="Picture 2" descr="https://ds05.infourok.ru/uploads/ex/0681/000a18a0-f02c32a3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06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4">
            <a:extLst>
              <a:ext uri="{FF2B5EF4-FFF2-40B4-BE49-F238E27FC236}">
                <a16:creationId xmlns="" xmlns:a16="http://schemas.microsoft.com/office/drawing/2014/main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76" y="2665116"/>
            <a:ext cx="4190714" cy="41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i.pinimg.com/736x/88/a1/62/88a162227e686039384b2d0ebd5264eb--software-testing-clipart.jpg">
            <a:extLst>
              <a:ext uri="{FF2B5EF4-FFF2-40B4-BE49-F238E27FC236}">
                <a16:creationId xmlns=""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27" y="3071810"/>
            <a:ext cx="1951373" cy="36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40" y="1000108"/>
            <a:ext cx="10363200" cy="8477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Глухие согласные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38150" y="2428868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DF0505"/>
                </a:solidFill>
                <a:latin typeface="Arial" pitchFamily="34" charset="0"/>
                <a:cs typeface="Arial" pitchFamily="34" charset="0"/>
              </a:rPr>
              <a:t>Озвончаются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739074" y="2428868"/>
            <a:ext cx="5568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DF0505"/>
                </a:solidFill>
                <a:latin typeface="Arial" pitchFamily="34" charset="0"/>
                <a:cs typeface="Arial" pitchFamily="34" charset="0"/>
              </a:rPr>
              <a:t>Не озвончаются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3738546" y="1857364"/>
            <a:ext cx="2438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167438" y="1857364"/>
            <a:ext cx="2438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09654" y="2928934"/>
            <a:ext cx="375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еред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звонкими согласными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739074" y="2928934"/>
            <a:ext cx="393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еред </a:t>
            </a:r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сонорными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414338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Определите,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каких словах согласные озвончаются: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сборочный, область, лавка, герб, прямой, смелый, сделал,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просьба?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52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фонетические процессы: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81224" y="5429264"/>
            <a:ext cx="8792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борочный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делал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000" b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ьба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612A8A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7813"/>
            <a:ext cx="10363200" cy="7747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Звонкие согласные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4420" y="1989138"/>
            <a:ext cx="4703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DF0505"/>
                </a:solidFill>
                <a:latin typeface="Arial" pitchFamily="34" charset="0"/>
                <a:cs typeface="Arial" pitchFamily="34" charset="0"/>
              </a:rPr>
              <a:t>Оглушаются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38942" y="2071678"/>
            <a:ext cx="57594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DF0505"/>
                </a:solidFill>
                <a:latin typeface="Arial" pitchFamily="34" charset="0"/>
                <a:cs typeface="Arial" pitchFamily="34" charset="0"/>
              </a:rPr>
              <a:t>Не оглушаются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759200" y="1143000"/>
            <a:ext cx="2336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096000" y="1143000"/>
            <a:ext cx="2336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81026" y="2571744"/>
            <a:ext cx="471490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360"/>
              </a:lnSpc>
              <a:spcBef>
                <a:spcPct val="50000"/>
              </a:spcBef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 или перед глухими согласными</a:t>
            </a:r>
          </a:p>
          <a:p>
            <a:pPr marL="342900" indent="-342900">
              <a:lnSpc>
                <a:spcPts val="3360"/>
              </a:lnSpc>
              <a:spcBef>
                <a:spcPct val="50000"/>
              </a:spcBef>
            </a:pP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739074" y="2643182"/>
            <a:ext cx="37189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еред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сонорными Р, М, Н, Л, Й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9522" y="4071942"/>
            <a:ext cx="116443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Выберите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слова, в которых оглушаются согласные: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пруд, ветер, тест, хлеб, бревно, дневной, ложка,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голубка.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2662" y="5357826"/>
            <a:ext cx="882966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Пру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хле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голу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4000" b="1" i="1" dirty="0" err="1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4000" b="1" i="1" dirty="0" smtClean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Что такое орфоэпия?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36" y="1500174"/>
            <a:ext cx="11144328" cy="185738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Орфоэпия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(гр.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orthos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— прямой, правильный +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epos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— речь) — раздел языкознания, занимающийся изучением нормативного литературного произношения. 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09588" y="3000372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формировании литературного произношения большую роль играют телевидение, радиовещание, театр, кино. Нормы произношения отражают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орфоэпические словари и словари ударений.</a:t>
            </a:r>
          </a:p>
        </p:txBody>
      </p:sp>
      <p:pic>
        <p:nvPicPr>
          <p:cNvPr id="6150" name="Picture 6" descr="https://goods.kaypu.com/photo/58a461cf384e1f634e80bb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4958" y="2857496"/>
            <a:ext cx="2382717" cy="36432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207167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Тесты</a:t>
            </a:r>
            <a:endParaRPr lang="ru-RU" sz="6000" b="1" dirty="0"/>
          </a:p>
        </p:txBody>
      </p:sp>
      <p:pic>
        <p:nvPicPr>
          <p:cNvPr id="49154" name="Picture 2" descr="https://fs00.infourok.ru/images/doc/136/158324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09588" y="214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 </a:t>
            </a:r>
            <a:endParaRPr lang="ru-RU" sz="1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2398" y="1571612"/>
            <a:ext cx="11501518" cy="4605351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Вспомним, что изучает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фонетика.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Рассмотрим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единицы фонетики.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Подробно изучим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звуковой строй языка.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Познакомимся с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основными фонетическими процессами.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64" y="3929066"/>
            <a:ext cx="2757588" cy="271464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57148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раздел языкознания изучает звуковую сторону языка?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endParaRPr lang="ru-RU" sz="2800" dirty="0" smtClean="0"/>
          </a:p>
          <a:p>
            <a:pPr marL="742950" indent="-742950">
              <a:buFont typeface="+mj-lt"/>
              <a:buAutoNum type="alphaLcParenR"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морфология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орфография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графика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фонетика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9394" name="Picture 2" descr="https://lingvo.info/images/babylon/phonetic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428868"/>
            <a:ext cx="5685881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588" y="500042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буквы не участвуют в русской транскрипции?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, я,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ю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а, о,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у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я,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ю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, е,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ё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э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s://avatars.mds.yandex.net/get-pdb/939186/b68a15c5-8b33-40a9-a0df-38787dae20b0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1643050"/>
            <a:ext cx="5595934" cy="4196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428604"/>
            <a:ext cx="10972800" cy="18470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какие группы делятся все звуки?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14554"/>
            <a:ext cx="10972800" cy="4110046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гласные 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согласные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ударные 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безударные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звонкие 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глухие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мягкие 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твердые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7346" name="Picture 2" descr="https://trafarety.net/_ph/50/8745368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4958" y="2428868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642918"/>
            <a:ext cx="11334829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какие группы делятся согласные звуки?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2000240"/>
            <a:ext cx="10515600" cy="4351338"/>
          </a:xfrm>
        </p:spPr>
        <p:txBody>
          <a:bodyPr>
            <a:normAutofit fontScale="92500"/>
          </a:bodyPr>
          <a:lstStyle/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звонкие/глухие,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твердые/мягкие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звонкие/мягкие,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глухие/твердые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ударные 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безударные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звонкие/твердые,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глухие/мягкие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56322" name="Picture 2" descr="http://ds11.com.ru/images/2020/%D0%A8%D1%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0068"/>
            <a:ext cx="3238480" cy="2227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714356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какие группы делятся гласные звуки?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2000240"/>
            <a:ext cx="10515600" cy="453233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звонкие/мягкие,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глухие/твердые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звонкие/глухие,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твердые/мягкие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звонкие/твердые,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глухие/мягкие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ударные и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безударные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https://fs00.infourok.ru/images/doc/126/147192/img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298" y="4857760"/>
            <a:ext cx="4214842" cy="18149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слове звуков больше, чем букв?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2071678"/>
            <a:ext cx="10515600" cy="4351338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яблоки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пень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соловьи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скворцы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b="1" dirty="0" smtClean="0"/>
          </a:p>
        </p:txBody>
      </p:sp>
      <p:pic>
        <p:nvPicPr>
          <p:cNvPr id="54274" name="Picture 2" descr="https://trafarety.net/_ph/50/3824526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5" y="1989113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 «Орфоэпия» изучает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1428736"/>
            <a:ext cx="109728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слова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звуки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речи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произношение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слов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правописание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слов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53252" name="Picture 4" descr="https://mywishcard.com/s/i2/15/6/470x0_UqEW1ro8LBd8kzyvSTN8a3FsS26UKqUX___jpg____4_7c8f06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0578" y="1714488"/>
            <a:ext cx="3452868" cy="34528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785794"/>
            <a:ext cx="11620539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слове буква Ё обозначает один звук?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пьёт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ёлка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объём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полёт</a:t>
            </a:r>
          </a:p>
          <a:p>
            <a:pPr algn="ctr"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2226" name="Picture 2" descr="https://ds04.infourok.ru/uploads/ex/0a79/0007f9b8-25add4bf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1714488"/>
            <a:ext cx="5126010" cy="3844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500042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Укажите слово с равным количеством букв и звуков: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лечить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ядерный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стажёр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святое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51202" name="Picture 2" descr="https://trafarety.net/_ph/50/44836785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76" y="1714488"/>
            <a:ext cx="4060839" cy="40608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слове все согласные звуки твёрдые: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643050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ртуть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ножик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один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сварщик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https://ds04.infourok.ru/uploads/ex/0c77/0006889e-d65030da/hello_html_699ec3b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98" y="2214554"/>
            <a:ext cx="2643206" cy="37403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398" y="1142984"/>
            <a:ext cx="6472246" cy="4565652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…Необыкновенный язык наш есть еще тайна. В нем все тоны и оттенки, все переходы звуков от самых твердых до самых нежных и мягких; он беспределен и может, живой как жизнь, обогащаться ежеминутно…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274320" algn="r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 Гоголь.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s://avatars.mds.yandex.net/get-zen_doc/1930771/pub_5cba41ad7222d000b33d798d_5cbae5b133b34400b3756cdf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97" y="857232"/>
            <a:ext cx="4429155" cy="4429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50004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Подведение итогов урока</a:t>
            </a:r>
            <a:endPara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85926"/>
            <a:ext cx="11272878" cy="453867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Вспомнили, что изучает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фонетика.</a:t>
            </a: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Рассмотрели основные единицы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фонетики.</a:t>
            </a: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Подробно изучили звуковой строй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языка.</a:t>
            </a: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Познакомились с основными фонетическими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процессами.</a:t>
            </a: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9154" name="Picture 2" descr="https://im0-tub-ru.yandex.net/i?id=70a371a55acada45367d6c618741f91f-sr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2082" y="4024737"/>
            <a:ext cx="2946989" cy="2833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214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на </a:t>
            </a:r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дом.</a:t>
            </a:r>
            <a:endParaRPr lang="ru-RU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588" y="1500174"/>
            <a:ext cx="10515600" cy="4637090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Упражнения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(стр.7)</a:t>
            </a:r>
          </a:p>
        </p:txBody>
      </p:sp>
      <p:pic>
        <p:nvPicPr>
          <p:cNvPr id="48130" name="Picture 2" descr="https://mtdata.ru/u2/photo2B26/20272107322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18" y="2714620"/>
            <a:ext cx="5493163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40" y="3571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такое фонетика?</a:t>
            </a:r>
            <a:endParaRPr lang="ru-RU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670" y="1785926"/>
            <a:ext cx="8358246" cy="4351338"/>
          </a:xfrm>
        </p:spPr>
        <p:txBody>
          <a:bodyPr>
            <a:normAutofit fontScale="92500"/>
          </a:bodyPr>
          <a:lstStyle/>
          <a:p>
            <a:pPr indent="457200" algn="just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Фонетика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– это раздел языкознания, рассматривающий языковой строй языка и речи. Сюда входят слоги, сочетания звуков, особенности соединения звуков в единое целое.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4" name="Picture 4" descr="https://www.xn--80aamvfrenmk0d2c.xn--p1ai/upload/information_system_1/9/4/0/item_940/information_items_9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4858" y="2071678"/>
            <a:ext cx="5016566" cy="31654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единицы фонетики: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0960" y="1071546"/>
          <a:ext cx="1143008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5715040"/>
              </a:tblGrid>
              <a:tr h="6771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Arial" pitchFamily="34" charset="0"/>
                          <a:cs typeface="Arial" pitchFamily="34" charset="0"/>
                        </a:rPr>
                        <a:t>единица</a:t>
                      </a:r>
                      <a:endParaRPr lang="ru-RU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711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слог</a:t>
                      </a:r>
                      <a:endParaRPr lang="ru-RU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самая маленькая единица звуковой цепи.</a:t>
                      </a:r>
                      <a:endParaRPr lang="ru-RU" sz="2000" b="1" dirty="0"/>
                    </a:p>
                  </a:txBody>
                  <a:tcPr/>
                </a:tc>
              </a:tr>
              <a:tr h="67711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звук</a:t>
                      </a:r>
                      <a:endParaRPr lang="ru-RU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наименьшая единица в фонетике.</a:t>
                      </a:r>
                      <a:endParaRPr lang="ru-RU" sz="2000" b="1" dirty="0"/>
                    </a:p>
                  </a:txBody>
                  <a:tcPr/>
                </a:tc>
              </a:tr>
              <a:tr h="85571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ударение</a:t>
                      </a:r>
                      <a:endParaRPr lang="ru-RU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выделение с помощью интенсивности, интонации речи определенного звука в слове.</a:t>
                      </a:r>
                      <a:endParaRPr lang="ru-RU" sz="2000" b="1" dirty="0"/>
                    </a:p>
                  </a:txBody>
                  <a:tcPr/>
                </a:tc>
              </a:tr>
              <a:tr h="855711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тон</a:t>
                      </a:r>
                      <a:endParaRPr lang="ru-RU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эмоциональный фон речи, который создается с помощью ритмической организации звука.</a:t>
                      </a:r>
                      <a:endParaRPr lang="ru-RU" sz="2000" b="1" dirty="0"/>
                    </a:p>
                  </a:txBody>
                  <a:tcPr/>
                </a:tc>
              </a:tr>
              <a:tr h="111501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темп</a:t>
                      </a:r>
                      <a:endParaRPr lang="ru-RU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скорость речевого потока, которая создается с помощью произнесения определенного количества звуков за фрагмент времени.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Звуковой строй языка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s://img2.freepng.es/20190228/yss/kisspng-clip-art-vector-graphics-child-illustration-portab-9lefkla414-926-png-etketlk-schule-clipa-5c7880592fe405.1879768715514010491962.jpg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3595670" cy="52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166" y="1142984"/>
            <a:ext cx="916783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s://ds04.infourok.ru/uploads/ex/0eae/00069e5d-f6ba3b80/img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FE"/>
              </a:clrFrom>
              <a:clrTo>
                <a:srgbClr val="CCC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4578" name="Picture 2" descr="https://licey.net/russian/img/glasnye-bukvy-2-zvuka-licey_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Задание.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апишите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 в два столбика. 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>
            <p:ph sz="half" idx="1"/>
          </p:nvPr>
        </p:nvGraphicFramePr>
        <p:xfrm>
          <a:off x="666712" y="1785926"/>
          <a:ext cx="11137900" cy="1853375"/>
        </p:xfrm>
        <a:graphic>
          <a:graphicData uri="http://schemas.openxmlformats.org/drawingml/2006/table">
            <a:tbl>
              <a:tblPr/>
              <a:tblGrid>
                <a:gridCol w="5640916"/>
                <a:gridCol w="5496984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Буквы Е, Ё, Ю, Я обозначают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один звук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Буквы Е, Ё, Ю, Я обозначают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два звука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912285" y="4221163"/>
            <a:ext cx="10945283" cy="2189162"/>
          </a:xfrm>
        </p:spPr>
        <p:txBody>
          <a:bodyPr>
            <a:noAutofit/>
          </a:bodyPr>
          <a:lstStyle/>
          <a:p>
            <a:pPr indent="228600" algn="ctr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Зелёный, воркование, скамья, блистающий, с дядей, мясо, длинная, опустился, молодая, полёт, язык, слушают, боязнь, сердце, местный, ребята.</a:t>
            </a:r>
            <a:endParaRPr lang="ru-RU" sz="3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</TotalTime>
  <Words>803</Words>
  <Application>Microsoft Office PowerPoint</Application>
  <PresentationFormat>Произвольный</PresentationFormat>
  <Paragraphs>160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Сегодня на уроке </vt:lpstr>
      <vt:lpstr>Слайд 3</vt:lpstr>
      <vt:lpstr>Что такое фонетика?</vt:lpstr>
      <vt:lpstr>Основные единицы фонетики:</vt:lpstr>
      <vt:lpstr>Звуковой строй языка</vt:lpstr>
      <vt:lpstr>Слайд 7</vt:lpstr>
      <vt:lpstr>Слайд 8</vt:lpstr>
      <vt:lpstr>Задание. Запишите слова в два столбика. </vt:lpstr>
      <vt:lpstr>Слайд 10</vt:lpstr>
      <vt:lpstr>Слайд 11</vt:lpstr>
      <vt:lpstr>Слайд 12</vt:lpstr>
      <vt:lpstr>Порядок фонетического разбора слова </vt:lpstr>
      <vt:lpstr>Пример фонетического разбора</vt:lpstr>
      <vt:lpstr>Слайд 15</vt:lpstr>
      <vt:lpstr>Глухие согласные</vt:lpstr>
      <vt:lpstr>Звонкие согласные</vt:lpstr>
      <vt:lpstr>Что такое орфоэпия?</vt:lpstr>
      <vt:lpstr>Тесты</vt:lpstr>
      <vt:lpstr>Какой раздел языкознания изучает звуковую сторону языка?</vt:lpstr>
      <vt:lpstr>Какие буквы не участвуют в русской транскрипции? </vt:lpstr>
      <vt:lpstr>На какие группы делятся все звуки? </vt:lpstr>
      <vt:lpstr>На какие группы делятся согласные звуки? </vt:lpstr>
      <vt:lpstr>На какие группы делятся гласные звуки? </vt:lpstr>
      <vt:lpstr>В каком слове звуков больше, чем букв? </vt:lpstr>
      <vt:lpstr>Раздел «Орфоэпия» изучает</vt:lpstr>
      <vt:lpstr>В каком слове буква Ё обозначает один звук? </vt:lpstr>
      <vt:lpstr>Укажите слово с равным количеством букв и звуков: </vt:lpstr>
      <vt:lpstr>В каком слове все согласные звуки твёрдые:</vt:lpstr>
      <vt:lpstr>Подведение итогов урока</vt:lpstr>
      <vt:lpstr>Задание на дом.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308</cp:revision>
  <dcterms:created xsi:type="dcterms:W3CDTF">2013-08-20T23:50:31Z</dcterms:created>
  <dcterms:modified xsi:type="dcterms:W3CDTF">2020-08-23T18:53:36Z</dcterms:modified>
</cp:coreProperties>
</file>