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1396" r:id="rId2"/>
    <p:sldId id="1442" r:id="rId3"/>
    <p:sldId id="1428" r:id="rId4"/>
    <p:sldId id="1429" r:id="rId5"/>
    <p:sldId id="1433" r:id="rId6"/>
    <p:sldId id="1434" r:id="rId7"/>
    <p:sldId id="1435" r:id="rId8"/>
    <p:sldId id="1436" r:id="rId9"/>
    <p:sldId id="1437" r:id="rId10"/>
    <p:sldId id="1423" r:id="rId11"/>
    <p:sldId id="1426" r:id="rId12"/>
    <p:sldId id="1427" r:id="rId13"/>
    <p:sldId id="1430" r:id="rId14"/>
    <p:sldId id="1439" r:id="rId15"/>
    <p:sldId id="1438" r:id="rId16"/>
    <p:sldId id="1440" r:id="rId17"/>
    <p:sldId id="1441" r:id="rId18"/>
    <p:sldId id="1431" r:id="rId19"/>
    <p:sldId id="1432" r:id="rId20"/>
    <p:sldId id="1405" r:id="rId21"/>
    <p:sldId id="1422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FFFF99"/>
    <a:srgbClr val="F7F3EA"/>
    <a:srgbClr val="F6F2E7"/>
    <a:srgbClr val="F6F3EC"/>
    <a:srgbClr val="612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47" autoAdjust="0"/>
    <p:restoredTop sz="94394" autoAdjust="0"/>
  </p:normalViewPr>
  <p:slideViewPr>
    <p:cSldViewPr>
      <p:cViewPr varScale="1">
        <p:scale>
          <a:sx n="62" d="100"/>
          <a:sy n="62" d="100"/>
        </p:scale>
        <p:origin x="45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9610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661" r:id="rId12"/>
    <p:sldLayoutId id="2147483727" r:id="rId13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velikayakultura.ru/russkiy-yazyk/osobennosti-ustnoy-rechi" TargetMode="External"/><Relationship Id="rId2" Type="http://schemas.openxmlformats.org/officeDocument/2006/relationships/hyperlink" Target="http://velikayakultura.ru/russkiy-yazyk/osobennosti-pismennoy-rechi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velikayakultura.ru/kultura-rechi-russkiy-yazyk/russkiy-yazyik-kak-lingvisticheskoe-i-sotsialnoe-yavlenie" TargetMode="Externa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velikayakultura.ru/russkiy-yazyk/ponyatiya-ritoriki-osnovnyie-priznaki-tekst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velikayakultura.ru/kultura-rechi-russkiy-yazyk/hudozhestvennyiy-stil-yazyik-i-osobennost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1435" y="4925236"/>
            <a:ext cx="5273010" cy="111985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68440">
              <a:lnSpc>
                <a:spcPts val="4290"/>
              </a:lnSpc>
              <a:spcBef>
                <a:spcPts val="2599"/>
              </a:spcBef>
            </a:pPr>
            <a:r>
              <a:rPr lang="ru-RU" sz="2400" dirty="0">
                <a:solidFill>
                  <a:srgbClr val="373435"/>
                </a:solidFill>
                <a:latin typeface="Arial"/>
                <a:cs typeface="Arial"/>
              </a:rPr>
              <a:t>Учитель: </a:t>
            </a:r>
            <a:r>
              <a:rPr lang="ru-RU" sz="2400" dirty="0" err="1" smtClean="0">
                <a:solidFill>
                  <a:srgbClr val="373435"/>
                </a:solidFill>
                <a:latin typeface="Arial"/>
                <a:cs typeface="Arial"/>
              </a:rPr>
              <a:t>Норкобилова</a:t>
            </a:r>
            <a:r>
              <a:rPr lang="ru-RU" sz="2400" dirty="0" smtClean="0">
                <a:solidFill>
                  <a:srgbClr val="373435"/>
                </a:solidFill>
                <a:latin typeface="Arial"/>
                <a:cs typeface="Arial"/>
              </a:rPr>
              <a:t> Н.Б.</a:t>
            </a:r>
            <a:endParaRPr sz="2400" dirty="0">
              <a:latin typeface="Arial"/>
              <a:cs typeface="Arial"/>
            </a:endParaRPr>
          </a:p>
          <a:p>
            <a:pPr marL="68440">
              <a:lnSpc>
                <a:spcPts val="4151"/>
              </a:lnSpc>
            </a:pPr>
            <a:endParaRPr sz="3698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="" xmlns:a16="http://schemas.microsoft.com/office/drawing/2014/main" id="{84067987-1644-49AF-8501-9EF4CBC0A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20" y="3000372"/>
            <a:ext cx="6572296" cy="780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Функции русского языка в современном мире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2" descr="C:\Users\user\Desktop\к презентациям\логопит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4892" y="3000372"/>
            <a:ext cx="2714612" cy="2944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666712" y="332656"/>
            <a:ext cx="11333944" cy="5687144"/>
          </a:xfrm>
        </p:spPr>
        <p:txBody>
          <a:bodyPr/>
          <a:lstStyle/>
          <a:p>
            <a:r>
              <a:rPr lang="ru-RU" sz="2800" dirty="0" smtClean="0"/>
              <a:t> </a:t>
            </a:r>
            <a:r>
              <a:rPr lang="ru-RU" sz="3200" i="1" dirty="0" smtClean="0">
                <a:solidFill>
                  <a:srgbClr val="00B050"/>
                </a:solidFill>
              </a:rPr>
              <a:t>Современный язык</a:t>
            </a:r>
            <a:r>
              <a:rPr lang="ru-RU" sz="3200" dirty="0" smtClean="0"/>
              <a:t> – тот, которым мы пользуемся в общении и который понимаем без словаря. В лингвистике утвердилось мнение, что современный язык – это язык А. Пушкина и последующей эпохи.</a:t>
            </a:r>
          </a:p>
          <a:p>
            <a:endParaRPr lang="ru-RU" dirty="0" smtClean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20" y="3357562"/>
            <a:ext cx="8325892" cy="216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588" y="274638"/>
            <a:ext cx="1077281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Отрывок стихотворения Г. Державина 1794 г.</a:t>
            </a:r>
            <a:r>
              <a:rPr lang="ru-RU" b="1" dirty="0" smtClean="0">
                <a:solidFill>
                  <a:srgbClr val="002060"/>
                </a:solidFill>
              </a:rPr>
              <a:t> 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static-interneturok.cdnvideo.ru/content/konspekt_image/322469/21bf3fa0_0acd_0135_bc18_026f34392a4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95934" y="1857364"/>
            <a:ext cx="6357982" cy="3969475"/>
          </a:xfrm>
          <a:prstGeom prst="rect">
            <a:avLst/>
          </a:prstGeom>
          <a:noFill/>
        </p:spPr>
      </p:pic>
      <p:pic>
        <p:nvPicPr>
          <p:cNvPr id="3076" name="Picture 4" descr="https://parohod.online/wp-content/uploads/2019/12/YtZm7YC1LB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588" y="1500174"/>
            <a:ext cx="4323897" cy="44719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Стихотворение А. Пушкина 1823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2530" name="Picture 2" descr="https://static-interneturok.cdnvideo.ru/content/konspekt_image/322470/21e283a0_0acd_0135_bc19_026f34392a4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714488"/>
            <a:ext cx="6410891" cy="4286280"/>
          </a:xfrm>
          <a:prstGeom prst="rect">
            <a:avLst/>
          </a:prstGeom>
          <a:noFill/>
        </p:spPr>
      </p:pic>
      <p:pic>
        <p:nvPicPr>
          <p:cNvPr id="22532" name="Picture 4" descr="https://www.livekuban.ru/upload/iblock/ba9/unnam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0380" y="1500174"/>
            <a:ext cx="4500594" cy="45005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avatars.mds.yandex.net/get-zen_doc/1361478/pub_5bcf4dc03ea98800aaba69c1_5bcf4ef7fc5ebc00ada411f9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53718" y="214290"/>
            <a:ext cx="1398238" cy="202154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53190" y="2286000"/>
            <a:ext cx="5343524" cy="4572000"/>
          </a:xfrm>
        </p:spPr>
        <p:txBody>
          <a:bodyPr>
            <a:normAutofit lnSpcReduction="10000"/>
          </a:bodyPr>
          <a:lstStyle/>
          <a:p>
            <a:pPr indent="274320"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«Язык – это история народа. Язык - это путь цивилизации и культуры. Именно поэтому изучение и сбережение русского языка является не праздным увлечением от нечего делать, а насущной необходимостью.</a:t>
            </a:r>
          </a:p>
          <a:p>
            <a:pPr indent="274320"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Русский язык в умелых руках и опытных устах – красив, певуч, выразителен, гибок, послушен, ловок и вместителен».</a:t>
            </a:r>
          </a:p>
          <a:p>
            <a:pPr indent="274320" algn="r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А.И.Куприн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214290"/>
            <a:ext cx="607223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 «Мощь и величие русского языка являются неоспоримым свидетельством великих сил русского народа, его оригинальной и высокой национальной культуры, его великой и славной исторической судьбы. Русский язык единодушно всеми признается великим языком великого народа».</a:t>
            </a:r>
          </a:p>
          <a:p>
            <a:pPr algn="r"/>
            <a:r>
              <a:rPr lang="ru-RU" sz="2400" dirty="0" smtClean="0">
                <a:latin typeface="Arial" pitchFamily="34" charset="0"/>
                <a:cs typeface="Arial" pitchFamily="34" charset="0"/>
              </a:rPr>
              <a:t> Академик В. В. Виноградов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0" name="Picture 4" descr="https://avatars.mds.yandex.net/get-zen_doc/198554/pub_5b17835251aa4ddb0803c559_5b17836a4bf16118e5cda5c2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588" y="3786190"/>
            <a:ext cx="2000264" cy="23695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6778" y="500042"/>
            <a:ext cx="10363200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Что такое язык?</a:t>
            </a:r>
            <a:b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2398" y="1071546"/>
            <a:ext cx="10934704" cy="5429288"/>
          </a:xfrm>
        </p:spPr>
        <p:txBody>
          <a:bodyPr>
            <a:normAutofit fontScale="85000" lnSpcReduction="20000"/>
          </a:bodyPr>
          <a:lstStyle/>
          <a:p>
            <a:pPr indent="274320" algn="just" fontAlgn="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Словарь Ожегова</a:t>
            </a:r>
          </a:p>
          <a:p>
            <a:pPr indent="274320" algn="just" fontAlgn="t">
              <a:buNone/>
            </a:pP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ЯЗ</a:t>
            </a:r>
            <a:r>
              <a:rPr lang="ru-RU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 </a:t>
            </a:r>
            <a:r>
              <a:rPr lang="ru-RU" b="1" baseline="30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indent="274320" algn="just" fontAlgn="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1.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Подвижный мышечный орган в полости рта, воспринимающий вкусовые ощущения, у человека участвующий также в артикуляции. </a:t>
            </a:r>
          </a:p>
          <a:p>
            <a:pPr indent="274320" algn="just" fontAlgn="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Попробовать на я.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(т. е. на вкус).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Змеиный я.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(такой раздвоенный на конце орган в пасти змеи). </a:t>
            </a:r>
          </a:p>
          <a:p>
            <a:pPr indent="274320" algn="just" fontAlgn="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2.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Такой орган животного как кушанье.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Говяжий я. Заливной 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274320" algn="just" fontAlgn="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3.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В колоколе: металлический стержень, производящий звон ударами о стенки.</a:t>
            </a:r>
          </a:p>
          <a:p>
            <a:pPr indent="274320" algn="just" fontAlgn="t">
              <a:buNone/>
            </a:pP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ЯЗ</a:t>
            </a:r>
            <a:r>
              <a:rPr lang="ru-RU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 </a:t>
            </a:r>
            <a:r>
              <a:rPr lang="ru-RU" b="1" baseline="30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indent="274320" algn="just" fontAlgn="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Исторически сложившаяся система звуковых, словарных и грамматических средств, объективирующая работу мышления и являющаяся орудием общения, обмена мыслями и взаимного понимания людей в обществе.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Великий русский я. Славянские языки.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274320" algn="just" fontAlgn="t">
              <a:buNone/>
            </a:pP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ЯЗ</a:t>
            </a:r>
            <a:r>
              <a:rPr lang="ru-RU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 </a:t>
            </a:r>
            <a:r>
              <a:rPr lang="ru-RU" b="1" baseline="30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indent="274320" algn="just" fontAlgn="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Народ, нация.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Нашествие двунадесяти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(т. е. двенадцати)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языков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(об армии Наполеона во время Отечественной войны 1812 г.).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s://ds04.infourok.ru/uploads/ex/0fb7/00113a3e-3b433afb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Задание: собери пословицу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38213" y="1643047"/>
          <a:ext cx="9858446" cy="4500596"/>
        </p:xfrm>
        <a:graphic>
          <a:graphicData uri="http://schemas.openxmlformats.org/drawingml/2006/table">
            <a:tbl>
              <a:tblPr/>
              <a:tblGrid>
                <a:gridCol w="4929223"/>
                <a:gridCol w="4929223"/>
              </a:tblGrid>
              <a:tr h="8182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9292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Языком не спеши,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спеши делом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2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29292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Мал язык,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29292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 делом не ленись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7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Без русского языка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что меду напиться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2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Не спеши языком,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не сколотишь и сапога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7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 тобой разговориться,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 длинный — наказание.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2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Острый язык — дарование,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да всем телом владеет.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95340" y="1000108"/>
            <a:ext cx="10363200" cy="4572000"/>
          </a:xfrm>
        </p:spPr>
        <p:txBody>
          <a:bodyPr/>
          <a:lstStyle/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Языком не спеши, а делом не ленись.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Мал язык, да всем телом владеет.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Без русского языка не сколотишь и сапога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Не спеши языком, спеши делом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 тобой разговориться, что меду напиться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Острый язык — дарование, а длинный — наказание.</a:t>
            </a:r>
          </a:p>
          <a:p>
            <a:endParaRPr lang="ru-RU" dirty="0"/>
          </a:p>
        </p:txBody>
      </p:sp>
      <p:pic>
        <p:nvPicPr>
          <p:cNvPr id="5" name="Picture 2" descr="C:\Users\user\Desktop\к презентациям\Screenshot_17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16" y="4643446"/>
            <a:ext cx="2919410" cy="1933357"/>
          </a:xfrm>
          <a:prstGeom prst="rect">
            <a:avLst/>
          </a:prstGeom>
          <a:noFill/>
        </p:spPr>
      </p:pic>
      <p:pic>
        <p:nvPicPr>
          <p:cNvPr id="36868" name="Picture 4" descr="https://pp.userapi.com/c855132/v855132225/18734/Vjw5MUMWOA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4500570"/>
            <a:ext cx="4857750" cy="1905000"/>
          </a:xfrm>
          <a:prstGeom prst="rect">
            <a:avLst/>
          </a:prstGeom>
          <a:noFill/>
        </p:spPr>
      </p:pic>
      <p:pic>
        <p:nvPicPr>
          <p:cNvPr id="36870" name="Picture 6" descr="https://i.pinimg.com/736x/54/bf/81/54bf81bbe75f493a5d4076684127dd57--portrait-photos-leather-messenger-bag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39272" y="785794"/>
            <a:ext cx="2635262" cy="26352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150" y="274638"/>
            <a:ext cx="1084425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Почему русский язык относится к мировым языкам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38150" y="1447800"/>
            <a:ext cx="10844250" cy="4572000"/>
          </a:xfrm>
        </p:spPr>
        <p:txBody>
          <a:bodyPr/>
          <a:lstStyle/>
          <a:p>
            <a:pPr indent="27432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— Русский язык охватывает международные сферы: дипломатию, мировую торговлю, туризм, на нем общаются ученые разных стран, он изучается в качестве иностранного в вузах и школах большинства стран мира, используется как рабочий язык в ООН;</a:t>
            </a:r>
          </a:p>
          <a:p>
            <a:pPr indent="27432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— мировое значение русского языка обусловлено его богатством и выразительностью, а также тем, что на нем создана величайшая художественная литература.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чем проявляется богатство русского языка?</a:t>
            </a:r>
            <a:endParaRPr lang="ru-RU" sz="3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38150" y="1447800"/>
            <a:ext cx="10844250" cy="4838720"/>
          </a:xfrm>
        </p:spPr>
        <p:txBody>
          <a:bodyPr>
            <a:normAutofit fontScale="85000" lnSpcReduction="20000"/>
          </a:bodyPr>
          <a:lstStyle/>
          <a:p>
            <a:pPr indent="27432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— в лексике (в 17-томном «Словаре современного русского литературного языка») объясняются значения более 120 тыс. слов, между тем целые разряды слов остались за пределами этого словаря: термины, иноязычные слова, новые слова;</a:t>
            </a:r>
          </a:p>
          <a:p>
            <a:pPr indent="27432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— в многообразии стилистических возможностей, в его способности выражать мысль по-разному в зависимости от цели, характера и условий речевого общения;</a:t>
            </a:r>
          </a:p>
          <a:p>
            <a:pPr indent="27432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— в звуковом строе русской речи с его разнообразием звуков, интонационных оттенков;</a:t>
            </a:r>
          </a:p>
          <a:p>
            <a:pPr indent="27432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— в свободном ударении, способствующем благозвучному разнообразию русского языка;</a:t>
            </a:r>
          </a:p>
          <a:p>
            <a:pPr indent="27432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— в богатстве способов словообразования и словообразовательных элементов (обилие приставок и суффиксов);</a:t>
            </a:r>
          </a:p>
          <a:p>
            <a:pPr indent="27432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— в четкой и стройной синтаксической структуре русского языка, гибкости и разнообразии фраз.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Буква 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085" y="4714884"/>
            <a:ext cx="1780160" cy="1833566"/>
          </a:xfrm>
          <a:prstGeom prst="rect">
            <a:avLst/>
          </a:prstGeom>
          <a:noFill/>
        </p:spPr>
      </p:pic>
      <p:pic>
        <p:nvPicPr>
          <p:cNvPr id="38914" name="Picture 2" descr="https://www.clipart1001.com/wp-content/uploads/2018/07/Cartoon-Question-Mark-Clipa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67900" y="428604"/>
            <a:ext cx="2282401" cy="1716259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Задание: отгадай загадку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1238216" y="1428736"/>
            <a:ext cx="4233858" cy="248126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Слово делим мы на части.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Это ведь – большое счастье.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Сможет каждый грамотей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Сделать слово из частей.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Слоги</a:t>
            </a:r>
          </a:p>
          <a:p>
            <a:pPr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24628" y="1428736"/>
            <a:ext cx="51673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Знак такой: крючок и точка,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Напишу его на строчке.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Если что-то я спрошу,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То его в конце пишу.</a:t>
            </a:r>
          </a:p>
          <a:p>
            <a:pPr algn="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Знак вопроса</a:t>
            </a: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52464" y="4143380"/>
            <a:ext cx="4572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738942" y="4143380"/>
            <a:ext cx="51673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А по русскому у нас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Очень сложная программа.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Мы в словах из разных фраз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Ищем дружно…</a:t>
            </a: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Орфограммы</a:t>
            </a:r>
            <a:endParaRPr lang="ru-RU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одержимое 10"/>
          <p:cNvSpPr txBox="1">
            <a:spLocks/>
          </p:cNvSpPr>
          <p:nvPr/>
        </p:nvSpPr>
        <p:spPr>
          <a:xfrm>
            <a:off x="1452530" y="4162420"/>
            <a:ext cx="3948106" cy="26955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Черные, кривые,</a:t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От рождения немые.</a:t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А встанут в ряд –</a:t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Вмиг заговорят. </a:t>
            </a:r>
          </a:p>
          <a:p>
            <a:pPr marL="274320" marR="0" lvl="0" indent="-274320" algn="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Буквы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к презентациям\5358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0842" y="357166"/>
            <a:ext cx="1428760" cy="14287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Подведём итоги</a:t>
            </a:r>
            <a:endParaRPr lang="ru-RU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0960" y="1928802"/>
            <a:ext cx="11415754" cy="4572000"/>
          </a:xfrm>
        </p:spPr>
        <p:txBody>
          <a:bodyPr/>
          <a:lstStyle/>
          <a:p>
            <a:pPr indent="274320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Узнали, какие функции выполняет язык</a:t>
            </a:r>
          </a:p>
          <a:p>
            <a:pPr indent="274320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Определили, какой язык считается современным</a:t>
            </a:r>
          </a:p>
          <a:p>
            <a:pPr indent="274320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Разобрали значения слова «язык»</a:t>
            </a:r>
          </a:p>
          <a:p>
            <a:pPr indent="274320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Рассмотрели, в чем проявляется богатство русского языка</a:t>
            </a:r>
          </a:p>
          <a:p>
            <a:pPr indent="274320" algn="just">
              <a:buAutoNum type="arabicPeriod"/>
            </a:pPr>
            <a:endParaRPr lang="ru-RU" dirty="0" smtClean="0"/>
          </a:p>
          <a:p>
            <a:pPr indent="274320" algn="just">
              <a:buAutoNum type="arabicPeriod"/>
            </a:pPr>
            <a:endParaRPr lang="ru-RU" dirty="0" smtClean="0"/>
          </a:p>
          <a:p>
            <a:pPr indent="274320" algn="just">
              <a:buAutoNum type="arabicPeriod"/>
            </a:pPr>
            <a:endParaRPr lang="ru-RU" dirty="0" smtClean="0"/>
          </a:p>
          <a:p>
            <a:pPr indent="274320" algn="just">
              <a:buAutoNum type="arabicPeriod"/>
            </a:pP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Задание на дом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Выполнить упражнение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 (страница 5)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66" y="2643182"/>
            <a:ext cx="6215106" cy="3321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523836" y="928670"/>
            <a:ext cx="11058564" cy="5091130"/>
          </a:xfrm>
        </p:spPr>
        <p:txBody>
          <a:bodyPr/>
          <a:lstStyle/>
          <a:p>
            <a:pPr indent="274320" algn="just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-Каким синонимом можно заменить слово «функция» в теме нашего урока?</a:t>
            </a:r>
          </a:p>
          <a:p>
            <a:pPr indent="274320" algn="just">
              <a:buNone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274320" algn="just">
              <a:buFont typeface="Wingdings" pitchFamily="2" charset="2"/>
              <a:buChar char="Ø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Обязанность;</a:t>
            </a:r>
          </a:p>
          <a:p>
            <a:pPr indent="274320" algn="just">
              <a:buFont typeface="Wingdings" pitchFamily="2" charset="2"/>
              <a:buChar char="Ø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Роль;</a:t>
            </a:r>
          </a:p>
          <a:p>
            <a:pPr indent="274320" algn="just">
              <a:buFont typeface="Wingdings" pitchFamily="2" charset="2"/>
              <a:buChar char="Ø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Назначение.</a:t>
            </a:r>
          </a:p>
          <a:p>
            <a:endParaRPr lang="ru-RU" dirty="0"/>
          </a:p>
        </p:txBody>
      </p:sp>
      <p:pic>
        <p:nvPicPr>
          <p:cNvPr id="23554" name="Picture 2" descr="C:\Users\user\Desktop\к презентациям\739657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7570" y="2285992"/>
            <a:ext cx="3600450" cy="3676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340" y="571480"/>
            <a:ext cx="10363200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Функции русского языка в современном мире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2398" y="1785926"/>
            <a:ext cx="11358642" cy="4572000"/>
          </a:xfrm>
        </p:spPr>
        <p:txBody>
          <a:bodyPr>
            <a:normAutofit lnSpcReduction="10000"/>
          </a:bodyPr>
          <a:lstStyle/>
          <a:p>
            <a:pPr indent="274320" algn="just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1.Коммуникативная;</a:t>
            </a:r>
          </a:p>
          <a:p>
            <a:pPr indent="274320" algn="just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2.Информационная;</a:t>
            </a:r>
          </a:p>
          <a:p>
            <a:pPr indent="274320" algn="just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3.Познавательная;</a:t>
            </a:r>
          </a:p>
          <a:p>
            <a:pPr indent="274320" algn="just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4.Накопительная;</a:t>
            </a:r>
          </a:p>
          <a:p>
            <a:pPr indent="274320" algn="just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5.Средство развития мышления человека;</a:t>
            </a:r>
          </a:p>
          <a:p>
            <a:pPr indent="274320" algn="just">
              <a:buNone/>
            </a:pPr>
            <a:r>
              <a:rPr lang="ru-RU" sz="4000" smtClean="0">
                <a:latin typeface="Arial" pitchFamily="34" charset="0"/>
                <a:cs typeface="Arial" pitchFamily="34" charset="0"/>
              </a:rPr>
              <a:t>6.Эстетическая;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274320" algn="just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7. Мировой язык.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Коммуникативная функция </a:t>
            </a:r>
            <a:endParaRPr lang="ru-RU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0960" y="3286124"/>
            <a:ext cx="6929486" cy="3857620"/>
          </a:xfrm>
        </p:spPr>
        <p:txBody>
          <a:bodyPr>
            <a:normAutofit/>
          </a:bodyPr>
          <a:lstStyle/>
          <a:p>
            <a:pPr indent="274320"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 Язык выполняет в коммуникативной функции главную роль.</a:t>
            </a:r>
          </a:p>
          <a:p>
            <a:pPr indent="274320" algn="just" fontAlgn="base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Средствами выражения здесь могут быть виды речи:</a:t>
            </a:r>
          </a:p>
          <a:p>
            <a:pPr indent="274320" algn="just" fontAlgn="base">
              <a:buNone/>
            </a:pPr>
            <a:r>
              <a:rPr lang="ru-RU" sz="2400" u="sng" dirty="0" smtClean="0">
                <a:latin typeface="Arial" pitchFamily="34" charset="0"/>
                <a:cs typeface="Arial" pitchFamily="34" charset="0"/>
                <a:hlinkClick r:id="rId2"/>
              </a:rPr>
              <a:t>Письменная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274320" algn="just" fontAlgn="base">
              <a:buNone/>
            </a:pPr>
            <a:r>
              <a:rPr lang="ru-RU" sz="2400" u="sng" dirty="0" smtClean="0">
                <a:latin typeface="Arial" pitchFamily="34" charset="0"/>
                <a:cs typeface="Arial" pitchFamily="34" charset="0"/>
                <a:hlinkClick r:id="rId3"/>
              </a:rPr>
              <a:t>Устная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274320" algn="just" fontAlgn="base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А также неязыковые средства (жесты, мимика и т.д.).</a:t>
            </a:r>
          </a:p>
          <a:p>
            <a:pPr indent="274320" algn="just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velikayakultura.ru/wp-content/uploads/2016/04/Sredstva-yazyika-v-kommunikativnoy-funktsi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24760" y="3571876"/>
            <a:ext cx="4130092" cy="231941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09588" y="1428736"/>
            <a:ext cx="106442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К числу важнейших  современных функций </a:t>
            </a:r>
            <a:r>
              <a:rPr lang="ru-RU" sz="2400" u="sng" dirty="0" smtClean="0">
                <a:latin typeface="Arial" pitchFamily="34" charset="0"/>
                <a:cs typeface="Arial" pitchFamily="34" charset="0"/>
                <a:hlinkClick r:id="rId5"/>
              </a:rPr>
              <a:t>русского языка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 относится 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коммуникативная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Поскольку для хранения  и передачи любой информации издавна применялся именно язык, то наибольшая часть такой информации, что циркулирует в обществе, представлена в её языковом виде.</a:t>
            </a:r>
            <a:endParaRPr lang="ru-RU" sz="24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Информационная и познавательная функции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38084" y="1428736"/>
            <a:ext cx="11358642" cy="4572000"/>
          </a:xfrm>
        </p:spPr>
        <p:txBody>
          <a:bodyPr/>
          <a:lstStyle/>
          <a:p>
            <a:pPr indent="274320" algn="just" fontAlgn="base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Важное место в этой системе в современном мире принадлежит 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информационной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функции.</a:t>
            </a:r>
          </a:p>
          <a:p>
            <a:pPr indent="274320" algn="just" fontAlgn="base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Она реализуется в процессах обмена, передачи, приёма </a:t>
            </a:r>
            <a:r>
              <a:rPr lang="ru-RU" sz="2800" u="sng" dirty="0" smtClean="0">
                <a:latin typeface="Arial" pitchFamily="34" charset="0"/>
                <a:cs typeface="Arial" pitchFamily="34" charset="0"/>
                <a:hlinkClick r:id="rId2"/>
              </a:rPr>
              <a:t>информации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26632" name="Picture 8" descr="https://i.mycdn.me/i?r=AzEPZsRbOZEKgBhR0XGMT1RkhN8u49C_AcRIT-KrOwv5kqaKTM5SRkZCeTgDn6uOy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40" y="3214686"/>
            <a:ext cx="4452959" cy="333972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524496" y="3071810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Близко к ней существует и 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познавательная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функция, выполняющая когнитивные задачи, а именно: использование языка в целях сохранения и последующего транслирования знаний.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Накопительная функция</a:t>
            </a:r>
            <a:endParaRPr lang="ru-RU" sz="4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66712" y="1447800"/>
            <a:ext cx="10915688" cy="4572000"/>
          </a:xfrm>
        </p:spPr>
        <p:txBody>
          <a:bodyPr/>
          <a:lstStyle/>
          <a:p>
            <a:pPr indent="27432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функциональной системе любого языка также представлена его «накопительная» функция, посредством которой знания или информация не просто сохраняются и передаются, но еще и собираются, преломляются и «сортируются».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https://images.ru.prom.st/181651450_w640_h640_kopilka-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274" y="3571876"/>
            <a:ext cx="2723674" cy="2619963"/>
          </a:xfrm>
          <a:prstGeom prst="rect">
            <a:avLst/>
          </a:prstGeom>
          <a:noFill/>
        </p:spPr>
      </p:pic>
      <p:pic>
        <p:nvPicPr>
          <p:cNvPr id="6" name="Picture 2" descr="https://ic.pics.livejournal.com/victorpolishuck/43522410/53535/53535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0512" y="3357562"/>
            <a:ext cx="4064029" cy="2286016"/>
          </a:xfrm>
          <a:prstGeom prst="rect">
            <a:avLst/>
          </a:prstGeom>
          <a:noFill/>
        </p:spPr>
      </p:pic>
      <p:pic>
        <p:nvPicPr>
          <p:cNvPr id="30726" name="Picture 6" descr="https://static.tildacdn.com/tild6334-3638-4637-b935-353531393561/Pris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4364" y="3643314"/>
            <a:ext cx="2857520" cy="20788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3432" y="274638"/>
            <a:ext cx="10598968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Средство развития мышления человека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66712" y="1447800"/>
            <a:ext cx="9072626" cy="4572000"/>
          </a:xfrm>
        </p:spPr>
        <p:txBody>
          <a:bodyPr>
            <a:normAutofit fontScale="92500"/>
          </a:bodyPr>
          <a:lstStyle/>
          <a:p>
            <a:pPr indent="27432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то же время язык является важным средством развития мышления человека. Известен случай с индийской девочкой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Камалой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найденной в волчьем логове. Интеллект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Камалы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остался на уровне четырехлетнего ребенка даже после десяти лет, проведенных в общении с людьми. Дело в том, что в раннем возрасте девочка не общалась с людьми, и ее жизненный опыт ограничивался тем, что она могла перенять у волков. Когда же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Камала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оказалась среди людей, она не смогла в полной мере овладеть языком, поэтому ее мышление не развилось в полной мере. Этот пример показывает, какова роль языка в развитии мышления человека.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8" name="Picture 4" descr="https://thumbs.dreamstime.com/b/%D0%B8%D0%BD%D0%B5%D1%86-%D0%B4%D0%B5%D0%B2%D1%83%D1%88%D0%BA%D0%B8-90447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82214" y="1714488"/>
            <a:ext cx="1920254" cy="38576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Эстетическая функция</a:t>
            </a:r>
            <a:endParaRPr lang="ru-RU" sz="4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38084" y="1357298"/>
            <a:ext cx="10863266" cy="4572000"/>
          </a:xfrm>
        </p:spPr>
        <p:txBody>
          <a:bodyPr>
            <a:normAutofit fontScale="92500"/>
          </a:bodyPr>
          <a:lstStyle/>
          <a:p>
            <a:pPr indent="274320" algn="just" fontAlgn="base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Еще одной функцией, выполняемой языком, является 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эстетическая.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274320" algn="just" fontAlgn="base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Речь не только может влиять на мышление или поведение другого, она может дать возможность испытывать эстетические чувства – наслаждение чудесным словом, языковым благозвучием, красотой и т.д. Разумеется, наибольшим образом такая функция языка явлена в </a:t>
            </a:r>
            <a:r>
              <a:rPr lang="ru-RU" u="sng" dirty="0" smtClean="0">
                <a:latin typeface="Arial" pitchFamily="34" charset="0"/>
                <a:cs typeface="Arial" pitchFamily="34" charset="0"/>
                <a:hlinkClick r:id="rId2"/>
              </a:rPr>
              <a:t>художественной литературе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изобилующей примерами «игры» или «лепки» слов и созвучий.</a:t>
            </a:r>
          </a:p>
          <a:p>
            <a:pPr indent="274320" algn="just" fontAlgn="base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Например, повторение звука [ч] в стихотворении Игоря Северянина передает журчание ручья:</a:t>
            </a:r>
          </a:p>
          <a:p>
            <a:pPr indent="274320" algn="just" fontAlgn="base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Четко ночами рокочут ручьи, </a:t>
            </a:r>
          </a:p>
          <a:p>
            <a:pPr indent="274320" algn="just" fontAlgn="base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Чистые речи ручьев горячи.</a:t>
            </a:r>
          </a:p>
          <a:p>
            <a:endParaRPr lang="ru-RU" dirty="0"/>
          </a:p>
        </p:txBody>
      </p:sp>
      <p:pic>
        <p:nvPicPr>
          <p:cNvPr id="32770" name="Picture 2" descr="https://autogear.ru/misc/i/gallery/56028/19105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0512" y="4429132"/>
            <a:ext cx="3218769" cy="21335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4622</TotalTime>
  <Words>679</Words>
  <Application>Microsoft Office PowerPoint</Application>
  <PresentationFormat>Широкоэкранный</PresentationFormat>
  <Paragraphs>108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Cambria</vt:lpstr>
      <vt:lpstr>Franklin Gothic Book</vt:lpstr>
      <vt:lpstr>Perpetua</vt:lpstr>
      <vt:lpstr>Wingdings</vt:lpstr>
      <vt:lpstr>Wingdings 2</vt:lpstr>
      <vt:lpstr>Справедливость</vt:lpstr>
      <vt:lpstr>Презентация PowerPoint</vt:lpstr>
      <vt:lpstr>Задание: отгадай загадку</vt:lpstr>
      <vt:lpstr>Презентация PowerPoint</vt:lpstr>
      <vt:lpstr>Функции русского языка в современном мире</vt:lpstr>
      <vt:lpstr>Коммуникативная функция </vt:lpstr>
      <vt:lpstr>Информационная и познавательная функции</vt:lpstr>
      <vt:lpstr>Накопительная функция</vt:lpstr>
      <vt:lpstr>Средство развития мышления человека</vt:lpstr>
      <vt:lpstr>Эстетическая функция</vt:lpstr>
      <vt:lpstr>Презентация PowerPoint</vt:lpstr>
      <vt:lpstr>Отрывок стихотворения Г. Державина 1794 г. </vt:lpstr>
      <vt:lpstr>Стихотворение А. Пушкина 1823 г.</vt:lpstr>
      <vt:lpstr>Презентация PowerPoint</vt:lpstr>
      <vt:lpstr>Что такое язык? </vt:lpstr>
      <vt:lpstr>Презентация PowerPoint</vt:lpstr>
      <vt:lpstr>Задание: собери пословицу</vt:lpstr>
      <vt:lpstr>Презентация PowerPoint</vt:lpstr>
      <vt:lpstr>Почему русский язык относится к мировым языкам</vt:lpstr>
      <vt:lpstr>В чем проявляется богатство русского языка?</vt:lpstr>
      <vt:lpstr>Подведём итоги</vt:lpstr>
      <vt:lpstr>Задание на дом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Kompyuter-5</cp:lastModifiedBy>
  <cp:revision>310</cp:revision>
  <dcterms:created xsi:type="dcterms:W3CDTF">2013-08-20T23:50:31Z</dcterms:created>
  <dcterms:modified xsi:type="dcterms:W3CDTF">2020-08-21T08:46:05Z</dcterms:modified>
</cp:coreProperties>
</file>