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96" r:id="rId2"/>
    <p:sldId id="1426" r:id="rId3"/>
    <p:sldId id="1409" r:id="rId4"/>
    <p:sldId id="1410" r:id="rId5"/>
    <p:sldId id="1411" r:id="rId6"/>
    <p:sldId id="1412" r:id="rId7"/>
    <p:sldId id="1414" r:id="rId8"/>
    <p:sldId id="1416" r:id="rId9"/>
    <p:sldId id="1418" r:id="rId10"/>
    <p:sldId id="1425" r:id="rId11"/>
    <p:sldId id="1424" r:id="rId12"/>
    <p:sldId id="1419" r:id="rId13"/>
    <p:sldId id="1420" r:id="rId14"/>
    <p:sldId id="1422" r:id="rId15"/>
    <p:sldId id="1423" r:id="rId16"/>
    <p:sldId id="1398" r:id="rId17"/>
    <p:sldId id="1399" r:id="rId18"/>
    <p:sldId id="1400" r:id="rId19"/>
    <p:sldId id="1401" r:id="rId20"/>
    <p:sldId id="1402" r:id="rId21"/>
    <p:sldId id="1403" r:id="rId22"/>
    <p:sldId id="1404" r:id="rId23"/>
    <p:sldId id="1405" r:id="rId24"/>
    <p:sldId id="1406" r:id="rId25"/>
    <p:sldId id="1407" r:id="rId26"/>
    <p:sldId id="1408" r:id="rId27"/>
    <p:sldId id="139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26E18D-32EE-4035-A4E3-B34C3596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30618BF-D382-4E42-BAF7-1FB04BC5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A2DC59-5E07-4679-96EE-E3BA45F8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5CAEE0-3756-4FBD-8695-56029790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E14F11-130E-42A3-946C-AF58E676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907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1658C9-D59B-4314-951B-8888A29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8A6DDC9-C1F3-4C98-9B38-2802BAE64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903E9E-3276-4160-99E1-A028AA3E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3A4806-E782-486C-AC86-48F46332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85FB75-3301-4BF9-8854-B1DADA47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01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BD3AD99-9B6A-49BA-B725-695DB686C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84A739A-4F76-496D-B3EA-F5CE4AA07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B0B024-F010-4C33-B043-131BDE2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5196B90-CB5A-47FC-A208-5A8C8CE0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F96754-FEFF-4B44-853D-A0103673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08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38087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354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8CD64C-FEC5-45BD-ABCB-8656FE57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8CC801-B949-4261-B739-0403C724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B84E27-A0D4-4A9B-A653-5E0F2FE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594785-DD27-44F5-9109-E45828E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81BA8A-41B6-4066-9619-BCD0DBF7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E3D165-AE7E-4E5E-8B9A-E0EEF115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288F0A-11B0-41CB-AB85-EACCB9C3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9DC3AB-FC53-4348-A8DC-FA026D16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EDBB0C-0B19-457D-BFF4-FCCF7E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D7F9205-AA2D-445D-92CC-6DD9BB9A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99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344D00-FD72-42B3-A90A-A4C4BE21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76DEAD-AE1C-4A06-B7AA-BF22D460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F71760-C14D-42F0-B777-C104BB39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C68100C-AE1F-440B-ABF8-9D27526D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DA3F574-D215-4CB2-81B1-2DDD9F2F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E37117E-AC61-4E8C-A4AE-43438EF6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33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422B49-FF1C-45E0-908A-5D2D3DF8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FC2036B-FE2A-4A22-9507-B9407546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3219AEF-2C1F-4725-BE1B-FAEE0987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27BB459-FAE7-40B8-B7E2-823AF3F89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CAE417E-FE4A-427E-BF31-0C598A75D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E5E48E0-CECF-4389-9338-5ED8E7B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B9A13B7-E5AB-46C8-9AA3-A86437F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6E15D4D-7306-4FCC-8C49-4F01CB29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50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E7E95C-6926-468E-9F38-80286F8D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177399E-56DE-487C-9363-F44B693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D105CB1-7A03-4372-8188-67DE7C61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4210E8D-7DEC-4069-86AE-79A7202A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62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A79D241-9E2B-4C7F-ACCC-D992BA99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2BD324E-59C9-4ED5-9A6F-BA35F2E1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F50762B-856E-4AE6-8398-5B1BBDB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00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00B5AC-35D4-4FAE-AD7E-7E4E3DBB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CA50C01-38F8-4252-B80A-DDC0D2B97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7EB6792-9C83-41F3-B45D-E83FC63C1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20B4B13-C9CC-4D82-A00B-A25025EC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4090B2B-14FD-462A-8DD1-1CA180A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3A68FB5-F62B-4354-B744-5AB00E28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70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6E3D96-237A-4209-A6E1-50463AAB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C57931C-C963-4B78-A855-2C8AEE4EA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A06AE58-B70F-4DBF-B101-595A53F76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DA82A78-8898-4BDF-BA9D-6DF605F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8ADEBCC-ABB4-4A21-858F-E4B26655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03E07A9-3823-40D2-B6F0-2DA92F9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23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359F32-47CB-497F-BCEE-23DE7460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E78A6A4-24C7-405D-8322-B926E108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7592695-C481-4036-BC77-D524C31C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B90E-9513-48C5-B692-0EEAC661165E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BCB4FF-8251-44E8-9C2A-BFC1D19A9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0B51F9-DDFF-4F5D-A440-1C4E2671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5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36095" y="2968283"/>
            <a:ext cx="2382399" cy="2363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773723" y="2996115"/>
            <a:ext cx="910069" cy="19838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=""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=""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=""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=""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=""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=""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=""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=""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=""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=""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=""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=""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=""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=""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="" xmlns:a16="http://schemas.microsoft.com/office/drawing/2014/main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494" y="3038968"/>
            <a:ext cx="7558996" cy="255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38"/>
              </a:spcBef>
            </a:pPr>
            <a:r>
              <a:rPr lang="ru-RU" alt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Краткие страдательные причастия.</a:t>
            </a:r>
            <a:endParaRPr lang="ru-RU" altLang="ru-RU" sz="5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840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Задание №1.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pPr indent="228600" algn="just">
              <a:buNone/>
            </a:pPr>
            <a:r>
              <a:rPr lang="ru-RU" sz="3200" b="1" dirty="0" smtClean="0"/>
              <a:t>Замените полную форму страдательного причастия краткой.</a:t>
            </a:r>
          </a:p>
          <a:p>
            <a:pPr indent="228600" algn="just"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Расцвеченный – </a:t>
            </a:r>
          </a:p>
          <a:p>
            <a:pPr indent="228600" algn="just"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Раскрашенная – </a:t>
            </a:r>
          </a:p>
          <a:p>
            <a:pPr indent="228600" algn="just"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Созданное – </a:t>
            </a:r>
          </a:p>
          <a:p>
            <a:pPr indent="228600" algn="just"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Наполненные – </a:t>
            </a:r>
          </a:p>
          <a:p>
            <a:pPr indent="228600" algn="just"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Раскрытая – </a:t>
            </a:r>
          </a:p>
          <a:p>
            <a:pPr indent="228600" algn="just"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Гонимые –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38614" y="2414339"/>
            <a:ext cx="2320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расцвечен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69743" y="3005183"/>
            <a:ext cx="2618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раскрашена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16182" y="3567891"/>
            <a:ext cx="1848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создано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5477" y="4144667"/>
            <a:ext cx="2486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наполнены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22138" y="4679238"/>
            <a:ext cx="2124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раскрыта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7935" y="5270081"/>
            <a:ext cx="1755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гонимы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7106" name="Picture 2" descr="https://avatars.mds.yandex.net/get-pdb/2796018/75571ecb-1a6e-453e-9a0c-ee5884be2d46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628521" y="2166423"/>
            <a:ext cx="4288105" cy="3559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Задание №2. Вставьте одну или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две буквы -</a:t>
            </a:r>
            <a:r>
              <a:rPr lang="ru-RU" b="1" dirty="0" err="1" smtClean="0">
                <a:solidFill>
                  <a:srgbClr val="002060"/>
                </a:solidFill>
              </a:rPr>
              <a:t>н</a:t>
            </a:r>
            <a:r>
              <a:rPr lang="ru-RU" b="1" dirty="0" smtClean="0">
                <a:solidFill>
                  <a:srgbClr val="002060"/>
                </a:solidFill>
              </a:rPr>
              <a:t>-.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699855"/>
          </a:xfrm>
        </p:spPr>
        <p:txBody>
          <a:bodyPr/>
          <a:lstStyle/>
          <a:p>
            <a:pPr indent="228600" algn="just">
              <a:buNone/>
            </a:pPr>
            <a:r>
              <a:rPr lang="ru-RU" sz="3600" dirty="0" smtClean="0"/>
              <a:t>Листья </a:t>
            </a:r>
            <a:r>
              <a:rPr lang="ru-RU" sz="3600" dirty="0" err="1" smtClean="0"/>
              <a:t>освеще...ы</a:t>
            </a:r>
            <a:r>
              <a:rPr lang="ru-RU" sz="3600" dirty="0" smtClean="0"/>
              <a:t>; письмо было </a:t>
            </a:r>
            <a:r>
              <a:rPr lang="ru-RU" sz="3600" dirty="0" err="1" smtClean="0"/>
              <a:t>опуще...о</a:t>
            </a:r>
            <a:r>
              <a:rPr lang="ru-RU" sz="3600" dirty="0" smtClean="0"/>
              <a:t>; ферма </a:t>
            </a:r>
            <a:r>
              <a:rPr lang="ru-RU" sz="3600" dirty="0" err="1" smtClean="0"/>
              <a:t>построе...а</a:t>
            </a:r>
            <a:r>
              <a:rPr lang="ru-RU" sz="3600" dirty="0" smtClean="0"/>
              <a:t>; враг </a:t>
            </a:r>
            <a:r>
              <a:rPr lang="ru-RU" sz="3600" dirty="0" err="1" smtClean="0"/>
              <a:t>отброше</a:t>
            </a:r>
            <a:r>
              <a:rPr lang="ru-RU" sz="3600" dirty="0" smtClean="0"/>
              <a:t>...; </a:t>
            </a:r>
            <a:r>
              <a:rPr lang="ru-RU" sz="3600" dirty="0" err="1" smtClean="0"/>
              <a:t>прочита...ая</a:t>
            </a:r>
            <a:r>
              <a:rPr lang="ru-RU" sz="3600" dirty="0" smtClean="0"/>
              <a:t> книга; петли </a:t>
            </a:r>
            <a:r>
              <a:rPr lang="ru-RU" sz="3600" dirty="0" err="1" smtClean="0"/>
              <a:t>смаза...ы</a:t>
            </a:r>
            <a:r>
              <a:rPr lang="ru-RU" sz="3600" dirty="0" smtClean="0"/>
              <a:t>; густо </a:t>
            </a:r>
            <a:r>
              <a:rPr lang="ru-RU" sz="3600" dirty="0" err="1" smtClean="0"/>
              <a:t>заставле...ая</a:t>
            </a:r>
            <a:r>
              <a:rPr lang="ru-RU" sz="3600" dirty="0" smtClean="0"/>
              <a:t>; </a:t>
            </a:r>
            <a:r>
              <a:rPr lang="ru-RU" sz="3600" dirty="0" err="1" smtClean="0"/>
              <a:t>выписа...ые</a:t>
            </a:r>
            <a:r>
              <a:rPr lang="ru-RU" sz="3600" dirty="0" smtClean="0"/>
              <a:t> газеты; номер телефона </a:t>
            </a:r>
            <a:r>
              <a:rPr lang="ru-RU" sz="3600" dirty="0" err="1" smtClean="0"/>
              <a:t>выписа</a:t>
            </a:r>
            <a:r>
              <a:rPr lang="ru-RU" sz="3600" dirty="0" smtClean="0"/>
              <a:t>...; поляна, </a:t>
            </a:r>
            <a:r>
              <a:rPr lang="ru-RU" sz="3600" dirty="0" err="1" smtClean="0"/>
              <a:t>выжже...ая</a:t>
            </a:r>
            <a:r>
              <a:rPr lang="ru-RU" sz="3600" dirty="0" smtClean="0"/>
              <a:t> солнцем; </a:t>
            </a:r>
            <a:r>
              <a:rPr lang="ru-RU" sz="3600" dirty="0" err="1" smtClean="0"/>
              <a:t>закова</a:t>
            </a:r>
            <a:r>
              <a:rPr lang="ru-RU" sz="3600" dirty="0" smtClean="0"/>
              <a:t>… в кандалы; </a:t>
            </a:r>
            <a:r>
              <a:rPr lang="ru-RU" sz="3600" dirty="0" err="1" smtClean="0"/>
              <a:t>построе...ая</a:t>
            </a:r>
            <a:r>
              <a:rPr lang="ru-RU" sz="3600" dirty="0" smtClean="0"/>
              <a:t> церковь; расписание </a:t>
            </a:r>
            <a:r>
              <a:rPr lang="ru-RU" sz="3600" dirty="0" err="1" smtClean="0"/>
              <a:t>измене...о</a:t>
            </a:r>
            <a:r>
              <a:rPr lang="ru-RU" sz="3600" dirty="0" smtClean="0"/>
              <a:t>; библиотека </a:t>
            </a:r>
            <a:r>
              <a:rPr lang="ru-RU" sz="3600" dirty="0" err="1" smtClean="0"/>
              <a:t>подобра</a:t>
            </a:r>
            <a:r>
              <a:rPr lang="ru-RU" sz="3600" dirty="0" smtClean="0"/>
              <a:t>…а.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87522" y="1373332"/>
            <a:ext cx="463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н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33818" y="1863356"/>
            <a:ext cx="463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н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52932" y="1356920"/>
            <a:ext cx="463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н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78015" y="1877425"/>
            <a:ext cx="463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н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07011" y="2299455"/>
            <a:ext cx="463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н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88562" y="3312329"/>
            <a:ext cx="463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н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25854" y="3818766"/>
            <a:ext cx="463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н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39392" y="4311135"/>
            <a:ext cx="463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н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6377" y="4775369"/>
            <a:ext cx="463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н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73497" y="2369793"/>
            <a:ext cx="681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нн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82167" y="2887953"/>
            <a:ext cx="681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нн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03668" y="2873885"/>
            <a:ext cx="681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нн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197368" y="3394390"/>
            <a:ext cx="681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нн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211436" y="3886759"/>
            <a:ext cx="681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нн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32772" name="Picture 4" descr="http://5klass.net/datas/russkij-jazyk/Russkij-jazyk-v-tablitsakh/0013-013-Prilagatelny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1832" y="0"/>
            <a:ext cx="9144000" cy="6858001"/>
          </a:xfrm>
          <a:prstGeom prst="rect">
            <a:avLst/>
          </a:prstGeom>
          <a:noFill/>
        </p:spPr>
      </p:pic>
      <p:pic>
        <p:nvPicPr>
          <p:cNvPr id="32774" name="Picture 6" descr="https://im0-tub-ru.yandex.net/i?id=3b58d47f721ad1015cb02ed6cf5f011e-l&amp;n=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84194" y="4677508"/>
            <a:ext cx="1807806" cy="2180492"/>
          </a:xfrm>
          <a:prstGeom prst="rect">
            <a:avLst/>
          </a:prstGeom>
          <a:noFill/>
        </p:spPr>
      </p:pic>
      <p:pic>
        <p:nvPicPr>
          <p:cNvPr id="32778" name="Picture 10" descr="https://im0-tub-ru.yandex.net/i?id=313d05bc1c25bdd9563275e717f015e0-l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4579034"/>
            <a:ext cx="2231724" cy="2278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Грамматические признаки краткой формы страдательного причастия.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 algn="just" fontAlgn="base">
              <a:buNone/>
            </a:pPr>
            <a:r>
              <a:rPr lang="ru-RU" dirty="0" smtClean="0"/>
              <a:t>Краткая форма страдательного причастия прошедшего времени изменяется </a:t>
            </a:r>
          </a:p>
          <a:p>
            <a:pPr indent="228600" algn="just" fontAlgn="base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по числам:</a:t>
            </a:r>
          </a:p>
          <a:p>
            <a:pPr indent="228600" algn="just" fontAlgn="base">
              <a:buNone/>
            </a:pPr>
            <a:r>
              <a:rPr lang="ru-RU" dirty="0" smtClean="0"/>
              <a:t>сообщение переписано — сообщения переписаны;</a:t>
            </a:r>
          </a:p>
          <a:p>
            <a:pPr indent="228600" algn="just" fontAlgn="base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по родам:</a:t>
            </a:r>
          </a:p>
          <a:p>
            <a:pPr indent="228600" algn="just" fontAlgn="base">
              <a:buNone/>
            </a:pPr>
            <a:r>
              <a:rPr lang="ru-RU" dirty="0" smtClean="0"/>
              <a:t>чемодан собран, скатерть собрана, общество собрано;</a:t>
            </a:r>
          </a:p>
          <a:p>
            <a:pPr indent="228600" algn="just" fontAlgn="base">
              <a:buNone/>
            </a:pPr>
            <a:r>
              <a:rPr lang="ru-RU" b="1" cap="all" dirty="0" smtClean="0">
                <a:solidFill>
                  <a:srgbClr val="C00000"/>
                </a:solidFill>
              </a:rPr>
              <a:t>ЗАПОМНИМ!</a:t>
            </a:r>
          </a:p>
          <a:p>
            <a:pPr indent="228600" algn="just" fontAlgn="base">
              <a:buNone/>
            </a:pPr>
            <a:r>
              <a:rPr lang="ru-RU" b="1" dirty="0" smtClean="0"/>
              <a:t>Краткая форма страдательного причастия не изменяется по падежам!</a:t>
            </a:r>
          </a:p>
          <a:p>
            <a:pPr fontAlgn="base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Синтаксическая роль кратких причастий.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 algn="just">
              <a:buNone/>
            </a:pPr>
            <a:r>
              <a:rPr lang="ru-RU" dirty="0" smtClean="0"/>
              <a:t>В предложении эта форма выполняет синтаксическую роль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сказуемого</a:t>
            </a:r>
            <a:r>
              <a:rPr lang="ru-RU" dirty="0" smtClean="0"/>
              <a:t> в отличие от полной формы, которая является согласованным определением.</a:t>
            </a:r>
          </a:p>
          <a:p>
            <a:pPr indent="228600" algn="just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Сравните:</a:t>
            </a:r>
          </a:p>
          <a:p>
            <a:pPr indent="228600" algn="ctr">
              <a:buNone/>
            </a:pPr>
            <a:r>
              <a:rPr lang="ru-RU" b="1" u="wavy" dirty="0" smtClean="0">
                <a:solidFill>
                  <a:srgbClr val="7030A0"/>
                </a:solidFill>
              </a:rPr>
              <a:t>Перечитанный</a:t>
            </a:r>
            <a:r>
              <a:rPr lang="ru-RU" b="1" dirty="0" smtClean="0"/>
              <a:t> роман доставил мне удовольствие.</a:t>
            </a:r>
            <a:endParaRPr lang="ru-RU" dirty="0" smtClean="0"/>
          </a:p>
          <a:p>
            <a:pPr indent="228600" algn="ctr">
              <a:buNone/>
            </a:pPr>
            <a:r>
              <a:rPr lang="ru-RU" b="1" dirty="0" smtClean="0"/>
              <a:t>Роман </a:t>
            </a:r>
            <a:r>
              <a:rPr lang="ru-RU" b="1" u="dbl" dirty="0" smtClean="0">
                <a:solidFill>
                  <a:srgbClr val="7030A0"/>
                </a:solidFill>
              </a:rPr>
              <a:t>перечитан</a:t>
            </a:r>
            <a:r>
              <a:rPr lang="ru-RU" b="1" dirty="0" smtClean="0"/>
              <a:t> с удовольствием.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9938" name="Picture 2" descr="https://1.bp.blogspot.com/-H6bGZVwcMFY/XOGg7E7iTlI/AAAAAAAAKXQ/THxi4995Y-41BBFzZDdIveURHRQZ80Y0gCLcBGAs/s1600/about__children-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0129" y="4520761"/>
            <a:ext cx="2954216" cy="2161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Задание №3. Синтаксический разбор предложений.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 algn="just" fontAlgn="base">
              <a:buNone/>
            </a:pPr>
            <a:r>
              <a:rPr lang="ru-RU" dirty="0" smtClean="0"/>
              <a:t>Дождевые тучи рассеяны налетевшим ветром.</a:t>
            </a:r>
          </a:p>
          <a:p>
            <a:pPr indent="228600" algn="just" fontAlgn="base">
              <a:buNone/>
            </a:pPr>
            <a:r>
              <a:rPr lang="ru-RU" b="1" u="wavy" dirty="0" smtClean="0">
                <a:solidFill>
                  <a:srgbClr val="00B050"/>
                </a:solidFill>
              </a:rPr>
              <a:t>Дождевые</a:t>
            </a:r>
            <a:r>
              <a:rPr lang="ru-RU" b="1" dirty="0" smtClean="0">
                <a:solidFill>
                  <a:srgbClr val="00B050"/>
                </a:solidFill>
              </a:rPr>
              <a:t> </a:t>
            </a:r>
            <a:r>
              <a:rPr lang="ru-RU" b="1" u="sng" dirty="0" smtClean="0">
                <a:solidFill>
                  <a:srgbClr val="00B050"/>
                </a:solidFill>
              </a:rPr>
              <a:t>тучи</a:t>
            </a:r>
            <a:r>
              <a:rPr lang="ru-RU" b="1" dirty="0" smtClean="0">
                <a:solidFill>
                  <a:srgbClr val="00B050"/>
                </a:solidFill>
              </a:rPr>
              <a:t> </a:t>
            </a:r>
            <a:r>
              <a:rPr lang="ru-RU" b="1" u="dbl" dirty="0" smtClean="0">
                <a:solidFill>
                  <a:srgbClr val="00B050"/>
                </a:solidFill>
              </a:rPr>
              <a:t>рассеяны</a:t>
            </a:r>
            <a:r>
              <a:rPr lang="ru-RU" b="1" dirty="0" smtClean="0">
                <a:solidFill>
                  <a:srgbClr val="00B050"/>
                </a:solidFill>
              </a:rPr>
              <a:t> </a:t>
            </a:r>
            <a:r>
              <a:rPr lang="ru-RU" b="1" u="wavy" dirty="0" smtClean="0">
                <a:solidFill>
                  <a:srgbClr val="00B050"/>
                </a:solidFill>
              </a:rPr>
              <a:t>налетевшим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u="dash" dirty="0" smtClean="0">
                <a:solidFill>
                  <a:srgbClr val="00B050"/>
                </a:solidFill>
              </a:rPr>
              <a:t>ветром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</a:p>
          <a:p>
            <a:pPr indent="228600" algn="just" fontAlgn="base">
              <a:buNone/>
            </a:pPr>
            <a:r>
              <a:rPr lang="ru-RU" dirty="0" smtClean="0"/>
              <a:t>К концу недели машина была отремонтирована.</a:t>
            </a:r>
          </a:p>
          <a:p>
            <a:pPr indent="228600" algn="just" fontAlgn="base">
              <a:buNone/>
            </a:pPr>
            <a:r>
              <a:rPr lang="ru-RU" b="1" u="dotDash" dirty="0" smtClean="0">
                <a:solidFill>
                  <a:srgbClr val="7030A0"/>
                </a:solidFill>
              </a:rPr>
              <a:t>К концу недели</a:t>
            </a:r>
            <a:r>
              <a:rPr lang="ru-RU" b="1" dirty="0" smtClean="0">
                <a:solidFill>
                  <a:srgbClr val="7030A0"/>
                </a:solidFill>
              </a:rPr>
              <a:t> </a:t>
            </a:r>
            <a:r>
              <a:rPr lang="ru-RU" b="1" u="sng" dirty="0" smtClean="0">
                <a:solidFill>
                  <a:srgbClr val="7030A0"/>
                </a:solidFill>
              </a:rPr>
              <a:t>машина</a:t>
            </a:r>
            <a:r>
              <a:rPr lang="ru-RU" b="1" dirty="0" smtClean="0">
                <a:solidFill>
                  <a:srgbClr val="7030A0"/>
                </a:solidFill>
              </a:rPr>
              <a:t> </a:t>
            </a:r>
            <a:r>
              <a:rPr lang="ru-RU" b="1" u="dbl" dirty="0" smtClean="0">
                <a:solidFill>
                  <a:srgbClr val="7030A0"/>
                </a:solidFill>
              </a:rPr>
              <a:t>была отремонтирована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indent="228600" algn="just" fontAlgn="base">
              <a:buNone/>
            </a:pPr>
            <a:r>
              <a:rPr lang="ru-RU" dirty="0" smtClean="0"/>
              <a:t>У этой девушки красиво уложены волосы.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ru-RU" b="1" u="wavy" dirty="0" smtClean="0">
                <a:solidFill>
                  <a:schemeClr val="accent2">
                    <a:lumMod val="75000"/>
                  </a:schemeClr>
                </a:solidFill>
              </a:rPr>
              <a:t>этой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u="dash" dirty="0" smtClean="0">
                <a:solidFill>
                  <a:schemeClr val="accent2">
                    <a:lumMod val="75000"/>
                  </a:schemeClr>
                </a:solidFill>
              </a:rPr>
              <a:t>девушки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u="dotDash" dirty="0" smtClean="0">
                <a:solidFill>
                  <a:schemeClr val="accent2">
                    <a:lumMod val="75000"/>
                  </a:schemeClr>
                </a:solidFill>
              </a:rPr>
              <a:t>красиво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b="1" u="dbl" dirty="0" smtClean="0">
                <a:solidFill>
                  <a:schemeClr val="accent2">
                    <a:lumMod val="75000"/>
                  </a:schemeClr>
                </a:solidFill>
              </a:rPr>
              <a:t>уложены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волосы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38916" name="Picture 4" descr="https://static.wixstatic.com/media/9badbd_ed2f24c784da49839cac246fad60edd6~mv2.jpg/v1/fill/w_935,h_697,al_c/9badbd_ed2f24c784da49839cac246fad60edd6~m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1458" y="4065088"/>
            <a:ext cx="2831332" cy="2110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1331090" y="1805842"/>
            <a:ext cx="9696451" cy="2457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Кроссворд</a:t>
            </a:r>
          </a:p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"Причастие"</a:t>
            </a:r>
          </a:p>
        </p:txBody>
      </p:sp>
      <p:pic>
        <p:nvPicPr>
          <p:cNvPr id="84995" name="Picture 3" descr="zadach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960" y="3522589"/>
            <a:ext cx="21717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12290" name="Picture 2" descr="J028667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433" y="260351"/>
            <a:ext cx="1797051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J028278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982200" y="2420938"/>
            <a:ext cx="220980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020" name="Group 4"/>
          <p:cNvGraphicFramePr>
            <a:graphicFrameLocks noGrp="1"/>
          </p:cNvGraphicFramePr>
          <p:nvPr/>
        </p:nvGraphicFramePr>
        <p:xfrm>
          <a:off x="1678518" y="333376"/>
          <a:ext cx="9063567" cy="4706939"/>
        </p:xfrm>
        <a:graphic>
          <a:graphicData uri="http://schemas.openxmlformats.org/drawingml/2006/table">
            <a:tbl>
              <a:tblPr/>
              <a:tblGrid>
                <a:gridCol w="647700"/>
                <a:gridCol w="645583"/>
                <a:gridCol w="647700"/>
                <a:gridCol w="645584"/>
                <a:gridCol w="647700"/>
                <a:gridCol w="645583"/>
                <a:gridCol w="647700"/>
                <a:gridCol w="645584"/>
                <a:gridCol w="647700"/>
                <a:gridCol w="645583"/>
                <a:gridCol w="649817"/>
                <a:gridCol w="649816"/>
                <a:gridCol w="647700"/>
                <a:gridCol w="649817"/>
              </a:tblGrid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458" name="Text Box 174"/>
          <p:cNvSpPr txBox="1">
            <a:spLocks noChangeArrowheads="1"/>
          </p:cNvSpPr>
          <p:nvPr/>
        </p:nvSpPr>
        <p:spPr bwMode="auto">
          <a:xfrm>
            <a:off x="239183" y="5359622"/>
            <a:ext cx="1195281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AutoNum type="arabicPeriod"/>
            </a:pPr>
            <a:r>
              <a:rPr lang="ru-RU" sz="2800" b="1" dirty="0" smtClean="0">
                <a:latin typeface="Times New Roman" pitchFamily="18" charset="0"/>
              </a:rPr>
              <a:t>Причастие </a:t>
            </a:r>
            <a:r>
              <a:rPr lang="ru-RU" sz="2800" b="1" dirty="0">
                <a:latin typeface="Times New Roman" pitchFamily="18" charset="0"/>
              </a:rPr>
              <a:t>прошедшего времени:  </a:t>
            </a:r>
            <a:endParaRPr lang="ru-RU" sz="2800" b="1" dirty="0" smtClean="0">
              <a:latin typeface="Times New Roman" pitchFamily="18" charset="0"/>
            </a:endParaRPr>
          </a:p>
          <a:p>
            <a:pPr marL="457200" indent="-457200" algn="ctr" eaLnBrk="0" hangingPunct="0">
              <a:spcBef>
                <a:spcPct val="50000"/>
              </a:spcBef>
            </a:pPr>
            <a:r>
              <a:rPr lang="ru-RU" sz="2800" b="1" i="1" dirty="0" smtClean="0">
                <a:solidFill>
                  <a:srgbClr val="FF3300"/>
                </a:solidFill>
                <a:latin typeface="Times New Roman" pitchFamily="18" charset="0"/>
              </a:rPr>
              <a:t>привыкающий</a:t>
            </a:r>
            <a:r>
              <a:rPr lang="ru-RU" sz="2800" b="1" i="1" dirty="0">
                <a:solidFill>
                  <a:srgbClr val="FF3300"/>
                </a:solidFill>
                <a:latin typeface="Times New Roman" pitchFamily="18" charset="0"/>
              </a:rPr>
              <a:t>, пришедший, поднимаемый</a:t>
            </a:r>
            <a:r>
              <a:rPr lang="ru-RU" sz="2400" b="1" i="1" dirty="0">
                <a:solidFill>
                  <a:srgbClr val="FF3300"/>
                </a:solidFill>
                <a:latin typeface="Times New Roman" pitchFamily="18" charset="0"/>
              </a:rPr>
              <a:t>.</a:t>
            </a:r>
            <a:r>
              <a:rPr lang="ru-RU" sz="2400" dirty="0">
                <a:latin typeface="Monotype Sorts" pitchFamily="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13314" name="Picture 2" descr="J028667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433" y="260351"/>
            <a:ext cx="1797051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J028278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982200" y="2420938"/>
            <a:ext cx="220980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7044" name="Group 4"/>
          <p:cNvGraphicFramePr>
            <a:graphicFrameLocks noGrp="1"/>
          </p:cNvGraphicFramePr>
          <p:nvPr/>
        </p:nvGraphicFramePr>
        <p:xfrm>
          <a:off x="1678518" y="333376"/>
          <a:ext cx="9063567" cy="4706939"/>
        </p:xfrm>
        <a:graphic>
          <a:graphicData uri="http://schemas.openxmlformats.org/drawingml/2006/table">
            <a:tbl>
              <a:tblPr/>
              <a:tblGrid>
                <a:gridCol w="647700"/>
                <a:gridCol w="645583"/>
                <a:gridCol w="647700"/>
                <a:gridCol w="645584"/>
                <a:gridCol w="647700"/>
                <a:gridCol w="645583"/>
                <a:gridCol w="647700"/>
                <a:gridCol w="645584"/>
                <a:gridCol w="647700"/>
                <a:gridCol w="645583"/>
                <a:gridCol w="649817"/>
                <a:gridCol w="649816"/>
                <a:gridCol w="647700"/>
                <a:gridCol w="649817"/>
              </a:tblGrid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82" name="Text Box 174"/>
          <p:cNvSpPr txBox="1">
            <a:spLocks noChangeArrowheads="1"/>
          </p:cNvSpPr>
          <p:nvPr/>
        </p:nvSpPr>
        <p:spPr bwMode="auto">
          <a:xfrm>
            <a:off x="1" y="5373689"/>
            <a:ext cx="1195281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 dirty="0">
                <a:solidFill>
                  <a:srgbClr val="FF3300"/>
                </a:solidFill>
                <a:latin typeface="Times New Roman" pitchFamily="18" charset="0"/>
              </a:rPr>
              <a:t>2.</a:t>
            </a:r>
            <a:r>
              <a:rPr lang="ru-RU" sz="2800" b="1" dirty="0">
                <a:latin typeface="Times New Roman" pitchFamily="18" charset="0"/>
              </a:rPr>
              <a:t> Причастие настоящего времени:            </a:t>
            </a:r>
            <a:endParaRPr lang="ru-RU" sz="2800" b="1" dirty="0" smtClean="0">
              <a:latin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ru-RU" sz="2800" b="1" i="1" dirty="0" smtClean="0">
                <a:solidFill>
                  <a:srgbClr val="FF3300"/>
                </a:solidFill>
                <a:latin typeface="Times New Roman" pitchFamily="18" charset="0"/>
              </a:rPr>
              <a:t>забывший</a:t>
            </a:r>
            <a:r>
              <a:rPr lang="ru-RU" sz="2800" b="1" i="1" dirty="0">
                <a:solidFill>
                  <a:srgbClr val="FF3300"/>
                </a:solidFill>
                <a:latin typeface="Times New Roman" pitchFamily="18" charset="0"/>
              </a:rPr>
              <a:t>, покрытый, бредущий.</a:t>
            </a:r>
            <a:r>
              <a:rPr lang="ru-RU" sz="2800" dirty="0">
                <a:latin typeface="Monotype Sorts" pitchFamily="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14338" name="Picture 2" descr="J028667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433" y="260351"/>
            <a:ext cx="1797051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J028278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982200" y="2420938"/>
            <a:ext cx="220980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8068" name="Group 4"/>
          <p:cNvGraphicFramePr>
            <a:graphicFrameLocks noGrp="1"/>
          </p:cNvGraphicFramePr>
          <p:nvPr/>
        </p:nvGraphicFramePr>
        <p:xfrm>
          <a:off x="1678518" y="333376"/>
          <a:ext cx="9063567" cy="4706939"/>
        </p:xfrm>
        <a:graphic>
          <a:graphicData uri="http://schemas.openxmlformats.org/drawingml/2006/table">
            <a:tbl>
              <a:tblPr/>
              <a:tblGrid>
                <a:gridCol w="647700"/>
                <a:gridCol w="645583"/>
                <a:gridCol w="647700"/>
                <a:gridCol w="645584"/>
                <a:gridCol w="647700"/>
                <a:gridCol w="645583"/>
                <a:gridCol w="647700"/>
                <a:gridCol w="645584"/>
                <a:gridCol w="647700"/>
                <a:gridCol w="645583"/>
                <a:gridCol w="649817"/>
                <a:gridCol w="649816"/>
                <a:gridCol w="647700"/>
                <a:gridCol w="649817"/>
              </a:tblGrid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06" name="Text Box 174"/>
          <p:cNvSpPr txBox="1">
            <a:spLocks noChangeArrowheads="1"/>
          </p:cNvSpPr>
          <p:nvPr/>
        </p:nvSpPr>
        <p:spPr bwMode="auto">
          <a:xfrm>
            <a:off x="1775885" y="5445126"/>
            <a:ext cx="777663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</a:pPr>
            <a:r>
              <a:rPr lang="ru-RU" sz="2800" b="1" dirty="0">
                <a:solidFill>
                  <a:srgbClr val="FF3300"/>
                </a:solidFill>
                <a:latin typeface="Times New Roman" pitchFamily="18" charset="0"/>
              </a:rPr>
              <a:t>   3. </a:t>
            </a:r>
            <a:r>
              <a:rPr lang="ru-RU" sz="2800" b="1" dirty="0">
                <a:latin typeface="Times New Roman" pitchFamily="18" charset="0"/>
              </a:rPr>
              <a:t>Страдательное причастие:   </a:t>
            </a:r>
            <a:endParaRPr lang="ru-RU" sz="2800" b="1" dirty="0" smtClean="0">
              <a:latin typeface="Times New Roman" pitchFamily="18" charset="0"/>
            </a:endParaRPr>
          </a:p>
          <a:p>
            <a:pPr marL="457200" indent="-457200" algn="ctr" eaLnBrk="0" hangingPunct="0">
              <a:spcBef>
                <a:spcPct val="50000"/>
              </a:spcBef>
            </a:pPr>
            <a:r>
              <a:rPr lang="ru-RU" sz="2800" b="1" i="1" dirty="0" smtClean="0">
                <a:solidFill>
                  <a:srgbClr val="FF3300"/>
                </a:solidFill>
                <a:latin typeface="Times New Roman" pitchFamily="18" charset="0"/>
              </a:rPr>
              <a:t>думающий</a:t>
            </a:r>
            <a:r>
              <a:rPr lang="ru-RU" sz="2800" b="1" i="1" dirty="0">
                <a:solidFill>
                  <a:srgbClr val="FF3300"/>
                </a:solidFill>
                <a:latin typeface="Times New Roman" pitchFamily="18" charset="0"/>
              </a:rPr>
              <a:t>, слышимый, варивший.</a:t>
            </a:r>
            <a:r>
              <a:rPr lang="ru-RU" sz="2800" dirty="0">
                <a:latin typeface="Monotype Sorts" pitchFamily="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5400" y="172227"/>
            <a:ext cx="7439655" cy="866234"/>
          </a:xfrm>
          <a:prstGeom prst="rect">
            <a:avLst/>
          </a:prstGeom>
        </p:spPr>
        <p:txBody>
          <a:bodyPr vert="horz" wrap="square" lIns="0" tIns="34896" rIns="0" bIns="0" rtlCol="0" anchor="ctr">
            <a:spAutoFit/>
          </a:bodyPr>
          <a:lstStyle/>
          <a:p>
            <a:pPr marL="26842" algn="ctr">
              <a:lnSpc>
                <a:spcPct val="100000"/>
              </a:lnSpc>
              <a:spcBef>
                <a:spcPts val="275"/>
              </a:spcBef>
            </a:pPr>
            <a:r>
              <a:rPr lang="ru-RU" sz="5400" dirty="0" smtClean="0"/>
              <a:t>Сегодня на уроке</a:t>
            </a:r>
            <a:endParaRPr sz="5400" dirty="0"/>
          </a:p>
        </p:txBody>
      </p:sp>
      <p:cxnSp>
        <p:nvCxnSpPr>
          <p:cNvPr id="20" name="Straight Connector 9"/>
          <p:cNvCxnSpPr/>
          <p:nvPr/>
        </p:nvCxnSpPr>
        <p:spPr>
          <a:xfrm>
            <a:off x="5415742" y="1667629"/>
            <a:ext cx="0" cy="4401749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5547843" y="1707116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5575978" y="3209970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5561910" y="4783162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pic>
        <p:nvPicPr>
          <p:cNvPr id="13" name="Picture 2" descr="https://avatars.mds.yandex.net/get-pdb/2080369/f2a27e2a-11b9-4224-870c-13651744e9f8/s1200?webp=fal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096" y="1927275"/>
            <a:ext cx="4261373" cy="319603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513341" y="1531502"/>
            <a:ext cx="5008098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Познакомимся с образованием кратких причастий.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9612" y="3008610"/>
            <a:ext cx="5008098" cy="1303438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Научимся различать краткие причастия от кратких прилагательных.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09470" y="4595914"/>
            <a:ext cx="5008098" cy="1303438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Узнаем, какова синтаксическая роль кратких причастий в предложении.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4" grpId="0"/>
      <p:bldP spid="15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15362" name="Picture 2" descr="J028667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433" y="260351"/>
            <a:ext cx="1797051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J028278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982200" y="2420938"/>
            <a:ext cx="220980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9092" name="Group 4"/>
          <p:cNvGraphicFramePr>
            <a:graphicFrameLocks noGrp="1"/>
          </p:cNvGraphicFramePr>
          <p:nvPr/>
        </p:nvGraphicFramePr>
        <p:xfrm>
          <a:off x="1678518" y="333376"/>
          <a:ext cx="9063567" cy="4706939"/>
        </p:xfrm>
        <a:graphic>
          <a:graphicData uri="http://schemas.openxmlformats.org/drawingml/2006/table">
            <a:tbl>
              <a:tblPr/>
              <a:tblGrid>
                <a:gridCol w="647700"/>
                <a:gridCol w="645583"/>
                <a:gridCol w="647700"/>
                <a:gridCol w="645584"/>
                <a:gridCol w="647700"/>
                <a:gridCol w="645583"/>
                <a:gridCol w="647700"/>
                <a:gridCol w="645584"/>
                <a:gridCol w="647700"/>
                <a:gridCol w="645583"/>
                <a:gridCol w="649817"/>
                <a:gridCol w="649816"/>
                <a:gridCol w="647700"/>
                <a:gridCol w="649817"/>
              </a:tblGrid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530" name="Text Box 174"/>
          <p:cNvSpPr txBox="1">
            <a:spLocks noChangeArrowheads="1"/>
          </p:cNvSpPr>
          <p:nvPr/>
        </p:nvSpPr>
        <p:spPr bwMode="auto">
          <a:xfrm>
            <a:off x="2159001" y="5300664"/>
            <a:ext cx="734483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 dirty="0">
                <a:solidFill>
                  <a:srgbClr val="FF3300"/>
                </a:solidFill>
                <a:latin typeface="Times New Roman" pitchFamily="18" charset="0"/>
              </a:rPr>
              <a:t>4.</a:t>
            </a:r>
            <a:r>
              <a:rPr lang="ru-RU" sz="2800" b="1" dirty="0">
                <a:latin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</a:rPr>
              <a:t>Укажите краткую форму </a:t>
            </a:r>
            <a:r>
              <a:rPr lang="ru-RU" sz="2800" b="1" dirty="0">
                <a:latin typeface="Times New Roman" pitchFamily="18" charset="0"/>
              </a:rPr>
              <a:t>причастия: </a:t>
            </a:r>
            <a:endParaRPr lang="ru-RU" sz="2800" b="1" dirty="0" smtClean="0">
              <a:latin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i="1" dirty="0">
                <a:solidFill>
                  <a:srgbClr val="FF3300"/>
                </a:solidFill>
                <a:latin typeface="Times New Roman" pitchFamily="18" charset="0"/>
              </a:rPr>
              <a:t>увенчан, думающий, вышедший.</a:t>
            </a:r>
            <a:r>
              <a:rPr lang="ru-RU" sz="2800" b="1" i="1" dirty="0">
                <a:solidFill>
                  <a:srgbClr val="FF3300"/>
                </a:solidFill>
                <a:latin typeface="Monotype Sorts" pitchFamily="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16386" name="Picture 2" descr="J028667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433" y="260351"/>
            <a:ext cx="1797051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J028278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982200" y="2420938"/>
            <a:ext cx="220980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0116" name="Group 4"/>
          <p:cNvGraphicFramePr>
            <a:graphicFrameLocks noGrp="1"/>
          </p:cNvGraphicFramePr>
          <p:nvPr/>
        </p:nvGraphicFramePr>
        <p:xfrm>
          <a:off x="1678518" y="333376"/>
          <a:ext cx="9063567" cy="4706939"/>
        </p:xfrm>
        <a:graphic>
          <a:graphicData uri="http://schemas.openxmlformats.org/drawingml/2006/table">
            <a:tbl>
              <a:tblPr/>
              <a:tblGrid>
                <a:gridCol w="647700"/>
                <a:gridCol w="645583"/>
                <a:gridCol w="647700"/>
                <a:gridCol w="645584"/>
                <a:gridCol w="647700"/>
                <a:gridCol w="645583"/>
                <a:gridCol w="647700"/>
                <a:gridCol w="645584"/>
                <a:gridCol w="647700"/>
                <a:gridCol w="645583"/>
                <a:gridCol w="649817"/>
                <a:gridCol w="649816"/>
                <a:gridCol w="647700"/>
                <a:gridCol w="649817"/>
              </a:tblGrid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554" name="Text Box 174"/>
          <p:cNvSpPr txBox="1">
            <a:spLocks noChangeArrowheads="1"/>
          </p:cNvSpPr>
          <p:nvPr/>
        </p:nvSpPr>
        <p:spPr bwMode="auto">
          <a:xfrm>
            <a:off x="1871134" y="5373689"/>
            <a:ext cx="772795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 dirty="0">
                <a:solidFill>
                  <a:srgbClr val="FF3300"/>
                </a:solidFill>
                <a:latin typeface="Times New Roman" pitchFamily="18" charset="0"/>
              </a:rPr>
              <a:t>5.</a:t>
            </a:r>
            <a:r>
              <a:rPr lang="ru-RU" sz="2800" b="1" dirty="0">
                <a:latin typeface="Times New Roman" pitchFamily="18" charset="0"/>
              </a:rPr>
              <a:t> Слово, которое является причастием: </a:t>
            </a:r>
            <a:endParaRPr lang="ru-RU" sz="2800" b="1" dirty="0" smtClean="0">
              <a:latin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</a:rPr>
              <a:t>занятный</a:t>
            </a:r>
            <a:r>
              <a:rPr lang="ru-RU" sz="2800" b="1" dirty="0">
                <a:solidFill>
                  <a:srgbClr val="FF3300"/>
                </a:solidFill>
                <a:latin typeface="Times New Roman" pitchFamily="18" charset="0"/>
              </a:rPr>
              <a:t>, закрытый, приятный.</a:t>
            </a:r>
            <a:r>
              <a:rPr lang="ru-RU" sz="2800" dirty="0">
                <a:latin typeface="Monotype Sorts" pitchFamily="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17410" name="Picture 2" descr="J028667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433" y="260351"/>
            <a:ext cx="1797051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J028278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982200" y="2420938"/>
            <a:ext cx="220980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1140" name="Group 4"/>
          <p:cNvGraphicFramePr>
            <a:graphicFrameLocks noGrp="1"/>
          </p:cNvGraphicFramePr>
          <p:nvPr/>
        </p:nvGraphicFramePr>
        <p:xfrm>
          <a:off x="1678518" y="333376"/>
          <a:ext cx="9063567" cy="4706939"/>
        </p:xfrm>
        <a:graphic>
          <a:graphicData uri="http://schemas.openxmlformats.org/drawingml/2006/table">
            <a:tbl>
              <a:tblPr/>
              <a:tblGrid>
                <a:gridCol w="647700"/>
                <a:gridCol w="645583"/>
                <a:gridCol w="647700"/>
                <a:gridCol w="645584"/>
                <a:gridCol w="647700"/>
                <a:gridCol w="645583"/>
                <a:gridCol w="647700"/>
                <a:gridCol w="645584"/>
                <a:gridCol w="647700"/>
                <a:gridCol w="645583"/>
                <a:gridCol w="649817"/>
                <a:gridCol w="649816"/>
                <a:gridCol w="647700"/>
                <a:gridCol w="649817"/>
              </a:tblGrid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578" name="Text Box 174"/>
          <p:cNvSpPr txBox="1">
            <a:spLocks noChangeArrowheads="1"/>
          </p:cNvSpPr>
          <p:nvPr/>
        </p:nvSpPr>
        <p:spPr bwMode="auto">
          <a:xfrm>
            <a:off x="1" y="5516564"/>
            <a:ext cx="1195281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 dirty="0">
                <a:solidFill>
                  <a:srgbClr val="FF3300"/>
                </a:solidFill>
                <a:latin typeface="Times New Roman" pitchFamily="18" charset="0"/>
              </a:rPr>
              <a:t>6.</a:t>
            </a:r>
            <a:r>
              <a:rPr lang="ru-RU" sz="2800" b="1" dirty="0">
                <a:latin typeface="Times New Roman" pitchFamily="18" charset="0"/>
              </a:rPr>
              <a:t> Причастие, образованное от непереходного глагола</a:t>
            </a:r>
            <a:r>
              <a:rPr lang="ru-RU" sz="2800" b="1" dirty="0" smtClean="0">
                <a:latin typeface="Times New Roman" pitchFamily="18" charset="0"/>
              </a:rPr>
              <a:t>: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i="1" dirty="0">
                <a:solidFill>
                  <a:srgbClr val="FF3300"/>
                </a:solidFill>
                <a:latin typeface="Times New Roman" pitchFamily="18" charset="0"/>
              </a:rPr>
              <a:t>свисавший, списавший, принесший.</a:t>
            </a:r>
            <a:r>
              <a:rPr lang="ru-RU" sz="2800" dirty="0">
                <a:latin typeface="Monotype Sorts" pitchFamily="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18434" name="Picture 2" descr="J028667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433" y="260351"/>
            <a:ext cx="1797051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J028278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982200" y="2420938"/>
            <a:ext cx="220980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64" name="Group 4"/>
          <p:cNvGraphicFramePr>
            <a:graphicFrameLocks noGrp="1"/>
          </p:cNvGraphicFramePr>
          <p:nvPr/>
        </p:nvGraphicFramePr>
        <p:xfrm>
          <a:off x="1678518" y="333376"/>
          <a:ext cx="9063567" cy="4706939"/>
        </p:xfrm>
        <a:graphic>
          <a:graphicData uri="http://schemas.openxmlformats.org/drawingml/2006/table">
            <a:tbl>
              <a:tblPr/>
              <a:tblGrid>
                <a:gridCol w="647700"/>
                <a:gridCol w="645583"/>
                <a:gridCol w="647700"/>
                <a:gridCol w="645584"/>
                <a:gridCol w="647700"/>
                <a:gridCol w="645583"/>
                <a:gridCol w="647700"/>
                <a:gridCol w="645584"/>
                <a:gridCol w="647700"/>
                <a:gridCol w="645583"/>
                <a:gridCol w="649817"/>
                <a:gridCol w="649816"/>
                <a:gridCol w="647700"/>
                <a:gridCol w="649817"/>
              </a:tblGrid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02" name="Text Box 174"/>
          <p:cNvSpPr txBox="1">
            <a:spLocks noChangeArrowheads="1"/>
          </p:cNvSpPr>
          <p:nvPr/>
        </p:nvSpPr>
        <p:spPr bwMode="auto">
          <a:xfrm>
            <a:off x="431800" y="5157789"/>
            <a:ext cx="10464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 dirty="0">
                <a:solidFill>
                  <a:srgbClr val="FF3300"/>
                </a:solidFill>
                <a:latin typeface="Times New Roman" pitchFamily="18" charset="0"/>
              </a:rPr>
              <a:t>7.</a:t>
            </a:r>
            <a:r>
              <a:rPr lang="ru-RU" sz="2400" b="1" dirty="0">
                <a:latin typeface="Times New Roman" pitchFamily="18" charset="0"/>
              </a:rPr>
              <a:t> Причастие, выступающее в роли определения: </a:t>
            </a:r>
            <a:endParaRPr lang="ru-RU" sz="2400" b="1" dirty="0" smtClean="0">
              <a:latin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ru-RU" sz="2400" b="1" i="1" dirty="0" smtClean="0">
                <a:solidFill>
                  <a:srgbClr val="FF3300"/>
                </a:solidFill>
                <a:latin typeface="Times New Roman" pitchFamily="18" charset="0"/>
              </a:rPr>
              <a:t>Забытый </a:t>
            </a:r>
            <a:r>
              <a:rPr lang="ru-RU" sz="2400" b="1" i="1" dirty="0">
                <a:solidFill>
                  <a:srgbClr val="FF3300"/>
                </a:solidFill>
                <a:latin typeface="Times New Roman" pitchFamily="18" charset="0"/>
              </a:rPr>
              <a:t>мною ключ лежал на столе. </a:t>
            </a:r>
            <a:r>
              <a:rPr lang="ru-RU" sz="2400" b="1" i="1" dirty="0" smtClean="0">
                <a:solidFill>
                  <a:srgbClr val="FF3300"/>
                </a:solidFill>
                <a:latin typeface="Times New Roman" pitchFamily="18" charset="0"/>
              </a:rPr>
              <a:t>Двери </a:t>
            </a:r>
            <a:r>
              <a:rPr lang="ru-RU" sz="2400" b="1" i="1" dirty="0">
                <a:solidFill>
                  <a:srgbClr val="FF3300"/>
                </a:solidFill>
                <a:latin typeface="Times New Roman" pitchFamily="18" charset="0"/>
              </a:rPr>
              <a:t>дома открыты настежь.                                 Сидящий повернул голову в мою сторону.</a:t>
            </a:r>
            <a:r>
              <a:rPr lang="ru-RU" sz="2400" i="1" dirty="0">
                <a:solidFill>
                  <a:srgbClr val="FF3300"/>
                </a:solidFill>
                <a:latin typeface="Monotype Sorts" pitchFamily="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19458" name="Picture 2" descr="J028667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433" y="260351"/>
            <a:ext cx="1797051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J028278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982200" y="2420938"/>
            <a:ext cx="220980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3188" name="Group 4"/>
          <p:cNvGraphicFramePr>
            <a:graphicFrameLocks noGrp="1"/>
          </p:cNvGraphicFramePr>
          <p:nvPr/>
        </p:nvGraphicFramePr>
        <p:xfrm>
          <a:off x="1678518" y="333376"/>
          <a:ext cx="9063567" cy="4706939"/>
        </p:xfrm>
        <a:graphic>
          <a:graphicData uri="http://schemas.openxmlformats.org/drawingml/2006/table">
            <a:tbl>
              <a:tblPr/>
              <a:tblGrid>
                <a:gridCol w="647700"/>
                <a:gridCol w="645583"/>
                <a:gridCol w="647700"/>
                <a:gridCol w="645584"/>
                <a:gridCol w="647700"/>
                <a:gridCol w="645583"/>
                <a:gridCol w="647700"/>
                <a:gridCol w="645584"/>
                <a:gridCol w="647700"/>
                <a:gridCol w="645583"/>
                <a:gridCol w="649817"/>
                <a:gridCol w="649816"/>
                <a:gridCol w="647700"/>
                <a:gridCol w="649817"/>
              </a:tblGrid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626" name="Text Box 174"/>
          <p:cNvSpPr txBox="1">
            <a:spLocks noChangeArrowheads="1"/>
          </p:cNvSpPr>
          <p:nvPr/>
        </p:nvSpPr>
        <p:spPr bwMode="auto">
          <a:xfrm>
            <a:off x="2256367" y="5373689"/>
            <a:ext cx="681566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 dirty="0">
                <a:solidFill>
                  <a:srgbClr val="FF3300"/>
                </a:solidFill>
                <a:latin typeface="Times New Roman" pitchFamily="18" charset="0"/>
              </a:rPr>
              <a:t>8.</a:t>
            </a:r>
            <a:r>
              <a:rPr lang="ru-RU" sz="2800" b="1" dirty="0">
                <a:latin typeface="Times New Roman" pitchFamily="18" charset="0"/>
              </a:rPr>
              <a:t> Действительное причастие: </a:t>
            </a:r>
            <a:endParaRPr lang="ru-RU" sz="2800" b="1" dirty="0" smtClean="0">
              <a:latin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ru-RU" sz="2800" b="1" i="1" dirty="0" smtClean="0">
                <a:solidFill>
                  <a:srgbClr val="FF3300"/>
                </a:solidFill>
                <a:latin typeface="Times New Roman" pitchFamily="18" charset="0"/>
              </a:rPr>
              <a:t>читаемый</a:t>
            </a:r>
            <a:r>
              <a:rPr lang="ru-RU" sz="2800" b="1" i="1" dirty="0">
                <a:solidFill>
                  <a:srgbClr val="FF3300"/>
                </a:solidFill>
                <a:latin typeface="Times New Roman" pitchFamily="18" charset="0"/>
              </a:rPr>
              <a:t>, принятый, видевший.</a:t>
            </a:r>
            <a:r>
              <a:rPr lang="ru-RU" sz="2800" dirty="0">
                <a:latin typeface="Monotype Sorts" pitchFamily="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20482" name="Picture 2" descr="J028667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433" y="260351"/>
            <a:ext cx="1797051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J028278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982200" y="2420938"/>
            <a:ext cx="220980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4212" name="Group 4"/>
          <p:cNvGraphicFramePr>
            <a:graphicFrameLocks noGrp="1"/>
          </p:cNvGraphicFramePr>
          <p:nvPr/>
        </p:nvGraphicFramePr>
        <p:xfrm>
          <a:off x="1678518" y="333376"/>
          <a:ext cx="9063567" cy="4706939"/>
        </p:xfrm>
        <a:graphic>
          <a:graphicData uri="http://schemas.openxmlformats.org/drawingml/2006/table">
            <a:tbl>
              <a:tblPr/>
              <a:tblGrid>
                <a:gridCol w="647700"/>
                <a:gridCol w="645583"/>
                <a:gridCol w="647700"/>
                <a:gridCol w="645584"/>
                <a:gridCol w="647700"/>
                <a:gridCol w="645583"/>
                <a:gridCol w="647700"/>
                <a:gridCol w="645584"/>
                <a:gridCol w="647700"/>
                <a:gridCol w="645583"/>
                <a:gridCol w="649817"/>
                <a:gridCol w="649816"/>
                <a:gridCol w="647700"/>
                <a:gridCol w="649817"/>
              </a:tblGrid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650" name="Text Box 174"/>
          <p:cNvSpPr txBox="1">
            <a:spLocks noChangeArrowheads="1"/>
          </p:cNvSpPr>
          <p:nvPr/>
        </p:nvSpPr>
        <p:spPr bwMode="auto">
          <a:xfrm>
            <a:off x="1" y="5300663"/>
            <a:ext cx="1195281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 dirty="0">
                <a:solidFill>
                  <a:srgbClr val="FF3300"/>
                </a:solidFill>
                <a:latin typeface="Times New Roman" pitchFamily="18" charset="0"/>
              </a:rPr>
              <a:t>9.</a:t>
            </a:r>
            <a:r>
              <a:rPr lang="ru-RU" sz="2400" b="1" dirty="0">
                <a:latin typeface="Times New Roman" pitchFamily="18" charset="0"/>
              </a:rPr>
              <a:t> Причастие, которое приобрело значение имени существительного и в предложении чаще выступает в роли подлежащего: </a:t>
            </a:r>
            <a:endParaRPr lang="ru-RU" sz="2400" b="1" dirty="0" smtClean="0">
              <a:latin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ru-RU" sz="2400" b="1" i="1" dirty="0" smtClean="0">
                <a:solidFill>
                  <a:srgbClr val="FF3300"/>
                </a:solidFill>
                <a:latin typeface="Times New Roman" pitchFamily="18" charset="0"/>
              </a:rPr>
              <a:t>водимый</a:t>
            </a:r>
            <a:r>
              <a:rPr lang="ru-RU" sz="2400" b="1" i="1" dirty="0">
                <a:solidFill>
                  <a:srgbClr val="FF3300"/>
                </a:solidFill>
                <a:latin typeface="Times New Roman" pitchFamily="18" charset="0"/>
              </a:rPr>
              <a:t>, сжавший, будущее.</a:t>
            </a:r>
            <a:r>
              <a:rPr lang="ru-RU" sz="2400" dirty="0">
                <a:latin typeface="Monotype Sorts" pitchFamily="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graphicFrame>
        <p:nvGraphicFramePr>
          <p:cNvPr id="95234" name="Group 2"/>
          <p:cNvGraphicFramePr>
            <a:graphicFrameLocks noGrp="1"/>
          </p:cNvGraphicFramePr>
          <p:nvPr/>
        </p:nvGraphicFramePr>
        <p:xfrm>
          <a:off x="1678518" y="333376"/>
          <a:ext cx="9063567" cy="4706939"/>
        </p:xfrm>
        <a:graphic>
          <a:graphicData uri="http://schemas.openxmlformats.org/drawingml/2006/table">
            <a:tbl>
              <a:tblPr/>
              <a:tblGrid>
                <a:gridCol w="647700"/>
                <a:gridCol w="645583"/>
                <a:gridCol w="647700"/>
                <a:gridCol w="645584"/>
                <a:gridCol w="647700"/>
                <a:gridCol w="645583"/>
                <a:gridCol w="647700"/>
                <a:gridCol w="645584"/>
                <a:gridCol w="647700"/>
                <a:gridCol w="645583"/>
                <a:gridCol w="649817"/>
                <a:gridCol w="649816"/>
                <a:gridCol w="647700"/>
                <a:gridCol w="649817"/>
              </a:tblGrid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672" name="Picture 172" descr="f0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76784" y="4076701"/>
            <a:ext cx="3215216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405" name="WordArt 173"/>
          <p:cNvSpPr>
            <a:spLocks noChangeArrowheads="1" noChangeShapeType="1" noTextEdit="1"/>
          </p:cNvSpPr>
          <p:nvPr/>
        </p:nvSpPr>
        <p:spPr bwMode="auto">
          <a:xfrm rot="-498680">
            <a:off x="239185" y="4076700"/>
            <a:ext cx="9986433" cy="23002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FF"/>
                    </a:gs>
                    <a:gs pos="100000">
                      <a:schemeClr val="folHlink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0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Самостоятельная работа.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838200" y="1561514"/>
            <a:ext cx="10515600" cy="461544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1. Упражнение </a:t>
            </a:r>
            <a:r>
              <a:rPr lang="ru-RU" sz="3600" b="1" dirty="0" smtClean="0">
                <a:solidFill>
                  <a:srgbClr val="C00000"/>
                </a:solidFill>
              </a:rPr>
              <a:t>93</a:t>
            </a:r>
            <a:r>
              <a:rPr lang="ru-RU" sz="3600" b="1" dirty="0" smtClean="0"/>
              <a:t> (стр. 42)</a:t>
            </a:r>
          </a:p>
          <a:p>
            <a:pPr algn="ctr">
              <a:buNone/>
            </a:pPr>
            <a:r>
              <a:rPr lang="ru-RU" sz="3600" b="1" dirty="0" smtClean="0"/>
              <a:t>2. Упражнение </a:t>
            </a:r>
            <a:r>
              <a:rPr lang="ru-RU" sz="3600" b="1" dirty="0" smtClean="0">
                <a:solidFill>
                  <a:srgbClr val="C00000"/>
                </a:solidFill>
              </a:rPr>
              <a:t>94</a:t>
            </a:r>
            <a:r>
              <a:rPr lang="ru-RU" sz="3600" b="1" dirty="0" smtClean="0"/>
              <a:t> (стр. 43)</a:t>
            </a:r>
            <a:endParaRPr lang="ru-RU" sz="3600" b="1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58CE8633-7912-409D-B255-AC53E3507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991" y="3175187"/>
            <a:ext cx="5504692" cy="294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66336" y="196313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Проверка самостоятельной работы.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838200" y="1378633"/>
            <a:ext cx="10515600" cy="4798329"/>
          </a:xfrm>
        </p:spPr>
        <p:txBody>
          <a:bodyPr>
            <a:normAutofit lnSpcReduction="10000"/>
          </a:bodyPr>
          <a:lstStyle/>
          <a:p>
            <a:pPr indent="228600" algn="just">
              <a:buNone/>
            </a:pPr>
            <a:r>
              <a:rPr lang="ru-RU" b="1" dirty="0" smtClean="0"/>
              <a:t>Упражнение </a:t>
            </a:r>
            <a:r>
              <a:rPr lang="ru-RU" b="1" dirty="0" smtClean="0">
                <a:solidFill>
                  <a:srgbClr val="C00000"/>
                </a:solidFill>
              </a:rPr>
              <a:t>90</a:t>
            </a:r>
            <a:r>
              <a:rPr lang="ru-RU" b="1" dirty="0" smtClean="0"/>
              <a:t>. </a:t>
            </a:r>
            <a:r>
              <a:rPr lang="ru-RU" dirty="0" smtClean="0"/>
              <a:t>Спишите, вставляя пропущенные буквы, раскрывая скобки. В страдательных причастиях прошедшего времени выделите суффикс</a:t>
            </a:r>
            <a:r>
              <a:rPr lang="ru-RU" b="1" dirty="0" smtClean="0"/>
              <a:t>.</a:t>
            </a:r>
          </a:p>
          <a:p>
            <a:pPr indent="228600" algn="just">
              <a:lnSpc>
                <a:spcPct val="150000"/>
              </a:lnSpc>
              <a:buNone/>
            </a:pPr>
            <a:r>
              <a:rPr lang="ru-RU" sz="3200" dirty="0" smtClean="0"/>
              <a:t>Хорошая дружба лучше, чем укрепл</a:t>
            </a:r>
            <a:r>
              <a:rPr lang="ru-RU" sz="3200" b="1" dirty="0" smtClean="0">
                <a:solidFill>
                  <a:srgbClr val="FF0000"/>
                </a:solidFill>
              </a:rPr>
              <a:t>ё</a:t>
            </a:r>
            <a:r>
              <a:rPr lang="ru-RU" sz="3200" dirty="0" smtClean="0"/>
              <a:t>нная башня. Бездомной собаке лучше, чем связ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/>
              <a:t>нному льву. Испуг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/>
              <a:t>нный зверь далеко бежит. Срубл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нное дерево вновь </a:t>
            </a:r>
            <a:r>
              <a:rPr lang="ru-RU" sz="3200" b="1" dirty="0" smtClean="0">
                <a:solidFill>
                  <a:srgbClr val="FF0000"/>
                </a:solidFill>
              </a:rPr>
              <a:t>не</a:t>
            </a:r>
            <a:r>
              <a:rPr lang="ru-RU" sz="3200" dirty="0" smtClean="0"/>
              <a:t> выр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/>
              <a:t>стет. Упущ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нное время самым дли</a:t>
            </a:r>
            <a:r>
              <a:rPr lang="ru-RU" sz="3200" b="1" dirty="0" smtClean="0">
                <a:solidFill>
                  <a:srgbClr val="FF0000"/>
                </a:solidFill>
              </a:rPr>
              <a:t>н</a:t>
            </a:r>
            <a:r>
              <a:rPr lang="ru-RU" sz="3200" dirty="0" smtClean="0"/>
              <a:t>ным арканом </a:t>
            </a:r>
            <a:r>
              <a:rPr lang="ru-RU" sz="3200" b="1" dirty="0" smtClean="0">
                <a:solidFill>
                  <a:srgbClr val="FF0000"/>
                </a:solidFill>
              </a:rPr>
              <a:t>не</a:t>
            </a:r>
            <a:r>
              <a:rPr lang="ru-RU" sz="3200" dirty="0" smtClean="0"/>
              <a:t> пойма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шь. </a:t>
            </a:r>
            <a:endParaRPr lang="ru-RU" sz="32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0800000">
            <a:off x="7158113" y="4696268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0800000">
            <a:off x="9040838" y="3329356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>
            <a:off x="8954088" y="3988193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>
            <a:off x="2691620" y="3985849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8963466" y="2618938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850924" y="3350456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8707903" y="3981157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890826" y="4696265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8703213" y="2611902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454814" y="3974123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0403" y="573600"/>
            <a:ext cx="10515600" cy="4351338"/>
          </a:xfrm>
        </p:spPr>
        <p:txBody>
          <a:bodyPr>
            <a:normAutofit/>
          </a:bodyPr>
          <a:lstStyle/>
          <a:p>
            <a:pPr indent="228600" algn="just">
              <a:lnSpc>
                <a:spcPct val="150000"/>
              </a:lnSpc>
              <a:buNone/>
            </a:pPr>
            <a:r>
              <a:rPr lang="ru-RU" sz="3200" dirty="0" smtClean="0"/>
              <a:t>Ра</a:t>
            </a:r>
            <a:r>
              <a:rPr lang="ru-RU" sz="3200" b="1" dirty="0" smtClean="0">
                <a:solidFill>
                  <a:srgbClr val="FF0000"/>
                </a:solidFill>
              </a:rPr>
              <a:t>с</a:t>
            </a:r>
            <a:r>
              <a:rPr lang="ru-RU" sz="3200" dirty="0" smtClean="0"/>
              <a:t>сып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/>
              <a:t>нный рис соб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рёшь, а сказ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/>
              <a:t>нных слов </a:t>
            </a:r>
            <a:r>
              <a:rPr lang="ru-RU" sz="3200" b="1" dirty="0" smtClean="0">
                <a:solidFill>
                  <a:srgbClr val="FF0000"/>
                </a:solidFill>
              </a:rPr>
              <a:t>не </a:t>
            </a:r>
            <a:r>
              <a:rPr lang="ru-RU" sz="3200" dirty="0" smtClean="0"/>
              <a:t>вернёшь. Напуг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/>
              <a:t>нный враг – побежд</a:t>
            </a:r>
            <a:r>
              <a:rPr lang="ru-RU" sz="3200" b="1" dirty="0" smtClean="0">
                <a:solidFill>
                  <a:srgbClr val="FF0000"/>
                </a:solidFill>
              </a:rPr>
              <a:t>ё</a:t>
            </a:r>
            <a:r>
              <a:rPr lang="ru-RU" sz="3200" dirty="0" smtClean="0"/>
              <a:t>нный враг. Выпущ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нная стрела назад </a:t>
            </a:r>
            <a:r>
              <a:rPr lang="ru-RU" sz="3200" b="1" dirty="0" smtClean="0">
                <a:solidFill>
                  <a:srgbClr val="FF0000"/>
                </a:solidFill>
              </a:rPr>
              <a:t>не </a:t>
            </a:r>
            <a:r>
              <a:rPr lang="ru-RU" sz="3200" dirty="0" smtClean="0"/>
              <a:t>возвращается. В яму, тобой вырытую, сам и упадёшь. Слыш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/>
              <a:t>нное вид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нному не пара.</a:t>
            </a:r>
            <a:endParaRPr lang="ru-RU" sz="3200" dirty="0"/>
          </a:p>
        </p:txBody>
      </p:sp>
      <p:pic>
        <p:nvPicPr>
          <p:cNvPr id="1026" name="Picture 2" descr="http://nachalo4ka.ru/wp-content/uploads/2014/08/Otkryitaya-knig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3506" y="3249637"/>
            <a:ext cx="3982719" cy="329184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 rot="10800000">
            <a:off x="3289497" y="743245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>
            <a:off x="2218008" y="3638846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>
            <a:off x="10600008" y="2933116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>
            <a:off x="2872154" y="2168772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>
            <a:off x="9270611" y="1420838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>
            <a:off x="4836943" y="1460698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>
            <a:off x="8829823" y="740901"/>
            <a:ext cx="269628" cy="1992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649417" y="2171114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971823" y="3645877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8637564" y="731521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597792" y="1460696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076137" y="754967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9022081" y="1425526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0414783" y="2930770"/>
            <a:ext cx="239150" cy="1828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3676359" y="3038624"/>
            <a:ext cx="220392" cy="6095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V="1">
            <a:off x="3786554" y="2998763"/>
            <a:ext cx="236805" cy="15240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9651" y="1488001"/>
            <a:ext cx="8651635" cy="4351338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Краткие страдательные причастия</a:t>
            </a:r>
            <a:r>
              <a:rPr lang="ru-RU" sz="3200" dirty="0" smtClean="0"/>
              <a:t> — это грамматические формы, образованные от полных страдательных причастий настоящего и прошедшего времени. Отвечают на вопросы </a:t>
            </a:r>
            <a:r>
              <a:rPr lang="ru-RU" sz="3200" b="1" i="1" dirty="0" smtClean="0">
                <a:solidFill>
                  <a:srgbClr val="0070C0"/>
                </a:solidFill>
              </a:rPr>
              <a:t>каков? какова? каково? каковы?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http://pic.51yuansu.com/pic3/cover/00/94/77/58dcdeb006dd8_61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01266" y="2799471"/>
            <a:ext cx="2843327" cy="4058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Образование кратких страдательных причастий.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28600" algn="just" fontAlgn="base">
              <a:buNone/>
            </a:pPr>
            <a:r>
              <a:rPr lang="ru-RU" dirty="0" smtClean="0"/>
              <a:t>Начнем с того, что страдательные причастия обозначают </a:t>
            </a:r>
            <a:r>
              <a:rPr lang="ru-RU" b="1" dirty="0" smtClean="0">
                <a:solidFill>
                  <a:srgbClr val="7030A0"/>
                </a:solidFill>
              </a:rPr>
              <a:t>признак по действию, которое направлено на предмет со стороны, извне.</a:t>
            </a:r>
          </a:p>
          <a:p>
            <a:pPr indent="228600" algn="just" fontAlgn="base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убранная постель </a:t>
            </a:r>
            <a:r>
              <a:rPr lang="ru-RU" i="1" dirty="0" smtClean="0"/>
              <a:t>— </a:t>
            </a:r>
            <a:r>
              <a:rPr lang="ru-RU" dirty="0" smtClean="0"/>
              <a:t>это значит, что постель кто-то убрал;</a:t>
            </a:r>
          </a:p>
          <a:p>
            <a:pPr indent="228600" algn="just" fontAlgn="base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приколотая брошь </a:t>
            </a:r>
            <a:r>
              <a:rPr lang="ru-RU" i="1" dirty="0" smtClean="0"/>
              <a:t>— </a:t>
            </a:r>
            <a:r>
              <a:rPr lang="ru-RU" dirty="0" smtClean="0"/>
              <a:t>это значит, что брошь приколола, например, я сама.</a:t>
            </a:r>
          </a:p>
          <a:p>
            <a:endParaRPr lang="ru-RU" dirty="0"/>
          </a:p>
        </p:txBody>
      </p:sp>
      <p:pic>
        <p:nvPicPr>
          <p:cNvPr id="4" name="Picture 4" descr="https://avatars.mds.yandex.net/get-pdb/2301590/dee02935-4d31-4356-88dd-8848df22b0c7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8273" y="3151163"/>
            <a:ext cx="2101736" cy="3528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Как отличить полную форму причастия от краткой?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4911" y="1716258"/>
            <a:ext cx="11029071" cy="4460705"/>
          </a:xfrm>
        </p:spPr>
        <p:txBody>
          <a:bodyPr>
            <a:normAutofit fontScale="92500" lnSpcReduction="10000"/>
          </a:bodyPr>
          <a:lstStyle/>
          <a:p>
            <a:pPr indent="228600" algn="just" fontAlgn="base">
              <a:buNone/>
            </a:pPr>
            <a:r>
              <a:rPr lang="ru-RU" b="1" dirty="0" smtClean="0"/>
              <a:t>Полная форма причастий сходна с аналогичной формой прилагательных. </a:t>
            </a:r>
            <a:r>
              <a:rPr lang="ru-RU" dirty="0" smtClean="0"/>
              <a:t>Она имеет такие же окончания:</a:t>
            </a:r>
          </a:p>
          <a:p>
            <a:pPr indent="228600" algn="just" fontAlgn="base">
              <a:buNone/>
            </a:pPr>
            <a:r>
              <a:rPr lang="ru-RU" b="1" dirty="0" smtClean="0"/>
              <a:t>в форме </a:t>
            </a:r>
            <a:r>
              <a:rPr lang="ru-RU" b="1" dirty="0" smtClean="0">
                <a:solidFill>
                  <a:srgbClr val="00B050"/>
                </a:solidFill>
              </a:rPr>
              <a:t>мужского рода </a:t>
            </a:r>
            <a:r>
              <a:rPr lang="ru-RU" b="1" dirty="0" smtClean="0"/>
              <a:t>окончание </a:t>
            </a:r>
            <a:r>
              <a:rPr lang="ru-RU" b="1" i="1" dirty="0" smtClean="0">
                <a:solidFill>
                  <a:srgbClr val="C00000"/>
                </a:solidFill>
              </a:rPr>
              <a:t>-</a:t>
            </a:r>
            <a:r>
              <a:rPr lang="ru-RU" b="1" i="1" dirty="0" err="1" smtClean="0">
                <a:solidFill>
                  <a:srgbClr val="C00000"/>
                </a:solidFill>
              </a:rPr>
              <a:t>ый</a:t>
            </a:r>
            <a:r>
              <a:rPr lang="ru-RU" b="1" i="1" dirty="0" smtClean="0">
                <a:solidFill>
                  <a:srgbClr val="C00000"/>
                </a:solidFill>
              </a:rPr>
              <a:t>: </a:t>
            </a:r>
          </a:p>
          <a:p>
            <a:pPr indent="228600" algn="just" fontAlgn="base">
              <a:buNone/>
            </a:pPr>
            <a:r>
              <a:rPr lang="ru-RU" b="1" dirty="0" smtClean="0"/>
              <a:t>зависим</a:t>
            </a:r>
            <a:r>
              <a:rPr lang="ru-RU" b="1" dirty="0" smtClean="0">
                <a:solidFill>
                  <a:srgbClr val="C00000"/>
                </a:solidFill>
              </a:rPr>
              <a:t>ый</a:t>
            </a:r>
            <a:r>
              <a:rPr lang="ru-RU" b="1" dirty="0" smtClean="0"/>
              <a:t> от него;</a:t>
            </a:r>
          </a:p>
          <a:p>
            <a:pPr indent="228600" algn="just" fontAlgn="base">
              <a:buNone/>
            </a:pPr>
            <a:r>
              <a:rPr lang="ru-RU" b="1" dirty="0" smtClean="0"/>
              <a:t>в форме </a:t>
            </a:r>
            <a:r>
              <a:rPr lang="ru-RU" b="1" dirty="0" smtClean="0">
                <a:solidFill>
                  <a:srgbClr val="00B050"/>
                </a:solidFill>
              </a:rPr>
              <a:t>женского рода </a:t>
            </a:r>
            <a:r>
              <a:rPr lang="ru-RU" b="1" dirty="0" smtClean="0"/>
              <a:t>окончание </a:t>
            </a:r>
            <a:r>
              <a:rPr lang="ru-RU" b="1" i="1" dirty="0" smtClean="0">
                <a:solidFill>
                  <a:srgbClr val="C00000"/>
                </a:solidFill>
              </a:rPr>
              <a:t>-</a:t>
            </a:r>
            <a:r>
              <a:rPr lang="ru-RU" b="1" i="1" dirty="0" err="1" smtClean="0">
                <a:solidFill>
                  <a:srgbClr val="C00000"/>
                </a:solidFill>
              </a:rPr>
              <a:t>ая</a:t>
            </a:r>
            <a:r>
              <a:rPr lang="ru-RU" b="1" i="1" dirty="0" smtClean="0">
                <a:solidFill>
                  <a:srgbClr val="C00000"/>
                </a:solidFill>
              </a:rPr>
              <a:t>:</a:t>
            </a:r>
          </a:p>
          <a:p>
            <a:pPr indent="228600" algn="just" fontAlgn="base">
              <a:buNone/>
            </a:pPr>
            <a:r>
              <a:rPr lang="ru-RU" b="1" dirty="0" smtClean="0"/>
              <a:t>изучаем</a:t>
            </a:r>
            <a:r>
              <a:rPr lang="ru-RU" b="1" dirty="0" smtClean="0">
                <a:solidFill>
                  <a:srgbClr val="C00000"/>
                </a:solidFill>
              </a:rPr>
              <a:t>ая</a:t>
            </a:r>
            <a:r>
              <a:rPr lang="ru-RU" b="1" dirty="0" smtClean="0"/>
              <a:t> проблема;</a:t>
            </a:r>
          </a:p>
          <a:p>
            <a:pPr indent="228600" algn="just" fontAlgn="base">
              <a:buNone/>
            </a:pPr>
            <a:r>
              <a:rPr lang="ru-RU" b="1" dirty="0" smtClean="0"/>
              <a:t>в форме </a:t>
            </a:r>
            <a:r>
              <a:rPr lang="ru-RU" b="1" dirty="0" smtClean="0">
                <a:solidFill>
                  <a:srgbClr val="00B050"/>
                </a:solidFill>
              </a:rPr>
              <a:t>среднего рода </a:t>
            </a:r>
            <a:r>
              <a:rPr lang="ru-RU" b="1" dirty="0" smtClean="0"/>
              <a:t>окончание </a:t>
            </a:r>
            <a:r>
              <a:rPr lang="ru-RU" b="1" i="1" dirty="0" smtClean="0">
                <a:solidFill>
                  <a:srgbClr val="C00000"/>
                </a:solidFill>
              </a:rPr>
              <a:t>-</a:t>
            </a:r>
            <a:r>
              <a:rPr lang="ru-RU" b="1" i="1" dirty="0" err="1" smtClean="0">
                <a:solidFill>
                  <a:srgbClr val="C00000"/>
                </a:solidFill>
              </a:rPr>
              <a:t>ое</a:t>
            </a:r>
            <a:r>
              <a:rPr lang="ru-RU" b="1" i="1" dirty="0" smtClean="0">
                <a:solidFill>
                  <a:srgbClr val="C00000"/>
                </a:solidFill>
              </a:rPr>
              <a:t>:</a:t>
            </a:r>
            <a:endParaRPr lang="ru-RU" b="1" dirty="0" smtClean="0">
              <a:solidFill>
                <a:srgbClr val="C00000"/>
              </a:solidFill>
            </a:endParaRPr>
          </a:p>
          <a:p>
            <a:pPr indent="228600" algn="just" fontAlgn="base">
              <a:buNone/>
            </a:pPr>
            <a:r>
              <a:rPr lang="ru-RU" b="1" dirty="0" smtClean="0"/>
              <a:t>выполняем</a:t>
            </a:r>
            <a:r>
              <a:rPr lang="ru-RU" b="1" dirty="0" smtClean="0">
                <a:solidFill>
                  <a:srgbClr val="C00000"/>
                </a:solidFill>
              </a:rPr>
              <a:t>ое</a:t>
            </a:r>
            <a:r>
              <a:rPr lang="ru-RU" b="1" dirty="0" smtClean="0"/>
              <a:t>  нами задание;</a:t>
            </a:r>
          </a:p>
          <a:p>
            <a:pPr indent="228600" algn="just" fontAlgn="base">
              <a:buNone/>
            </a:pPr>
            <a:r>
              <a:rPr lang="ru-RU" b="1" dirty="0" smtClean="0"/>
              <a:t>в форме </a:t>
            </a:r>
            <a:r>
              <a:rPr lang="ru-RU" b="1" dirty="0" smtClean="0">
                <a:solidFill>
                  <a:srgbClr val="00B050"/>
                </a:solidFill>
              </a:rPr>
              <a:t>множественного числа </a:t>
            </a:r>
            <a:r>
              <a:rPr lang="ru-RU" b="1" dirty="0" smtClean="0"/>
              <a:t>окончание </a:t>
            </a:r>
            <a:r>
              <a:rPr lang="ru-RU" b="1" dirty="0" smtClean="0">
                <a:solidFill>
                  <a:srgbClr val="C00000"/>
                </a:solidFill>
              </a:rPr>
              <a:t>-</a:t>
            </a:r>
            <a:r>
              <a:rPr lang="ru-RU" b="1" i="1" dirty="0" err="1" smtClean="0">
                <a:solidFill>
                  <a:srgbClr val="C00000"/>
                </a:solidFill>
              </a:rPr>
              <a:t>ые</a:t>
            </a:r>
            <a:r>
              <a:rPr lang="ru-RU" b="1" i="1" dirty="0" smtClean="0">
                <a:solidFill>
                  <a:srgbClr val="C00000"/>
                </a:solidFill>
              </a:rPr>
              <a:t>:</a:t>
            </a:r>
            <a:endParaRPr lang="ru-RU" b="1" dirty="0" smtClean="0">
              <a:solidFill>
                <a:srgbClr val="C00000"/>
              </a:solidFill>
            </a:endParaRPr>
          </a:p>
          <a:p>
            <a:pPr indent="228600" algn="just" fontAlgn="base">
              <a:buNone/>
            </a:pPr>
            <a:r>
              <a:rPr lang="ru-RU" b="1" dirty="0" smtClean="0"/>
              <a:t>храним</a:t>
            </a:r>
            <a:r>
              <a:rPr lang="ru-RU" b="1" dirty="0" smtClean="0">
                <a:solidFill>
                  <a:srgbClr val="C00000"/>
                </a:solidFill>
              </a:rPr>
              <a:t>ые</a:t>
            </a:r>
            <a:r>
              <a:rPr lang="ru-RU" b="1" dirty="0" smtClean="0"/>
              <a:t> до сих пор фотографии;</a:t>
            </a:r>
          </a:p>
          <a:p>
            <a:pPr fontAlgn="base"/>
            <a:endParaRPr lang="ru-RU" dirty="0" smtClean="0"/>
          </a:p>
          <a:p>
            <a:pPr indent="228600" algn="just" fontAlgn="base"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7890" name="Picture 2" descr="https://i.pinimg.com/736x/2a/22/98/2a229849fd2dd8a7a61bbc9be2883f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425355" y="2402275"/>
            <a:ext cx="2116584" cy="4019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Краткие страдательные причастия прошедшего времени.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 algn="ctr">
              <a:buNone/>
            </a:pPr>
            <a:r>
              <a:rPr lang="ru-RU" b="1" dirty="0" smtClean="0"/>
              <a:t>Что же происходит с полной формой страдательного причастия прошедшего времени, если от нее образовать краткую форму? </a:t>
            </a:r>
          </a:p>
          <a:p>
            <a:pPr indent="228600" algn="just">
              <a:buNone/>
            </a:pPr>
            <a:r>
              <a:rPr lang="ru-RU" dirty="0" smtClean="0"/>
              <a:t>При таком формообразовании сразу </a:t>
            </a:r>
            <a:r>
              <a:rPr lang="ru-RU" b="1" dirty="0" smtClean="0">
                <a:solidFill>
                  <a:srgbClr val="00B050"/>
                </a:solidFill>
              </a:rPr>
              <a:t>усекаются окончания</a:t>
            </a:r>
            <a:r>
              <a:rPr lang="ru-RU" dirty="0" smtClean="0"/>
              <a:t>, а суффиксы полных страдательных причастий </a:t>
            </a:r>
            <a:r>
              <a:rPr lang="ru-RU" i="1" dirty="0" smtClean="0"/>
              <a:t>-</a:t>
            </a:r>
            <a:r>
              <a:rPr lang="ru-RU" b="1" i="1" dirty="0" err="1" smtClean="0">
                <a:solidFill>
                  <a:srgbClr val="C00000"/>
                </a:solidFill>
              </a:rPr>
              <a:t>нн</a:t>
            </a:r>
            <a:r>
              <a:rPr lang="ru-RU" b="1" i="1" dirty="0" smtClean="0">
                <a:solidFill>
                  <a:srgbClr val="C00000"/>
                </a:solidFill>
              </a:rPr>
              <a:t>-, -</a:t>
            </a:r>
            <a:r>
              <a:rPr lang="ru-RU" b="1" i="1" dirty="0" err="1" smtClean="0">
                <a:solidFill>
                  <a:srgbClr val="C00000"/>
                </a:solidFill>
              </a:rPr>
              <a:t>енн</a:t>
            </a:r>
            <a:r>
              <a:rPr lang="ru-RU" b="1" i="1" dirty="0" smtClean="0">
                <a:solidFill>
                  <a:srgbClr val="C00000"/>
                </a:solidFill>
              </a:rPr>
              <a:t>-/</a:t>
            </a:r>
            <a:r>
              <a:rPr lang="ru-RU" b="1" i="1" dirty="0" err="1" smtClean="0">
                <a:solidFill>
                  <a:srgbClr val="C00000"/>
                </a:solidFill>
              </a:rPr>
              <a:t>ённ</a:t>
            </a:r>
            <a:r>
              <a:rPr lang="ru-RU" b="1" i="1" dirty="0" smtClean="0">
                <a:solidFill>
                  <a:srgbClr val="C00000"/>
                </a:solidFill>
              </a:rPr>
              <a:t>-</a:t>
            </a:r>
            <a:r>
              <a:rPr lang="ru-RU" dirty="0" smtClean="0"/>
              <a:t> «теряют» одну букву </a:t>
            </a:r>
            <a:r>
              <a:rPr lang="ru-RU" b="1" i="1" dirty="0" smtClean="0">
                <a:solidFill>
                  <a:srgbClr val="C00000"/>
                </a:solidFill>
              </a:rPr>
              <a:t>«</a:t>
            </a:r>
            <a:r>
              <a:rPr lang="ru-RU" b="1" i="1" dirty="0" err="1" smtClean="0">
                <a:solidFill>
                  <a:srgbClr val="C00000"/>
                </a:solidFill>
              </a:rPr>
              <a:t>н</a:t>
            </a:r>
            <a:r>
              <a:rPr lang="ru-RU" b="1" i="1" dirty="0" smtClean="0">
                <a:solidFill>
                  <a:srgbClr val="C00000"/>
                </a:solidFill>
              </a:rPr>
              <a:t>»</a:t>
            </a:r>
            <a:r>
              <a:rPr lang="ru-RU" dirty="0" smtClean="0"/>
              <a:t> и превращаются соответственно в суффиксы </a:t>
            </a:r>
            <a:r>
              <a:rPr lang="ru-RU" b="1" i="1" dirty="0" smtClean="0">
                <a:solidFill>
                  <a:srgbClr val="C00000"/>
                </a:solidFill>
              </a:rPr>
              <a:t>-</a:t>
            </a:r>
            <a:r>
              <a:rPr lang="ru-RU" b="1" i="1" dirty="0" err="1" smtClean="0">
                <a:solidFill>
                  <a:srgbClr val="C00000"/>
                </a:solidFill>
              </a:rPr>
              <a:t>н</a:t>
            </a:r>
            <a:r>
              <a:rPr lang="ru-RU" b="1" i="1" dirty="0" smtClean="0">
                <a:solidFill>
                  <a:srgbClr val="C00000"/>
                </a:solidFill>
              </a:rPr>
              <a:t>-</a:t>
            </a:r>
            <a:r>
              <a:rPr lang="ru-RU" dirty="0" smtClean="0"/>
              <a:t> и </a:t>
            </a:r>
            <a:r>
              <a:rPr lang="ru-RU" b="1" i="1" dirty="0" smtClean="0">
                <a:solidFill>
                  <a:srgbClr val="C00000"/>
                </a:solidFill>
              </a:rPr>
              <a:t>-</a:t>
            </a:r>
            <a:r>
              <a:rPr lang="ru-RU" b="1" i="1" dirty="0" err="1" smtClean="0">
                <a:solidFill>
                  <a:srgbClr val="C00000"/>
                </a:solidFill>
              </a:rPr>
              <a:t>ен</a:t>
            </a:r>
            <a:r>
              <a:rPr lang="ru-RU" b="1" i="1" dirty="0" smtClean="0">
                <a:solidFill>
                  <a:srgbClr val="C00000"/>
                </a:solidFill>
              </a:rPr>
              <a:t>-/</a:t>
            </a:r>
            <a:r>
              <a:rPr lang="ru-RU" b="1" i="1" dirty="0" err="1" smtClean="0">
                <a:solidFill>
                  <a:srgbClr val="C00000"/>
                </a:solidFill>
              </a:rPr>
              <a:t>ён</a:t>
            </a:r>
            <a:r>
              <a:rPr lang="ru-RU" b="1" i="1" dirty="0" smtClean="0">
                <a:solidFill>
                  <a:srgbClr val="C00000"/>
                </a:solidFill>
              </a:rPr>
              <a:t>-</a:t>
            </a:r>
            <a:r>
              <a:rPr lang="ru-RU" dirty="0" smtClean="0"/>
              <a:t> кратких причастий.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4" name="Picture 4" descr="http://pic.51yuansu.com/pic3/cover/00/94/77/58dcdeb006dd8_61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01266" y="2799471"/>
            <a:ext cx="2843327" cy="40585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0070C0"/>
                </a:solidFill>
              </a:rPr>
              <a:t>Убедимся в этом:</a:t>
            </a:r>
            <a:r>
              <a:rPr lang="ru-RU" sz="5300" dirty="0" smtClean="0">
                <a:solidFill>
                  <a:srgbClr val="0070C0"/>
                </a:solidFill>
              </a:rPr>
              <a:t/>
            </a:r>
            <a:br>
              <a:rPr lang="ru-RU" sz="5300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455" y="1220714"/>
            <a:ext cx="10823917" cy="4351338"/>
          </a:xfrm>
        </p:spPr>
        <p:txBody>
          <a:bodyPr/>
          <a:lstStyle/>
          <a:p>
            <a:pPr algn="just" fontAlgn="base">
              <a:buNone/>
            </a:pPr>
            <a:r>
              <a:rPr lang="ru-RU" b="1" dirty="0" smtClean="0">
                <a:solidFill>
                  <a:srgbClr val="00B050"/>
                </a:solidFill>
              </a:rPr>
              <a:t>(какой?) </a:t>
            </a:r>
            <a:r>
              <a:rPr lang="ru-RU" dirty="0" smtClean="0"/>
              <a:t>пройденн</a:t>
            </a:r>
            <a:r>
              <a:rPr lang="ru-RU" b="1" dirty="0" smtClean="0">
                <a:solidFill>
                  <a:srgbClr val="C00000"/>
                </a:solidFill>
              </a:rPr>
              <a:t>ый</a:t>
            </a:r>
            <a:r>
              <a:rPr lang="ru-RU" dirty="0" smtClean="0"/>
              <a:t> путь — </a:t>
            </a:r>
            <a:r>
              <a:rPr lang="ru-RU" dirty="0" err="1" smtClean="0"/>
              <a:t>путь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(каков?) </a:t>
            </a:r>
            <a:r>
              <a:rPr lang="ru-RU" dirty="0" smtClean="0"/>
              <a:t>пройден  </a:t>
            </a:r>
          </a:p>
          <a:p>
            <a:pPr algn="just" fontAlgn="base">
              <a:buNone/>
            </a:pPr>
            <a:r>
              <a:rPr lang="ru-RU" b="1" dirty="0" smtClean="0">
                <a:solidFill>
                  <a:srgbClr val="00B050"/>
                </a:solidFill>
              </a:rPr>
              <a:t>(какая?) </a:t>
            </a:r>
            <a:r>
              <a:rPr lang="ru-RU" dirty="0" smtClean="0"/>
              <a:t>приклеенн</a:t>
            </a:r>
            <a:r>
              <a:rPr lang="ru-RU" b="1" dirty="0" smtClean="0">
                <a:solidFill>
                  <a:srgbClr val="C00000"/>
                </a:solidFill>
              </a:rPr>
              <a:t>ая</a:t>
            </a:r>
            <a:r>
              <a:rPr lang="ru-RU" dirty="0" smtClean="0"/>
              <a:t> марка — </a:t>
            </a:r>
            <a:r>
              <a:rPr lang="ru-RU" dirty="0" err="1" smtClean="0"/>
              <a:t>марка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(какова?) </a:t>
            </a:r>
            <a:r>
              <a:rPr lang="ru-RU" dirty="0" smtClean="0"/>
              <a:t>приклеен</a:t>
            </a:r>
            <a:r>
              <a:rPr lang="ru-RU" b="1" dirty="0" smtClean="0">
                <a:solidFill>
                  <a:srgbClr val="C00000"/>
                </a:solidFill>
              </a:rPr>
              <a:t>а</a:t>
            </a:r>
          </a:p>
          <a:p>
            <a:pPr algn="just" fontAlgn="base">
              <a:buNone/>
            </a:pPr>
            <a:r>
              <a:rPr lang="ru-RU" b="1" dirty="0" smtClean="0">
                <a:solidFill>
                  <a:srgbClr val="00B050"/>
                </a:solidFill>
              </a:rPr>
              <a:t>(какое?) </a:t>
            </a:r>
            <a:r>
              <a:rPr lang="ru-RU" dirty="0" smtClean="0"/>
              <a:t>спасенн</a:t>
            </a:r>
            <a:r>
              <a:rPr lang="ru-RU" b="1" dirty="0" smtClean="0">
                <a:solidFill>
                  <a:srgbClr val="C00000"/>
                </a:solidFill>
              </a:rPr>
              <a:t>ое</a:t>
            </a:r>
            <a:r>
              <a:rPr lang="ru-RU" dirty="0" smtClean="0"/>
              <a:t> дитя — </a:t>
            </a:r>
            <a:r>
              <a:rPr lang="ru-RU" dirty="0" err="1" smtClean="0"/>
              <a:t>дитя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(каково?) </a:t>
            </a:r>
            <a:r>
              <a:rPr lang="ru-RU" dirty="0" smtClean="0"/>
              <a:t>спасен</a:t>
            </a:r>
            <a:r>
              <a:rPr lang="ru-RU" b="1" dirty="0" smtClean="0">
                <a:solidFill>
                  <a:srgbClr val="C00000"/>
                </a:solidFill>
              </a:rPr>
              <a:t>о</a:t>
            </a:r>
          </a:p>
          <a:p>
            <a:pPr algn="just" fontAlgn="base">
              <a:buNone/>
            </a:pPr>
            <a:r>
              <a:rPr lang="ru-RU" b="1" dirty="0" smtClean="0">
                <a:solidFill>
                  <a:srgbClr val="00B050"/>
                </a:solidFill>
              </a:rPr>
              <a:t>(какие?) </a:t>
            </a:r>
            <a:r>
              <a:rPr lang="ru-RU" dirty="0" smtClean="0"/>
              <a:t>сорванн</a:t>
            </a:r>
            <a:r>
              <a:rPr lang="ru-RU" b="1" dirty="0" smtClean="0">
                <a:solidFill>
                  <a:srgbClr val="C00000"/>
                </a:solidFill>
              </a:rPr>
              <a:t>ые</a:t>
            </a:r>
            <a:r>
              <a:rPr lang="ru-RU" dirty="0" smtClean="0"/>
              <a:t> листья — </a:t>
            </a:r>
            <a:r>
              <a:rPr lang="ru-RU" dirty="0" err="1" smtClean="0"/>
              <a:t>листья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(каковы?) </a:t>
            </a:r>
            <a:r>
              <a:rPr lang="ru-RU" dirty="0" smtClean="0"/>
              <a:t>сорван</a:t>
            </a:r>
            <a:r>
              <a:rPr lang="ru-RU" b="1" dirty="0" smtClean="0">
                <a:solidFill>
                  <a:srgbClr val="C00000"/>
                </a:solidFill>
              </a:rPr>
              <a:t>ы</a:t>
            </a:r>
          </a:p>
          <a:p>
            <a:endParaRPr lang="ru-RU" dirty="0"/>
          </a:p>
        </p:txBody>
      </p:sp>
      <p:pic>
        <p:nvPicPr>
          <p:cNvPr id="5" name="Picture 6" descr="https://im0-tub-ru.yandex.net/i?id=fa9a6ad24c9d7edd680e6753ca3b136c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234" y="3574145"/>
            <a:ext cx="2124075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1012</Words>
  <Application>Microsoft Office PowerPoint</Application>
  <PresentationFormat>Произвольный</PresentationFormat>
  <Paragraphs>523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Сегодня на уроке</vt:lpstr>
      <vt:lpstr>Проверка самостоятельной работы.</vt:lpstr>
      <vt:lpstr>Слайд 4</vt:lpstr>
      <vt:lpstr>Слайд 5</vt:lpstr>
      <vt:lpstr>Образование кратких страдательных причастий.</vt:lpstr>
      <vt:lpstr>Как отличить полную форму причастия от краткой?</vt:lpstr>
      <vt:lpstr>Краткие страдательные причастия прошедшего времени.</vt:lpstr>
      <vt:lpstr>Убедимся в этом: </vt:lpstr>
      <vt:lpstr>Задание №1.</vt:lpstr>
      <vt:lpstr>Задание №2. Вставьте одну или  две буквы -н-. </vt:lpstr>
      <vt:lpstr>Слайд 12</vt:lpstr>
      <vt:lpstr>Грамматические признаки краткой формы страдательного причастия.</vt:lpstr>
      <vt:lpstr>Синтаксическая роль кратких причастий.</vt:lpstr>
      <vt:lpstr>Задание №3. Синтаксический разбор предложений.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Самостоятельная работа.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Пользователь</cp:lastModifiedBy>
  <cp:revision>35</cp:revision>
  <dcterms:created xsi:type="dcterms:W3CDTF">2020-08-20T14:06:43Z</dcterms:created>
  <dcterms:modified xsi:type="dcterms:W3CDTF">2020-10-05T08:54:59Z</dcterms:modified>
</cp:coreProperties>
</file>