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07" r:id="rId5"/>
    <p:sldId id="1410" r:id="rId6"/>
    <p:sldId id="1411" r:id="rId7"/>
    <p:sldId id="1412" r:id="rId8"/>
    <p:sldId id="1413" r:id="rId9"/>
    <p:sldId id="1414" r:id="rId10"/>
    <p:sldId id="1415" r:id="rId11"/>
    <p:sldId id="1416" r:id="rId12"/>
    <p:sldId id="1417" r:id="rId13"/>
    <p:sldId id="1405" r:id="rId14"/>
    <p:sldId id="1409" r:id="rId15"/>
    <p:sldId id="1419" r:id="rId16"/>
    <p:sldId id="1421" r:id="rId17"/>
    <p:sldId id="1403" r:id="rId18"/>
    <p:sldId id="1418" r:id="rId19"/>
    <p:sldId id="1428" r:id="rId20"/>
    <p:sldId id="1402" r:id="rId21"/>
    <p:sldId id="1400" r:id="rId22"/>
    <p:sldId id="1422" r:id="rId23"/>
    <p:sldId id="1424" r:id="rId24"/>
    <p:sldId id="1425" r:id="rId25"/>
    <p:sldId id="1426" r:id="rId26"/>
    <p:sldId id="142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0" y="2647700"/>
            <a:ext cx="8276449" cy="25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Страдательные причастия прошедшего времени.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Правописание суффиксов страдательных причастий настоящего времени зависит от гласной глагольной основы. 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8397" y="30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Истинно или ложно…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67" y="3249637"/>
            <a:ext cx="2602524" cy="260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5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Цифровой диктант.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Вставьте пропущенные буквы. Распределите причастия по группам: действительные причастия настоящего времени, действительные причастия прошедшего времени, страдательные причастия настоящего времени.</a:t>
            </a:r>
          </a:p>
          <a:p>
            <a:pPr indent="228600" algn="just">
              <a:buNone/>
            </a:pPr>
            <a:r>
              <a:rPr lang="ru-RU" i="1" dirty="0" smtClean="0"/>
              <a:t>1) </a:t>
            </a:r>
            <a:r>
              <a:rPr lang="ru-RU" i="1" dirty="0" err="1" smtClean="0"/>
              <a:t>Дремл</a:t>
            </a:r>
            <a:r>
              <a:rPr lang="ru-RU" i="1" dirty="0" smtClean="0"/>
              <a:t>…</a:t>
            </a:r>
            <a:r>
              <a:rPr lang="ru-RU" i="1" dirty="0" err="1" smtClean="0"/>
              <a:t>щий</a:t>
            </a:r>
            <a:r>
              <a:rPr lang="ru-RU" i="1" dirty="0" smtClean="0"/>
              <a:t> великан; 2) гирлянда, </a:t>
            </a:r>
            <a:r>
              <a:rPr lang="ru-RU" i="1" dirty="0" err="1" smtClean="0"/>
              <a:t>колебл...мая</a:t>
            </a:r>
            <a:r>
              <a:rPr lang="ru-RU" i="1" dirty="0" smtClean="0"/>
              <a:t> ветром; 3) </a:t>
            </a:r>
            <a:r>
              <a:rPr lang="ru-RU" i="1" dirty="0" err="1" smtClean="0"/>
              <a:t>кол...щийся</a:t>
            </a:r>
            <a:r>
              <a:rPr lang="ru-RU" i="1" dirty="0" smtClean="0"/>
              <a:t> предмет; 4) </a:t>
            </a:r>
            <a:r>
              <a:rPr lang="ru-RU" i="1" dirty="0" err="1" smtClean="0"/>
              <a:t>колыш...щееся</a:t>
            </a:r>
            <a:r>
              <a:rPr lang="ru-RU" i="1" dirty="0" smtClean="0"/>
              <a:t> отражение; 5) туман, </a:t>
            </a:r>
            <a:r>
              <a:rPr lang="ru-RU" i="1" dirty="0" err="1" smtClean="0"/>
              <a:t>расстила...щийся</a:t>
            </a:r>
            <a:r>
              <a:rPr lang="ru-RU" i="1" dirty="0" smtClean="0"/>
              <a:t>  над рекой; 6) море, </a:t>
            </a:r>
            <a:r>
              <a:rPr lang="ru-RU" i="1" dirty="0" err="1" smtClean="0"/>
              <a:t>успокои</a:t>
            </a:r>
            <a:r>
              <a:rPr lang="ru-RU" i="1" dirty="0" smtClean="0"/>
              <a:t>….</a:t>
            </a:r>
            <a:r>
              <a:rPr lang="ru-RU" i="1" dirty="0" err="1" smtClean="0"/>
              <a:t>ееся</a:t>
            </a:r>
            <a:r>
              <a:rPr lang="ru-RU" i="1" dirty="0" smtClean="0"/>
              <a:t> после бури; 7) едва </a:t>
            </a:r>
            <a:r>
              <a:rPr lang="ru-RU" i="1" dirty="0" err="1" smtClean="0"/>
              <a:t>вид...мое</a:t>
            </a:r>
            <a:r>
              <a:rPr lang="ru-RU" i="1" dirty="0" smtClean="0"/>
              <a:t> во мгле; 8) бор…</a:t>
            </a:r>
            <a:r>
              <a:rPr lang="ru-RU" i="1" dirty="0" err="1" smtClean="0"/>
              <a:t>щегося</a:t>
            </a:r>
            <a:r>
              <a:rPr lang="ru-RU" i="1" dirty="0" smtClean="0"/>
              <a:t> за свободу;</a:t>
            </a:r>
            <a:r>
              <a:rPr lang="ru-RU" dirty="0" smtClean="0"/>
              <a:t> </a:t>
            </a:r>
            <a:r>
              <a:rPr lang="ru-RU" i="1" dirty="0" smtClean="0"/>
              <a:t>9) строи….</a:t>
            </a:r>
            <a:r>
              <a:rPr lang="ru-RU" i="1" dirty="0" err="1" smtClean="0"/>
              <a:t>ая</a:t>
            </a:r>
            <a:r>
              <a:rPr lang="ru-RU" i="1" dirty="0" smtClean="0"/>
              <a:t> школу бригада.</a:t>
            </a:r>
            <a:endParaRPr lang="ru-RU" dirty="0" smtClean="0"/>
          </a:p>
          <a:p>
            <a:pPr indent="228600" algn="just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9499" y="2906709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9500" y="3720290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6485" y="4409608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72396" y="29067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888" y="3267779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6777" y="330060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9596" y="4102463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вш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5528" y="4494014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вш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9017" y="4074327"/>
            <a:ext cx="404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8341" y="2442737"/>
            <a:ext cx="2406386" cy="4040104"/>
          </a:xfrm>
          <a:prstGeom prst="rect">
            <a:avLst/>
          </a:prstGeom>
          <a:noFill/>
        </p:spPr>
      </p:pic>
      <p:pic>
        <p:nvPicPr>
          <p:cNvPr id="4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7052" y="2579347"/>
            <a:ext cx="2997542" cy="42786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52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B0F0"/>
                </a:solidFill>
              </a:rPr>
              <a:t>Ключ.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7101" y="2096087"/>
            <a:ext cx="8018585" cy="3165230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Действительные причастия настоящего времени: </a:t>
            </a:r>
            <a:r>
              <a:rPr lang="ru-RU" b="1" dirty="0" smtClean="0"/>
              <a:t>1, 3, 4, 5, 8.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Действительные причастия прошедшего времени:</a:t>
            </a:r>
            <a:r>
              <a:rPr lang="ru-RU" b="1" dirty="0" smtClean="0"/>
              <a:t> 6, 9.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Страдательные причастия настоящего времени: </a:t>
            </a:r>
            <a:r>
              <a:rPr lang="ru-RU" b="1" dirty="0" smtClean="0"/>
              <a:t>2, 7.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224449"/>
            <a:ext cx="10515600" cy="11260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Орфограмма № 68.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247250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Страдательные причастия прошедшего времени </a:t>
            </a:r>
            <a:r>
              <a:rPr lang="ru-RU" b="1" dirty="0" smtClean="0"/>
              <a:t>образуются от основы неопределённой формы переходных глаголов совершенного и несовершенного вида при помощи суффиксов:</a:t>
            </a:r>
          </a:p>
          <a:p>
            <a:pPr indent="228600" algn="just">
              <a:buNone/>
            </a:pP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енн</a:t>
            </a:r>
            <a:r>
              <a:rPr lang="ru-RU" b="1" i="1" dirty="0" smtClean="0">
                <a:solidFill>
                  <a:srgbClr val="C00000"/>
                </a:solidFill>
              </a:rPr>
              <a:t>- </a:t>
            </a:r>
            <a:r>
              <a:rPr lang="ru-RU" i="1" dirty="0" smtClean="0"/>
              <a:t>(от глаголов с основой на -</a:t>
            </a:r>
            <a:r>
              <a:rPr lang="ru-RU" i="1" dirty="0" err="1" smtClean="0"/>
              <a:t>ить</a:t>
            </a:r>
            <a:r>
              <a:rPr lang="ru-RU" i="1" dirty="0" smtClean="0"/>
              <a:t>, -</a:t>
            </a:r>
            <a:r>
              <a:rPr lang="ru-RU" i="1" dirty="0" err="1" smtClean="0"/>
              <a:t>еть</a:t>
            </a:r>
            <a:r>
              <a:rPr lang="ru-RU" i="1" dirty="0" smtClean="0"/>
              <a:t>): </a:t>
            </a:r>
            <a:r>
              <a:rPr lang="ru-RU" b="1" dirty="0" err="1" smtClean="0"/>
              <a:t>выучи-ть</a:t>
            </a:r>
            <a:r>
              <a:rPr lang="ru-RU" b="1" dirty="0" smtClean="0"/>
              <a:t> — выуч</a:t>
            </a:r>
            <a:r>
              <a:rPr lang="ru-RU" b="1" dirty="0" smtClean="0">
                <a:solidFill>
                  <a:srgbClr val="C00000"/>
                </a:solidFill>
              </a:rPr>
              <a:t>енн</a:t>
            </a:r>
            <a:r>
              <a:rPr lang="ru-RU" b="1" dirty="0" smtClean="0"/>
              <a:t>ый</a:t>
            </a:r>
            <a:r>
              <a:rPr lang="ru-RU" dirty="0" smtClean="0"/>
              <a:t>;</a:t>
            </a:r>
            <a:endParaRPr lang="ru-RU" b="1" i="1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ённ</a:t>
            </a:r>
            <a:r>
              <a:rPr lang="ru-RU" b="1" i="1" dirty="0" smtClean="0">
                <a:solidFill>
                  <a:srgbClr val="C00000"/>
                </a:solidFill>
              </a:rPr>
              <a:t>- </a:t>
            </a:r>
            <a:r>
              <a:rPr lang="ru-RU" i="1" dirty="0" smtClean="0"/>
              <a:t>(от глаголов с основой на согласный): </a:t>
            </a:r>
            <a:r>
              <a:rPr lang="ru-RU" b="1" dirty="0" err="1" smtClean="0"/>
              <a:t>принес-ти</a:t>
            </a:r>
            <a:r>
              <a:rPr lang="ru-RU" b="1" dirty="0" smtClean="0"/>
              <a:t> — принес</a:t>
            </a:r>
            <a:r>
              <a:rPr lang="ru-RU" b="1" dirty="0" smtClean="0">
                <a:solidFill>
                  <a:srgbClr val="C00000"/>
                </a:solidFill>
              </a:rPr>
              <a:t>ённ</a:t>
            </a:r>
            <a:r>
              <a:rPr lang="ru-RU" b="1" dirty="0" smtClean="0"/>
              <a:t>ый;</a:t>
            </a:r>
            <a:endParaRPr lang="ru-RU" b="1" i="1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-</a:t>
            </a:r>
            <a:r>
              <a:rPr lang="ru-RU" b="1" i="1" dirty="0" err="1" smtClean="0">
                <a:solidFill>
                  <a:srgbClr val="C00000"/>
                </a:solidFill>
              </a:rPr>
              <a:t>нн</a:t>
            </a:r>
            <a:r>
              <a:rPr lang="ru-RU" b="1" i="1" dirty="0" smtClean="0">
                <a:solidFill>
                  <a:srgbClr val="C00000"/>
                </a:solidFill>
              </a:rPr>
              <a:t>- </a:t>
            </a:r>
            <a:r>
              <a:rPr lang="ru-RU" i="1" dirty="0" smtClean="0"/>
              <a:t>(от глаголов </a:t>
            </a:r>
            <a:r>
              <a:rPr lang="ru-RU" dirty="0" smtClean="0"/>
              <a:t>на </a:t>
            </a:r>
            <a:r>
              <a:rPr lang="ru-RU" i="1" dirty="0" smtClean="0"/>
              <a:t>-</a:t>
            </a:r>
            <a:r>
              <a:rPr lang="ru-RU" i="1" dirty="0" err="1" smtClean="0"/>
              <a:t>ать</a:t>
            </a:r>
            <a:r>
              <a:rPr lang="ru-RU" i="1" dirty="0" smtClean="0"/>
              <a:t>, -ять): </a:t>
            </a:r>
            <a:r>
              <a:rPr lang="ru-RU" b="1" i="1" dirty="0" err="1" smtClean="0"/>
              <a:t>потеря-ть</a:t>
            </a:r>
            <a:r>
              <a:rPr lang="ru-RU" b="1" i="1" dirty="0" smtClean="0"/>
              <a:t> - потеря</a:t>
            </a:r>
            <a:r>
              <a:rPr lang="ru-RU" b="1" i="1" dirty="0" smtClean="0">
                <a:solidFill>
                  <a:srgbClr val="C00000"/>
                </a:solidFill>
              </a:rPr>
              <a:t>нн</a:t>
            </a:r>
            <a:r>
              <a:rPr lang="ru-RU" b="1" i="1" dirty="0" smtClean="0"/>
              <a:t>ый;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-т- </a:t>
            </a:r>
            <a:r>
              <a:rPr lang="ru-RU" i="1" dirty="0" smtClean="0"/>
              <a:t>(от большинства односложных глаголов и </a:t>
            </a:r>
            <a:r>
              <a:rPr lang="ru-RU" dirty="0" smtClean="0"/>
              <a:t>образованных от них с помощью приставок); от глаголов с суффиксом </a:t>
            </a:r>
            <a:r>
              <a:rPr lang="ru-RU" i="1" dirty="0" smtClean="0"/>
              <a:t>-ну-; от глаголов на -</a:t>
            </a:r>
            <a:r>
              <a:rPr lang="ru-RU" i="1" dirty="0" err="1" smtClean="0"/>
              <a:t>оть</a:t>
            </a:r>
            <a:r>
              <a:rPr lang="ru-RU" i="1" dirty="0" smtClean="0"/>
              <a:t>, -</a:t>
            </a:r>
            <a:r>
              <a:rPr lang="ru-RU" i="1" dirty="0" err="1" smtClean="0"/>
              <a:t>ереть</a:t>
            </a:r>
            <a:r>
              <a:rPr lang="ru-RU" i="1" dirty="0" smtClean="0"/>
              <a:t>: </a:t>
            </a:r>
            <a:r>
              <a:rPr lang="ru-RU" b="1" i="1" dirty="0" err="1" smtClean="0"/>
              <a:t>запере-ть</a:t>
            </a:r>
            <a:r>
              <a:rPr lang="ru-RU" b="1" i="1" dirty="0" smtClean="0"/>
              <a:t> – запер</a:t>
            </a:r>
            <a:r>
              <a:rPr lang="ru-RU" b="1" i="1" dirty="0" smtClean="0">
                <a:solidFill>
                  <a:srgbClr val="C00000"/>
                </a:solidFill>
              </a:rPr>
              <a:t>т</a:t>
            </a:r>
            <a:r>
              <a:rPr lang="ru-RU" b="1" i="1" dirty="0" smtClean="0"/>
              <a:t>ый.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Запомните!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В  написании страдательного причастия прошедшего времени следует сохранять глагольный суффикс </a:t>
            </a:r>
            <a:r>
              <a:rPr lang="ru-RU" b="1" i="1" dirty="0" smtClean="0">
                <a:solidFill>
                  <a:srgbClr val="C00000"/>
                </a:solidFill>
              </a:rPr>
              <a:t>-а/-я</a:t>
            </a:r>
            <a:r>
              <a:rPr lang="ru-RU" dirty="0" smtClean="0"/>
              <a:t>:</a:t>
            </a:r>
          </a:p>
          <a:p>
            <a:pPr indent="228600" algn="just" fontAlgn="base">
              <a:buNone/>
            </a:pPr>
            <a:r>
              <a:rPr lang="ru-RU" b="1" i="1" dirty="0" err="1" smtClean="0"/>
              <a:t>выдерж-</a:t>
            </a:r>
            <a:r>
              <a:rPr lang="ru-RU" b="1" i="1" dirty="0" err="1" smtClean="0">
                <a:solidFill>
                  <a:srgbClr val="C00000"/>
                </a:solidFill>
              </a:rPr>
              <a:t>а</a:t>
            </a:r>
            <a:r>
              <a:rPr lang="ru-RU" b="1" i="1" dirty="0" err="1" smtClean="0"/>
              <a:t>-ть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выдерж-</a:t>
            </a:r>
            <a:r>
              <a:rPr lang="ru-RU" b="1" i="1" dirty="0" err="1" smtClean="0">
                <a:solidFill>
                  <a:srgbClr val="C00000"/>
                </a:solidFill>
              </a:rPr>
              <a:t>а</a:t>
            </a:r>
            <a:r>
              <a:rPr lang="ru-RU" b="1" i="1" dirty="0" err="1" smtClean="0"/>
              <a:t>-нный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err="1" smtClean="0"/>
              <a:t>высме-</a:t>
            </a:r>
            <a:r>
              <a:rPr lang="ru-RU" b="1" i="1" dirty="0" err="1" smtClean="0">
                <a:solidFill>
                  <a:srgbClr val="C00000"/>
                </a:solidFill>
              </a:rPr>
              <a:t>я</a:t>
            </a:r>
            <a:r>
              <a:rPr lang="ru-RU" b="1" i="1" dirty="0" err="1" smtClean="0"/>
              <a:t>-ть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высме-</a:t>
            </a:r>
            <a:r>
              <a:rPr lang="ru-RU" b="1" i="1" dirty="0" err="1" smtClean="0">
                <a:solidFill>
                  <a:srgbClr val="C00000"/>
                </a:solidFill>
              </a:rPr>
              <a:t>я</a:t>
            </a:r>
            <a:r>
              <a:rPr lang="ru-RU" b="1" i="1" dirty="0" err="1" smtClean="0"/>
              <a:t>-нный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https://healthy-kids.ru/wp-content/uploads/2017/12/e6c1c79a16d07a52aad3cbc1562c1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932" y="3922776"/>
            <a:ext cx="3967089" cy="261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Задание №1.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55078"/>
            <a:ext cx="10515600" cy="5121886"/>
          </a:xfrm>
        </p:spPr>
        <p:txBody>
          <a:bodyPr/>
          <a:lstStyle/>
          <a:p>
            <a:pPr indent="228600" algn="just">
              <a:buNone/>
            </a:pPr>
            <a:r>
              <a:rPr lang="ru-RU" i="1" dirty="0" smtClean="0"/>
              <a:t>Образуйте от глаголов, данных в скобках, страдательные причастия и запишите текст, выделяя причастные обороты запятыми.</a:t>
            </a:r>
            <a:endParaRPr lang="ru-RU" dirty="0" smtClean="0"/>
          </a:p>
          <a:p>
            <a:pPr indent="228600" algn="just">
              <a:buNone/>
            </a:pPr>
            <a:r>
              <a:rPr lang="ru-RU" sz="3200" dirty="0" smtClean="0"/>
              <a:t>Дорожка </a:t>
            </a:r>
            <a:r>
              <a:rPr lang="ru-RU" sz="3200" b="1" dirty="0" smtClean="0"/>
              <a:t>(очистить) </a:t>
            </a:r>
            <a:r>
              <a:rPr lang="ru-RU" sz="3200" dirty="0" smtClean="0"/>
              <a:t>от снега и </a:t>
            </a:r>
            <a:r>
              <a:rPr lang="ru-RU" sz="3200" b="1" dirty="0" smtClean="0"/>
              <a:t>(посыпать) </a:t>
            </a:r>
            <a:r>
              <a:rPr lang="ru-RU" sz="3200" dirty="0" smtClean="0"/>
              <a:t>песком вела с террасы на террасу. Снег на лужайках, деревьях, на </a:t>
            </a:r>
            <a:r>
              <a:rPr lang="ru-RU" sz="3200" b="1" dirty="0" smtClean="0"/>
              <a:t>(изогнуть) </a:t>
            </a:r>
            <a:r>
              <a:rPr lang="ru-RU" sz="3200" dirty="0" smtClean="0"/>
              <a:t>причудливых крышах беседок, на </a:t>
            </a:r>
            <a:r>
              <a:rPr lang="ru-RU" sz="3200" b="1" dirty="0" smtClean="0"/>
              <a:t>(вытянуть) </a:t>
            </a:r>
            <a:r>
              <a:rPr lang="ru-RU" sz="3200" dirty="0" smtClean="0"/>
              <a:t>руках и </a:t>
            </a:r>
            <a:r>
              <a:rPr lang="ru-RU" sz="3200" b="1" dirty="0" smtClean="0"/>
              <a:t>(запрокинуть) </a:t>
            </a:r>
            <a:r>
              <a:rPr lang="ru-RU" sz="3200" dirty="0" smtClean="0"/>
              <a:t>головах мраморных скульптур блестел под солнцем. С нижней террасы открылся вид на дворец </a:t>
            </a:r>
            <a:r>
              <a:rPr lang="ru-RU" sz="3200" b="1" dirty="0" smtClean="0"/>
              <a:t>(украсить) </a:t>
            </a:r>
            <a:r>
              <a:rPr lang="ru-RU" sz="3200" dirty="0" smtClean="0"/>
              <a:t>лепниной и позолотой.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913" y="717452"/>
            <a:ext cx="10515600" cy="4770194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Дорожка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/>
              <a:t>очищенная</a:t>
            </a:r>
            <a:r>
              <a:rPr lang="ru-RU" dirty="0" smtClean="0"/>
              <a:t> от снега и </a:t>
            </a:r>
            <a:r>
              <a:rPr lang="ru-RU" b="1" dirty="0" smtClean="0"/>
              <a:t>посыпанная</a:t>
            </a:r>
            <a:r>
              <a:rPr lang="ru-RU" dirty="0" smtClean="0"/>
              <a:t> песком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вела с террасы на террасу. Снег на лужайках, деревьях, на изогнутых причудливых крышах беседок, на вытянутых руках и </a:t>
            </a:r>
            <a:r>
              <a:rPr lang="ru-RU" b="1" dirty="0" smtClean="0"/>
              <a:t>запрокинутых</a:t>
            </a:r>
            <a:r>
              <a:rPr lang="ru-RU" dirty="0" smtClean="0"/>
              <a:t> головах мраморных скульптур блестел под солнцем. С нижней террасы открылся вид на дворец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/>
              <a:t>украшенный</a:t>
            </a:r>
            <a:r>
              <a:rPr lang="ru-RU" dirty="0" smtClean="0"/>
              <a:t> лепниной и позолотой.</a:t>
            </a:r>
            <a:endParaRPr lang="ru-RU" dirty="0"/>
          </a:p>
        </p:txBody>
      </p:sp>
      <p:pic>
        <p:nvPicPr>
          <p:cNvPr id="39938" name="Picture 2" descr="https://www.5-nt.ru/Storage/Image/BlogItemGardener/Image/big/1582/9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2136" y="3688983"/>
            <a:ext cx="4386989" cy="292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ondarenko4.ucoz.ru/tablicyi/su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Спишите. Расставьте знаки препинания и сделайте разбор предложения по членам.</a:t>
            </a:r>
          </a:p>
          <a:p>
            <a:pPr indent="228600" algn="just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Косой дождь гонимый сильным ветром лил как из ведра.</a:t>
            </a:r>
            <a:endParaRPr lang="ru-RU" sz="36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5557" y="3921761"/>
            <a:ext cx="6654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wavy" dirty="0" smtClean="0"/>
              <a:t>Косой</a:t>
            </a:r>
            <a:r>
              <a:rPr lang="ru-RU" sz="3600" b="1" i="1" dirty="0" smtClean="0"/>
              <a:t> </a:t>
            </a:r>
            <a:r>
              <a:rPr lang="ru-RU" sz="3600" b="1" i="1" u="sng" dirty="0" smtClean="0"/>
              <a:t>дождь</a:t>
            </a:r>
            <a:r>
              <a:rPr lang="ru-RU" sz="3600" b="1" i="1" dirty="0" smtClean="0"/>
              <a:t>, </a:t>
            </a:r>
            <a:r>
              <a:rPr lang="ru-RU" sz="3600" b="1" i="1" u="wavy" dirty="0" smtClean="0"/>
              <a:t>гонимый сильным ветром</a:t>
            </a:r>
            <a:r>
              <a:rPr lang="ru-RU" sz="3600" b="1" i="1" dirty="0" smtClean="0"/>
              <a:t>, </a:t>
            </a:r>
            <a:r>
              <a:rPr lang="ru-RU" sz="3600" b="1" i="1" u="dbl" dirty="0" smtClean="0"/>
              <a:t>лил как из ведра</a:t>
            </a:r>
            <a:r>
              <a:rPr lang="ru-RU" sz="3600" b="1" i="1" dirty="0" smtClean="0"/>
              <a:t>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9698" name="Picture 2" descr="https://media.informpskov.ru/publication/2016/08/fZab61470478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669" y="3449479"/>
            <a:ext cx="3860067" cy="289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63" y="172227"/>
            <a:ext cx="9223498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47843" y="170711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75978" y="3209970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61910" y="478316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13341" y="1531502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от чего зависит выбор гласной в суффиксах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612" y="3008610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 правописание суффиксов действительных и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9470" y="4595914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Закрепили правила обособления причастных оборотов.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4" grpId="0"/>
      <p:bldP spid="15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47843" y="170711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75978" y="3209970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61910" y="478316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13341" y="1531502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от чего зависит выбор гласной в суффиксах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612" y="3008610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 правописание суффиксов действительных и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9470" y="4595914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Закрепим правила обособления причастных оборотов.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4" grpId="0"/>
      <p:bldP spid="15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80403" y="1822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477108"/>
            <a:ext cx="10669172" cy="469985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90</a:t>
            </a:r>
            <a:r>
              <a:rPr lang="ru-RU" b="1" dirty="0" smtClean="0"/>
              <a:t>. </a:t>
            </a:r>
            <a:r>
              <a:rPr lang="ru-RU" dirty="0" smtClean="0"/>
              <a:t>Спишите, вставляя пропущенные буквы, раскрывая скобки. В страдательных причастиях прошедшего времени выделите суффикс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Укажите слово с суффиксом -ЯЩ-.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1) </a:t>
            </a:r>
            <a:r>
              <a:rPr lang="ru-RU" sz="4000" dirty="0" err="1" smtClean="0"/>
              <a:t>хохоч...щий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2) </a:t>
            </a:r>
            <a:r>
              <a:rPr lang="ru-RU" sz="4000" dirty="0" err="1" smtClean="0"/>
              <a:t>освежа...щий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3) </a:t>
            </a:r>
            <a:r>
              <a:rPr lang="ru-RU" sz="4000" dirty="0" err="1" smtClean="0"/>
              <a:t>стро...щий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4) </a:t>
            </a:r>
            <a:r>
              <a:rPr lang="ru-RU" sz="4000" dirty="0" err="1" smtClean="0"/>
              <a:t>одева...щий</a:t>
            </a: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стро</a:t>
            </a:r>
            <a:r>
              <a:rPr lang="ru-RU" sz="4000" b="1" dirty="0" smtClean="0">
                <a:solidFill>
                  <a:srgbClr val="00B050"/>
                </a:solidFill>
              </a:rPr>
              <a:t>ящ</a:t>
            </a:r>
            <a:r>
              <a:rPr lang="ru-RU" sz="4000" b="1" dirty="0" smtClean="0"/>
              <a:t>ий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4457" y="126078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1223" y="1905558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254" y="3197441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1960" y="254094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s://tr.toluna.com/dpolls_images/2018/09/02/cf813c0e-3d66-4d05-ab19-295c6e6a3fd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5446" y="1233713"/>
            <a:ext cx="3163727" cy="275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Укажите слово с суффиксом -ЕМ-.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151613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1) </a:t>
            </a:r>
            <a:r>
              <a:rPr lang="ru-RU" sz="4000" dirty="0" err="1" smtClean="0"/>
              <a:t>завис...мый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2) </a:t>
            </a:r>
            <a:r>
              <a:rPr lang="ru-RU" sz="4000" dirty="0" err="1" smtClean="0"/>
              <a:t>вид...мый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3) </a:t>
            </a:r>
            <a:r>
              <a:rPr lang="ru-RU" sz="4000" dirty="0" err="1" smtClean="0"/>
              <a:t>гоня...мый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4) </a:t>
            </a:r>
            <a:r>
              <a:rPr lang="ru-RU" sz="4000" dirty="0" err="1" smtClean="0"/>
              <a:t>стро...мый</a:t>
            </a: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гоня</a:t>
            </a:r>
            <a:r>
              <a:rPr lang="ru-RU" sz="4800" b="1" dirty="0" smtClean="0">
                <a:solidFill>
                  <a:srgbClr val="00B050"/>
                </a:solidFill>
              </a:rPr>
              <a:t>ем</a:t>
            </a:r>
            <a:r>
              <a:rPr lang="ru-RU" sz="4800" b="1" dirty="0" smtClean="0"/>
              <a:t>ый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0107" y="1356919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5392" y="2086093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2341" y="3408458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6551" y="272148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tr.toluna.com/dpolls_images/2018/09/02/cf813c0e-3d66-4d05-ab19-295c6e6a3fd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5446" y="1233713"/>
            <a:ext cx="3163727" cy="275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Укажите слово с суффиксом -ИМ-.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133325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1) </a:t>
            </a:r>
            <a:r>
              <a:rPr lang="ru-RU" sz="4000" dirty="0" err="1" smtClean="0"/>
              <a:t>согрева...мый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2) </a:t>
            </a:r>
            <a:r>
              <a:rPr lang="ru-RU" sz="4000" dirty="0" err="1" smtClean="0"/>
              <a:t>реша...мый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3) </a:t>
            </a:r>
            <a:r>
              <a:rPr lang="ru-RU" sz="4000" dirty="0" err="1" smtClean="0"/>
              <a:t>движ...мый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4) </a:t>
            </a:r>
            <a:r>
              <a:rPr lang="ru-RU" sz="4000" dirty="0" err="1" smtClean="0"/>
              <a:t>обижа...мый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движ</a:t>
            </a:r>
            <a:r>
              <a:rPr lang="ru-RU" sz="4800" b="1" dirty="0" smtClean="0">
                <a:solidFill>
                  <a:srgbClr val="00B050"/>
                </a:solidFill>
              </a:rPr>
              <a:t>им</a:t>
            </a:r>
            <a:r>
              <a:rPr lang="ru-RU" sz="4800" b="1" dirty="0" smtClean="0"/>
              <a:t>ый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6545" y="117404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769" y="191962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8920" y="325605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950" y="2564396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tr.toluna.com/dpolls_images/2018/09/02/cf813c0e-3d66-4d05-ab19-295c6e6a3fd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5446" y="1233713"/>
            <a:ext cx="3163727" cy="275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каком ряду во всех словах перед -Н- и -НН- пишутся А (Я)?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брош...нный</a:t>
            </a:r>
            <a:r>
              <a:rPr lang="ru-RU" dirty="0" smtClean="0"/>
              <a:t>, </a:t>
            </a:r>
            <a:r>
              <a:rPr lang="ru-RU" dirty="0" err="1" smtClean="0"/>
              <a:t>скош...на</a:t>
            </a:r>
            <a:r>
              <a:rPr lang="ru-RU" dirty="0" smtClean="0"/>
              <a:t>, пар…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насто...нный</a:t>
            </a:r>
            <a:r>
              <a:rPr lang="ru-RU" dirty="0" smtClean="0"/>
              <a:t>, </a:t>
            </a:r>
            <a:r>
              <a:rPr lang="ru-RU" dirty="0" err="1" smtClean="0"/>
              <a:t>разве...нный</a:t>
            </a:r>
            <a:r>
              <a:rPr lang="ru-RU" dirty="0" smtClean="0"/>
              <a:t>, </a:t>
            </a:r>
            <a:r>
              <a:rPr lang="ru-RU" dirty="0" err="1" smtClean="0"/>
              <a:t>выкач...нный</a:t>
            </a:r>
            <a:r>
              <a:rPr lang="ru-RU" dirty="0" smtClean="0"/>
              <a:t> (воздух)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увид...нный</a:t>
            </a:r>
            <a:r>
              <a:rPr lang="ru-RU" dirty="0" smtClean="0"/>
              <a:t>, </a:t>
            </a:r>
            <a:r>
              <a:rPr lang="ru-RU" dirty="0" err="1" smtClean="0"/>
              <a:t>развеш...нные</a:t>
            </a:r>
            <a:r>
              <a:rPr lang="ru-RU" dirty="0" smtClean="0"/>
              <a:t> (картины), </a:t>
            </a:r>
            <a:r>
              <a:rPr lang="ru-RU" dirty="0" err="1" smtClean="0"/>
              <a:t>расстрел...нный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размнож</a:t>
            </a:r>
            <a:r>
              <a:rPr lang="ru-RU" dirty="0" smtClean="0"/>
              <a:t>…</a:t>
            </a:r>
            <a:r>
              <a:rPr lang="ru-RU" dirty="0" err="1" smtClean="0"/>
              <a:t>нная</a:t>
            </a:r>
            <a:r>
              <a:rPr lang="ru-RU" dirty="0" smtClean="0"/>
              <a:t>, </a:t>
            </a:r>
            <a:r>
              <a:rPr lang="ru-RU" dirty="0" err="1" smtClean="0"/>
              <a:t>подстрел...нная</a:t>
            </a:r>
            <a:r>
              <a:rPr lang="ru-RU" dirty="0" smtClean="0"/>
              <a:t>, </a:t>
            </a:r>
            <a:r>
              <a:rPr lang="ru-RU" dirty="0" err="1" smtClean="0"/>
              <a:t>проветр...нное</a:t>
            </a:r>
            <a:r>
              <a:rPr lang="ru-RU" dirty="0" smtClean="0"/>
              <a:t> (помещение)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/>
              <a:t>настоя</a:t>
            </a:r>
            <a:r>
              <a:rPr lang="ru-RU" sz="3200" b="1" dirty="0" smtClean="0">
                <a:solidFill>
                  <a:srgbClr val="00B050"/>
                </a:solidFill>
              </a:rPr>
              <a:t>нн</a:t>
            </a:r>
            <a:r>
              <a:rPr lang="ru-RU" sz="3200" b="1" dirty="0" smtClean="0"/>
              <a:t>ый, развея</a:t>
            </a:r>
            <a:r>
              <a:rPr lang="ru-RU" sz="3200" b="1" dirty="0" smtClean="0">
                <a:solidFill>
                  <a:srgbClr val="00B050"/>
                </a:solidFill>
              </a:rPr>
              <a:t>нн</a:t>
            </a:r>
            <a:r>
              <a:rPr lang="ru-RU" sz="3200" b="1" dirty="0" smtClean="0"/>
              <a:t>ый, выкача</a:t>
            </a:r>
            <a:r>
              <a:rPr lang="ru-RU" sz="3200" b="1" dirty="0" smtClean="0">
                <a:solidFill>
                  <a:srgbClr val="00B050"/>
                </a:solidFill>
              </a:rPr>
              <a:t>нн</a:t>
            </a:r>
            <a:r>
              <a:rPr lang="ru-RU" sz="3200" b="1" dirty="0" smtClean="0"/>
              <a:t>ый (воздух)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3671" y="172268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7751" y="172033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2994" y="173440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2170" y="328184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7573" y="329591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9616" y="327950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4452" y="273789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7566" y="225725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0323" y="224083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8305" y="275899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29726" y="272382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07874" y="221504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В каком ряду перед -Н- и -НН- пишется Е?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8342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высуш...нное</a:t>
            </a:r>
            <a:r>
              <a:rPr lang="ru-RU" dirty="0" smtClean="0"/>
              <a:t> (белье), </a:t>
            </a:r>
            <a:r>
              <a:rPr lang="ru-RU" dirty="0" err="1" smtClean="0"/>
              <a:t>постир</a:t>
            </a:r>
            <a:r>
              <a:rPr lang="ru-RU" dirty="0" smtClean="0"/>
              <a:t>…</a:t>
            </a:r>
            <a:r>
              <a:rPr lang="ru-RU" dirty="0" err="1" smtClean="0"/>
              <a:t>нное</a:t>
            </a:r>
            <a:r>
              <a:rPr lang="ru-RU" dirty="0" smtClean="0"/>
              <a:t> (</a:t>
            </a:r>
            <a:r>
              <a:rPr lang="ru-RU" dirty="0" err="1" smtClean="0"/>
              <a:t>белье</a:t>
            </a:r>
            <a:r>
              <a:rPr lang="ru-RU" dirty="0" smtClean="0"/>
              <a:t>), </a:t>
            </a:r>
            <a:r>
              <a:rPr lang="ru-RU" dirty="0" err="1" smtClean="0"/>
              <a:t>разброс...нные</a:t>
            </a:r>
            <a:r>
              <a:rPr lang="ru-RU" dirty="0" smtClean="0"/>
              <a:t> (игрушки)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ветр...ный</a:t>
            </a:r>
            <a:r>
              <a:rPr lang="ru-RU" dirty="0" smtClean="0"/>
              <a:t> (юноша), клюкв…</a:t>
            </a:r>
            <a:r>
              <a:rPr lang="ru-RU" dirty="0" err="1" smtClean="0"/>
              <a:t>нный</a:t>
            </a:r>
            <a:r>
              <a:rPr lang="ru-RU" dirty="0" smtClean="0"/>
              <a:t> (сок), </a:t>
            </a:r>
            <a:r>
              <a:rPr lang="ru-RU" dirty="0" err="1" smtClean="0"/>
              <a:t>застро</a:t>
            </a:r>
            <a:r>
              <a:rPr lang="ru-RU" dirty="0" smtClean="0"/>
              <a:t>…на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спа</a:t>
            </a:r>
            <a:r>
              <a:rPr lang="ru-RU" dirty="0" smtClean="0"/>
              <a:t>…</a:t>
            </a:r>
            <a:r>
              <a:rPr lang="ru-RU" dirty="0" err="1" smtClean="0"/>
              <a:t>нный</a:t>
            </a:r>
            <a:r>
              <a:rPr lang="ru-RU" dirty="0" smtClean="0"/>
              <a:t>, </a:t>
            </a:r>
            <a:r>
              <a:rPr lang="ru-RU" dirty="0" err="1" smtClean="0"/>
              <a:t>смеш...нный</a:t>
            </a:r>
            <a:r>
              <a:rPr lang="ru-RU" dirty="0" smtClean="0"/>
              <a:t>, </a:t>
            </a:r>
            <a:r>
              <a:rPr lang="ru-RU" dirty="0" err="1" smtClean="0"/>
              <a:t>подслуш...нный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выслуш</a:t>
            </a:r>
            <a:r>
              <a:rPr lang="ru-RU" dirty="0" smtClean="0"/>
              <a:t>…</a:t>
            </a:r>
            <a:r>
              <a:rPr lang="ru-RU" dirty="0" err="1" smtClean="0"/>
              <a:t>нный</a:t>
            </a:r>
            <a:r>
              <a:rPr lang="ru-RU" dirty="0" smtClean="0"/>
              <a:t>, </a:t>
            </a:r>
            <a:r>
              <a:rPr lang="ru-RU" dirty="0" err="1" smtClean="0"/>
              <a:t>подкле...нный</a:t>
            </a:r>
            <a:r>
              <a:rPr lang="ru-RU" dirty="0" smtClean="0"/>
              <a:t>, </a:t>
            </a:r>
            <a:r>
              <a:rPr lang="ru-RU" dirty="0" err="1" smtClean="0"/>
              <a:t>скош...нный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sz="3200" b="1" dirty="0" smtClean="0"/>
              <a:t>ветр</a:t>
            </a:r>
            <a:r>
              <a:rPr lang="ru-RU" sz="32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/>
              <a:t>ный (юноша), клюкв</a:t>
            </a:r>
            <a:r>
              <a:rPr lang="ru-RU" sz="32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/>
              <a:t>нный (сок), застро</a:t>
            </a:r>
            <a:r>
              <a:rPr lang="ru-RU" sz="3200" b="1" dirty="0" smtClean="0">
                <a:solidFill>
                  <a:srgbClr val="00B050"/>
                </a:solidFill>
              </a:rPr>
              <a:t>е</a:t>
            </a:r>
            <a:r>
              <a:rPr lang="ru-RU" sz="3200" b="1" dirty="0" smtClean="0"/>
              <a:t>на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76551" y="16945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8391" y="25667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2433" y="25667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1954" y="35936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0244" y="36077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8557" y="170861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9770" y="203216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7215" y="307317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2619" y="30872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9769" y="360774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20834" y="308489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4378" y="257846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85</a:t>
            </a:r>
            <a:r>
              <a:rPr lang="ru-RU" b="1" dirty="0" smtClean="0"/>
              <a:t>. </a:t>
            </a:r>
            <a:r>
              <a:rPr lang="ru-RU" dirty="0" smtClean="0"/>
              <a:t>Спишите, вставляя пропущенные буквы. Выделите графически изученную орфограмму.</a:t>
            </a:r>
          </a:p>
          <a:p>
            <a:pPr indent="228600" algn="just">
              <a:buNone/>
            </a:pPr>
            <a:r>
              <a:rPr lang="ru-RU" i="1" dirty="0" smtClean="0"/>
              <a:t>Образец: вдохновляемый (вдохновлять, I </a:t>
            </a:r>
            <a:r>
              <a:rPr lang="ru-RU" i="1" dirty="0" err="1" smtClean="0"/>
              <a:t>спр</a:t>
            </a:r>
            <a:r>
              <a:rPr lang="ru-RU" i="1" dirty="0" smtClean="0"/>
              <a:t>.) успехами.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sz="3200" dirty="0" smtClean="0"/>
              <a:t>Охраня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мый (охранять, I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бойцом, едва слыш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мый (слышать, I</a:t>
            </a:r>
            <a:r>
              <a:rPr lang="en-US" sz="3200" dirty="0" smtClean="0"/>
              <a:t>I</a:t>
            </a:r>
            <a:r>
              <a:rPr lang="ru-RU" sz="3200" dirty="0" smtClean="0"/>
              <a:t>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вдалеке, наруша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мый (нарушать, I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плачем, управля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мый (управлять, I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космонавтами, съеда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мый (съедать, I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за завтраком, колебл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мая (колебать, I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.) лёгким ветерком,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5045614" y="507375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6703257" y="442429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8079546" y="371856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10440574" y="302690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504051" y="305269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3008143" y="236103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76026" y="236806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95380" y="306910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0241281" y="3024555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808808" y="5062025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66451" y="444070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42740" y="369277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1397"/>
            <a:ext cx="10515600" cy="4351338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dirty="0" smtClean="0"/>
              <a:t>исполня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мый (исполнять, I </a:t>
            </a:r>
            <a:r>
              <a:rPr lang="ru-RU" dirty="0" err="1" smtClean="0"/>
              <a:t>спр</a:t>
            </a:r>
            <a:r>
              <a:rPr lang="ru-RU" dirty="0" smtClean="0"/>
              <a:t>.) гимн Республики Узбекистан, вед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мые (вести, I </a:t>
            </a:r>
            <a:r>
              <a:rPr lang="ru-RU" dirty="0" err="1" smtClean="0"/>
              <a:t>спр</a:t>
            </a:r>
            <a:r>
              <a:rPr lang="ru-RU" dirty="0" smtClean="0"/>
              <a:t>.) проводником, чуть вид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мые (видеть, 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.) очертания, добыва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мые (добывать, I </a:t>
            </a:r>
            <a:r>
              <a:rPr lang="ru-RU" dirty="0" err="1" smtClean="0"/>
              <a:t>спр</a:t>
            </a:r>
            <a:r>
              <a:rPr lang="ru-RU" dirty="0" smtClean="0"/>
              <a:t>.) полезные ископаемые, расходу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мые (расходовать, I </a:t>
            </a:r>
            <a:r>
              <a:rPr lang="ru-RU" dirty="0" err="1" smtClean="0"/>
              <a:t>спр</a:t>
            </a:r>
            <a:r>
              <a:rPr lang="ru-RU" dirty="0" smtClean="0"/>
              <a:t>.) средства, завис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мый (зависеть, 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.) от погоды, возобновля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мые (возобновлять, I </a:t>
            </a:r>
            <a:r>
              <a:rPr lang="ru-RU" dirty="0" err="1" smtClean="0"/>
              <a:t>спр</a:t>
            </a:r>
            <a:r>
              <a:rPr lang="ru-RU" dirty="0" smtClean="0"/>
              <a:t>.) раскопки, исполня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мые (исполнять, I </a:t>
            </a:r>
            <a:r>
              <a:rPr lang="ru-RU" dirty="0" err="1" smtClean="0"/>
              <a:t>спр</a:t>
            </a:r>
            <a:r>
              <a:rPr lang="ru-RU" dirty="0" smtClean="0"/>
              <a:t>.) балериной, собира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мые (собирать, I </a:t>
            </a:r>
            <a:r>
              <a:rPr lang="ru-RU" dirty="0" err="1" smtClean="0"/>
              <a:t>спр</a:t>
            </a:r>
            <a:r>
              <a:rPr lang="ru-RU" dirty="0" smtClean="0"/>
              <a:t>.) впрок.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10546081" y="449697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2679897" y="448056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5125331" y="388737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10553116" y="259080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7512149" y="324963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10562494" y="195306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1964790" y="188038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255478" y="127312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2705688" y="66587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070254" y="128485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60807" y="190148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353823" y="195541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0337411" y="260018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0332721" y="448056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480605" y="449228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317546" y="3237914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937762" y="3882684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87638" y="658838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21038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Словарный диктант.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i="1" dirty="0" err="1" smtClean="0"/>
              <a:t>Колебл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ветром куст, едва </a:t>
            </a:r>
            <a:r>
              <a:rPr lang="ru-RU" sz="3200" i="1" dirty="0" err="1" smtClean="0"/>
              <a:t>слыш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мые</a:t>
            </a:r>
            <a:r>
              <a:rPr lang="ru-RU" sz="3200" i="1" dirty="0" smtClean="0"/>
              <a:t> шорохи, </a:t>
            </a:r>
            <a:r>
              <a:rPr lang="ru-RU" sz="3200" i="1" dirty="0" err="1" smtClean="0"/>
              <a:t>издава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струной гитары звук, </a:t>
            </a:r>
            <a:r>
              <a:rPr lang="ru-RU" sz="3200" i="1" dirty="0" err="1" smtClean="0"/>
              <a:t>муч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жарой, </a:t>
            </a:r>
            <a:r>
              <a:rPr lang="ru-RU" sz="3200" i="1" dirty="0" err="1" smtClean="0"/>
              <a:t>леле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родителями ребенок, </a:t>
            </a:r>
            <a:r>
              <a:rPr lang="ru-RU" sz="3200" i="1" dirty="0" err="1" smtClean="0"/>
              <a:t>движ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желанием, </a:t>
            </a:r>
            <a:r>
              <a:rPr lang="ru-RU" sz="3200" i="1" dirty="0" err="1" smtClean="0"/>
              <a:t>излуча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аппаратом, </a:t>
            </a:r>
            <a:r>
              <a:rPr lang="ru-RU" sz="3200" i="1" dirty="0" err="1" smtClean="0"/>
              <a:t>устраива</a:t>
            </a:r>
            <a:r>
              <a:rPr lang="ru-RU" sz="3200" i="1" dirty="0" smtClean="0"/>
              <a:t>…мая вечеринка, знач…</a:t>
            </a:r>
            <a:r>
              <a:rPr lang="ru-RU" sz="3200" i="1" dirty="0" err="1" smtClean="0"/>
              <a:t>мые</a:t>
            </a:r>
            <a:r>
              <a:rPr lang="ru-RU" sz="3200" i="1" dirty="0" smtClean="0"/>
              <a:t> части слова, </a:t>
            </a:r>
            <a:r>
              <a:rPr lang="ru-RU" sz="3200" i="1" dirty="0" err="1" smtClean="0"/>
              <a:t>исследу</a:t>
            </a:r>
            <a:r>
              <a:rPr lang="ru-RU" sz="3200" i="1" dirty="0" smtClean="0"/>
              <a:t>…мое положение, хорошо вид…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сжига</a:t>
            </a:r>
            <a:r>
              <a:rPr lang="ru-RU" sz="3200" i="1" dirty="0" smtClean="0"/>
              <a:t>…мая солнцем трава, завис…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от других, давно </a:t>
            </a:r>
            <a:r>
              <a:rPr lang="ru-RU" sz="3200" i="1" dirty="0" err="1" smtClean="0"/>
              <a:t>леле</a:t>
            </a:r>
            <a:r>
              <a:rPr lang="ru-RU" sz="3200" i="1" dirty="0" smtClean="0"/>
              <a:t>…мая мысль, </a:t>
            </a:r>
            <a:r>
              <a:rPr lang="ru-RU" sz="3200" i="1" dirty="0" err="1" smtClean="0"/>
              <a:t>изуча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мый</a:t>
            </a:r>
            <a:r>
              <a:rPr lang="ru-RU" sz="3200" i="1" dirty="0" smtClean="0"/>
              <a:t> в школе предмет.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6181" y="117638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578" y="20603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6175" y="24964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5190" y="29606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9430" y="33686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9602" y="38046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8543" y="429706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1965" y="42830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61381" y="120451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3505" y="20462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82656" y="2524537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9904" y="294656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32427" y="334046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08206" y="380469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28089" y="164999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s://pmjournal.ru/upload/iblock/5a1/5a1b6787a9d9f753021750759a829d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9932" y="4883708"/>
            <a:ext cx="2142244" cy="165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Причастие – особая форма глагола, которая обозначает проявляющийся во времени признак предмета по действию.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8397" y="30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Истинно или ложно…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473891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Причастие имеет морфологические признаки глагола и прилагательного. </a:t>
            </a:r>
            <a:endParaRPr lang="ru-RU" sz="4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8397" y="30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Истинно или ложно…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473891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smtClean="0"/>
              <a:t>Причастный оборот, </a:t>
            </a:r>
            <a:r>
              <a:rPr lang="ru-RU" sz="4000" b="1" dirty="0" smtClean="0"/>
              <a:t>стоящий после определяемого слова, выделяется на письме запятыми.</a:t>
            </a:r>
            <a:endParaRPr lang="ru-RU" sz="4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8397" y="30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Истинно или ложно…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473891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6013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Правописание суффиксов  действительных причастий настоящего и прошедшего времени зависит от спряжения глагола. 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8397" y="30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Истинно или ложно…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67" y="3249637"/>
            <a:ext cx="2602524" cy="260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1072</Words>
  <Application>Microsoft Office PowerPoint</Application>
  <PresentationFormat>Произвольный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Сегодня на уроке</vt:lpstr>
      <vt:lpstr>Проверка самостоятельной работы. </vt:lpstr>
      <vt:lpstr>Слайд 4</vt:lpstr>
      <vt:lpstr>Словарный диктант.</vt:lpstr>
      <vt:lpstr>Слайд 6</vt:lpstr>
      <vt:lpstr>Слайд 7</vt:lpstr>
      <vt:lpstr>Слайд 8</vt:lpstr>
      <vt:lpstr>Слайд 9</vt:lpstr>
      <vt:lpstr>Слайд 10</vt:lpstr>
      <vt:lpstr>Цифровой диктант.</vt:lpstr>
      <vt:lpstr>Ключ. </vt:lpstr>
      <vt:lpstr>Орфограмма № 68.</vt:lpstr>
      <vt:lpstr>Запомните!</vt:lpstr>
      <vt:lpstr>Задание №1.</vt:lpstr>
      <vt:lpstr>Слайд 16</vt:lpstr>
      <vt:lpstr>Слайд 17</vt:lpstr>
      <vt:lpstr>Задание №2.</vt:lpstr>
      <vt:lpstr>Подведение итогов урока.</vt:lpstr>
      <vt:lpstr>Самостоятельная работа.</vt:lpstr>
      <vt:lpstr>Тесты</vt:lpstr>
      <vt:lpstr>Укажите слово с суффиксом -ЯЩ-. </vt:lpstr>
      <vt:lpstr>Укажите слово с суффиксом -ЕМ-. </vt:lpstr>
      <vt:lpstr>Укажите слово с суффиксом -ИМ-. </vt:lpstr>
      <vt:lpstr>В каком ряду во всех словах перед -Н- и -НН- пишутся А (Я)?</vt:lpstr>
      <vt:lpstr>В каком ряду перед -Н- и -НН- пишется Е?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92</cp:revision>
  <dcterms:created xsi:type="dcterms:W3CDTF">2020-08-20T14:06:43Z</dcterms:created>
  <dcterms:modified xsi:type="dcterms:W3CDTF">2020-10-05T08:54:21Z</dcterms:modified>
</cp:coreProperties>
</file>