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8" r:id="rId3"/>
    <p:sldId id="1399" r:id="rId4"/>
    <p:sldId id="1407" r:id="rId5"/>
    <p:sldId id="1410" r:id="rId6"/>
    <p:sldId id="1411" r:id="rId7"/>
    <p:sldId id="1412" r:id="rId8"/>
    <p:sldId id="1413" r:id="rId9"/>
    <p:sldId id="1414" r:id="rId10"/>
    <p:sldId id="1415" r:id="rId11"/>
    <p:sldId id="1416" r:id="rId12"/>
    <p:sldId id="1417" r:id="rId13"/>
    <p:sldId id="1405" r:id="rId14"/>
    <p:sldId id="1409" r:id="rId15"/>
    <p:sldId id="1419" r:id="rId16"/>
    <p:sldId id="1421" r:id="rId17"/>
    <p:sldId id="1403" r:id="rId18"/>
    <p:sldId id="1418" r:id="rId19"/>
    <p:sldId id="1428" r:id="rId20"/>
    <p:sldId id="1402" r:id="rId21"/>
    <p:sldId id="1400" r:id="rId22"/>
    <p:sldId id="1422" r:id="rId23"/>
    <p:sldId id="1424" r:id="rId24"/>
    <p:sldId id="1425" r:id="rId25"/>
    <p:sldId id="1426" r:id="rId26"/>
    <p:sldId id="142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00117" y="2672559"/>
            <a:ext cx="759871" cy="2082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680" y="2647700"/>
            <a:ext cx="8276449" cy="2578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Страдательные причастия прошедшего времени.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61514"/>
            <a:ext cx="10515600" cy="461544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/>
              <a:t>Правописание суффиксов страдательных причастий настоящего времени зависит от гласной глагольной основы. </a:t>
            </a: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48397" y="3065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Истинно или ложно…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https://www.pinclipart.com/picdir/big/100-1002573_open-user-busy-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6867" y="3249637"/>
            <a:ext cx="2602524" cy="2602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8516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Цифровой диктант.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36431"/>
            <a:ext cx="10515600" cy="4840532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Вставьте пропущенные буквы. Распределите причастия по группам: действительные причастия настоящего времени, действительные причастия прошедшего времени, страдательные причастия настоящего времени.</a:t>
            </a:r>
          </a:p>
          <a:p>
            <a:pPr indent="228600" algn="just">
              <a:buNone/>
            </a:pPr>
            <a:r>
              <a:rPr lang="ru-RU" i="1" dirty="0" smtClean="0"/>
              <a:t>1) </a:t>
            </a:r>
            <a:r>
              <a:rPr lang="ru-RU" i="1" dirty="0" err="1" smtClean="0"/>
              <a:t>Дремл</a:t>
            </a:r>
            <a:r>
              <a:rPr lang="ru-RU" i="1" dirty="0" smtClean="0"/>
              <a:t>…</a:t>
            </a:r>
            <a:r>
              <a:rPr lang="ru-RU" i="1" dirty="0" err="1" smtClean="0"/>
              <a:t>щий</a:t>
            </a:r>
            <a:r>
              <a:rPr lang="ru-RU" i="1" dirty="0" smtClean="0"/>
              <a:t> великан; 2) гирлянда, </a:t>
            </a:r>
            <a:r>
              <a:rPr lang="ru-RU" i="1" dirty="0" err="1" smtClean="0"/>
              <a:t>колебл...мая</a:t>
            </a:r>
            <a:r>
              <a:rPr lang="ru-RU" i="1" dirty="0" smtClean="0"/>
              <a:t> ветром; 3) </a:t>
            </a:r>
            <a:r>
              <a:rPr lang="ru-RU" i="1" dirty="0" err="1" smtClean="0"/>
              <a:t>кол...щийся</a:t>
            </a:r>
            <a:r>
              <a:rPr lang="ru-RU" i="1" dirty="0" smtClean="0"/>
              <a:t> предмет; 4) </a:t>
            </a:r>
            <a:r>
              <a:rPr lang="ru-RU" i="1" dirty="0" err="1" smtClean="0"/>
              <a:t>колыш...щееся</a:t>
            </a:r>
            <a:r>
              <a:rPr lang="ru-RU" i="1" dirty="0" smtClean="0"/>
              <a:t> отражение; 5) туман, </a:t>
            </a:r>
            <a:r>
              <a:rPr lang="ru-RU" i="1" dirty="0" err="1" smtClean="0"/>
              <a:t>расстила...щийся</a:t>
            </a:r>
            <a:r>
              <a:rPr lang="ru-RU" i="1" dirty="0" smtClean="0"/>
              <a:t>  над рекой; 6) море, </a:t>
            </a:r>
            <a:r>
              <a:rPr lang="ru-RU" i="1" dirty="0" err="1" smtClean="0"/>
              <a:t>успокои</a:t>
            </a:r>
            <a:r>
              <a:rPr lang="ru-RU" i="1" dirty="0" smtClean="0"/>
              <a:t>….</a:t>
            </a:r>
            <a:r>
              <a:rPr lang="ru-RU" i="1" dirty="0" err="1" smtClean="0"/>
              <a:t>ееся</a:t>
            </a:r>
            <a:r>
              <a:rPr lang="ru-RU" i="1" dirty="0" smtClean="0"/>
              <a:t> после бури; 7) едва </a:t>
            </a:r>
            <a:r>
              <a:rPr lang="ru-RU" i="1" dirty="0" err="1" smtClean="0"/>
              <a:t>вид...мое</a:t>
            </a:r>
            <a:r>
              <a:rPr lang="ru-RU" i="1" dirty="0" smtClean="0"/>
              <a:t> во мгле; 8) бор…</a:t>
            </a:r>
            <a:r>
              <a:rPr lang="ru-RU" i="1" dirty="0" err="1" smtClean="0"/>
              <a:t>щегося</a:t>
            </a:r>
            <a:r>
              <a:rPr lang="ru-RU" i="1" dirty="0" smtClean="0"/>
              <a:t> за свободу;</a:t>
            </a:r>
            <a:r>
              <a:rPr lang="ru-RU" dirty="0" smtClean="0"/>
              <a:t> </a:t>
            </a:r>
            <a:r>
              <a:rPr lang="ru-RU" i="1" dirty="0" smtClean="0"/>
              <a:t>9) строи….</a:t>
            </a:r>
            <a:r>
              <a:rPr lang="ru-RU" i="1" dirty="0" err="1" smtClean="0"/>
              <a:t>ая</a:t>
            </a:r>
            <a:r>
              <a:rPr lang="ru-RU" i="1" dirty="0" smtClean="0"/>
              <a:t> школу бригада.</a:t>
            </a:r>
            <a:endParaRPr lang="ru-RU" dirty="0" smtClean="0"/>
          </a:p>
          <a:p>
            <a:pPr indent="228600" algn="just">
              <a:buNone/>
            </a:pPr>
            <a:endParaRPr lang="ru-RU" b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89499" y="2906709"/>
            <a:ext cx="4956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</a:rPr>
              <a:t>ю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99500" y="3720290"/>
            <a:ext cx="4956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</a:rPr>
              <a:t>ю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16485" y="4409608"/>
            <a:ext cx="4956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</a:rPr>
              <a:t>ю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272396" y="290670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9888" y="3267779"/>
            <a:ext cx="4956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</a:rPr>
              <a:t>ю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56777" y="330060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у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99596" y="4102463"/>
            <a:ext cx="644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err="1" smtClean="0">
                <a:solidFill>
                  <a:srgbClr val="FF0000"/>
                </a:solidFill>
              </a:rPr>
              <a:t>вш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95528" y="4494014"/>
            <a:ext cx="644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err="1" smtClean="0">
                <a:solidFill>
                  <a:srgbClr val="FF0000"/>
                </a:solidFill>
              </a:rPr>
              <a:t>вш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39017" y="4074327"/>
            <a:ext cx="404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и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5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38341" y="2442737"/>
            <a:ext cx="2406386" cy="4040104"/>
          </a:xfrm>
          <a:prstGeom prst="rect">
            <a:avLst/>
          </a:prstGeom>
          <a:noFill/>
        </p:spPr>
      </p:pic>
      <p:pic>
        <p:nvPicPr>
          <p:cNvPr id="4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47052" y="2579347"/>
            <a:ext cx="2997542" cy="427865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1529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 smtClean="0">
                <a:solidFill>
                  <a:srgbClr val="00B0F0"/>
                </a:solidFill>
              </a:rPr>
              <a:t>Ключ.</a:t>
            </a:r>
            <a:r>
              <a:rPr lang="ru-RU" dirty="0" smtClean="0">
                <a:solidFill>
                  <a:srgbClr val="00B0F0"/>
                </a:solidFill>
              </a:rPr>
              <a:t/>
            </a:r>
            <a:br>
              <a:rPr lang="ru-RU" dirty="0" smtClean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7101" y="2096087"/>
            <a:ext cx="8018585" cy="3165230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Действительные причастия настоящего времени: </a:t>
            </a:r>
            <a:r>
              <a:rPr lang="ru-RU" b="1" dirty="0" smtClean="0"/>
              <a:t>1, 3, 4, 5, 8.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Действительные причастия прошедшего времени:</a:t>
            </a:r>
            <a:r>
              <a:rPr lang="ru-RU" b="1" dirty="0" smtClean="0"/>
              <a:t> 6, 9.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Страдательные причастия настоящего времени: </a:t>
            </a:r>
            <a:r>
              <a:rPr lang="ru-RU" b="1" dirty="0" smtClean="0"/>
              <a:t>2, 7.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35" y="224449"/>
            <a:ext cx="10515600" cy="112605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Орфограмма № 68.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25415"/>
            <a:ext cx="10515600" cy="5247250"/>
          </a:xfrm>
        </p:spPr>
        <p:txBody>
          <a:bodyPr>
            <a:normAutofit fontScale="92500"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Страдательные причастия прошедшего времени </a:t>
            </a:r>
            <a:r>
              <a:rPr lang="ru-RU" b="1" dirty="0" smtClean="0"/>
              <a:t>образуются от основы неопределённой формы переходных глаголов совершенного и несовершенного вида при помощи суффиксов:</a:t>
            </a:r>
          </a:p>
          <a:p>
            <a:pPr indent="228600" algn="just">
              <a:buNone/>
            </a:pPr>
            <a:r>
              <a:rPr lang="ru-RU" b="1" dirty="0" smtClean="0"/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енн</a:t>
            </a:r>
            <a:r>
              <a:rPr lang="ru-RU" b="1" i="1" dirty="0" smtClean="0">
                <a:solidFill>
                  <a:srgbClr val="C00000"/>
                </a:solidFill>
              </a:rPr>
              <a:t>- </a:t>
            </a:r>
            <a:r>
              <a:rPr lang="ru-RU" i="1" dirty="0" smtClean="0"/>
              <a:t>(от глаголов с основой на -</a:t>
            </a:r>
            <a:r>
              <a:rPr lang="ru-RU" i="1" dirty="0" err="1" smtClean="0"/>
              <a:t>ить</a:t>
            </a:r>
            <a:r>
              <a:rPr lang="ru-RU" i="1" dirty="0" smtClean="0"/>
              <a:t>, -</a:t>
            </a:r>
            <a:r>
              <a:rPr lang="ru-RU" i="1" dirty="0" err="1" smtClean="0"/>
              <a:t>еть</a:t>
            </a:r>
            <a:r>
              <a:rPr lang="ru-RU" i="1" dirty="0" smtClean="0"/>
              <a:t>): </a:t>
            </a:r>
            <a:r>
              <a:rPr lang="ru-RU" b="1" dirty="0" err="1" smtClean="0"/>
              <a:t>выучи-ть</a:t>
            </a:r>
            <a:r>
              <a:rPr lang="ru-RU" b="1" dirty="0" smtClean="0"/>
              <a:t> — выуч</a:t>
            </a:r>
            <a:r>
              <a:rPr lang="ru-RU" b="1" dirty="0" smtClean="0">
                <a:solidFill>
                  <a:srgbClr val="C00000"/>
                </a:solidFill>
              </a:rPr>
              <a:t>енн</a:t>
            </a:r>
            <a:r>
              <a:rPr lang="ru-RU" b="1" dirty="0" smtClean="0"/>
              <a:t>ый</a:t>
            </a:r>
            <a:r>
              <a:rPr lang="ru-RU" dirty="0" smtClean="0"/>
              <a:t>;</a:t>
            </a:r>
            <a:endParaRPr lang="ru-RU" b="1" i="1" dirty="0" smtClean="0"/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ённ</a:t>
            </a:r>
            <a:r>
              <a:rPr lang="ru-RU" b="1" i="1" dirty="0" smtClean="0">
                <a:solidFill>
                  <a:srgbClr val="C00000"/>
                </a:solidFill>
              </a:rPr>
              <a:t>- </a:t>
            </a:r>
            <a:r>
              <a:rPr lang="ru-RU" i="1" dirty="0" smtClean="0"/>
              <a:t>(от глаголов с основой на согласный): </a:t>
            </a:r>
            <a:r>
              <a:rPr lang="ru-RU" b="1" dirty="0" err="1" smtClean="0"/>
              <a:t>принес-ти</a:t>
            </a:r>
            <a:r>
              <a:rPr lang="ru-RU" b="1" dirty="0" smtClean="0"/>
              <a:t> — принес</a:t>
            </a:r>
            <a:r>
              <a:rPr lang="ru-RU" b="1" dirty="0" smtClean="0">
                <a:solidFill>
                  <a:srgbClr val="C00000"/>
                </a:solidFill>
              </a:rPr>
              <a:t>ённ</a:t>
            </a:r>
            <a:r>
              <a:rPr lang="ru-RU" b="1" dirty="0" smtClean="0"/>
              <a:t>ый;</a:t>
            </a:r>
            <a:endParaRPr lang="ru-RU" b="1" i="1" dirty="0" smtClean="0"/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-</a:t>
            </a:r>
            <a:r>
              <a:rPr lang="ru-RU" b="1" i="1" dirty="0" err="1" smtClean="0">
                <a:solidFill>
                  <a:srgbClr val="C00000"/>
                </a:solidFill>
              </a:rPr>
              <a:t>нн</a:t>
            </a:r>
            <a:r>
              <a:rPr lang="ru-RU" b="1" i="1" dirty="0" smtClean="0">
                <a:solidFill>
                  <a:srgbClr val="C00000"/>
                </a:solidFill>
              </a:rPr>
              <a:t>- </a:t>
            </a:r>
            <a:r>
              <a:rPr lang="ru-RU" i="1" dirty="0" smtClean="0"/>
              <a:t>(от глаголов </a:t>
            </a:r>
            <a:r>
              <a:rPr lang="ru-RU" dirty="0" smtClean="0"/>
              <a:t>на </a:t>
            </a:r>
            <a:r>
              <a:rPr lang="ru-RU" i="1" dirty="0" smtClean="0"/>
              <a:t>-</a:t>
            </a:r>
            <a:r>
              <a:rPr lang="ru-RU" i="1" dirty="0" err="1" smtClean="0"/>
              <a:t>ать</a:t>
            </a:r>
            <a:r>
              <a:rPr lang="ru-RU" i="1" dirty="0" smtClean="0"/>
              <a:t>, -ять): </a:t>
            </a:r>
            <a:r>
              <a:rPr lang="ru-RU" b="1" i="1" dirty="0" err="1" smtClean="0"/>
              <a:t>потеря-ть</a:t>
            </a:r>
            <a:r>
              <a:rPr lang="ru-RU" b="1" i="1" dirty="0" smtClean="0"/>
              <a:t> - потеря</a:t>
            </a:r>
            <a:r>
              <a:rPr lang="ru-RU" b="1" i="1" dirty="0" smtClean="0">
                <a:solidFill>
                  <a:srgbClr val="C00000"/>
                </a:solidFill>
              </a:rPr>
              <a:t>нн</a:t>
            </a:r>
            <a:r>
              <a:rPr lang="ru-RU" b="1" i="1" dirty="0" smtClean="0"/>
              <a:t>ый;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-т- </a:t>
            </a:r>
            <a:r>
              <a:rPr lang="ru-RU" i="1" dirty="0" smtClean="0"/>
              <a:t>(от большинства односложных глаголов и </a:t>
            </a:r>
            <a:r>
              <a:rPr lang="ru-RU" dirty="0" smtClean="0"/>
              <a:t>образованных от них с помощью приставок); от глаголов с суффиксом </a:t>
            </a:r>
            <a:r>
              <a:rPr lang="ru-RU" i="1" dirty="0" smtClean="0"/>
              <a:t>-ну-; от глаголов на -</a:t>
            </a:r>
            <a:r>
              <a:rPr lang="ru-RU" i="1" dirty="0" err="1" smtClean="0"/>
              <a:t>оть</a:t>
            </a:r>
            <a:r>
              <a:rPr lang="ru-RU" i="1" dirty="0" smtClean="0"/>
              <a:t>, -</a:t>
            </a:r>
            <a:r>
              <a:rPr lang="ru-RU" i="1" dirty="0" err="1" smtClean="0"/>
              <a:t>ереть</a:t>
            </a:r>
            <a:r>
              <a:rPr lang="ru-RU" i="1" dirty="0" smtClean="0"/>
              <a:t>: </a:t>
            </a:r>
            <a:r>
              <a:rPr lang="ru-RU" b="1" i="1" dirty="0" err="1" smtClean="0"/>
              <a:t>запере-ть</a:t>
            </a:r>
            <a:r>
              <a:rPr lang="ru-RU" b="1" i="1" dirty="0" smtClean="0"/>
              <a:t> – запер</a:t>
            </a:r>
            <a:r>
              <a:rPr lang="ru-RU" b="1" i="1" dirty="0" smtClean="0">
                <a:solidFill>
                  <a:srgbClr val="C00000"/>
                </a:solidFill>
              </a:rPr>
              <a:t>т</a:t>
            </a:r>
            <a:r>
              <a:rPr lang="ru-RU" b="1" i="1" dirty="0" smtClean="0"/>
              <a:t>ый.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Запомните!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 fontAlgn="base">
              <a:buNone/>
            </a:pPr>
            <a:r>
              <a:rPr lang="ru-RU" dirty="0" smtClean="0"/>
              <a:t>В  написании страдательного причастия прошедшего времени следует сохранять глагольный суффикс </a:t>
            </a:r>
            <a:r>
              <a:rPr lang="ru-RU" b="1" i="1" dirty="0" smtClean="0">
                <a:solidFill>
                  <a:srgbClr val="C00000"/>
                </a:solidFill>
              </a:rPr>
              <a:t>-а/-я</a:t>
            </a:r>
            <a:r>
              <a:rPr lang="ru-RU" dirty="0" smtClean="0"/>
              <a:t>:</a:t>
            </a:r>
          </a:p>
          <a:p>
            <a:pPr indent="228600" algn="just" fontAlgn="base">
              <a:buNone/>
            </a:pPr>
            <a:r>
              <a:rPr lang="ru-RU" b="1" i="1" dirty="0" err="1" smtClean="0"/>
              <a:t>выдерж-</a:t>
            </a:r>
            <a:r>
              <a:rPr lang="ru-RU" b="1" i="1" dirty="0" err="1" smtClean="0">
                <a:solidFill>
                  <a:srgbClr val="C00000"/>
                </a:solidFill>
              </a:rPr>
              <a:t>а</a:t>
            </a:r>
            <a:r>
              <a:rPr lang="ru-RU" b="1" i="1" dirty="0" err="1" smtClean="0"/>
              <a:t>-ть</a:t>
            </a:r>
            <a:r>
              <a:rPr lang="ru-RU" b="1" i="1" dirty="0" smtClean="0"/>
              <a:t> — </a:t>
            </a:r>
            <a:r>
              <a:rPr lang="ru-RU" b="1" i="1" dirty="0" err="1" smtClean="0"/>
              <a:t>выдерж-</a:t>
            </a:r>
            <a:r>
              <a:rPr lang="ru-RU" b="1" i="1" dirty="0" err="1" smtClean="0">
                <a:solidFill>
                  <a:srgbClr val="C00000"/>
                </a:solidFill>
              </a:rPr>
              <a:t>а</a:t>
            </a:r>
            <a:r>
              <a:rPr lang="ru-RU" b="1" i="1" dirty="0" err="1" smtClean="0"/>
              <a:t>-нный</a:t>
            </a:r>
            <a:r>
              <a:rPr lang="ru-RU" b="1" i="1" dirty="0" smtClean="0"/>
              <a:t>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err="1" smtClean="0"/>
              <a:t>высме-</a:t>
            </a:r>
            <a:r>
              <a:rPr lang="ru-RU" b="1" i="1" dirty="0" err="1" smtClean="0">
                <a:solidFill>
                  <a:srgbClr val="C00000"/>
                </a:solidFill>
              </a:rPr>
              <a:t>я</a:t>
            </a:r>
            <a:r>
              <a:rPr lang="ru-RU" b="1" i="1" dirty="0" err="1" smtClean="0"/>
              <a:t>-ть</a:t>
            </a:r>
            <a:r>
              <a:rPr lang="ru-RU" b="1" i="1" dirty="0" smtClean="0"/>
              <a:t> — </a:t>
            </a:r>
            <a:r>
              <a:rPr lang="ru-RU" b="1" i="1" dirty="0" err="1" smtClean="0"/>
              <a:t>высме-</a:t>
            </a:r>
            <a:r>
              <a:rPr lang="ru-RU" b="1" i="1" dirty="0" err="1" smtClean="0">
                <a:solidFill>
                  <a:srgbClr val="C00000"/>
                </a:solidFill>
              </a:rPr>
              <a:t>я</a:t>
            </a:r>
            <a:r>
              <a:rPr lang="ru-RU" b="1" i="1" dirty="0" err="1" smtClean="0"/>
              <a:t>-нный</a:t>
            </a:r>
            <a:r>
              <a:rPr lang="ru-RU" b="1" i="1" dirty="0" smtClean="0"/>
              <a:t>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Picture 2" descr="https://healthy-kids.ru/wp-content/uploads/2017/12/e6c1c79a16d07a52aad3cbc1562c18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7932" y="3922776"/>
            <a:ext cx="3967089" cy="2611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Задание №1.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55078"/>
            <a:ext cx="10515600" cy="5121886"/>
          </a:xfrm>
        </p:spPr>
        <p:txBody>
          <a:bodyPr/>
          <a:lstStyle/>
          <a:p>
            <a:pPr indent="228600" algn="just">
              <a:buNone/>
            </a:pPr>
            <a:r>
              <a:rPr lang="ru-RU" i="1" dirty="0" smtClean="0"/>
              <a:t>Образуйте от глаголов, данных в скобках, страдательные причастия и запишите текст, выделяя причастные обороты запятыми.</a:t>
            </a:r>
            <a:endParaRPr lang="ru-RU" dirty="0" smtClean="0"/>
          </a:p>
          <a:p>
            <a:pPr indent="228600" algn="just">
              <a:buNone/>
            </a:pPr>
            <a:r>
              <a:rPr lang="ru-RU" sz="3200" dirty="0" smtClean="0"/>
              <a:t>Дорожка </a:t>
            </a:r>
            <a:r>
              <a:rPr lang="ru-RU" sz="3200" b="1" dirty="0" smtClean="0"/>
              <a:t>(очистить) </a:t>
            </a:r>
            <a:r>
              <a:rPr lang="ru-RU" sz="3200" dirty="0" smtClean="0"/>
              <a:t>от снега и </a:t>
            </a:r>
            <a:r>
              <a:rPr lang="ru-RU" sz="3200" b="1" dirty="0" smtClean="0"/>
              <a:t>(посыпать) </a:t>
            </a:r>
            <a:r>
              <a:rPr lang="ru-RU" sz="3200" dirty="0" smtClean="0"/>
              <a:t>песком вела с террасы на террасу. Снег на лужайках, деревьях, на </a:t>
            </a:r>
            <a:r>
              <a:rPr lang="ru-RU" sz="3200" b="1" dirty="0" smtClean="0"/>
              <a:t>(изогнуть) </a:t>
            </a:r>
            <a:r>
              <a:rPr lang="ru-RU" sz="3200" dirty="0" smtClean="0"/>
              <a:t>причудливых крышах беседок, на </a:t>
            </a:r>
            <a:r>
              <a:rPr lang="ru-RU" sz="3200" b="1" dirty="0" smtClean="0"/>
              <a:t>(вытянуть) </a:t>
            </a:r>
            <a:r>
              <a:rPr lang="ru-RU" sz="3200" dirty="0" smtClean="0"/>
              <a:t>руках и </a:t>
            </a:r>
            <a:r>
              <a:rPr lang="ru-RU" sz="3200" b="1" dirty="0" smtClean="0"/>
              <a:t>(запрокинуть) </a:t>
            </a:r>
            <a:r>
              <a:rPr lang="ru-RU" sz="3200" dirty="0" smtClean="0"/>
              <a:t>головах мраморных скульптур блестел под солнцем. С нижней террасы открылся вид на дворец </a:t>
            </a:r>
            <a:r>
              <a:rPr lang="ru-RU" sz="3200" b="1" dirty="0" smtClean="0"/>
              <a:t>(украсить) </a:t>
            </a:r>
            <a:r>
              <a:rPr lang="ru-RU" sz="3200" dirty="0" smtClean="0"/>
              <a:t>лепниной и позолотой.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0913" y="717452"/>
            <a:ext cx="10515600" cy="4770194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Дорожка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b="1" dirty="0" smtClean="0"/>
              <a:t>очищенная</a:t>
            </a:r>
            <a:r>
              <a:rPr lang="ru-RU" dirty="0" smtClean="0"/>
              <a:t> от снега и </a:t>
            </a:r>
            <a:r>
              <a:rPr lang="ru-RU" b="1" dirty="0" smtClean="0"/>
              <a:t>посыпанная</a:t>
            </a:r>
            <a:r>
              <a:rPr lang="ru-RU" dirty="0" smtClean="0"/>
              <a:t> песком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вела с террасы на террасу. Снег на лужайках, деревьях, на изогнутых причудливых крышах беседок, на вытянутых руках и </a:t>
            </a:r>
            <a:r>
              <a:rPr lang="ru-RU" b="1" dirty="0" smtClean="0"/>
              <a:t>запрокинутых</a:t>
            </a:r>
            <a:r>
              <a:rPr lang="ru-RU" dirty="0" smtClean="0"/>
              <a:t> головах мраморных скульптур блестел под солнцем. С нижней террасы открылся вид на дворец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b="1" dirty="0" smtClean="0"/>
              <a:t>украшенный</a:t>
            </a:r>
            <a:r>
              <a:rPr lang="ru-RU" dirty="0" smtClean="0"/>
              <a:t> лепниной и позолотой.</a:t>
            </a:r>
            <a:endParaRPr lang="ru-RU" dirty="0"/>
          </a:p>
        </p:txBody>
      </p:sp>
      <p:pic>
        <p:nvPicPr>
          <p:cNvPr id="39938" name="Picture 2" descr="https://www.5-nt.ru/Storage/Image/BlogItemGardener/Image/big/1582/9-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2136" y="3688983"/>
            <a:ext cx="4386989" cy="2922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bondarenko4.ucoz.ru/tablicyi/su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№2.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Спишите. Расставьте знаки препинания и сделайте разбор предложения по членам.</a:t>
            </a:r>
          </a:p>
          <a:p>
            <a:pPr indent="228600" algn="just">
              <a:buNone/>
            </a:pPr>
            <a:r>
              <a:rPr lang="ru-RU" sz="3600" b="1" i="1" dirty="0" smtClean="0">
                <a:solidFill>
                  <a:srgbClr val="7030A0"/>
                </a:solidFill>
              </a:rPr>
              <a:t>Косой дождь гонимый сильным ветром лил как из ведра.</a:t>
            </a:r>
            <a:endParaRPr lang="ru-RU" sz="36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95557" y="3921761"/>
            <a:ext cx="66540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u="wavy" dirty="0" smtClean="0"/>
              <a:t>Косой</a:t>
            </a:r>
            <a:r>
              <a:rPr lang="ru-RU" sz="3600" b="1" i="1" dirty="0" smtClean="0"/>
              <a:t> </a:t>
            </a:r>
            <a:r>
              <a:rPr lang="ru-RU" sz="3600" b="1" i="1" u="sng" dirty="0" smtClean="0"/>
              <a:t>дождь</a:t>
            </a:r>
            <a:r>
              <a:rPr lang="ru-RU" sz="3600" b="1" i="1" dirty="0" smtClean="0"/>
              <a:t>, </a:t>
            </a:r>
            <a:r>
              <a:rPr lang="ru-RU" sz="3600" b="1" i="1" u="wavy" dirty="0" smtClean="0"/>
              <a:t>гонимый сильным ветром</a:t>
            </a:r>
            <a:r>
              <a:rPr lang="ru-RU" sz="3600" b="1" i="1" dirty="0" smtClean="0"/>
              <a:t>, </a:t>
            </a:r>
            <a:r>
              <a:rPr lang="ru-RU" sz="3600" b="1" i="1" u="dbl" dirty="0" smtClean="0"/>
              <a:t>лил как из ведра</a:t>
            </a:r>
            <a:r>
              <a:rPr lang="ru-RU" sz="3600" b="1" i="1" dirty="0" smtClean="0"/>
              <a:t>.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29698" name="Picture 2" descr="https://media.informpskov.ru/publication/2016/08/fZab614704786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0669" y="3449479"/>
            <a:ext cx="3860067" cy="2895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63" y="172227"/>
            <a:ext cx="9223498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Подведение итогов урока.</a:t>
            </a:r>
            <a:endParaRPr sz="5400" dirty="0"/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47843" y="170711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75978" y="3209970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61910" y="478316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513341" y="1531502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Узнали, от чего зависит выбор гласной в суффиксах страдательных причастий.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69612" y="3008610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Повторили правописание суффиксов действительных и страдательных причастий.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09470" y="4595914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Закрепили правила обособления причастных оборотов.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14" grpId="0"/>
      <p:bldP spid="15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47843" y="170711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75978" y="3209970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61910" y="478316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513341" y="1531502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Узнаем, от чего зависит выбор гласной в суффиксах страдательных причастий.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69612" y="3008610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Повторим правописание суффиксов действительных и страдательных причастий.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09470" y="4595914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Закрепим правила обособления причастных оборотов.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14" grpId="0"/>
      <p:bldP spid="15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80403" y="18224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477108"/>
            <a:ext cx="10669172" cy="469985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90</a:t>
            </a:r>
            <a:r>
              <a:rPr lang="ru-RU" b="1" dirty="0" smtClean="0"/>
              <a:t>. </a:t>
            </a:r>
            <a:r>
              <a:rPr lang="ru-RU" dirty="0" smtClean="0"/>
              <a:t>Спишите, вставляя пропущенные буквы, раскрывая скобки. В страдательных причастиях прошедшего времени выделите суффикс</a:t>
            </a:r>
            <a:r>
              <a:rPr lang="ru-RU" b="1" dirty="0" smtClean="0"/>
              <a:t>.</a:t>
            </a:r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0991" y="3175187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207167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Тесты</a:t>
            </a:r>
            <a:endParaRPr lang="ru-RU" sz="6000" b="1" dirty="0"/>
          </a:p>
        </p:txBody>
      </p:sp>
      <p:pic>
        <p:nvPicPr>
          <p:cNvPr id="49154" name="Picture 2" descr="https://fs00.infourok.ru/images/doc/136/158324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Укажите слово с суффиксом -ЯЩ-.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22363"/>
            <a:ext cx="10515600" cy="4854600"/>
          </a:xfrm>
        </p:spPr>
        <p:txBody>
          <a:bodyPr/>
          <a:lstStyle/>
          <a:p>
            <a:pPr>
              <a:buNone/>
            </a:pPr>
            <a:r>
              <a:rPr lang="ru-RU" sz="4000" dirty="0" smtClean="0"/>
              <a:t>1) </a:t>
            </a:r>
            <a:r>
              <a:rPr lang="ru-RU" sz="4000" dirty="0" err="1" smtClean="0"/>
              <a:t>хохоч...щий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2) </a:t>
            </a:r>
            <a:r>
              <a:rPr lang="ru-RU" sz="4000" dirty="0" err="1" smtClean="0"/>
              <a:t>освежа...щий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3) </a:t>
            </a:r>
            <a:r>
              <a:rPr lang="ru-RU" sz="4000" dirty="0" err="1" smtClean="0"/>
              <a:t>стро...щий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4) </a:t>
            </a:r>
            <a:r>
              <a:rPr lang="ru-RU" sz="4000" dirty="0" err="1" smtClean="0"/>
              <a:t>одева...щий</a:t>
            </a:r>
            <a:endParaRPr lang="ru-RU" sz="4000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/>
              <a:t>стро</a:t>
            </a:r>
            <a:r>
              <a:rPr lang="ru-RU" sz="4000" b="1" dirty="0" smtClean="0">
                <a:solidFill>
                  <a:srgbClr val="00B050"/>
                </a:solidFill>
              </a:rPr>
              <a:t>ящ</a:t>
            </a:r>
            <a:r>
              <a:rPr lang="ru-RU" sz="4000" b="1" dirty="0" smtClean="0"/>
              <a:t>ий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24457" y="126078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у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01223" y="1905558"/>
            <a:ext cx="6222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</a:rPr>
              <a:t>ю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1254" y="3197441"/>
            <a:ext cx="6222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</a:rPr>
              <a:t>ю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31960" y="2540949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я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6082" name="Picture 2" descr="https://tr.toluna.com/dpolls_images/2018/09/02/cf813c0e-3d66-4d05-ab19-295c6e6a3fd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65446" y="1233713"/>
            <a:ext cx="3163727" cy="2757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Укажите слово с суффиксом -ЕМ-.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268" y="1516136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sz="4000" dirty="0" smtClean="0"/>
              <a:t>1) </a:t>
            </a:r>
            <a:r>
              <a:rPr lang="ru-RU" sz="4000" dirty="0" err="1" smtClean="0"/>
              <a:t>завис...мый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2) </a:t>
            </a:r>
            <a:r>
              <a:rPr lang="ru-RU" sz="4000" dirty="0" err="1" smtClean="0"/>
              <a:t>вид...мый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3) </a:t>
            </a:r>
            <a:r>
              <a:rPr lang="ru-RU" sz="4000" dirty="0" err="1" smtClean="0"/>
              <a:t>гоня...мый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4) </a:t>
            </a:r>
            <a:r>
              <a:rPr lang="ru-RU" sz="4000" dirty="0" err="1" smtClean="0"/>
              <a:t>стро...мый</a:t>
            </a:r>
            <a:endParaRPr lang="ru-RU" sz="4000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800" b="1" dirty="0" smtClean="0"/>
              <a:t>гоня</a:t>
            </a:r>
            <a:r>
              <a:rPr lang="ru-RU" sz="4800" b="1" dirty="0" smtClean="0">
                <a:solidFill>
                  <a:srgbClr val="00B050"/>
                </a:solidFill>
              </a:rPr>
              <a:t>ем</a:t>
            </a:r>
            <a:r>
              <a:rPr lang="ru-RU" sz="4800" b="1" dirty="0" smtClean="0"/>
              <a:t>ый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00107" y="1356919"/>
            <a:ext cx="500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05392" y="2086093"/>
            <a:ext cx="500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2341" y="3408458"/>
            <a:ext cx="500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76551" y="272148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https://tr.toluna.com/dpolls_images/2018/09/02/cf813c0e-3d66-4d05-ab19-295c6e6a3fd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65446" y="1233713"/>
            <a:ext cx="3163727" cy="2757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Укажите слово с суффиксом -ИМ-.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268" y="1333256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sz="4000" dirty="0" smtClean="0"/>
              <a:t>1) </a:t>
            </a:r>
            <a:r>
              <a:rPr lang="ru-RU" sz="4000" dirty="0" err="1" smtClean="0"/>
              <a:t>согрева...мый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2) </a:t>
            </a:r>
            <a:r>
              <a:rPr lang="ru-RU" sz="4000" dirty="0" err="1" smtClean="0"/>
              <a:t>реша...мый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3) </a:t>
            </a:r>
            <a:r>
              <a:rPr lang="ru-RU" sz="4000" dirty="0" err="1" smtClean="0"/>
              <a:t>движ...мый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4) </a:t>
            </a:r>
            <a:r>
              <a:rPr lang="ru-RU" sz="4000" dirty="0" err="1" smtClean="0"/>
              <a:t>обижа...мый</a:t>
            </a:r>
            <a:r>
              <a:rPr lang="ru-RU" sz="4000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800" b="1" dirty="0" smtClean="0"/>
              <a:t>движ</a:t>
            </a:r>
            <a:r>
              <a:rPr lang="ru-RU" sz="4800" b="1" dirty="0" smtClean="0">
                <a:solidFill>
                  <a:srgbClr val="00B050"/>
                </a:solidFill>
              </a:rPr>
              <a:t>им</a:t>
            </a:r>
            <a:r>
              <a:rPr lang="ru-RU" sz="4800" b="1" dirty="0" smtClean="0"/>
              <a:t>ый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06545" y="117404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29769" y="1919627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8920" y="325605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8950" y="2564396"/>
            <a:ext cx="500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https://tr.toluna.com/dpolls_images/2018/09/02/cf813c0e-3d66-4d05-ab19-295c6e6a3fd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65446" y="1233713"/>
            <a:ext cx="3163727" cy="2757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каком ряду во всех словах перед -Н- и -НН- пишутся А (Я)?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dirty="0" err="1" smtClean="0"/>
              <a:t>брош...нный</a:t>
            </a:r>
            <a:r>
              <a:rPr lang="ru-RU" dirty="0" smtClean="0"/>
              <a:t>, </a:t>
            </a:r>
            <a:r>
              <a:rPr lang="ru-RU" dirty="0" err="1" smtClean="0"/>
              <a:t>скош...на</a:t>
            </a:r>
            <a:r>
              <a:rPr lang="ru-RU" dirty="0" smtClean="0"/>
              <a:t>, пар…</a:t>
            </a:r>
            <a:r>
              <a:rPr lang="ru-RU" dirty="0" err="1" smtClean="0"/>
              <a:t>ный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err="1" smtClean="0"/>
              <a:t>насто...нный</a:t>
            </a:r>
            <a:r>
              <a:rPr lang="ru-RU" dirty="0" smtClean="0"/>
              <a:t>, </a:t>
            </a:r>
            <a:r>
              <a:rPr lang="ru-RU" dirty="0" err="1" smtClean="0"/>
              <a:t>разве...нный</a:t>
            </a:r>
            <a:r>
              <a:rPr lang="ru-RU" dirty="0" smtClean="0"/>
              <a:t>, </a:t>
            </a:r>
            <a:r>
              <a:rPr lang="ru-RU" dirty="0" err="1" smtClean="0"/>
              <a:t>выкач...нный</a:t>
            </a:r>
            <a:r>
              <a:rPr lang="ru-RU" dirty="0" smtClean="0"/>
              <a:t> (воздух)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err="1" smtClean="0"/>
              <a:t>увид...нный</a:t>
            </a:r>
            <a:r>
              <a:rPr lang="ru-RU" dirty="0" smtClean="0"/>
              <a:t>, </a:t>
            </a:r>
            <a:r>
              <a:rPr lang="ru-RU" dirty="0" err="1" smtClean="0"/>
              <a:t>развеш...нные</a:t>
            </a:r>
            <a:r>
              <a:rPr lang="ru-RU" dirty="0" smtClean="0"/>
              <a:t> (картины), </a:t>
            </a:r>
            <a:r>
              <a:rPr lang="ru-RU" dirty="0" err="1" smtClean="0"/>
              <a:t>расстрел...нный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err="1" smtClean="0"/>
              <a:t>размнож</a:t>
            </a:r>
            <a:r>
              <a:rPr lang="ru-RU" dirty="0" smtClean="0"/>
              <a:t>…</a:t>
            </a:r>
            <a:r>
              <a:rPr lang="ru-RU" dirty="0" err="1" smtClean="0"/>
              <a:t>нная</a:t>
            </a:r>
            <a:r>
              <a:rPr lang="ru-RU" dirty="0" smtClean="0"/>
              <a:t>, </a:t>
            </a:r>
            <a:r>
              <a:rPr lang="ru-RU" dirty="0" err="1" smtClean="0"/>
              <a:t>подстрел...нная</a:t>
            </a:r>
            <a:r>
              <a:rPr lang="ru-RU" dirty="0" smtClean="0"/>
              <a:t>, </a:t>
            </a:r>
            <a:r>
              <a:rPr lang="ru-RU" dirty="0" err="1" smtClean="0"/>
              <a:t>проветр...нное</a:t>
            </a:r>
            <a:r>
              <a:rPr lang="ru-RU" dirty="0" smtClean="0"/>
              <a:t> (помещение)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200" b="1" dirty="0" smtClean="0"/>
              <a:t>настоя</a:t>
            </a:r>
            <a:r>
              <a:rPr lang="ru-RU" sz="3200" b="1" dirty="0" smtClean="0">
                <a:solidFill>
                  <a:srgbClr val="00B050"/>
                </a:solidFill>
              </a:rPr>
              <a:t>нн</a:t>
            </a:r>
            <a:r>
              <a:rPr lang="ru-RU" sz="3200" b="1" dirty="0" smtClean="0"/>
              <a:t>ый, развея</a:t>
            </a:r>
            <a:r>
              <a:rPr lang="ru-RU" sz="3200" b="1" dirty="0" smtClean="0">
                <a:solidFill>
                  <a:srgbClr val="00B050"/>
                </a:solidFill>
              </a:rPr>
              <a:t>нн</a:t>
            </a:r>
            <a:r>
              <a:rPr lang="ru-RU" sz="3200" b="1" dirty="0" smtClean="0"/>
              <a:t>ый, выкача</a:t>
            </a:r>
            <a:r>
              <a:rPr lang="ru-RU" sz="3200" b="1" dirty="0" smtClean="0">
                <a:solidFill>
                  <a:srgbClr val="00B050"/>
                </a:solidFill>
              </a:rPr>
              <a:t>нн</a:t>
            </a:r>
            <a:r>
              <a:rPr lang="ru-RU" sz="3200" b="1" dirty="0" smtClean="0"/>
              <a:t>ый (воздух)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3671" y="172268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57751" y="172033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62994" y="1734403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82170" y="328184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67573" y="329591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39616" y="327950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84452" y="2737896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566" y="2257250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30323" y="2240837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8305" y="275899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29726" y="272382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07874" y="221504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</a:rPr>
              <a:t>В каком ряду перед -Н- и -НН- пишется Е?</a:t>
            </a:r>
            <a:r>
              <a:rPr lang="ru-RU" sz="49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783422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dirty="0" err="1" smtClean="0"/>
              <a:t>высуш...нное</a:t>
            </a:r>
            <a:r>
              <a:rPr lang="ru-RU" dirty="0" smtClean="0"/>
              <a:t> (белье), </a:t>
            </a:r>
            <a:r>
              <a:rPr lang="ru-RU" dirty="0" err="1" smtClean="0"/>
              <a:t>постир</a:t>
            </a:r>
            <a:r>
              <a:rPr lang="ru-RU" dirty="0" smtClean="0"/>
              <a:t>…</a:t>
            </a:r>
            <a:r>
              <a:rPr lang="ru-RU" dirty="0" err="1" smtClean="0"/>
              <a:t>нное</a:t>
            </a:r>
            <a:r>
              <a:rPr lang="ru-RU" dirty="0" smtClean="0"/>
              <a:t> (</a:t>
            </a:r>
            <a:r>
              <a:rPr lang="ru-RU" dirty="0" err="1" smtClean="0"/>
              <a:t>белье</a:t>
            </a:r>
            <a:r>
              <a:rPr lang="ru-RU" dirty="0" smtClean="0"/>
              <a:t>), </a:t>
            </a:r>
            <a:r>
              <a:rPr lang="ru-RU" dirty="0" err="1" smtClean="0"/>
              <a:t>разброс...нные</a:t>
            </a:r>
            <a:r>
              <a:rPr lang="ru-RU" dirty="0" smtClean="0"/>
              <a:t> (игрушки)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err="1" smtClean="0"/>
              <a:t>ветр...ный</a:t>
            </a:r>
            <a:r>
              <a:rPr lang="ru-RU" dirty="0" smtClean="0"/>
              <a:t> (юноша), клюкв…</a:t>
            </a:r>
            <a:r>
              <a:rPr lang="ru-RU" dirty="0" err="1" smtClean="0"/>
              <a:t>нный</a:t>
            </a:r>
            <a:r>
              <a:rPr lang="ru-RU" dirty="0" smtClean="0"/>
              <a:t> (сок), </a:t>
            </a:r>
            <a:r>
              <a:rPr lang="ru-RU" dirty="0" err="1" smtClean="0"/>
              <a:t>застро</a:t>
            </a:r>
            <a:r>
              <a:rPr lang="ru-RU" dirty="0" smtClean="0"/>
              <a:t>…на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err="1" smtClean="0"/>
              <a:t>спа</a:t>
            </a:r>
            <a:r>
              <a:rPr lang="ru-RU" dirty="0" smtClean="0"/>
              <a:t>…</a:t>
            </a:r>
            <a:r>
              <a:rPr lang="ru-RU" dirty="0" err="1" smtClean="0"/>
              <a:t>нный</a:t>
            </a:r>
            <a:r>
              <a:rPr lang="ru-RU" dirty="0" smtClean="0"/>
              <a:t>, </a:t>
            </a:r>
            <a:r>
              <a:rPr lang="ru-RU" dirty="0" err="1" smtClean="0"/>
              <a:t>смеш...нный</a:t>
            </a:r>
            <a:r>
              <a:rPr lang="ru-RU" dirty="0" smtClean="0"/>
              <a:t>, </a:t>
            </a:r>
            <a:r>
              <a:rPr lang="ru-RU" dirty="0" err="1" smtClean="0"/>
              <a:t>подслуш...нный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err="1" smtClean="0"/>
              <a:t>выслуш</a:t>
            </a:r>
            <a:r>
              <a:rPr lang="ru-RU" dirty="0" smtClean="0"/>
              <a:t>…</a:t>
            </a:r>
            <a:r>
              <a:rPr lang="ru-RU" dirty="0" err="1" smtClean="0"/>
              <a:t>нный</a:t>
            </a:r>
            <a:r>
              <a:rPr lang="ru-RU" dirty="0" smtClean="0"/>
              <a:t>, </a:t>
            </a:r>
            <a:r>
              <a:rPr lang="ru-RU" dirty="0" err="1" smtClean="0"/>
              <a:t>подкле...нный</a:t>
            </a:r>
            <a:r>
              <a:rPr lang="ru-RU" dirty="0" smtClean="0"/>
              <a:t>, </a:t>
            </a:r>
            <a:r>
              <a:rPr lang="ru-RU" dirty="0" err="1" smtClean="0"/>
              <a:t>скош...нный</a:t>
            </a: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endParaRPr lang="ru-RU" dirty="0" smtClean="0"/>
          </a:p>
          <a:p>
            <a:pPr marL="514350" indent="-514350" algn="ctr">
              <a:buNone/>
            </a:pPr>
            <a:r>
              <a:rPr lang="ru-RU" sz="3200" b="1" dirty="0" smtClean="0"/>
              <a:t>ветр</a:t>
            </a:r>
            <a:r>
              <a:rPr lang="ru-RU" sz="3200" b="1" dirty="0" smtClean="0">
                <a:solidFill>
                  <a:srgbClr val="00B050"/>
                </a:solidFill>
              </a:rPr>
              <a:t>е</a:t>
            </a:r>
            <a:r>
              <a:rPr lang="ru-RU" sz="3200" b="1" dirty="0" smtClean="0"/>
              <a:t>ный (юноша), клюкв</a:t>
            </a:r>
            <a:r>
              <a:rPr lang="ru-RU" sz="3200" b="1" dirty="0" smtClean="0">
                <a:solidFill>
                  <a:srgbClr val="00B050"/>
                </a:solidFill>
              </a:rPr>
              <a:t>е</a:t>
            </a:r>
            <a:r>
              <a:rPr lang="ru-RU" sz="3200" b="1" dirty="0" smtClean="0"/>
              <a:t>нный (сок), застро</a:t>
            </a:r>
            <a:r>
              <a:rPr lang="ru-RU" sz="3200" b="1" dirty="0" smtClean="0">
                <a:solidFill>
                  <a:srgbClr val="00B050"/>
                </a:solidFill>
              </a:rPr>
              <a:t>е</a:t>
            </a:r>
            <a:r>
              <a:rPr lang="ru-RU" sz="3200" b="1" dirty="0" smtClean="0"/>
              <a:t>на</a:t>
            </a:r>
          </a:p>
          <a:p>
            <a:pPr marL="514350" indent="-514350"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476551" y="169454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68391" y="2566742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02433" y="2566742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61954" y="359368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00244" y="3607751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18557" y="170861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29770" y="203216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77215" y="307317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62619" y="308724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29769" y="360774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20834" y="3084899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94378" y="257846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2385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38200" y="970671"/>
            <a:ext cx="10515600" cy="5570805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85</a:t>
            </a:r>
            <a:r>
              <a:rPr lang="ru-RU" b="1" dirty="0" smtClean="0"/>
              <a:t>. </a:t>
            </a:r>
            <a:r>
              <a:rPr lang="ru-RU" dirty="0" smtClean="0"/>
              <a:t>Спишите, вставляя пропущенные буквы. Выделите графически изученную орфограмму.</a:t>
            </a:r>
          </a:p>
          <a:p>
            <a:pPr indent="228600" algn="just">
              <a:buNone/>
            </a:pPr>
            <a:r>
              <a:rPr lang="ru-RU" i="1" dirty="0" smtClean="0"/>
              <a:t>Образец: вдохновляемый (вдохновлять, I </a:t>
            </a:r>
            <a:r>
              <a:rPr lang="ru-RU" i="1" dirty="0" err="1" smtClean="0"/>
              <a:t>спр</a:t>
            </a:r>
            <a:r>
              <a:rPr lang="ru-RU" i="1" dirty="0" smtClean="0"/>
              <a:t>.) успехами.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sz="3200" dirty="0" smtClean="0"/>
              <a:t>Охраня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мый (охранять, I </a:t>
            </a:r>
            <a:r>
              <a:rPr lang="ru-RU" sz="3200" dirty="0" err="1" smtClean="0"/>
              <a:t>спр</a:t>
            </a:r>
            <a:r>
              <a:rPr lang="ru-RU" sz="3200" dirty="0" smtClean="0"/>
              <a:t>.) бойцом, едва слыш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dirty="0" smtClean="0"/>
              <a:t>мый (слышать, I</a:t>
            </a:r>
            <a:r>
              <a:rPr lang="en-US" sz="3200" dirty="0" smtClean="0"/>
              <a:t>I</a:t>
            </a:r>
            <a:r>
              <a:rPr lang="ru-RU" sz="3200" dirty="0" smtClean="0"/>
              <a:t> </a:t>
            </a:r>
            <a:r>
              <a:rPr lang="ru-RU" sz="3200" dirty="0" err="1" smtClean="0"/>
              <a:t>спр</a:t>
            </a:r>
            <a:r>
              <a:rPr lang="ru-RU" sz="3200" dirty="0" smtClean="0"/>
              <a:t>.) вдалеке, наруша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мый (нарушать, I </a:t>
            </a:r>
            <a:r>
              <a:rPr lang="ru-RU" sz="3200" dirty="0" err="1" smtClean="0"/>
              <a:t>спр</a:t>
            </a:r>
            <a:r>
              <a:rPr lang="ru-RU" sz="3200" dirty="0" smtClean="0"/>
              <a:t>.) плачем, управля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мый (управлять, I </a:t>
            </a:r>
            <a:r>
              <a:rPr lang="ru-RU" sz="3200" dirty="0" err="1" smtClean="0"/>
              <a:t>спр</a:t>
            </a:r>
            <a:r>
              <a:rPr lang="ru-RU" sz="3200" dirty="0" smtClean="0"/>
              <a:t>.) космонавтами, съеда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мый (съедать, I </a:t>
            </a:r>
            <a:r>
              <a:rPr lang="ru-RU" sz="3200" dirty="0" err="1" smtClean="0"/>
              <a:t>спр</a:t>
            </a:r>
            <a:r>
              <a:rPr lang="ru-RU" sz="3200" dirty="0" smtClean="0"/>
              <a:t>.) за завтраком, колебл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мая (колебать, I </a:t>
            </a:r>
            <a:r>
              <a:rPr lang="ru-RU" sz="3200" dirty="0" err="1" smtClean="0"/>
              <a:t>спр</a:t>
            </a:r>
            <a:r>
              <a:rPr lang="ru-RU" sz="3200" dirty="0" smtClean="0"/>
              <a:t>.) лёгким ветерком, 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0800000">
            <a:off x="5045614" y="5073750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6703257" y="4424291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8079546" y="3718562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10440574" y="3026901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2504051" y="3052691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3008143" y="2361030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776026" y="2368062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295380" y="3069102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0241281" y="3024555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4808808" y="5062025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466451" y="4440702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842740" y="369277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31397"/>
            <a:ext cx="10515600" cy="4351338"/>
          </a:xfrm>
        </p:spPr>
        <p:txBody>
          <a:bodyPr>
            <a:noAutofit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ru-RU" dirty="0" smtClean="0"/>
              <a:t>исполня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мый (исполнять, I </a:t>
            </a:r>
            <a:r>
              <a:rPr lang="ru-RU" dirty="0" err="1" smtClean="0"/>
              <a:t>спр</a:t>
            </a:r>
            <a:r>
              <a:rPr lang="ru-RU" dirty="0" smtClean="0"/>
              <a:t>.) гимн Республики Узбекистан, вед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мые (вести, I </a:t>
            </a:r>
            <a:r>
              <a:rPr lang="ru-RU" dirty="0" err="1" smtClean="0"/>
              <a:t>спр</a:t>
            </a:r>
            <a:r>
              <a:rPr lang="ru-RU" dirty="0" smtClean="0"/>
              <a:t>.) проводником, чуть вид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мые (видеть, I</a:t>
            </a:r>
            <a:r>
              <a:rPr lang="en-US" dirty="0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спр</a:t>
            </a:r>
            <a:r>
              <a:rPr lang="ru-RU" dirty="0" smtClean="0"/>
              <a:t>.) очертания, добыва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мые (добывать, I </a:t>
            </a:r>
            <a:r>
              <a:rPr lang="ru-RU" dirty="0" err="1" smtClean="0"/>
              <a:t>спр</a:t>
            </a:r>
            <a:r>
              <a:rPr lang="ru-RU" dirty="0" smtClean="0"/>
              <a:t>.) полезные ископаемые, расходу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мые (расходовать, I </a:t>
            </a:r>
            <a:r>
              <a:rPr lang="ru-RU" dirty="0" err="1" smtClean="0"/>
              <a:t>спр</a:t>
            </a:r>
            <a:r>
              <a:rPr lang="ru-RU" dirty="0" smtClean="0"/>
              <a:t>.) средства, завис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мый (зависеть, I</a:t>
            </a:r>
            <a:r>
              <a:rPr lang="en-US" dirty="0" smtClean="0"/>
              <a:t>I</a:t>
            </a:r>
            <a:r>
              <a:rPr lang="ru-RU" dirty="0" smtClean="0"/>
              <a:t> </a:t>
            </a:r>
            <a:r>
              <a:rPr lang="ru-RU" dirty="0" err="1" smtClean="0"/>
              <a:t>спр</a:t>
            </a:r>
            <a:r>
              <a:rPr lang="ru-RU" dirty="0" smtClean="0"/>
              <a:t>.) от погоды, возобновля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мые (возобновлять, I </a:t>
            </a:r>
            <a:r>
              <a:rPr lang="ru-RU" dirty="0" err="1" smtClean="0"/>
              <a:t>спр</a:t>
            </a:r>
            <a:r>
              <a:rPr lang="ru-RU" dirty="0" smtClean="0"/>
              <a:t>.) раскопки, исполня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мые (исполнять, I </a:t>
            </a:r>
            <a:r>
              <a:rPr lang="ru-RU" dirty="0" err="1" smtClean="0"/>
              <a:t>спр</a:t>
            </a:r>
            <a:r>
              <a:rPr lang="ru-RU" dirty="0" smtClean="0"/>
              <a:t>.) балериной, собира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мые (собирать, I </a:t>
            </a:r>
            <a:r>
              <a:rPr lang="ru-RU" dirty="0" err="1" smtClean="0"/>
              <a:t>спр</a:t>
            </a:r>
            <a:r>
              <a:rPr lang="ru-RU" dirty="0" smtClean="0"/>
              <a:t>.) впрок.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10800000">
            <a:off x="10546081" y="4496975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0800000">
            <a:off x="2679897" y="4480562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5125331" y="3887375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>
            <a:off x="10553116" y="259080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7512149" y="3249639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10562494" y="1953067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1964790" y="188038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4255478" y="1273129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2705688" y="66587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070254" y="128485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760807" y="1901483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0353823" y="195541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0337411" y="260018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332721" y="4480561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480605" y="4492283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7317546" y="3237914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937762" y="3882684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487638" y="658838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210381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Словарный диктант.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94228"/>
            <a:ext cx="10515600" cy="488273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i="1" dirty="0" err="1" smtClean="0"/>
              <a:t>Колебл</a:t>
            </a:r>
            <a:r>
              <a:rPr lang="ru-RU" sz="3200" i="1" dirty="0" smtClean="0"/>
              <a:t>…</a:t>
            </a:r>
            <a:r>
              <a:rPr lang="ru-RU" sz="3200" i="1" dirty="0" err="1" smtClean="0"/>
              <a:t>мый</a:t>
            </a:r>
            <a:r>
              <a:rPr lang="ru-RU" sz="3200" i="1" dirty="0" smtClean="0"/>
              <a:t> ветром куст, едва </a:t>
            </a:r>
            <a:r>
              <a:rPr lang="ru-RU" sz="3200" i="1" dirty="0" err="1" smtClean="0"/>
              <a:t>слыш</a:t>
            </a:r>
            <a:r>
              <a:rPr lang="ru-RU" sz="3200" i="1" dirty="0" smtClean="0"/>
              <a:t>…</a:t>
            </a:r>
            <a:r>
              <a:rPr lang="ru-RU" sz="3200" i="1" dirty="0" err="1" smtClean="0"/>
              <a:t>мые</a:t>
            </a:r>
            <a:r>
              <a:rPr lang="ru-RU" sz="3200" i="1" dirty="0" smtClean="0"/>
              <a:t> шорохи, </a:t>
            </a:r>
            <a:r>
              <a:rPr lang="ru-RU" sz="3200" i="1" dirty="0" err="1" smtClean="0"/>
              <a:t>издава</a:t>
            </a:r>
            <a:r>
              <a:rPr lang="ru-RU" sz="3200" i="1" dirty="0" smtClean="0"/>
              <a:t>…</a:t>
            </a:r>
            <a:r>
              <a:rPr lang="ru-RU" sz="3200" i="1" dirty="0" err="1" smtClean="0"/>
              <a:t>мый</a:t>
            </a:r>
            <a:r>
              <a:rPr lang="ru-RU" sz="3200" i="1" dirty="0" smtClean="0"/>
              <a:t> струной гитары звук, </a:t>
            </a:r>
            <a:r>
              <a:rPr lang="ru-RU" sz="3200" i="1" dirty="0" err="1" smtClean="0"/>
              <a:t>муч</a:t>
            </a:r>
            <a:r>
              <a:rPr lang="ru-RU" sz="3200" i="1" dirty="0" smtClean="0"/>
              <a:t>…</a:t>
            </a:r>
            <a:r>
              <a:rPr lang="ru-RU" sz="3200" i="1" dirty="0" err="1" smtClean="0"/>
              <a:t>мый</a:t>
            </a:r>
            <a:r>
              <a:rPr lang="ru-RU" sz="3200" i="1" dirty="0" smtClean="0"/>
              <a:t> жарой, </a:t>
            </a:r>
            <a:r>
              <a:rPr lang="ru-RU" sz="3200" i="1" dirty="0" err="1" smtClean="0"/>
              <a:t>леле</a:t>
            </a:r>
            <a:r>
              <a:rPr lang="ru-RU" sz="3200" i="1" dirty="0" smtClean="0"/>
              <a:t>…</a:t>
            </a:r>
            <a:r>
              <a:rPr lang="ru-RU" sz="3200" i="1" dirty="0" err="1" smtClean="0"/>
              <a:t>мый</a:t>
            </a:r>
            <a:r>
              <a:rPr lang="ru-RU" sz="3200" i="1" dirty="0" smtClean="0"/>
              <a:t> родителями ребенок, </a:t>
            </a:r>
            <a:r>
              <a:rPr lang="ru-RU" sz="3200" i="1" dirty="0" err="1" smtClean="0"/>
              <a:t>движ</a:t>
            </a:r>
            <a:r>
              <a:rPr lang="ru-RU" sz="3200" i="1" dirty="0" smtClean="0"/>
              <a:t>…</a:t>
            </a:r>
            <a:r>
              <a:rPr lang="ru-RU" sz="3200" i="1" dirty="0" err="1" smtClean="0"/>
              <a:t>мый</a:t>
            </a:r>
            <a:r>
              <a:rPr lang="ru-RU" sz="3200" i="1" dirty="0" smtClean="0"/>
              <a:t> желанием, </a:t>
            </a:r>
            <a:r>
              <a:rPr lang="ru-RU" sz="3200" i="1" dirty="0" err="1" smtClean="0"/>
              <a:t>излуча</a:t>
            </a:r>
            <a:r>
              <a:rPr lang="ru-RU" sz="3200" i="1" dirty="0" smtClean="0"/>
              <a:t>…</a:t>
            </a:r>
            <a:r>
              <a:rPr lang="ru-RU" sz="3200" i="1" dirty="0" err="1" smtClean="0"/>
              <a:t>мый</a:t>
            </a:r>
            <a:r>
              <a:rPr lang="ru-RU" sz="3200" i="1" dirty="0" smtClean="0"/>
              <a:t> аппаратом, </a:t>
            </a:r>
            <a:r>
              <a:rPr lang="ru-RU" sz="3200" i="1" dirty="0" err="1" smtClean="0"/>
              <a:t>устраива</a:t>
            </a:r>
            <a:r>
              <a:rPr lang="ru-RU" sz="3200" i="1" dirty="0" smtClean="0"/>
              <a:t>…мая вечеринка, знач…</a:t>
            </a:r>
            <a:r>
              <a:rPr lang="ru-RU" sz="3200" i="1" dirty="0" err="1" smtClean="0"/>
              <a:t>мые</a:t>
            </a:r>
            <a:r>
              <a:rPr lang="ru-RU" sz="3200" i="1" dirty="0" smtClean="0"/>
              <a:t> части слова, </a:t>
            </a:r>
            <a:r>
              <a:rPr lang="ru-RU" sz="3200" i="1" dirty="0" err="1" smtClean="0"/>
              <a:t>исследу</a:t>
            </a:r>
            <a:r>
              <a:rPr lang="ru-RU" sz="3200" i="1" dirty="0" smtClean="0"/>
              <a:t>…мое положение, хорошо вид…</a:t>
            </a:r>
            <a:r>
              <a:rPr lang="ru-RU" sz="3200" i="1" dirty="0" err="1" smtClean="0"/>
              <a:t>мый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сжига</a:t>
            </a:r>
            <a:r>
              <a:rPr lang="ru-RU" sz="3200" i="1" dirty="0" smtClean="0"/>
              <a:t>…мая солнцем трава, завис…</a:t>
            </a:r>
            <a:r>
              <a:rPr lang="ru-RU" sz="3200" i="1" dirty="0" err="1" smtClean="0"/>
              <a:t>мый</a:t>
            </a:r>
            <a:r>
              <a:rPr lang="ru-RU" sz="3200" i="1" dirty="0" smtClean="0"/>
              <a:t> от других, давно </a:t>
            </a:r>
            <a:r>
              <a:rPr lang="ru-RU" sz="3200" i="1" dirty="0" err="1" smtClean="0"/>
              <a:t>леле</a:t>
            </a:r>
            <a:r>
              <a:rPr lang="ru-RU" sz="3200" i="1" dirty="0" smtClean="0"/>
              <a:t>…мая мысль, </a:t>
            </a:r>
            <a:r>
              <a:rPr lang="ru-RU" sz="3200" i="1" dirty="0" err="1" smtClean="0"/>
              <a:t>изуча</a:t>
            </a:r>
            <a:r>
              <a:rPr lang="ru-RU" sz="3200" i="1" dirty="0" smtClean="0"/>
              <a:t>…</a:t>
            </a:r>
            <a:r>
              <a:rPr lang="ru-RU" sz="3200" i="1" dirty="0" err="1" smtClean="0"/>
              <a:t>мый</a:t>
            </a:r>
            <a:r>
              <a:rPr lang="ru-RU" sz="3200" i="1" dirty="0" smtClean="0"/>
              <a:t> в школе предмет.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46181" y="117638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99578" y="206030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86175" y="249640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25190" y="296063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59430" y="336860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79602" y="380469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78543" y="429706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01965" y="428300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61381" y="1204519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43505" y="20462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82656" y="2524537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29904" y="2946568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32427" y="3340463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08206" y="3804698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28089" y="164999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7650" name="Picture 2" descr="https://pmjournal.ru/upload/iblock/5a1/5a1b6787a9d9f753021750759a829d8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9932" y="4883708"/>
            <a:ext cx="2142244" cy="1657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/>
              <a:t>Причастие – особая форма глагола, которая обозначает проявляющийся во времени признак предмета по действию.</a:t>
            </a:r>
            <a:endParaRPr lang="ru-RU" sz="36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48397" y="3065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Истинно или ложно…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8948" y="3473891"/>
            <a:ext cx="27432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61514"/>
            <a:ext cx="10515600" cy="461544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/>
              <a:t>Причастие имеет морфологические признаки глагола и прилагательного. </a:t>
            </a:r>
            <a:endParaRPr lang="ru-RU" sz="40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48397" y="3065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Истинно или ложно…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8948" y="3473891"/>
            <a:ext cx="27432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33378"/>
            <a:ext cx="10515600" cy="46435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smtClean="0"/>
              <a:t>Причастный оборот, </a:t>
            </a:r>
            <a:r>
              <a:rPr lang="ru-RU" sz="4000" b="1" dirty="0" smtClean="0"/>
              <a:t>стоящий после определяемого слова, выделяется на письме запятыми.</a:t>
            </a:r>
            <a:endParaRPr lang="ru-RU" sz="40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48397" y="3065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Истинно или ложно…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8948" y="3473891"/>
            <a:ext cx="27432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460138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/>
              <a:t>Правописание суффиксов  действительных причастий настоящего и прошедшего времени зависит от спряжения глагола. </a:t>
            </a: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48397" y="3065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Истинно или ложно…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https://www.pinclipart.com/picdir/big/100-1002573_open-user-busy-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6867" y="3249637"/>
            <a:ext cx="2602524" cy="2602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1072</Words>
  <Application>Microsoft Office PowerPoint</Application>
  <PresentationFormat>Произвольный</PresentationFormat>
  <Paragraphs>160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Сегодня на уроке</vt:lpstr>
      <vt:lpstr>Проверка самостоятельной работы. </vt:lpstr>
      <vt:lpstr>Слайд 4</vt:lpstr>
      <vt:lpstr>Словарный диктант.</vt:lpstr>
      <vt:lpstr>Слайд 6</vt:lpstr>
      <vt:lpstr>Слайд 7</vt:lpstr>
      <vt:lpstr>Слайд 8</vt:lpstr>
      <vt:lpstr>Слайд 9</vt:lpstr>
      <vt:lpstr>Слайд 10</vt:lpstr>
      <vt:lpstr>Цифровой диктант.</vt:lpstr>
      <vt:lpstr>Ключ. </vt:lpstr>
      <vt:lpstr>Орфограмма № 68.</vt:lpstr>
      <vt:lpstr>Запомните!</vt:lpstr>
      <vt:lpstr>Задание №1.</vt:lpstr>
      <vt:lpstr>Слайд 16</vt:lpstr>
      <vt:lpstr>Слайд 17</vt:lpstr>
      <vt:lpstr>Задание №2.</vt:lpstr>
      <vt:lpstr>Подведение итогов урока.</vt:lpstr>
      <vt:lpstr>Самостоятельная работа.</vt:lpstr>
      <vt:lpstr>Тесты</vt:lpstr>
      <vt:lpstr>Укажите слово с суффиксом -ЯЩ-. </vt:lpstr>
      <vt:lpstr>Укажите слово с суффиксом -ЕМ-. </vt:lpstr>
      <vt:lpstr>Укажите слово с суффиксом -ИМ-. </vt:lpstr>
      <vt:lpstr>В каком ряду во всех словах перед -Н- и -НН- пишутся А (Я)?</vt:lpstr>
      <vt:lpstr>В каком ряду перед -Н- и -НН- пишется Е?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92</cp:revision>
  <dcterms:created xsi:type="dcterms:W3CDTF">2020-08-20T14:06:43Z</dcterms:created>
  <dcterms:modified xsi:type="dcterms:W3CDTF">2020-10-05T08:54:21Z</dcterms:modified>
</cp:coreProperties>
</file>