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396" r:id="rId2"/>
    <p:sldId id="1398" r:id="rId3"/>
    <p:sldId id="1399" r:id="rId4"/>
    <p:sldId id="1425" r:id="rId5"/>
    <p:sldId id="1431" r:id="rId6"/>
    <p:sldId id="1424" r:id="rId7"/>
    <p:sldId id="1427" r:id="rId8"/>
    <p:sldId id="1428" r:id="rId9"/>
    <p:sldId id="1429" r:id="rId10"/>
    <p:sldId id="1430" r:id="rId11"/>
    <p:sldId id="1411" r:id="rId12"/>
    <p:sldId id="1412" r:id="rId13"/>
    <p:sldId id="1432" r:id="rId14"/>
    <p:sldId id="1406" r:id="rId15"/>
    <p:sldId id="1409" r:id="rId16"/>
    <p:sldId id="1414" r:id="rId17"/>
    <p:sldId id="1407" r:id="rId18"/>
    <p:sldId id="1408" r:id="rId19"/>
    <p:sldId id="1422" r:id="rId20"/>
    <p:sldId id="1416" r:id="rId21"/>
    <p:sldId id="1415" r:id="rId22"/>
    <p:sldId id="1400" r:id="rId23"/>
    <p:sldId id="1419" r:id="rId24"/>
    <p:sldId id="1418" r:id="rId25"/>
    <p:sldId id="1420" r:id="rId26"/>
    <p:sldId id="1421" r:id="rId27"/>
    <p:sldId id="1433" r:id="rId28"/>
    <p:sldId id="140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96006-4919-47E4-99F2-16882C8F1AB7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28FB-ACA2-4866-8C2D-728437A47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928FB-ACA2-4866-8C2D-728437A479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80" y="2647700"/>
            <a:ext cx="8276449" cy="25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Страдательные </a:t>
            </a:r>
            <a:r>
              <a:rPr lang="ru-RU" altLang="ru-RU" sz="5400" b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причастия настоящего </a:t>
            </a: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времени.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91175"/>
            <a:ext cx="10515600" cy="4685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Причастие сохраняет такие морфологические признаки глагола, как вид, переходность, время, спряжение.</a:t>
            </a:r>
            <a:endParaRPr lang="ru-RU" sz="3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67" y="3249637"/>
            <a:ext cx="2602524" cy="2602524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Отгадай загадку.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Вот свойство моё обязательное: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Склоняюсь я, как прилагательное.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На все вопросы его отвечаю.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Глагол по значению напоминаю.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 тому же от действий других я страдаю.</a:t>
            </a:r>
          </a:p>
          <a:p>
            <a:pPr>
              <a:buNone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Страдательное причастие</a:t>
            </a:r>
          </a:p>
          <a:p>
            <a:endParaRPr lang="ru-RU" dirty="0"/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0379" y="1539767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6" y="2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Задание №1. 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>
            <a:normAutofit fontScale="70000" lnSpcReduction="20000"/>
          </a:bodyPr>
          <a:lstStyle/>
          <a:p>
            <a:pPr indent="2286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indent="2286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indent="228600">
              <a:buNone/>
            </a:pPr>
            <a:endParaRPr lang="ru-RU" dirty="0" smtClean="0"/>
          </a:p>
          <a:p>
            <a:pPr indent="228600">
              <a:buNone/>
            </a:pPr>
            <a:endParaRPr lang="ru-RU" dirty="0" smtClean="0"/>
          </a:p>
          <a:p>
            <a:pPr indent="228600">
              <a:buNone/>
            </a:pPr>
            <a:endParaRPr lang="ru-RU" dirty="0" smtClean="0"/>
          </a:p>
          <a:p>
            <a:pPr indent="228600">
              <a:buNone/>
            </a:pPr>
            <a:endParaRPr lang="ru-RU" dirty="0" smtClean="0"/>
          </a:p>
          <a:p>
            <a:pPr indent="228600" algn="ctr">
              <a:buNone/>
            </a:pPr>
            <a:endParaRPr lang="ru-RU" sz="3800" dirty="0" smtClean="0"/>
          </a:p>
          <a:p>
            <a:pPr indent="228600" algn="ctr">
              <a:buNone/>
            </a:pPr>
            <a:r>
              <a:rPr lang="ru-RU" sz="3800" b="1" dirty="0" smtClean="0"/>
              <a:t>Плавающие листья, летящий шар, сшитое платье, склоняемое существительное, составляемый план, расцветающая роза, дремлющий старик, плачущий малыш, привезенный товар, приглашенный гость</a:t>
            </a:r>
          </a:p>
          <a:p>
            <a:pPr indent="2286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880" y="1634066"/>
          <a:ext cx="8128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Действительные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Страдательные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2070" y="1688122"/>
            <a:ext cx="2794050" cy="398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69144" y="450164"/>
          <a:ext cx="10607040" cy="587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/>
                <a:gridCol w="5303520"/>
              </a:tblGrid>
              <a:tr h="1604358">
                <a:tc>
                  <a:txBody>
                    <a:bodyPr/>
                    <a:lstStyle/>
                    <a:p>
                      <a:pPr algn="ctr"/>
                      <a:endParaRPr lang="ru-RU" sz="4000" dirty="0" smtClean="0"/>
                    </a:p>
                    <a:p>
                      <a:pPr algn="ctr"/>
                      <a:r>
                        <a:rPr lang="ru-RU" sz="4000" dirty="0" smtClean="0"/>
                        <a:t>Действительные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Страдательные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7229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плавающие </a:t>
                      </a:r>
                      <a:r>
                        <a:rPr lang="ru-RU" sz="3200" dirty="0" smtClean="0"/>
                        <a:t>листья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сшитое платье</a:t>
                      </a:r>
                      <a:endParaRPr lang="ru-RU" sz="3200" dirty="0"/>
                    </a:p>
                  </a:txBody>
                  <a:tcPr/>
                </a:tc>
              </a:tr>
              <a:tr h="7229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летящий шар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склоняемое существительное</a:t>
                      </a:r>
                      <a:endParaRPr lang="ru-RU" sz="3200" dirty="0"/>
                    </a:p>
                  </a:txBody>
                  <a:tcPr/>
                </a:tc>
              </a:tr>
              <a:tr h="7229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расцветающая роза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составляемый план</a:t>
                      </a:r>
                      <a:endParaRPr lang="ru-RU" sz="3200" dirty="0"/>
                    </a:p>
                  </a:txBody>
                  <a:tcPr/>
                </a:tc>
              </a:tr>
              <a:tr h="7229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дремлющий старик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привезенный товар</a:t>
                      </a:r>
                      <a:endParaRPr lang="ru-RU" sz="3200" dirty="0"/>
                    </a:p>
                  </a:txBody>
                  <a:tcPr/>
                </a:tc>
              </a:tr>
              <a:tr h="7229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плачущий малыш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приглашенный гость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образуются страдательные причастия настоящего времени.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02190"/>
            <a:ext cx="10515600" cy="4811151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dirty="0" smtClean="0"/>
              <a:t>Страдательные причастия настоящего времени образуются </a:t>
            </a:r>
            <a:r>
              <a:rPr lang="ru-RU" b="1" dirty="0" smtClean="0">
                <a:solidFill>
                  <a:srgbClr val="00B050"/>
                </a:solidFill>
              </a:rPr>
              <a:t>от основ настоящего времени глаголов </a:t>
            </a:r>
            <a:r>
              <a:rPr lang="ru-RU" dirty="0" smtClean="0"/>
              <a:t>с помощью суффиксов </a:t>
            </a:r>
            <a:r>
              <a:rPr lang="ru-RU" b="1" i="1" dirty="0" smtClean="0">
                <a:solidFill>
                  <a:srgbClr val="C00000"/>
                </a:solidFill>
              </a:rPr>
              <a:t>-ем-</a:t>
            </a:r>
            <a:r>
              <a:rPr lang="ru-RU" dirty="0" smtClean="0">
                <a:solidFill>
                  <a:srgbClr val="C00000"/>
                </a:solidFill>
              </a:rPr>
              <a:t>,  </a:t>
            </a:r>
            <a:r>
              <a:rPr lang="ru-RU" b="1" i="1" dirty="0" smtClean="0">
                <a:solidFill>
                  <a:srgbClr val="C00000"/>
                </a:solidFill>
              </a:rPr>
              <a:t>-им-</a:t>
            </a:r>
            <a:r>
              <a:rPr lang="ru-RU" dirty="0" smtClean="0"/>
              <a:t>:</a:t>
            </a:r>
          </a:p>
          <a:p>
            <a:pPr indent="228600" algn="just" fontAlgn="base">
              <a:buNone/>
            </a:pPr>
            <a:r>
              <a:rPr lang="ru-RU" b="1" i="1" dirty="0" smtClean="0"/>
              <a:t>узнавать — </a:t>
            </a:r>
            <a:r>
              <a:rPr lang="ru-RU" b="1" i="1" dirty="0" err="1" smtClean="0"/>
              <a:t>узнава-ют</a:t>
            </a:r>
            <a:r>
              <a:rPr lang="ru-RU" b="1" i="1" dirty="0" smtClean="0"/>
              <a:t> — узнава</a:t>
            </a:r>
            <a:r>
              <a:rPr lang="ru-RU" b="1" i="1" dirty="0" smtClean="0">
                <a:solidFill>
                  <a:srgbClr val="C00000"/>
                </a:solidFill>
              </a:rPr>
              <a:t>ем</a:t>
            </a:r>
            <a:r>
              <a:rPr lang="ru-RU" b="1" i="1" dirty="0" smtClean="0"/>
              <a:t>ый;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слышать — </a:t>
            </a:r>
            <a:r>
              <a:rPr lang="ru-RU" b="1" i="1" dirty="0" err="1" smtClean="0"/>
              <a:t>слыш-ат</a:t>
            </a:r>
            <a:r>
              <a:rPr lang="ru-RU" b="1" i="1" dirty="0" smtClean="0"/>
              <a:t> — слыш</a:t>
            </a:r>
            <a:r>
              <a:rPr lang="ru-RU" b="1" i="1" dirty="0" smtClean="0">
                <a:solidFill>
                  <a:srgbClr val="C00000"/>
                </a:solidFill>
              </a:rPr>
              <a:t>им</a:t>
            </a:r>
            <a:r>
              <a:rPr lang="ru-RU" b="1" i="1" dirty="0" smtClean="0"/>
              <a:t>ый.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dirty="0" smtClean="0"/>
              <a:t>От нескольких глаголов причастия образуются с помощью суффикса</a:t>
            </a:r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ом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dirty="0" smtClean="0"/>
              <a:t>, например:</a:t>
            </a:r>
          </a:p>
          <a:p>
            <a:pPr indent="228600" algn="just" fontAlgn="base">
              <a:buNone/>
            </a:pPr>
            <a:r>
              <a:rPr lang="ru-RU" b="1" i="1" dirty="0" smtClean="0"/>
              <a:t>вести — ведут — вед</a:t>
            </a:r>
            <a:r>
              <a:rPr lang="ru-RU" b="1" i="1" dirty="0" smtClean="0">
                <a:solidFill>
                  <a:srgbClr val="C00000"/>
                </a:solidFill>
              </a:rPr>
              <a:t>ом</a:t>
            </a:r>
            <a:r>
              <a:rPr lang="ru-RU" b="1" i="1" dirty="0" smtClean="0"/>
              <a:t>ый;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влечь — влекут — </a:t>
            </a:r>
            <a:r>
              <a:rPr lang="ru-RU" b="1" i="1" dirty="0" err="1" smtClean="0"/>
              <a:t>влек</a:t>
            </a:r>
            <a:r>
              <a:rPr lang="ru-RU" b="1" i="1" dirty="0" err="1" smtClean="0">
                <a:solidFill>
                  <a:srgbClr val="C00000"/>
                </a:solidFill>
              </a:rPr>
              <a:t>ом</a:t>
            </a:r>
            <a:r>
              <a:rPr lang="ru-RU" b="1" i="1" dirty="0" err="1" smtClean="0"/>
              <a:t>ый</a:t>
            </a:r>
            <a:r>
              <a:rPr lang="ru-RU" b="1" i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1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32983" y="4489080"/>
            <a:ext cx="2095257" cy="206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012" y="787790"/>
            <a:ext cx="10515600" cy="5192225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dirty="0" smtClean="0"/>
              <a:t>Безударный гласный в суффиксе страдательного причастия настоящего времени поможет написать такой </a:t>
            </a:r>
            <a:r>
              <a:rPr lang="ru-RU" b="1" dirty="0" smtClean="0">
                <a:solidFill>
                  <a:srgbClr val="C00000"/>
                </a:solidFill>
              </a:rPr>
              <a:t>алгоритм:</a:t>
            </a:r>
          </a:p>
          <a:p>
            <a:pPr indent="228600" algn="just" fontAlgn="base">
              <a:buNone/>
            </a:pPr>
            <a:r>
              <a:rPr lang="ru-RU" i="1" dirty="0" smtClean="0"/>
              <a:t>разыгрывать — мы разыгрыва</a:t>
            </a:r>
            <a:r>
              <a:rPr lang="ru-RU" b="1" i="1" dirty="0" smtClean="0">
                <a:solidFill>
                  <a:srgbClr val="00B050"/>
                </a:solidFill>
              </a:rPr>
              <a:t>ем</a:t>
            </a:r>
            <a:r>
              <a:rPr lang="ru-RU" i="1" dirty="0" smtClean="0"/>
              <a:t> — разыгрыва</a:t>
            </a:r>
            <a:r>
              <a:rPr lang="ru-RU" b="1" i="1" dirty="0" smtClean="0">
                <a:solidFill>
                  <a:srgbClr val="00B050"/>
                </a:solidFill>
              </a:rPr>
              <a:t>ем</a:t>
            </a:r>
            <a:r>
              <a:rPr lang="ru-RU" i="1" dirty="0" smtClean="0"/>
              <a:t>ый приз;</a:t>
            </a:r>
            <a:endParaRPr lang="ru-RU" dirty="0" smtClean="0"/>
          </a:p>
          <a:p>
            <a:pPr indent="228600" algn="just" fontAlgn="base">
              <a:buNone/>
            </a:pPr>
            <a:r>
              <a:rPr lang="ru-RU" i="1" dirty="0" err="1" smtClean="0"/>
              <a:t>неотъемлеть</a:t>
            </a:r>
            <a:r>
              <a:rPr lang="ru-RU" i="1" dirty="0" smtClean="0"/>
              <a:t> — мы неотъемл</a:t>
            </a:r>
            <a:r>
              <a:rPr lang="ru-RU" b="1" i="1" dirty="0" smtClean="0">
                <a:solidFill>
                  <a:srgbClr val="00B050"/>
                </a:solidFill>
              </a:rPr>
              <a:t>ем</a:t>
            </a:r>
            <a:r>
              <a:rPr lang="ru-RU" i="1" dirty="0" smtClean="0"/>
              <a:t> — неотъемл</a:t>
            </a:r>
            <a:r>
              <a:rPr lang="ru-RU" b="1" i="1" dirty="0" smtClean="0">
                <a:solidFill>
                  <a:srgbClr val="00B050"/>
                </a:solidFill>
              </a:rPr>
              <a:t>ем</a:t>
            </a:r>
            <a:r>
              <a:rPr lang="ru-RU" i="1" dirty="0" smtClean="0"/>
              <a:t>ый признак;</a:t>
            </a:r>
            <a:endParaRPr lang="ru-RU" dirty="0" smtClean="0"/>
          </a:p>
          <a:p>
            <a:pPr indent="228600" algn="just" fontAlgn="base">
              <a:buNone/>
            </a:pPr>
            <a:r>
              <a:rPr lang="ru-RU" i="1" dirty="0" smtClean="0"/>
              <a:t>мучить — мы муч</a:t>
            </a:r>
            <a:r>
              <a:rPr lang="ru-RU" b="1" i="1" dirty="0" smtClean="0">
                <a:solidFill>
                  <a:srgbClr val="00B050"/>
                </a:solidFill>
              </a:rPr>
              <a:t>им</a:t>
            </a:r>
            <a:r>
              <a:rPr lang="ru-RU" i="1" dirty="0" smtClean="0"/>
              <a:t> — муч</a:t>
            </a:r>
            <a:r>
              <a:rPr lang="ru-RU" b="1" i="1" dirty="0" smtClean="0">
                <a:solidFill>
                  <a:srgbClr val="00B050"/>
                </a:solidFill>
              </a:rPr>
              <a:t>им</a:t>
            </a:r>
            <a:r>
              <a:rPr lang="ru-RU" i="1" dirty="0" smtClean="0"/>
              <a:t>ый жаждой путник;</a:t>
            </a:r>
            <a:endParaRPr lang="ru-RU" dirty="0" smtClean="0"/>
          </a:p>
          <a:p>
            <a:pPr indent="228600" algn="just" fontAlgn="base">
              <a:buNone/>
            </a:pPr>
            <a:r>
              <a:rPr lang="ru-RU" i="1" dirty="0" smtClean="0"/>
              <a:t>видеть — мы вид</a:t>
            </a:r>
            <a:r>
              <a:rPr lang="ru-RU" b="1" i="1" dirty="0" smtClean="0">
                <a:solidFill>
                  <a:srgbClr val="00B050"/>
                </a:solidFill>
              </a:rPr>
              <a:t>им</a:t>
            </a:r>
            <a:r>
              <a:rPr lang="ru-RU" i="1" dirty="0" smtClean="0"/>
              <a:t> — вид</a:t>
            </a:r>
            <a:r>
              <a:rPr lang="ru-RU" b="1" i="1" dirty="0" smtClean="0">
                <a:solidFill>
                  <a:srgbClr val="00B050"/>
                </a:solidFill>
              </a:rPr>
              <a:t>им</a:t>
            </a:r>
            <a:r>
              <a:rPr lang="ru-RU" i="1" dirty="0" smtClean="0"/>
              <a:t>ые на горизонте облака;</a:t>
            </a:r>
            <a:endParaRPr lang="ru-RU" dirty="0" smtClean="0"/>
          </a:p>
          <a:p>
            <a:pPr indent="228600" algn="just" fontAlgn="base">
              <a:buNone/>
            </a:pPr>
            <a:r>
              <a:rPr lang="ru-RU" i="1" dirty="0" smtClean="0"/>
              <a:t>зависеть — мы завис</a:t>
            </a:r>
            <a:r>
              <a:rPr lang="ru-RU" b="1" i="1" dirty="0" smtClean="0">
                <a:solidFill>
                  <a:srgbClr val="00B050"/>
                </a:solidFill>
              </a:rPr>
              <a:t>им</a:t>
            </a:r>
            <a:r>
              <a:rPr lang="ru-RU" i="1" dirty="0" smtClean="0"/>
              <a:t> — завис</a:t>
            </a:r>
            <a:r>
              <a:rPr lang="ru-RU" b="1" i="1" dirty="0" smtClean="0">
                <a:solidFill>
                  <a:srgbClr val="00B050"/>
                </a:solidFill>
              </a:rPr>
              <a:t>им</a:t>
            </a:r>
            <a:r>
              <a:rPr lang="ru-RU" i="1" dirty="0" smtClean="0"/>
              <a:t>ые от погоды.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2385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№2.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Найти страдательные причастия настоящего времени. Выделить суффиксы.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Река, низвергаемая тугими водопадами, то вдруг неожиданно затихает, то обольстительно ласкается о мраморные скалы. Гонимые ветром волны набегают на песок. От согреваемой солнцем водной глади поднимается густой пар.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4356297" y="242902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4328162" y="4356298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5380894" y="373497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145282" y="435629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198014" y="3734973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154660" y="2424333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="" xmlns:a16="http://schemas.microsoft.com/office/drawing/2014/main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58" y="4904381"/>
            <a:ext cx="2390171" cy="171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Запомните!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727991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sz="3200" dirty="0" smtClean="0"/>
              <a:t>Некоторые переходные глаголы несовершенного вида не образуют страдательных причастий настоящего времени:</a:t>
            </a:r>
          </a:p>
          <a:p>
            <a:endParaRPr lang="ru-RU" dirty="0"/>
          </a:p>
        </p:txBody>
      </p:sp>
      <p:pic>
        <p:nvPicPr>
          <p:cNvPr id="4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xmlns="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8692" y="2475914"/>
            <a:ext cx="2272334" cy="421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8522" y="3363408"/>
            <a:ext cx="8163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ждать, брать, колоть, мять, тереть, рыть, мыть, лить, писать, строить, рубить, беречь, ткать, белить, красить,</a:t>
            </a: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i="1" dirty="0" smtClean="0">
                <a:solidFill>
                  <a:srgbClr val="0070C0"/>
                </a:solidFill>
              </a:rPr>
              <a:t>строгать, клеить, жечь, есть, пить</a:t>
            </a: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dirty="0" smtClean="0"/>
              <a:t>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6502" y="2827606"/>
            <a:ext cx="10515600" cy="3404382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руководить  — руководимый;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indent="228600" algn="just" fontAlgn="base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предшествовать — предшествуемый;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indent="228600" algn="just" fontAlgn="base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угрожать — угрожаемый;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indent="228600" algn="just" fontAlgn="base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управлять — управляемый.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Documents and Settings\Marina\Рабочий стол\Копия учеба\Копия 209.gif">
            <a:extLst>
              <a:ext uri="{FF2B5EF4-FFF2-40B4-BE49-F238E27FC236}">
                <a16:creationId xmlns:a16="http://schemas.microsoft.com/office/drawing/2014/main" xmlns="" id="{F5A9094E-0D5D-4D33-82F9-1C9EF57E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5691" y="3977989"/>
            <a:ext cx="17178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A5619C-3F8B-4895-88C9-BAC035120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70" y="237946"/>
            <a:ext cx="2852657" cy="213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3083" y="589895"/>
            <a:ext cx="8417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buNone/>
            </a:pPr>
            <a:r>
              <a:rPr lang="ru-RU" sz="3200" dirty="0" smtClean="0"/>
              <a:t>Отметим, что ряд непереходных глаголов образовали страдательные причастия настоящего времени: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1009" y="1153550"/>
            <a:ext cx="10255348" cy="4924938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Познакомимся ещё с одним интересным причастием: </a:t>
            </a:r>
            <a:r>
              <a:rPr lang="ru-RU" b="1" dirty="0" smtClean="0">
                <a:solidFill>
                  <a:srgbClr val="00B050"/>
                </a:solidFill>
              </a:rPr>
              <a:t>движимый</a:t>
            </a:r>
            <a:r>
              <a:rPr lang="ru-RU" b="1" dirty="0" smtClean="0"/>
              <a:t>.</a:t>
            </a:r>
          </a:p>
          <a:p>
            <a:pPr indent="228600" algn="just">
              <a:buNone/>
            </a:pPr>
            <a:r>
              <a:rPr lang="ru-RU" i="1" dirty="0" smtClean="0"/>
              <a:t>Это причастие образовано от глагола I спряжения «двигать», написание этого слова не соответствует правилу, потому что это – </a:t>
            </a:r>
            <a:r>
              <a:rPr lang="ru-RU" b="1" i="1" dirty="0" smtClean="0">
                <a:solidFill>
                  <a:srgbClr val="C00000"/>
                </a:solidFill>
              </a:rPr>
              <a:t>исключение из правила.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s://healthy-kids.ru/wp-content/uploads/2017/12/e6c1c79a16d07a52aad3cbc1562c1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864" y="3683625"/>
            <a:ext cx="3967089" cy="261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Вспомним, какие причастия называются страдательными.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9612" y="3008610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Узнаем, от чего зависит выбор гласной в суффиксах страдательных причастий.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1476" y="4581803"/>
            <a:ext cx="5148776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Разберем, какие глаголы не образуют страдательные причастия.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604113" y="315369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90045" y="474095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74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Игра «Четвёртый лишний».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 </a:t>
            </a:r>
            <a:r>
              <a:rPr lang="ru-RU" b="1" dirty="0" smtClean="0"/>
              <a:t>Из ряда представленных слов нужно найти одно лишнее и исключить его по какому-либо признаку.</a:t>
            </a:r>
            <a:endParaRPr lang="ru-RU" dirty="0" smtClean="0"/>
          </a:p>
          <a:p>
            <a:pPr indent="228600">
              <a:buNone/>
            </a:pPr>
            <a:r>
              <a:rPr lang="ru-RU" dirty="0" smtClean="0"/>
              <a:t>1) Горящий, колеблющий, горячий, бегущий.</a:t>
            </a:r>
          </a:p>
          <a:p>
            <a:pPr indent="22860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горячий – имя прилагательное</a:t>
            </a:r>
          </a:p>
          <a:p>
            <a:pPr indent="228600">
              <a:buNone/>
            </a:pPr>
            <a:r>
              <a:rPr lang="ru-RU" dirty="0" smtClean="0"/>
              <a:t>2) Объясняющий, решаемый, потухающий, ревущий.</a:t>
            </a:r>
          </a:p>
          <a:p>
            <a:pPr indent="22860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решаемый – страдательное причастие</a:t>
            </a:r>
          </a:p>
          <a:p>
            <a:pPr indent="228600">
              <a:buNone/>
            </a:pPr>
            <a:r>
              <a:rPr lang="ru-RU" dirty="0" smtClean="0"/>
              <a:t>3) Играющий, падающий, слышащий, шепчущий.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слышащий – от глагола 2 спряжения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8777" y="2082019"/>
            <a:ext cx="1867123" cy="3134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№3.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08296"/>
            <a:ext cx="10515600" cy="4868668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Замените глаголы в скобках страдательными причастиями настоящего времени. Объясните написание гласных в суффиксах.</a:t>
            </a:r>
          </a:p>
          <a:p>
            <a:pPr indent="228600" algn="just">
              <a:buNone/>
            </a:pPr>
            <a:r>
              <a:rPr lang="ru-RU" dirty="0" smtClean="0"/>
              <a:t>Серебрится река, слабо (озарять) луной. Шелестит камыш, чуть (колебать) ветром. Чьи-то голоса, (слышать) издалека, гулко раздаются в ночной тишине. Вдали стоял почти (не видеть) лес.</a:t>
            </a:r>
          </a:p>
          <a:p>
            <a:pPr indent="228600" algn="just">
              <a:buNone/>
            </a:pPr>
            <a:r>
              <a:rPr lang="ru-RU" dirty="0" smtClean="0"/>
              <a:t>Серебрится река, слабо </a:t>
            </a:r>
            <a:r>
              <a:rPr lang="ru-RU" b="1" dirty="0" smtClean="0">
                <a:solidFill>
                  <a:srgbClr val="7030A0"/>
                </a:solidFill>
              </a:rPr>
              <a:t>озаряемая </a:t>
            </a:r>
            <a:r>
              <a:rPr lang="ru-RU" dirty="0" smtClean="0"/>
              <a:t>луной. Шелестит камыш, чуть </a:t>
            </a:r>
            <a:r>
              <a:rPr lang="ru-RU" b="1" dirty="0" smtClean="0">
                <a:solidFill>
                  <a:srgbClr val="7030A0"/>
                </a:solidFill>
              </a:rPr>
              <a:t>колеблемый</a:t>
            </a:r>
            <a:r>
              <a:rPr lang="ru-RU" dirty="0" smtClean="0"/>
              <a:t> ветром. Чьи-то голоса, </a:t>
            </a:r>
            <a:r>
              <a:rPr lang="ru-RU" b="1" dirty="0" smtClean="0">
                <a:solidFill>
                  <a:srgbClr val="7030A0"/>
                </a:solidFill>
              </a:rPr>
              <a:t>слышимые</a:t>
            </a:r>
            <a:r>
              <a:rPr lang="ru-RU" dirty="0" smtClean="0"/>
              <a:t> издалека, гулко раздаются в ночной тишине. Вдали стоял почти </a:t>
            </a:r>
            <a:r>
              <a:rPr lang="ru-RU" b="1" dirty="0" smtClean="0">
                <a:solidFill>
                  <a:srgbClr val="7030A0"/>
                </a:solidFill>
              </a:rPr>
              <a:t>не видимый </a:t>
            </a:r>
            <a:r>
              <a:rPr lang="ru-RU" dirty="0" smtClean="0"/>
              <a:t>лес.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Найдите словосочетания </a:t>
            </a:r>
            <a:r>
              <a:rPr lang="ru-RU" b="1" i="1" dirty="0" err="1" smtClean="0">
                <a:solidFill>
                  <a:srgbClr val="7030A0"/>
                </a:solidFill>
              </a:rPr>
              <a:t>причастие+существительное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4" y="1516136"/>
            <a:ext cx="10515600" cy="435133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 седой старик</a:t>
            </a:r>
          </a:p>
          <a:p>
            <a:pPr>
              <a:buNone/>
            </a:pPr>
            <a:r>
              <a:rPr lang="ru-RU" dirty="0" smtClean="0"/>
              <a:t>2) седеющий мужчина</a:t>
            </a:r>
          </a:p>
          <a:p>
            <a:pPr>
              <a:buNone/>
            </a:pPr>
            <a:r>
              <a:rPr lang="ru-RU" dirty="0" smtClean="0"/>
              <a:t>3) потемневшее небо</a:t>
            </a:r>
          </a:p>
          <a:p>
            <a:pPr>
              <a:buNone/>
            </a:pPr>
            <a:r>
              <a:rPr lang="ru-RU" dirty="0" smtClean="0"/>
              <a:t>4) темные волны</a:t>
            </a:r>
          </a:p>
          <a:p>
            <a:pPr>
              <a:buNone/>
            </a:pPr>
            <a:r>
              <a:rPr lang="ru-RU" dirty="0" smtClean="0"/>
              <a:t>5) тертый сыр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49636" y="4637037"/>
            <a:ext cx="29763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потемневшее небо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9698" name="Picture 2" descr="https://quickcross.themerex.net/wp-content/uploads/2016/12/team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44" y="1785768"/>
            <a:ext cx="2279797" cy="2279797"/>
          </a:xfrm>
          <a:prstGeom prst="rect">
            <a:avLst/>
          </a:prstGeom>
          <a:noFill/>
        </p:spPr>
      </p:pic>
      <p:pic>
        <p:nvPicPr>
          <p:cNvPr id="29700" name="Picture 4" descr="https://solovey.moy.su/priroda/chernye_tu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0052" y="4634649"/>
            <a:ext cx="3443112" cy="1936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67971" y="2372136"/>
            <a:ext cx="3082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седеющий мужчина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Найдите верный ответ в определении грамматических признаков выделенных слов слов: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5582"/>
            <a:ext cx="10515600" cy="460138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 </a:t>
            </a:r>
            <a:r>
              <a:rPr lang="ru-RU" b="1" dirty="0" smtClean="0"/>
              <a:t>летящий</a:t>
            </a:r>
            <a:r>
              <a:rPr lang="ru-RU" dirty="0" smtClean="0"/>
              <a:t> шар – прилагательное</a:t>
            </a:r>
          </a:p>
          <a:p>
            <a:pPr>
              <a:buNone/>
            </a:pPr>
            <a:r>
              <a:rPr lang="ru-RU" dirty="0" smtClean="0"/>
              <a:t>2) </a:t>
            </a:r>
            <a:r>
              <a:rPr lang="ru-RU" b="1" dirty="0" smtClean="0"/>
              <a:t>упавший</a:t>
            </a:r>
            <a:r>
              <a:rPr lang="ru-RU" dirty="0" smtClean="0"/>
              <a:t> лист – глагол</a:t>
            </a:r>
          </a:p>
          <a:p>
            <a:pPr>
              <a:buNone/>
            </a:pPr>
            <a:r>
              <a:rPr lang="ru-RU" dirty="0" smtClean="0"/>
              <a:t>3) </a:t>
            </a:r>
            <a:r>
              <a:rPr lang="ru-RU" b="1" dirty="0" smtClean="0"/>
              <a:t>поднятая</a:t>
            </a:r>
            <a:r>
              <a:rPr lang="ru-RU" dirty="0" smtClean="0"/>
              <a:t> с пола – прилагательное</a:t>
            </a:r>
          </a:p>
          <a:p>
            <a:pPr>
              <a:buNone/>
            </a:pPr>
            <a:r>
              <a:rPr lang="ru-RU" dirty="0" smtClean="0"/>
              <a:t>4) </a:t>
            </a:r>
            <a:r>
              <a:rPr lang="ru-RU" b="1" dirty="0" smtClean="0"/>
              <a:t>накормленный</a:t>
            </a:r>
            <a:r>
              <a:rPr lang="ru-RU" dirty="0" smtClean="0"/>
              <a:t> ребенок – действительное причастие</a:t>
            </a:r>
          </a:p>
          <a:p>
            <a:pPr>
              <a:buNone/>
            </a:pPr>
            <a:r>
              <a:rPr lang="ru-RU" dirty="0" smtClean="0"/>
              <a:t>5)</a:t>
            </a:r>
            <a:r>
              <a:rPr lang="ru-RU" b="1" dirty="0" smtClean="0"/>
              <a:t> составляемый</a:t>
            </a:r>
            <a:r>
              <a:rPr lang="ru-RU" dirty="0" smtClean="0"/>
              <a:t> на год план – страдательное причастие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6812" y="501904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составляемый</a:t>
            </a:r>
            <a:r>
              <a:rPr lang="ru-RU" sz="3200" b="1" dirty="0" smtClean="0">
                <a:solidFill>
                  <a:srgbClr val="00B050"/>
                </a:solidFill>
              </a:rPr>
              <a:t> на год план – страдательное причастие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3086" y="1617784"/>
            <a:ext cx="1406501" cy="197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23851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Найдите словосочетание с действительным причастием.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проверенный дневник</a:t>
            </a:r>
          </a:p>
          <a:p>
            <a:pPr>
              <a:buNone/>
            </a:pPr>
            <a:r>
              <a:rPr lang="ru-RU" dirty="0" smtClean="0"/>
              <a:t>2) играющий мальчик</a:t>
            </a:r>
          </a:p>
          <a:p>
            <a:pPr>
              <a:buNone/>
            </a:pPr>
            <a:r>
              <a:rPr lang="ru-RU" dirty="0" smtClean="0"/>
              <a:t>3) построенный дом</a:t>
            </a:r>
          </a:p>
          <a:p>
            <a:pPr>
              <a:buNone/>
            </a:pPr>
            <a:r>
              <a:rPr lang="ru-RU" dirty="0" smtClean="0"/>
              <a:t>4) накрытый скатертью</a:t>
            </a:r>
          </a:p>
          <a:p>
            <a:pPr>
              <a:buNone/>
            </a:pPr>
            <a:r>
              <a:rPr lang="ru-RU" dirty="0" smtClean="0"/>
              <a:t>5) покрашенный краской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7620" y="5199743"/>
            <a:ext cx="4589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играющий мальчик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s://cdn.cdnparenting.com/articles/2018/07/245686072-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098" y="1950721"/>
            <a:ext cx="3690504" cy="252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Найдите словосочетание со страдательным причастием настоящего времени.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55409"/>
            <a:ext cx="10515600" cy="42215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 сидящая девочка</a:t>
            </a:r>
          </a:p>
          <a:p>
            <a:pPr>
              <a:buNone/>
            </a:pPr>
            <a:r>
              <a:rPr lang="ru-RU" dirty="0" smtClean="0"/>
              <a:t>2) рассказывающий о путешествии</a:t>
            </a:r>
          </a:p>
          <a:p>
            <a:pPr>
              <a:buNone/>
            </a:pPr>
            <a:r>
              <a:rPr lang="ru-RU" dirty="0" smtClean="0"/>
              <a:t>3) борющийся за свободу</a:t>
            </a:r>
          </a:p>
          <a:p>
            <a:pPr>
              <a:buNone/>
            </a:pPr>
            <a:r>
              <a:rPr lang="ru-RU" dirty="0" smtClean="0"/>
              <a:t>4) приглашаемый собранием</a:t>
            </a:r>
          </a:p>
          <a:p>
            <a:pPr>
              <a:buNone/>
            </a:pPr>
            <a:r>
              <a:rPr lang="ru-RU" dirty="0" smtClean="0"/>
              <a:t>5) испугавшаяся птица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0610" y="5227879"/>
            <a:ext cx="6316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приглашаемый собранием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s://im0-tub-ru.yandex.net/i?id=1fbd4dedd5685314fcb677517ebbb29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3150" y="2274001"/>
            <a:ext cx="4416425" cy="259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894" y="172227"/>
            <a:ext cx="9096889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Вспомнили, какие причастия называются страдательными.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9612" y="3008610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Узнали, от чего зависит выбор гласной в суффиксах страдательных причастий.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1476" y="4581803"/>
            <a:ext cx="5148776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Разобрали, какие глаголы не образуют страдательные причастия.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604113" y="315369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90045" y="474095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90843" y="1586475"/>
            <a:ext cx="11043139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C00000"/>
                </a:solidFill>
              </a:rPr>
              <a:t>85 </a:t>
            </a:r>
            <a:r>
              <a:rPr lang="ru-RU" sz="3200" b="1" dirty="0" smtClean="0"/>
              <a:t>(стр. 39). </a:t>
            </a:r>
            <a:r>
              <a:rPr lang="ru-RU" sz="3200" dirty="0" smtClean="0"/>
              <a:t>Спишите, вставляя пропущенные буквы. Выделите графически изученную орфограмму.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79</a:t>
            </a:r>
            <a:r>
              <a:rPr lang="ru-RU" b="1" dirty="0" smtClean="0"/>
              <a:t>. Спишите, вставляя пропущенные буквы. В действительных причастиях прошедшего времени выделите суффиксы.</a:t>
            </a:r>
          </a:p>
          <a:p>
            <a:pPr indent="228600" algn="just">
              <a:buNone/>
            </a:pPr>
            <a:r>
              <a:rPr lang="ru-RU" sz="3200" dirty="0" smtClean="0"/>
              <a:t>И. С. Тургенева любили за возвышенный ум, за трог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тельную наивность и способность всему уд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влят</a:t>
            </a:r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r>
              <a:rPr lang="ru-RU" sz="3200" dirty="0" smtClean="0"/>
              <a:t>ся, потому что это был г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ниальный человек, из</a:t>
            </a:r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r>
              <a:rPr lang="ru-RU" sz="3200" dirty="0" smtClean="0"/>
              <a:t>езд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вший весь свет, знавший всех великих людей своего века, проч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тавший всё, что только в силах проч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тать человек, и гов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ривший на всех языках Европы так же свободно, как на своём родном.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10011508" y="444070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8757139" y="3945989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9387841" y="353568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4996376" y="354740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39312" y="354037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2057" y="394598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759571" y="353568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772359" y="445477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5642391"/>
          </a:xfrm>
        </p:spPr>
        <p:txBody>
          <a:bodyPr/>
          <a:lstStyle/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r>
              <a:rPr lang="ru-RU" sz="3600" b="1" dirty="0" smtClean="0"/>
              <a:t>Возвышенный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r>
              <a:rPr lang="ru-RU" sz="3200" dirty="0" smtClean="0"/>
              <a:t>1. </a:t>
            </a:r>
            <a:r>
              <a:rPr lang="ru-RU" sz="3200" b="1" dirty="0" smtClean="0">
                <a:solidFill>
                  <a:srgbClr val="00B050"/>
                </a:solidFill>
              </a:rPr>
              <a:t>Удивляться</a:t>
            </a:r>
            <a:r>
              <a:rPr lang="ru-RU" sz="3200" dirty="0" smtClean="0"/>
              <a:t> – неопределенная форма глагола.</a:t>
            </a:r>
          </a:p>
          <a:p>
            <a:pPr indent="228600" algn="just">
              <a:buNone/>
            </a:pPr>
            <a:r>
              <a:rPr lang="ru-RU" sz="3200" dirty="0" smtClean="0"/>
              <a:t>2. Несов.вид, возвратный, непереходный, 1 </a:t>
            </a:r>
            <a:r>
              <a:rPr lang="ru-RU" sz="3200" dirty="0" err="1" smtClean="0"/>
              <a:t>спр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3. Способность (какая?) </a:t>
            </a:r>
            <a:r>
              <a:rPr lang="ru-RU" sz="3200" b="1" u="wavy" dirty="0" smtClean="0"/>
              <a:t>удивляться.</a:t>
            </a:r>
            <a:endParaRPr lang="ru-RU" sz="3200" b="1" dirty="0" smtClean="0"/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4075731" y="1032223"/>
            <a:ext cx="707283" cy="487088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1434905" y="1045188"/>
            <a:ext cx="782109" cy="80227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2401878" y="928468"/>
            <a:ext cx="763353" cy="46423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9130093" flipH="1">
            <a:off x="3522143" y="961826"/>
            <a:ext cx="369387" cy="453785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363501" y="1589649"/>
            <a:ext cx="2687994" cy="27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314798" y="1543716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987661" y="1557786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s://g.foolcdn.com/editorial/images/417467/gettyimages-jaw-dropping-2-545271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5" y="4395446"/>
            <a:ext cx="3334936" cy="2223291"/>
          </a:xfrm>
          <a:prstGeom prst="rect">
            <a:avLst/>
          </a:prstGeom>
          <a:noFill/>
        </p:spPr>
      </p:pic>
      <p:pic>
        <p:nvPicPr>
          <p:cNvPr id="15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0921" y="361762"/>
            <a:ext cx="3255818" cy="233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b="1" dirty="0" smtClean="0"/>
              <a:t>Изъездивший </a:t>
            </a:r>
            <a:r>
              <a:rPr lang="ru-RU" b="1" dirty="0" err="1" smtClean="0"/>
              <a:t>изъ-ез-див-ший</a:t>
            </a:r>
            <a:r>
              <a:rPr lang="ru-RU" b="1" dirty="0" smtClean="0"/>
              <a:t> – 4 слога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]</a:t>
            </a:r>
            <a:r>
              <a:rPr lang="ru-RU" dirty="0" smtClean="0"/>
              <a:t> — гласный, безударный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]</a:t>
            </a:r>
            <a:r>
              <a:rPr lang="ru-RU" dirty="0" smtClean="0"/>
              <a:t> — согласный, звонкий парный, твёрдый (парный)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ъ</a:t>
            </a:r>
            <a:r>
              <a:rPr lang="ru-RU" dirty="0" smtClean="0"/>
              <a:t> — не обозначает звука</a:t>
            </a:r>
            <a:br>
              <a:rPr lang="ru-RU" dirty="0" smtClean="0"/>
            </a:br>
            <a:r>
              <a:rPr lang="ru-RU" dirty="0" smtClean="0"/>
              <a:t>      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’] </a:t>
            </a:r>
            <a:r>
              <a:rPr lang="ru-RU" dirty="0" smtClean="0"/>
              <a:t>— согласный, звонкий непарный, мягкий (непарный)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>
                <a:solidFill>
                  <a:srgbClr val="00B0F0"/>
                </a:solidFill>
              </a:rPr>
              <a:t>[э]</a:t>
            </a:r>
            <a:r>
              <a:rPr lang="ru-RU" dirty="0" smtClean="0"/>
              <a:t> — гласный, ударный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]</a:t>
            </a:r>
            <a:r>
              <a:rPr lang="ru-RU" dirty="0" smtClean="0"/>
              <a:t> — согласный, звонкий парный, твёрдый (парный)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д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д</a:t>
            </a:r>
            <a:r>
              <a:rPr lang="ru-RU" b="1" dirty="0" smtClean="0">
                <a:solidFill>
                  <a:srgbClr val="00B0F0"/>
                </a:solidFill>
              </a:rPr>
              <a:t>’] </a:t>
            </a:r>
            <a:r>
              <a:rPr lang="ru-RU" dirty="0" smtClean="0"/>
              <a:t>— согласный, звонкий парный, мягкий (парный)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]</a:t>
            </a:r>
            <a:r>
              <a:rPr lang="ru-RU" dirty="0" smtClean="0"/>
              <a:t> — гласный, безударный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в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ф</a:t>
            </a:r>
            <a:r>
              <a:rPr lang="ru-RU" b="1" dirty="0" smtClean="0">
                <a:solidFill>
                  <a:srgbClr val="00B0F0"/>
                </a:solidFill>
              </a:rPr>
              <a:t>] </a:t>
            </a:r>
            <a:r>
              <a:rPr lang="ru-RU" dirty="0" smtClean="0"/>
              <a:t>— согласный, глухой парный, твёрдый (парный)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ш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ш</a:t>
            </a:r>
            <a:r>
              <a:rPr lang="ru-RU" b="1" dirty="0" smtClean="0">
                <a:solidFill>
                  <a:srgbClr val="00B0F0"/>
                </a:solidFill>
              </a:rPr>
              <a:t>]</a:t>
            </a:r>
            <a:r>
              <a:rPr lang="ru-RU" dirty="0" smtClean="0"/>
              <a:t> — согласный, глухой парный, твёрдый (непарный)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ы</a:t>
            </a:r>
            <a:r>
              <a:rPr lang="ru-RU" b="1" dirty="0" smtClean="0">
                <a:solidFill>
                  <a:srgbClr val="00B0F0"/>
                </a:solidFill>
              </a:rPr>
              <a:t>] </a:t>
            </a:r>
            <a:r>
              <a:rPr lang="ru-RU" dirty="0" smtClean="0"/>
              <a:t>— гласный, безударный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й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00B0F0"/>
                </a:solidFill>
              </a:rPr>
              <a:t>[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’] </a:t>
            </a:r>
            <a:r>
              <a:rPr lang="ru-RU" dirty="0" smtClean="0"/>
              <a:t>— согласный, звонкий непарный, мягкий (непарный)</a:t>
            </a:r>
            <a:br>
              <a:rPr lang="ru-RU" dirty="0" smtClean="0"/>
            </a:br>
            <a:endParaRPr lang="ru-RU" dirty="0" smtClean="0"/>
          </a:p>
          <a:p>
            <a:pPr indent="0">
              <a:buNone/>
            </a:pPr>
            <a:r>
              <a:rPr lang="ru-RU" b="1" dirty="0" smtClean="0"/>
              <a:t>11 букв и 11 звуков.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6193" y="19923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 flipV="1">
            <a:off x="1471235" y="2124223"/>
            <a:ext cx="301294" cy="12969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3"/>
          </p:cNvCxnSpPr>
          <p:nvPr/>
        </p:nvCxnSpPr>
        <p:spPr>
          <a:xfrm>
            <a:off x="1471235" y="2253919"/>
            <a:ext cx="301294" cy="15165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195754" y="5458265"/>
            <a:ext cx="7666892" cy="42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7389" y="3657601"/>
            <a:ext cx="1640888" cy="275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92701"/>
            <a:ext cx="10515600" cy="4784261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4000" b="1" dirty="0" smtClean="0"/>
              <a:t>Причастия совмещают в себе признаки глагола и прилагательного. 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80403" y="196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48" y="3165231"/>
            <a:ext cx="3051860" cy="3051860"/>
          </a:xfrm>
          <a:prstGeom prst="rect">
            <a:avLst/>
          </a:prstGeom>
          <a:noFill/>
        </p:spPr>
      </p:pic>
      <p:pic>
        <p:nvPicPr>
          <p:cNvPr id="8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ДУМАЮЩИЙ – действительное причастие настоящего времени.</a:t>
            </a:r>
            <a:endParaRPr lang="ru-RU" sz="48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2268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48" y="3165231"/>
            <a:ext cx="3051860" cy="3051860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Причастия могут быть настоящего, будущего и прошедшего времени.</a:t>
            </a:r>
            <a:endParaRPr lang="ru-RU" sz="4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67" y="3249637"/>
            <a:ext cx="2602524" cy="2602524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19311"/>
            <a:ext cx="10515600" cy="46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Как и прилагательное, причастие изменяется по падежам, числам, родам.</a:t>
            </a:r>
            <a:endParaRPr lang="ru-RU" sz="4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48" y="3473891"/>
            <a:ext cx="2743200" cy="2743200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706</Words>
  <Application>Microsoft Office PowerPoint</Application>
  <PresentationFormat>Произвольный</PresentationFormat>
  <Paragraphs>152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Сегодня на уроке</vt:lpstr>
      <vt:lpstr>Проверка самостоятельной работы. </vt:lpstr>
      <vt:lpstr>Слайд 4</vt:lpstr>
      <vt:lpstr>Слайд 5</vt:lpstr>
      <vt:lpstr>Истинно или ложно…</vt:lpstr>
      <vt:lpstr>Истинно или ложно…</vt:lpstr>
      <vt:lpstr>Истинно или ложно…</vt:lpstr>
      <vt:lpstr>Истинно или ложно…</vt:lpstr>
      <vt:lpstr>Истинно или ложно…</vt:lpstr>
      <vt:lpstr>Отгадай загадку.</vt:lpstr>
      <vt:lpstr>Задание №1. </vt:lpstr>
      <vt:lpstr>Слайд 13</vt:lpstr>
      <vt:lpstr>Как образуются страдательные причастия настоящего времени.</vt:lpstr>
      <vt:lpstr>Слайд 15</vt:lpstr>
      <vt:lpstr>Задание №2.</vt:lpstr>
      <vt:lpstr>Запомните!</vt:lpstr>
      <vt:lpstr>Слайд 18</vt:lpstr>
      <vt:lpstr>Слайд 19</vt:lpstr>
      <vt:lpstr>Игра «Четвёртый лишний». </vt:lpstr>
      <vt:lpstr>Задание №3. </vt:lpstr>
      <vt:lpstr>Тесты</vt:lpstr>
      <vt:lpstr>Найдите словосочетания причастие+существительное.</vt:lpstr>
      <vt:lpstr>Найдите верный ответ в определении грамматических признаков выделенных слов слов:</vt:lpstr>
      <vt:lpstr>Найдите словосочетание с действительным причастием.</vt:lpstr>
      <vt:lpstr>Найдите словосочетание со страдательным причастием настоящего времени.</vt:lpstr>
      <vt:lpstr>Подведение итогов урока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95</cp:revision>
  <dcterms:created xsi:type="dcterms:W3CDTF">2020-08-20T14:06:43Z</dcterms:created>
  <dcterms:modified xsi:type="dcterms:W3CDTF">2020-10-02T13:39:30Z</dcterms:modified>
</cp:coreProperties>
</file>