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1396" r:id="rId2"/>
    <p:sldId id="1398" r:id="rId3"/>
    <p:sldId id="1399" r:id="rId4"/>
    <p:sldId id="1425" r:id="rId5"/>
    <p:sldId id="1431" r:id="rId6"/>
    <p:sldId id="1424" r:id="rId7"/>
    <p:sldId id="1427" r:id="rId8"/>
    <p:sldId id="1428" r:id="rId9"/>
    <p:sldId id="1429" r:id="rId10"/>
    <p:sldId id="1430" r:id="rId11"/>
    <p:sldId id="1411" r:id="rId12"/>
    <p:sldId id="1412" r:id="rId13"/>
    <p:sldId id="1432" r:id="rId14"/>
    <p:sldId id="1406" r:id="rId15"/>
    <p:sldId id="1409" r:id="rId16"/>
    <p:sldId id="1414" r:id="rId17"/>
    <p:sldId id="1407" r:id="rId18"/>
    <p:sldId id="1408" r:id="rId19"/>
    <p:sldId id="1422" r:id="rId20"/>
    <p:sldId id="1416" r:id="rId21"/>
    <p:sldId id="1415" r:id="rId22"/>
    <p:sldId id="1400" r:id="rId23"/>
    <p:sldId id="1419" r:id="rId24"/>
    <p:sldId id="1418" r:id="rId25"/>
    <p:sldId id="1420" r:id="rId26"/>
    <p:sldId id="1421" r:id="rId27"/>
    <p:sldId id="1433" r:id="rId28"/>
    <p:sldId id="1402" r:id="rId2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62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996006-4919-47E4-99F2-16882C8F1AB7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0928FB-ACA2-4866-8C2D-728437A479F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0928FB-ACA2-4866-8C2D-728437A479F5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D26E18D-32EE-4035-A4E3-B34C35965D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930618BF-D382-4E42-BAF7-1FB04BC586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9AA2DC59-5E07-4679-96EE-E3BA45F8A5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35CAEE0-3756-4FBD-8695-560297902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8E14F11-130E-42A3-946C-AF58E6760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390703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C1658C9-D59B-4314-951B-8888A29FB4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C8A6DDC9-C1F3-4C98-9B38-2802BAE643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5903E9E-3276-4160-99E1-A028AA3EE1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23A4806-E782-486C-AC86-48F46332EA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985FB75-3301-4BF9-8854-B1DADA473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901231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4BD3AD99-9B6A-49BA-B725-695DB686C5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A84A739A-4F76-496D-B3EA-F5CE4AA074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9FB0B024-F010-4C33-B043-131BDE22E5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35196B90-CB5A-47FC-A208-5A8C8CE01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A1F96754-FEFF-4B44-853D-A010367392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050829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23808770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7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7" name="bg object 17"/>
          <p:cNvSpPr/>
          <p:nvPr/>
        </p:nvSpPr>
        <p:spPr>
          <a:xfrm>
            <a:off x="141354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15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70735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38CD64C-FEC5-45BD-ABCB-8656FE575E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708CC801-B949-4261-B739-0403C72444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47B84E27-A0D4-4A9B-A653-5E0F2FE7F9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0594785-DD27-44F5-9109-E45828EC7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D681BA8A-41B6-4066-9619-BCD0DBF78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58615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FE3D165-AE7E-4E5E-8B9A-E0EEF115E8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5F288F0A-11B0-41CB-AB85-EACCB9C388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29DC3AB-FC53-4348-A8DC-FA026D16C6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1EDBB0C-0B19-457D-BFF4-FCCF7E71D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D7F9205-AA2D-445D-92CC-6DD9BB9A7A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729908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3344D00-FD72-42B3-A90A-A4C4BE21AF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3076DEAD-AE1C-4A06-B7AA-BF22D460BF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61F71760-C14D-42F0-B777-C104BB397C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2C68100C-AE1F-440B-ABF8-9D27526D49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8DA3F574-D215-4CB2-81B1-2DDD9F2F1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5E37117E-AC61-4E8C-A4AE-43438EF61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133317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6422B49-FF1C-45E0-908A-5D2D3DF824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AFC2036B-FE2A-4A22-9507-B9407546DF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83219AEF-2C1F-4725-BE1B-FAEE098740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227BB459-FAE7-40B8-B7E2-823AF3F892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1CAE417E-FE4A-427E-BF31-0C598A75D5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0E5E48E0-CECF-4389-9338-5ED8E7B6F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BB9A13B7-E5AB-46C8-9AA3-A86437F90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36E15D4D-7306-4FCC-8C49-4F01CB2974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550755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0E7E95C-6926-468E-9F38-80286F8D2B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E177399E-56DE-487C-9363-F44B69377E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5D105CB1-7A03-4372-8188-67DE7C61F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84210E8D-7DEC-4069-86AE-79A7202AEF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06262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EA79D241-9E2B-4C7F-ACCC-D992BA9907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E2BD324E-59C9-4ED5-9A6F-BA35F2E19B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9F50762B-856E-4AE6-8398-5B1BBDBE8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60074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600B5AC-35D4-4FAE-AD7E-7E4E3DBB56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CA50C01-38F8-4252-B80A-DDC0D2B97F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A7EB6792-9C83-41F3-B45D-E83FC63C14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720B4B13-C9CC-4D82-A00B-A25025ECCE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14090B2B-14FD-462A-8DD1-1CA180AE3D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13A68FB5-F62B-4354-B744-5AB00E282D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57011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E6E3D96-237A-4209-A6E1-50463AAB8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0C57931C-C963-4B78-A855-2C8AEE4EA9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DA06AE58-B70F-4DBF-B101-595A53F768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DDA82A78-8898-4BDF-BA9D-6DF605F77A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18ADEBCC-ABB4-4A21-858F-E4B266557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103E07A9-3823-40D2-B6F0-2DA92F939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32364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2359F32-47CB-497F-BCEE-23DE74600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4E78A6A4-24C7-405D-8322-B926E1085C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37592695-C481-4036-BC77-D524C31C38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C8B90E-9513-48C5-B692-0EEAC661165E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FBCB4FF-8251-44E8-9C2A-BFC1D19A90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A0B51F9-DDFF-4F5D-A440-1C4E26717D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27561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="" xmlns:a16="http://schemas.microsoft.com/office/drawing/2014/main" id="{5B501E54-EF4F-4C63-A9D7-559AD02222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636095" y="2968283"/>
            <a:ext cx="2382399" cy="236337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900117" y="2672559"/>
            <a:ext cx="759871" cy="208232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756" b="1" spc="21" dirty="0" smtClean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142762" y="1156970"/>
            <a:ext cx="920609" cy="448492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ru-RU" sz="2747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747" dirty="0">
              <a:latin typeface="Arial"/>
              <a:cs typeface="Arial"/>
            </a:endParaRPr>
          </a:p>
        </p:txBody>
      </p:sp>
      <p:sp>
        <p:nvSpPr>
          <p:cNvPr id="39" name="object 2">
            <a:extLst>
              <a:ext uri="{FF2B5EF4-FFF2-40B4-BE49-F238E27FC236}">
                <a16:creationId xmlns="" xmlns:a16="http://schemas.microsoft.com/office/drawing/2014/main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2049238" y="471857"/>
            <a:ext cx="6261915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-11" dirty="0">
                <a:solidFill>
                  <a:sysClr val="window" lastClr="FFFFFF"/>
                </a:solidFill>
              </a:rPr>
              <a:t>Русский</a:t>
            </a:r>
            <a:r>
              <a:rPr lang="ru-RU" sz="7196" kern="0" spc="-116" dirty="0">
                <a:solidFill>
                  <a:sysClr val="window" lastClr="FFFFFF"/>
                </a:solidFill>
              </a:rPr>
              <a:t> </a:t>
            </a:r>
            <a:r>
              <a:rPr lang="ru-RU" sz="7196" kern="0" spc="21" dirty="0">
                <a:solidFill>
                  <a:sysClr val="window" lastClr="FFFFFF"/>
                </a:solidFill>
              </a:rPr>
              <a:t>язык</a:t>
            </a:r>
          </a:p>
        </p:txBody>
      </p:sp>
      <p:sp>
        <p:nvSpPr>
          <p:cNvPr id="40" name="object 12">
            <a:extLst>
              <a:ext uri="{FF2B5EF4-FFF2-40B4-BE49-F238E27FC236}">
                <a16:creationId xmlns="" xmlns:a16="http://schemas.microsoft.com/office/drawing/2014/main" id="{CBB755C7-D145-4CBF-A0CA-DCC15AF34619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301975" y="0"/>
                </a:move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30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18914"/>
                </a:lnTo>
                <a:lnTo>
                  <a:pt x="18921" y="15454"/>
                </a:lnTo>
                <a:lnTo>
                  <a:pt x="323109" y="15454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close/>
              </a:path>
              <a:path w="325120" h="464184">
                <a:moveTo>
                  <a:pt x="321185" y="247345"/>
                </a:moveTo>
                <a:lnTo>
                  <a:pt x="312649" y="247345"/>
                </a:lnTo>
                <a:lnTo>
                  <a:pt x="309190" y="250804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23087" y="448318"/>
                </a:lnTo>
                <a:lnTo>
                  <a:pt x="324648" y="440585"/>
                </a:lnTo>
                <a:lnTo>
                  <a:pt x="324648" y="250804"/>
                </a:lnTo>
                <a:lnTo>
                  <a:pt x="321185" y="247345"/>
                </a:lnTo>
                <a:close/>
              </a:path>
              <a:path w="325120" h="464184">
                <a:moveTo>
                  <a:pt x="323109" y="15454"/>
                </a:moveTo>
                <a:lnTo>
                  <a:pt x="305727" y="15454"/>
                </a:lnTo>
                <a:lnTo>
                  <a:pt x="309190" y="18914"/>
                </a:lnTo>
                <a:lnTo>
                  <a:pt x="309190" y="73832"/>
                </a:lnTo>
                <a:lnTo>
                  <a:pt x="31264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23183"/>
                </a:lnTo>
                <a:lnTo>
                  <a:pt x="323109" y="1545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="" xmlns:a16="http://schemas.microsoft.com/office/drawing/2014/main" id="{A320EC73-1DA7-41B7-A48C-0FE802E7001D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23187" y="463777"/>
                </a:move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4648" y="440585"/>
                </a:lnTo>
                <a:lnTo>
                  <a:pt x="324648" y="255074"/>
                </a:lnTo>
                <a:lnTo>
                  <a:pt x="324648" y="250804"/>
                </a:lnTo>
                <a:lnTo>
                  <a:pt x="321185" y="247345"/>
                </a:lnTo>
                <a:lnTo>
                  <a:pt x="316919" y="247345"/>
                </a:lnTo>
                <a:lnTo>
                  <a:pt x="312649" y="247345"/>
                </a:lnTo>
                <a:lnTo>
                  <a:pt x="309190" y="250804"/>
                </a:lnTo>
                <a:lnTo>
                  <a:pt x="309190" y="255074"/>
                </a:lnTo>
                <a:lnTo>
                  <a:pt x="309190" y="440585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01457" y="448318"/>
                </a:lnTo>
                <a:lnTo>
                  <a:pt x="231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440585"/>
                </a:lnTo>
                <a:lnTo>
                  <a:pt x="15458" y="23183"/>
                </a:lnTo>
                <a:lnTo>
                  <a:pt x="15458" y="18914"/>
                </a:lnTo>
                <a:lnTo>
                  <a:pt x="18921" y="15454"/>
                </a:lnTo>
                <a:lnTo>
                  <a:pt x="23187" y="15454"/>
                </a:lnTo>
                <a:lnTo>
                  <a:pt x="301457" y="15454"/>
                </a:lnTo>
                <a:lnTo>
                  <a:pt x="305727" y="15454"/>
                </a:lnTo>
                <a:lnTo>
                  <a:pt x="309190" y="18914"/>
                </a:lnTo>
                <a:lnTo>
                  <a:pt x="309190" y="23183"/>
                </a:lnTo>
                <a:lnTo>
                  <a:pt x="309190" y="69562"/>
                </a:lnTo>
                <a:lnTo>
                  <a:pt x="309190" y="73832"/>
                </a:lnTo>
                <a:lnTo>
                  <a:pt x="312649" y="77292"/>
                </a:lnTo>
                <a:lnTo>
                  <a:pt x="31691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69562"/>
                </a:lnTo>
                <a:lnTo>
                  <a:pt x="324648" y="23183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14">
            <a:extLst>
              <a:ext uri="{FF2B5EF4-FFF2-40B4-BE49-F238E27FC236}">
                <a16:creationId xmlns="" xmlns:a16="http://schemas.microsoft.com/office/drawing/2014/main" id="{6F5E0EA3-D2C1-4987-9881-745CA41B84A5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406805" y="11192"/>
                </a:moveTo>
                <a:lnTo>
                  <a:pt x="352473" y="11192"/>
                </a:lnTo>
                <a:lnTo>
                  <a:pt x="35384" y="328280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761" y="330761"/>
                </a:lnTo>
                <a:lnTo>
                  <a:pt x="0" y="409531"/>
                </a:lnTo>
                <a:lnTo>
                  <a:pt x="245" y="412274"/>
                </a:lnTo>
                <a:lnTo>
                  <a:pt x="3107" y="416613"/>
                </a:lnTo>
                <a:lnTo>
                  <a:pt x="5529" y="417920"/>
                </a:lnTo>
                <a:lnTo>
                  <a:pt x="9195" y="417920"/>
                </a:lnTo>
                <a:lnTo>
                  <a:pt x="10213" y="417711"/>
                </a:lnTo>
                <a:lnTo>
                  <a:pt x="61990" y="395507"/>
                </a:lnTo>
                <a:lnTo>
                  <a:pt x="22816" y="395507"/>
                </a:lnTo>
                <a:lnTo>
                  <a:pt x="43498" y="347241"/>
                </a:lnTo>
                <a:lnTo>
                  <a:pt x="65430" y="347241"/>
                </a:lnTo>
                <a:lnTo>
                  <a:pt x="51854" y="333665"/>
                </a:lnTo>
                <a:lnTo>
                  <a:pt x="307051" y="78479"/>
                </a:lnTo>
                <a:lnTo>
                  <a:pt x="328910" y="78479"/>
                </a:lnTo>
                <a:lnTo>
                  <a:pt x="317981" y="67549"/>
                </a:lnTo>
                <a:lnTo>
                  <a:pt x="330602" y="54918"/>
                </a:lnTo>
                <a:lnTo>
                  <a:pt x="352438" y="54918"/>
                </a:lnTo>
                <a:lnTo>
                  <a:pt x="341532" y="43988"/>
                </a:lnTo>
                <a:lnTo>
                  <a:pt x="369260" y="16300"/>
                </a:lnTo>
                <a:lnTo>
                  <a:pt x="377798" y="14014"/>
                </a:lnTo>
                <a:lnTo>
                  <a:pt x="408786" y="14014"/>
                </a:lnTo>
                <a:lnTo>
                  <a:pt x="406994" y="11318"/>
                </a:lnTo>
                <a:lnTo>
                  <a:pt x="406805" y="11192"/>
                </a:lnTo>
                <a:close/>
              </a:path>
              <a:path w="418465" h="418465">
                <a:moveTo>
                  <a:pt x="65430" y="347241"/>
                </a:moveTo>
                <a:lnTo>
                  <a:pt x="43498" y="347241"/>
                </a:lnTo>
                <a:lnTo>
                  <a:pt x="71078" y="374821"/>
                </a:lnTo>
                <a:lnTo>
                  <a:pt x="22816" y="395507"/>
                </a:lnTo>
                <a:lnTo>
                  <a:pt x="61990" y="39550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932" y="382960"/>
                </a:lnTo>
                <a:lnTo>
                  <a:pt x="106502" y="366465"/>
                </a:lnTo>
                <a:lnTo>
                  <a:pt x="84654" y="366465"/>
                </a:lnTo>
                <a:lnTo>
                  <a:pt x="65430" y="347241"/>
                </a:lnTo>
                <a:close/>
              </a:path>
              <a:path w="418465" h="418465">
                <a:moveTo>
                  <a:pt x="328910" y="78479"/>
                </a:moveTo>
                <a:lnTo>
                  <a:pt x="307051" y="78479"/>
                </a:lnTo>
                <a:lnTo>
                  <a:pt x="339840" y="111268"/>
                </a:lnTo>
                <a:lnTo>
                  <a:pt x="84654" y="366465"/>
                </a:lnTo>
                <a:lnTo>
                  <a:pt x="106502" y="366465"/>
                </a:lnTo>
                <a:lnTo>
                  <a:pt x="372632" y="100338"/>
                </a:lnTo>
                <a:lnTo>
                  <a:pt x="350770" y="100338"/>
                </a:lnTo>
                <a:lnTo>
                  <a:pt x="328910" y="78479"/>
                </a:lnTo>
                <a:close/>
              </a:path>
              <a:path w="418465" h="418465">
                <a:moveTo>
                  <a:pt x="352438" y="54918"/>
                </a:moveTo>
                <a:lnTo>
                  <a:pt x="330602" y="54918"/>
                </a:lnTo>
                <a:lnTo>
                  <a:pt x="363402" y="87713"/>
                </a:lnTo>
                <a:lnTo>
                  <a:pt x="350770" y="100338"/>
                </a:lnTo>
                <a:lnTo>
                  <a:pt x="372632" y="100338"/>
                </a:lnTo>
                <a:lnTo>
                  <a:pt x="396154" y="76817"/>
                </a:lnTo>
                <a:lnTo>
                  <a:pt x="374291" y="76817"/>
                </a:lnTo>
                <a:lnTo>
                  <a:pt x="352438" y="54918"/>
                </a:lnTo>
                <a:close/>
              </a:path>
              <a:path w="418465" h="418465">
                <a:moveTo>
                  <a:pt x="408786" y="14014"/>
                </a:moveTo>
                <a:lnTo>
                  <a:pt x="377798" y="14014"/>
                </a:lnTo>
                <a:lnTo>
                  <a:pt x="393804" y="18301"/>
                </a:lnTo>
                <a:lnTo>
                  <a:pt x="400057" y="24551"/>
                </a:lnTo>
                <a:lnTo>
                  <a:pt x="404345" y="40561"/>
                </a:lnTo>
                <a:lnTo>
                  <a:pt x="402059" y="49100"/>
                </a:lnTo>
                <a:lnTo>
                  <a:pt x="396198" y="54957"/>
                </a:lnTo>
                <a:lnTo>
                  <a:pt x="374291" y="76817"/>
                </a:lnTo>
                <a:lnTo>
                  <a:pt x="396154" y="76817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8786" y="14014"/>
                </a:lnTo>
                <a:close/>
              </a:path>
              <a:path w="418465" h="418465">
                <a:moveTo>
                  <a:pt x="396158" y="54950"/>
                </a:moveTo>
                <a:close/>
              </a:path>
              <a:path w="418465" h="418465">
                <a:moveTo>
                  <a:pt x="379748" y="0"/>
                </a:moveTo>
                <a:lnTo>
                  <a:pt x="365235" y="2783"/>
                </a:lnTo>
                <a:lnTo>
                  <a:pt x="352454" y="11199"/>
                </a:lnTo>
                <a:lnTo>
                  <a:pt x="406805" y="11192"/>
                </a:lnTo>
                <a:lnTo>
                  <a:pt x="394249" y="2846"/>
                </a:lnTo>
                <a:lnTo>
                  <a:pt x="37974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15">
            <a:extLst>
              <a:ext uri="{FF2B5EF4-FFF2-40B4-BE49-F238E27FC236}">
                <a16:creationId xmlns="" xmlns:a16="http://schemas.microsoft.com/office/drawing/2014/main" id="{0ABB8709-86F6-46CA-8C30-4777699EAB4C}"/>
              </a:ext>
            </a:extLst>
          </p:cNvPr>
          <p:cNvSpPr/>
          <p:nvPr/>
        </p:nvSpPr>
        <p:spPr>
          <a:xfrm>
            <a:off x="1554429" y="673002"/>
            <a:ext cx="138756" cy="13873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16">
            <a:extLst>
              <a:ext uri="{FF2B5EF4-FFF2-40B4-BE49-F238E27FC236}">
                <a16:creationId xmlns="" xmlns:a16="http://schemas.microsoft.com/office/drawing/2014/main" id="{06354F10-528C-411E-AECE-792AA79C15FD}"/>
              </a:ext>
            </a:extLst>
          </p:cNvPr>
          <p:cNvSpPr/>
          <p:nvPr/>
        </p:nvSpPr>
        <p:spPr>
          <a:xfrm>
            <a:off x="882736" y="1381216"/>
            <a:ext cx="102148" cy="102148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265"/>
                </a:moveTo>
                <a:lnTo>
                  <a:pt x="20681" y="0"/>
                </a:lnTo>
                <a:lnTo>
                  <a:pt x="48261" y="27579"/>
                </a:lnTo>
                <a:lnTo>
                  <a:pt x="0" y="48265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17">
            <a:extLst>
              <a:ext uri="{FF2B5EF4-FFF2-40B4-BE49-F238E27FC236}">
                <a16:creationId xmlns="" xmlns:a16="http://schemas.microsoft.com/office/drawing/2014/main" id="{ABFF23E1-C735-4C78-94D0-05E248A54E8A}"/>
              </a:ext>
            </a:extLst>
          </p:cNvPr>
          <p:cNvSpPr/>
          <p:nvPr/>
        </p:nvSpPr>
        <p:spPr>
          <a:xfrm>
            <a:off x="944196" y="812352"/>
            <a:ext cx="610197" cy="610197"/>
          </a:xfrm>
          <a:custGeom>
            <a:avLst/>
            <a:gdLst/>
            <a:ahLst/>
            <a:cxnLst/>
            <a:rect l="l" t="t" r="r" b="b"/>
            <a:pathLst>
              <a:path w="288290" h="288290">
                <a:moveTo>
                  <a:pt x="255197" y="0"/>
                </a:moveTo>
                <a:lnTo>
                  <a:pt x="287986" y="32788"/>
                </a:lnTo>
                <a:lnTo>
                  <a:pt x="32800" y="287986"/>
                </a:lnTo>
                <a:lnTo>
                  <a:pt x="0" y="255186"/>
                </a:lnTo>
                <a:lnTo>
                  <a:pt x="255197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="" xmlns:a16="http://schemas.microsoft.com/office/drawing/2014/main" id="{349ECD76-B28B-45A9-AA8C-8C168BF29136}"/>
              </a:ext>
            </a:extLst>
          </p:cNvPr>
          <p:cNvSpPr/>
          <p:nvPr/>
        </p:nvSpPr>
        <p:spPr>
          <a:xfrm>
            <a:off x="1507485" y="762483"/>
            <a:ext cx="96771" cy="96771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32788" y="45420"/>
                </a:moveTo>
                <a:lnTo>
                  <a:pt x="0" y="12631"/>
                </a:lnTo>
                <a:lnTo>
                  <a:pt x="12621" y="0"/>
                </a:lnTo>
                <a:lnTo>
                  <a:pt x="45421" y="32795"/>
                </a:lnTo>
                <a:lnTo>
                  <a:pt x="32788" y="4542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9">
            <a:extLst>
              <a:ext uri="{FF2B5EF4-FFF2-40B4-BE49-F238E27FC236}">
                <a16:creationId xmlns="" xmlns:a16="http://schemas.microsoft.com/office/drawing/2014/main" id="{895C7C7C-2970-4E77-BAA2-3030D8DC862C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352473" y="11192"/>
                </a:moveTo>
                <a:lnTo>
                  <a:pt x="301579" y="62078"/>
                </a:lnTo>
                <a:lnTo>
                  <a:pt x="35460" y="328208"/>
                </a:lnTo>
                <a:lnTo>
                  <a:pt x="35359" y="328381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822" y="330631"/>
                </a:lnTo>
                <a:lnTo>
                  <a:pt x="33761" y="330761"/>
                </a:lnTo>
                <a:lnTo>
                  <a:pt x="1026" y="407145"/>
                </a:lnTo>
                <a:lnTo>
                  <a:pt x="0" y="409531"/>
                </a:lnTo>
                <a:lnTo>
                  <a:pt x="245" y="412274"/>
                </a:lnTo>
                <a:lnTo>
                  <a:pt x="1677" y="414446"/>
                </a:lnTo>
                <a:lnTo>
                  <a:pt x="3107" y="416613"/>
                </a:lnTo>
                <a:lnTo>
                  <a:pt x="5529" y="417920"/>
                </a:lnTo>
                <a:lnTo>
                  <a:pt x="8129" y="417920"/>
                </a:lnTo>
                <a:lnTo>
                  <a:pt x="9177" y="417923"/>
                </a:lnTo>
                <a:lnTo>
                  <a:pt x="10213" y="417711"/>
                </a:lnTo>
                <a:lnTo>
                  <a:pt x="11174" y="417293"/>
                </a:lnTo>
                <a:lnTo>
                  <a:pt x="87552" y="384559"/>
                </a:lnTo>
                <a:lnTo>
                  <a:pt x="87682" y="38449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863" y="383029"/>
                </a:lnTo>
                <a:lnTo>
                  <a:pt x="90032" y="382935"/>
                </a:lnTo>
                <a:lnTo>
                  <a:pt x="356227" y="116748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6994" y="11318"/>
                </a:lnTo>
                <a:lnTo>
                  <a:pt x="394249" y="2846"/>
                </a:lnTo>
                <a:lnTo>
                  <a:pt x="379748" y="0"/>
                </a:lnTo>
                <a:lnTo>
                  <a:pt x="365235" y="2783"/>
                </a:lnTo>
                <a:lnTo>
                  <a:pt x="352454" y="11199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20">
            <a:extLst>
              <a:ext uri="{FF2B5EF4-FFF2-40B4-BE49-F238E27FC236}">
                <a16:creationId xmlns="" xmlns:a16="http://schemas.microsoft.com/office/drawing/2014/main" id="{C131B292-257F-4A7B-A11F-1F0B7801BBD2}"/>
              </a:ext>
            </a:extLst>
          </p:cNvPr>
          <p:cNvSpPr/>
          <p:nvPr/>
        </p:nvSpPr>
        <p:spPr>
          <a:xfrm>
            <a:off x="867967" y="77851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21">
            <a:extLst>
              <a:ext uri="{FF2B5EF4-FFF2-40B4-BE49-F238E27FC236}">
                <a16:creationId xmlns="" xmlns:a16="http://schemas.microsoft.com/office/drawing/2014/main" id="{A3188B50-45BA-4B67-8828-724D3FB814B6}"/>
              </a:ext>
            </a:extLst>
          </p:cNvPr>
          <p:cNvSpPr/>
          <p:nvPr/>
        </p:nvSpPr>
        <p:spPr>
          <a:xfrm>
            <a:off x="867967" y="762154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193235" y="0"/>
                </a:move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22">
            <a:extLst>
              <a:ext uri="{FF2B5EF4-FFF2-40B4-BE49-F238E27FC236}">
                <a16:creationId xmlns="" xmlns:a16="http://schemas.microsoft.com/office/drawing/2014/main" id="{6A6888D2-7ACE-4E45-8E8F-5C2603158F99}"/>
              </a:ext>
            </a:extLst>
          </p:cNvPr>
          <p:cNvSpPr/>
          <p:nvPr/>
        </p:nvSpPr>
        <p:spPr>
          <a:xfrm>
            <a:off x="867967" y="87667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23">
            <a:extLst>
              <a:ext uri="{FF2B5EF4-FFF2-40B4-BE49-F238E27FC236}">
                <a16:creationId xmlns="" xmlns:a16="http://schemas.microsoft.com/office/drawing/2014/main" id="{02BA5A4F-953F-4F1E-89AF-C36D044FA8D5}"/>
              </a:ext>
            </a:extLst>
          </p:cNvPr>
          <p:cNvSpPr/>
          <p:nvPr/>
        </p:nvSpPr>
        <p:spPr>
          <a:xfrm>
            <a:off x="867967" y="860313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200964" y="7728"/>
                </a:move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24">
            <a:extLst>
              <a:ext uri="{FF2B5EF4-FFF2-40B4-BE49-F238E27FC236}">
                <a16:creationId xmlns="" xmlns:a16="http://schemas.microsoft.com/office/drawing/2014/main" id="{AB643593-D789-40B0-966A-78146405CC2F}"/>
              </a:ext>
            </a:extLst>
          </p:cNvPr>
          <p:cNvSpPr/>
          <p:nvPr/>
        </p:nvSpPr>
        <p:spPr>
          <a:xfrm>
            <a:off x="867966" y="974829"/>
            <a:ext cx="327947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587" y="0"/>
                </a:lnTo>
              </a:path>
            </a:pathLst>
          </a:custGeom>
          <a:ln w="15461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25">
            <a:extLst>
              <a:ext uri="{FF2B5EF4-FFF2-40B4-BE49-F238E27FC236}">
                <a16:creationId xmlns="" xmlns:a16="http://schemas.microsoft.com/office/drawing/2014/main" id="{8F53C781-98B4-4F4A-BF71-0E4979E2750B}"/>
              </a:ext>
            </a:extLst>
          </p:cNvPr>
          <p:cNvSpPr/>
          <p:nvPr/>
        </p:nvSpPr>
        <p:spPr>
          <a:xfrm>
            <a:off x="867966" y="958467"/>
            <a:ext cx="327947" cy="33601"/>
          </a:xfrm>
          <a:custGeom>
            <a:avLst/>
            <a:gdLst/>
            <a:ahLst/>
            <a:cxnLst/>
            <a:rect l="l" t="t" r="r" b="b"/>
            <a:pathLst>
              <a:path w="154940" h="15875">
                <a:moveTo>
                  <a:pt x="7728" y="0"/>
                </a:moveTo>
                <a:lnTo>
                  <a:pt x="3459" y="0"/>
                </a:lnTo>
                <a:lnTo>
                  <a:pt x="0" y="3463"/>
                </a:lnTo>
                <a:lnTo>
                  <a:pt x="0" y="7732"/>
                </a:lnTo>
                <a:lnTo>
                  <a:pt x="0" y="11998"/>
                </a:lnTo>
                <a:lnTo>
                  <a:pt x="3459" y="15461"/>
                </a:lnTo>
                <a:lnTo>
                  <a:pt x="7728" y="15461"/>
                </a:lnTo>
                <a:lnTo>
                  <a:pt x="146858" y="15461"/>
                </a:lnTo>
                <a:lnTo>
                  <a:pt x="151124" y="15461"/>
                </a:lnTo>
                <a:lnTo>
                  <a:pt x="154587" y="11998"/>
                </a:lnTo>
                <a:lnTo>
                  <a:pt x="154587" y="7732"/>
                </a:lnTo>
                <a:lnTo>
                  <a:pt x="154587" y="3463"/>
                </a:lnTo>
                <a:lnTo>
                  <a:pt x="151124" y="0"/>
                </a:lnTo>
                <a:lnTo>
                  <a:pt x="146858" y="0"/>
                </a:lnTo>
                <a:lnTo>
                  <a:pt x="7728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4">
            <a:extLst>
              <a:ext uri="{FF2B5EF4-FFF2-40B4-BE49-F238E27FC236}">
                <a16:creationId xmlns="" xmlns:a16="http://schemas.microsoft.com/office/drawing/2014/main" id="{BE8A2EAD-6C49-45BE-8503-9B1E6FF4F1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25680" y="2647700"/>
            <a:ext cx="8276449" cy="25786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68479" rIns="0" bIns="0">
            <a:spAutoFit/>
          </a:bodyPr>
          <a:lstStyle>
            <a:lvl1pPr marL="1905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ts val="538"/>
              </a:spcBef>
            </a:pPr>
            <a:r>
              <a:rPr lang="ru-RU" altLang="ru-RU" sz="5400" b="1" dirty="0" smtClean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Страдательные </a:t>
            </a:r>
            <a:r>
              <a:rPr lang="ru-RU" altLang="ru-RU" sz="5400" b="1" smtClean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причастия настоящего </a:t>
            </a:r>
            <a:r>
              <a:rPr lang="ru-RU" altLang="ru-RU" sz="5400" b="1" dirty="0" smtClean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времени.</a:t>
            </a:r>
            <a:endParaRPr lang="ru-RU" altLang="ru-RU" sz="5400" b="1" dirty="0">
              <a:solidFill>
                <a:srgbClr val="00206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>
              <a:lnSpc>
                <a:spcPts val="2700"/>
              </a:lnSpc>
              <a:spcBef>
                <a:spcPts val="538"/>
              </a:spcBef>
            </a:pPr>
            <a:r>
              <a:rPr lang="ru-RU" altLang="ru-RU" sz="40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ts val="2700"/>
              </a:lnSpc>
              <a:spcBef>
                <a:spcPts val="538"/>
              </a:spcBef>
            </a:pPr>
            <a:r>
              <a:rPr lang="ru-RU" altLang="ru-RU" sz="40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="" xmlns:p14="http://schemas.microsoft.com/office/powerpoint/2010/main" val="3840069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491175"/>
            <a:ext cx="10515600" cy="468578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600" b="1" dirty="0" smtClean="0"/>
              <a:t>Причастие сохраняет такие морфологические признаки глагола, как вид, переходность, время, спряжение.</a:t>
            </a:r>
            <a:endParaRPr lang="ru-RU" sz="3600" b="1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b="1" dirty="0" smtClean="0">
                <a:solidFill>
                  <a:srgbClr val="002060"/>
                </a:solidFill>
              </a:rPr>
              <a:t>Истинно или ложно…</a:t>
            </a:r>
            <a:endParaRPr lang="ru-RU" sz="5400" b="1" dirty="0">
              <a:solidFill>
                <a:srgbClr val="002060"/>
              </a:solidFill>
            </a:endParaRPr>
          </a:p>
        </p:txBody>
      </p:sp>
      <p:pic>
        <p:nvPicPr>
          <p:cNvPr id="5" name="Picture 4" descr="https://www.pinclipart.com/picdir/big/100-1002573_open-user-busy-clipar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6867" y="3249637"/>
            <a:ext cx="2602524" cy="2602524"/>
          </a:xfrm>
          <a:prstGeom prst="rect">
            <a:avLst/>
          </a:prstGeom>
          <a:noFill/>
        </p:spPr>
      </p:pic>
      <p:pic>
        <p:nvPicPr>
          <p:cNvPr id="6" name="Picture 4" descr="https://te.20minut.ua/img/cache/photogallery_full/photogallery/0007/62/981c71e1615fe85ef47fdd6521b296629ecf9800.jpeg?hash=2017-08-29-09-39-4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890782" y="3203292"/>
            <a:ext cx="2271686" cy="318745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b="1" dirty="0" smtClean="0">
                <a:solidFill>
                  <a:srgbClr val="0070C0"/>
                </a:solidFill>
              </a:rPr>
              <a:t>Отгадай загадку.</a:t>
            </a:r>
            <a:endParaRPr lang="ru-RU" sz="5400" b="1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3200" b="1" i="1" dirty="0" smtClean="0">
                <a:solidFill>
                  <a:schemeClr val="accent2">
                    <a:lumMod val="75000"/>
                  </a:schemeClr>
                </a:solidFill>
              </a:rPr>
              <a:t>Вот свойство моё обязательное:</a:t>
            </a:r>
          </a:p>
          <a:p>
            <a:pPr>
              <a:buNone/>
            </a:pPr>
            <a:r>
              <a:rPr lang="ru-RU" sz="3200" b="1" i="1" dirty="0" smtClean="0">
                <a:solidFill>
                  <a:schemeClr val="accent2">
                    <a:lumMod val="75000"/>
                  </a:schemeClr>
                </a:solidFill>
              </a:rPr>
              <a:t>Склоняюсь я, как прилагательное.</a:t>
            </a:r>
          </a:p>
          <a:p>
            <a:pPr>
              <a:buNone/>
            </a:pPr>
            <a:r>
              <a:rPr lang="ru-RU" sz="3200" b="1" i="1" dirty="0" smtClean="0">
                <a:solidFill>
                  <a:schemeClr val="accent2">
                    <a:lumMod val="75000"/>
                  </a:schemeClr>
                </a:solidFill>
              </a:rPr>
              <a:t>На все вопросы его отвечаю.</a:t>
            </a:r>
          </a:p>
          <a:p>
            <a:pPr>
              <a:buNone/>
            </a:pPr>
            <a:r>
              <a:rPr lang="ru-RU" sz="3200" b="1" i="1" dirty="0" smtClean="0">
                <a:solidFill>
                  <a:schemeClr val="accent2">
                    <a:lumMod val="75000"/>
                  </a:schemeClr>
                </a:solidFill>
              </a:rPr>
              <a:t>Глагол по значению напоминаю.</a:t>
            </a:r>
          </a:p>
          <a:p>
            <a:pPr>
              <a:buNone/>
            </a:pPr>
            <a:r>
              <a:rPr lang="ru-RU" sz="3200" b="1" i="1" dirty="0" smtClean="0">
                <a:solidFill>
                  <a:schemeClr val="accent2">
                    <a:lumMod val="75000"/>
                  </a:schemeClr>
                </a:solidFill>
              </a:rPr>
              <a:t>К тому же от действий других я страдаю.</a:t>
            </a:r>
          </a:p>
          <a:p>
            <a:pPr>
              <a:buNone/>
            </a:pPr>
            <a:endParaRPr lang="ru-RU" sz="3200" b="1" i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ctr">
              <a:buNone/>
            </a:pPr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</a:rPr>
              <a:t>Страдательное причастие</a:t>
            </a:r>
          </a:p>
          <a:p>
            <a:endParaRPr lang="ru-RU" dirty="0"/>
          </a:p>
        </p:txBody>
      </p:sp>
      <p:pic>
        <p:nvPicPr>
          <p:cNvPr id="4" name="Picture 6" descr="https://avatars.mds.yandex.net/get-zen_doc/1107063/pub_5bb10e3e9f3bb400aa407fb1_5bb10e9c3788e900a9045cf1/scale_1200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070379" y="1539767"/>
            <a:ext cx="3572419" cy="25935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6336" y="21038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6000" b="1" dirty="0" smtClean="0">
                <a:solidFill>
                  <a:schemeClr val="accent1">
                    <a:lumMod val="50000"/>
                  </a:schemeClr>
                </a:solidFill>
              </a:rPr>
              <a:t>Задание №1. </a:t>
            </a:r>
            <a:endParaRPr lang="ru-RU" sz="6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294228"/>
            <a:ext cx="10515600" cy="4882735"/>
          </a:xfrm>
        </p:spPr>
        <p:txBody>
          <a:bodyPr>
            <a:normAutofit fontScale="70000" lnSpcReduction="20000"/>
          </a:bodyPr>
          <a:lstStyle/>
          <a:p>
            <a:pPr indent="228600"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pPr indent="228600"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pPr indent="228600">
              <a:buNone/>
            </a:pPr>
            <a:endParaRPr lang="ru-RU" dirty="0" smtClean="0"/>
          </a:p>
          <a:p>
            <a:pPr indent="228600">
              <a:buNone/>
            </a:pPr>
            <a:endParaRPr lang="ru-RU" dirty="0" smtClean="0"/>
          </a:p>
          <a:p>
            <a:pPr indent="228600">
              <a:buNone/>
            </a:pPr>
            <a:endParaRPr lang="ru-RU" dirty="0" smtClean="0"/>
          </a:p>
          <a:p>
            <a:pPr indent="228600">
              <a:buNone/>
            </a:pPr>
            <a:endParaRPr lang="ru-RU" dirty="0" smtClean="0"/>
          </a:p>
          <a:p>
            <a:pPr indent="228600" algn="ctr">
              <a:buNone/>
            </a:pPr>
            <a:endParaRPr lang="ru-RU" sz="3800" dirty="0" smtClean="0"/>
          </a:p>
          <a:p>
            <a:pPr indent="228600" algn="ctr">
              <a:buNone/>
            </a:pPr>
            <a:r>
              <a:rPr lang="ru-RU" sz="3800" b="1" dirty="0" smtClean="0"/>
              <a:t>Плавающие листья, летящий шар, сшитое платье, склоняемое существительное, составляемый план, расцветающая роза, дремлющий старик, плачущий малыш, привезенный товар, приглашенный гость</a:t>
            </a:r>
          </a:p>
          <a:p>
            <a:pPr indent="228600"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214880" y="1634066"/>
          <a:ext cx="8128000" cy="230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/>
                <a:gridCol w="4064000"/>
              </a:tblGrid>
              <a:tr h="574562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Действительные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Страдательные</a:t>
                      </a:r>
                    </a:p>
                    <a:p>
                      <a:pPr algn="ctr"/>
                      <a:endParaRPr lang="ru-RU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Picture 4" descr="http://pic.51yuansu.com/pic3/cover/00/94/77/58dcdeb006dd8_610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052070" y="1688122"/>
            <a:ext cx="2794050" cy="39881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069144" y="450164"/>
          <a:ext cx="10607040" cy="58788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03520"/>
                <a:gridCol w="5303520"/>
              </a:tblGrid>
              <a:tr h="1604358">
                <a:tc>
                  <a:txBody>
                    <a:bodyPr/>
                    <a:lstStyle/>
                    <a:p>
                      <a:pPr algn="ctr"/>
                      <a:endParaRPr lang="ru-RU" sz="4000" dirty="0" smtClean="0"/>
                    </a:p>
                    <a:p>
                      <a:pPr algn="ctr"/>
                      <a:r>
                        <a:rPr lang="ru-RU" sz="4000" dirty="0" smtClean="0"/>
                        <a:t>Действительные</a:t>
                      </a:r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400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4000" dirty="0" smtClean="0"/>
                        <a:t>Страдательные</a:t>
                      </a:r>
                    </a:p>
                    <a:p>
                      <a:pPr algn="ctr"/>
                      <a:endParaRPr lang="ru-RU" sz="4000" dirty="0"/>
                    </a:p>
                  </a:txBody>
                  <a:tcPr/>
                </a:tc>
              </a:tr>
              <a:tr h="722952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плавающие </a:t>
                      </a:r>
                      <a:r>
                        <a:rPr lang="ru-RU" sz="3200" dirty="0" smtClean="0"/>
                        <a:t>листья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сшитое платье</a:t>
                      </a:r>
                      <a:endParaRPr lang="ru-RU" sz="3200" dirty="0"/>
                    </a:p>
                  </a:txBody>
                  <a:tcPr/>
                </a:tc>
              </a:tr>
              <a:tr h="722952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летящий шар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склоняемое существительное</a:t>
                      </a:r>
                      <a:endParaRPr lang="ru-RU" sz="3200" dirty="0"/>
                    </a:p>
                  </a:txBody>
                  <a:tcPr/>
                </a:tc>
              </a:tr>
              <a:tr h="722952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расцветающая роза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составляемый план</a:t>
                      </a:r>
                      <a:endParaRPr lang="ru-RU" sz="3200" dirty="0"/>
                    </a:p>
                  </a:txBody>
                  <a:tcPr/>
                </a:tc>
              </a:tr>
              <a:tr h="722952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дремлющий старик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привезенный товар</a:t>
                      </a:r>
                      <a:endParaRPr lang="ru-RU" sz="3200" dirty="0"/>
                    </a:p>
                  </a:txBody>
                  <a:tcPr/>
                </a:tc>
              </a:tr>
              <a:tr h="722952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плачущий малыш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приглашенный гость</a:t>
                      </a:r>
                      <a:endParaRPr lang="ru-RU" sz="32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Как образуются страдательные причастия настоящего времени.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702190"/>
            <a:ext cx="10515600" cy="4811151"/>
          </a:xfrm>
        </p:spPr>
        <p:txBody>
          <a:bodyPr>
            <a:normAutofit/>
          </a:bodyPr>
          <a:lstStyle/>
          <a:p>
            <a:pPr indent="228600" algn="just" fontAlgn="base">
              <a:buNone/>
            </a:pPr>
            <a:r>
              <a:rPr lang="ru-RU" dirty="0" smtClean="0"/>
              <a:t>Страдательные причастия настоящего времени образуются </a:t>
            </a:r>
            <a:r>
              <a:rPr lang="ru-RU" b="1" dirty="0" smtClean="0">
                <a:solidFill>
                  <a:srgbClr val="00B050"/>
                </a:solidFill>
              </a:rPr>
              <a:t>от основ настоящего времени глаголов </a:t>
            </a:r>
            <a:r>
              <a:rPr lang="ru-RU" dirty="0" smtClean="0"/>
              <a:t>с помощью суффиксов </a:t>
            </a:r>
            <a:r>
              <a:rPr lang="ru-RU" b="1" i="1" dirty="0" smtClean="0">
                <a:solidFill>
                  <a:srgbClr val="C00000"/>
                </a:solidFill>
              </a:rPr>
              <a:t>-ем-</a:t>
            </a:r>
            <a:r>
              <a:rPr lang="ru-RU" dirty="0" smtClean="0">
                <a:solidFill>
                  <a:srgbClr val="C00000"/>
                </a:solidFill>
              </a:rPr>
              <a:t>,  </a:t>
            </a:r>
            <a:r>
              <a:rPr lang="ru-RU" b="1" i="1" dirty="0" smtClean="0">
                <a:solidFill>
                  <a:srgbClr val="C00000"/>
                </a:solidFill>
              </a:rPr>
              <a:t>-им-</a:t>
            </a:r>
            <a:r>
              <a:rPr lang="ru-RU" dirty="0" smtClean="0"/>
              <a:t>:</a:t>
            </a:r>
          </a:p>
          <a:p>
            <a:pPr indent="228600" algn="just" fontAlgn="base">
              <a:buNone/>
            </a:pPr>
            <a:r>
              <a:rPr lang="ru-RU" b="1" i="1" dirty="0" smtClean="0"/>
              <a:t>узнавать — </a:t>
            </a:r>
            <a:r>
              <a:rPr lang="ru-RU" b="1" i="1" dirty="0" err="1" smtClean="0"/>
              <a:t>узнава-ют</a:t>
            </a:r>
            <a:r>
              <a:rPr lang="ru-RU" b="1" i="1" dirty="0" smtClean="0"/>
              <a:t> — узнава</a:t>
            </a:r>
            <a:r>
              <a:rPr lang="ru-RU" b="1" i="1" dirty="0" smtClean="0">
                <a:solidFill>
                  <a:srgbClr val="C00000"/>
                </a:solidFill>
              </a:rPr>
              <a:t>ем</a:t>
            </a:r>
            <a:r>
              <a:rPr lang="ru-RU" b="1" i="1" dirty="0" smtClean="0"/>
              <a:t>ый;</a:t>
            </a:r>
            <a:endParaRPr lang="ru-RU" b="1" dirty="0" smtClean="0"/>
          </a:p>
          <a:p>
            <a:pPr indent="228600" algn="just" fontAlgn="base">
              <a:buNone/>
            </a:pPr>
            <a:r>
              <a:rPr lang="ru-RU" b="1" i="1" dirty="0" smtClean="0"/>
              <a:t>слышать — </a:t>
            </a:r>
            <a:r>
              <a:rPr lang="ru-RU" b="1" i="1" dirty="0" err="1" smtClean="0"/>
              <a:t>слыш-ат</a:t>
            </a:r>
            <a:r>
              <a:rPr lang="ru-RU" b="1" i="1" dirty="0" smtClean="0"/>
              <a:t> — слыш</a:t>
            </a:r>
            <a:r>
              <a:rPr lang="ru-RU" b="1" i="1" dirty="0" smtClean="0">
                <a:solidFill>
                  <a:srgbClr val="C00000"/>
                </a:solidFill>
              </a:rPr>
              <a:t>им</a:t>
            </a:r>
            <a:r>
              <a:rPr lang="ru-RU" b="1" i="1" dirty="0" smtClean="0"/>
              <a:t>ый.</a:t>
            </a:r>
            <a:endParaRPr lang="ru-RU" b="1" dirty="0" smtClean="0"/>
          </a:p>
          <a:p>
            <a:pPr indent="228600" algn="just" fontAlgn="base">
              <a:buNone/>
            </a:pPr>
            <a:r>
              <a:rPr lang="ru-RU" dirty="0" smtClean="0"/>
              <a:t>От нескольких глаголов причастия образуются с помощью суффикса</a:t>
            </a:r>
            <a:r>
              <a:rPr lang="ru-RU" b="1" i="1" dirty="0" smtClean="0"/>
              <a:t> </a:t>
            </a:r>
            <a:r>
              <a:rPr lang="ru-RU" b="1" i="1" dirty="0" smtClean="0">
                <a:solidFill>
                  <a:srgbClr val="C00000"/>
                </a:solidFill>
              </a:rPr>
              <a:t>-</a:t>
            </a:r>
            <a:r>
              <a:rPr lang="ru-RU" b="1" i="1" dirty="0" err="1" smtClean="0">
                <a:solidFill>
                  <a:srgbClr val="C00000"/>
                </a:solidFill>
              </a:rPr>
              <a:t>ом</a:t>
            </a:r>
            <a:r>
              <a:rPr lang="ru-RU" b="1" i="1" dirty="0" smtClean="0">
                <a:solidFill>
                  <a:srgbClr val="C00000"/>
                </a:solidFill>
              </a:rPr>
              <a:t>-</a:t>
            </a:r>
            <a:r>
              <a:rPr lang="ru-RU" dirty="0" smtClean="0"/>
              <a:t>, например:</a:t>
            </a:r>
          </a:p>
          <a:p>
            <a:pPr indent="228600" algn="just" fontAlgn="base">
              <a:buNone/>
            </a:pPr>
            <a:r>
              <a:rPr lang="ru-RU" b="1" i="1" dirty="0" smtClean="0"/>
              <a:t>вести — ведут — вед</a:t>
            </a:r>
            <a:r>
              <a:rPr lang="ru-RU" b="1" i="1" dirty="0" smtClean="0">
                <a:solidFill>
                  <a:srgbClr val="C00000"/>
                </a:solidFill>
              </a:rPr>
              <a:t>ом</a:t>
            </a:r>
            <a:r>
              <a:rPr lang="ru-RU" b="1" i="1" dirty="0" smtClean="0"/>
              <a:t>ый;</a:t>
            </a:r>
            <a:endParaRPr lang="ru-RU" b="1" dirty="0" smtClean="0"/>
          </a:p>
          <a:p>
            <a:pPr indent="228600" algn="just" fontAlgn="base">
              <a:buNone/>
            </a:pPr>
            <a:r>
              <a:rPr lang="ru-RU" b="1" i="1" dirty="0" smtClean="0"/>
              <a:t>влечь — влекут — </a:t>
            </a:r>
            <a:r>
              <a:rPr lang="ru-RU" b="1" i="1" dirty="0" err="1" smtClean="0"/>
              <a:t>влек</a:t>
            </a:r>
            <a:r>
              <a:rPr lang="ru-RU" b="1" i="1" dirty="0" err="1" smtClean="0">
                <a:solidFill>
                  <a:srgbClr val="C00000"/>
                </a:solidFill>
              </a:rPr>
              <a:t>ом</a:t>
            </a:r>
            <a:r>
              <a:rPr lang="ru-RU" b="1" i="1" dirty="0" err="1" smtClean="0"/>
              <a:t>ый</a:t>
            </a:r>
            <a:r>
              <a:rPr lang="ru-RU" b="1" i="1" dirty="0" smtClean="0"/>
              <a:t>.</a:t>
            </a:r>
            <a:endParaRPr lang="ru-RU" b="1" dirty="0" smtClean="0"/>
          </a:p>
          <a:p>
            <a:endParaRPr lang="ru-RU" dirty="0"/>
          </a:p>
        </p:txBody>
      </p:sp>
      <p:pic>
        <p:nvPicPr>
          <p:cNvPr id="4" name="Picture 1" descr="C:\Users\user\Desktop\к презентациям\541758_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8932983" y="4489080"/>
            <a:ext cx="2095257" cy="20626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7012" y="787790"/>
            <a:ext cx="10515600" cy="5192225"/>
          </a:xfrm>
        </p:spPr>
        <p:txBody>
          <a:bodyPr>
            <a:normAutofit/>
          </a:bodyPr>
          <a:lstStyle/>
          <a:p>
            <a:pPr indent="228600" algn="just" fontAlgn="base">
              <a:buNone/>
            </a:pPr>
            <a:r>
              <a:rPr lang="ru-RU" dirty="0" smtClean="0"/>
              <a:t>Безударный гласный в суффиксе страдательного причастия настоящего времени поможет написать такой </a:t>
            </a:r>
            <a:r>
              <a:rPr lang="ru-RU" b="1" dirty="0" smtClean="0">
                <a:solidFill>
                  <a:srgbClr val="C00000"/>
                </a:solidFill>
              </a:rPr>
              <a:t>алгоритм:</a:t>
            </a:r>
          </a:p>
          <a:p>
            <a:pPr indent="228600" algn="just" fontAlgn="base">
              <a:buNone/>
            </a:pPr>
            <a:r>
              <a:rPr lang="ru-RU" i="1" dirty="0" smtClean="0"/>
              <a:t>разыгрывать — мы разыгрыва</a:t>
            </a:r>
            <a:r>
              <a:rPr lang="ru-RU" b="1" i="1" dirty="0" smtClean="0">
                <a:solidFill>
                  <a:srgbClr val="00B050"/>
                </a:solidFill>
              </a:rPr>
              <a:t>ем</a:t>
            </a:r>
            <a:r>
              <a:rPr lang="ru-RU" i="1" dirty="0" smtClean="0"/>
              <a:t> — разыгрыва</a:t>
            </a:r>
            <a:r>
              <a:rPr lang="ru-RU" b="1" i="1" dirty="0" smtClean="0">
                <a:solidFill>
                  <a:srgbClr val="00B050"/>
                </a:solidFill>
              </a:rPr>
              <a:t>ем</a:t>
            </a:r>
            <a:r>
              <a:rPr lang="ru-RU" i="1" dirty="0" smtClean="0"/>
              <a:t>ый приз;</a:t>
            </a:r>
            <a:endParaRPr lang="ru-RU" dirty="0" smtClean="0"/>
          </a:p>
          <a:p>
            <a:pPr indent="228600" algn="just" fontAlgn="base">
              <a:buNone/>
            </a:pPr>
            <a:r>
              <a:rPr lang="ru-RU" i="1" dirty="0" err="1" smtClean="0"/>
              <a:t>неотъемлеть</a:t>
            </a:r>
            <a:r>
              <a:rPr lang="ru-RU" i="1" dirty="0" smtClean="0"/>
              <a:t> — мы неотъемл</a:t>
            </a:r>
            <a:r>
              <a:rPr lang="ru-RU" b="1" i="1" dirty="0" smtClean="0">
                <a:solidFill>
                  <a:srgbClr val="00B050"/>
                </a:solidFill>
              </a:rPr>
              <a:t>ем</a:t>
            </a:r>
            <a:r>
              <a:rPr lang="ru-RU" i="1" dirty="0" smtClean="0"/>
              <a:t> — неотъемл</a:t>
            </a:r>
            <a:r>
              <a:rPr lang="ru-RU" b="1" i="1" dirty="0" smtClean="0">
                <a:solidFill>
                  <a:srgbClr val="00B050"/>
                </a:solidFill>
              </a:rPr>
              <a:t>ем</a:t>
            </a:r>
            <a:r>
              <a:rPr lang="ru-RU" i="1" dirty="0" smtClean="0"/>
              <a:t>ый признак;</a:t>
            </a:r>
            <a:endParaRPr lang="ru-RU" dirty="0" smtClean="0"/>
          </a:p>
          <a:p>
            <a:pPr indent="228600" algn="just" fontAlgn="base">
              <a:buNone/>
            </a:pPr>
            <a:r>
              <a:rPr lang="ru-RU" i="1" dirty="0" smtClean="0"/>
              <a:t>мучить — мы муч</a:t>
            </a:r>
            <a:r>
              <a:rPr lang="ru-RU" b="1" i="1" dirty="0" smtClean="0">
                <a:solidFill>
                  <a:srgbClr val="00B050"/>
                </a:solidFill>
              </a:rPr>
              <a:t>им</a:t>
            </a:r>
            <a:r>
              <a:rPr lang="ru-RU" i="1" dirty="0" smtClean="0"/>
              <a:t> — муч</a:t>
            </a:r>
            <a:r>
              <a:rPr lang="ru-RU" b="1" i="1" dirty="0" smtClean="0">
                <a:solidFill>
                  <a:srgbClr val="00B050"/>
                </a:solidFill>
              </a:rPr>
              <a:t>им</a:t>
            </a:r>
            <a:r>
              <a:rPr lang="ru-RU" i="1" dirty="0" smtClean="0"/>
              <a:t>ый жаждой путник;</a:t>
            </a:r>
            <a:endParaRPr lang="ru-RU" dirty="0" smtClean="0"/>
          </a:p>
          <a:p>
            <a:pPr indent="228600" algn="just" fontAlgn="base">
              <a:buNone/>
            </a:pPr>
            <a:r>
              <a:rPr lang="ru-RU" i="1" dirty="0" smtClean="0"/>
              <a:t>видеть — мы вид</a:t>
            </a:r>
            <a:r>
              <a:rPr lang="ru-RU" b="1" i="1" dirty="0" smtClean="0">
                <a:solidFill>
                  <a:srgbClr val="00B050"/>
                </a:solidFill>
              </a:rPr>
              <a:t>им</a:t>
            </a:r>
            <a:r>
              <a:rPr lang="ru-RU" i="1" dirty="0" smtClean="0"/>
              <a:t> — вид</a:t>
            </a:r>
            <a:r>
              <a:rPr lang="ru-RU" b="1" i="1" dirty="0" smtClean="0">
                <a:solidFill>
                  <a:srgbClr val="00B050"/>
                </a:solidFill>
              </a:rPr>
              <a:t>им</a:t>
            </a:r>
            <a:r>
              <a:rPr lang="ru-RU" i="1" dirty="0" smtClean="0"/>
              <a:t>ые на горизонте облака;</a:t>
            </a:r>
            <a:endParaRPr lang="ru-RU" dirty="0" smtClean="0"/>
          </a:p>
          <a:p>
            <a:pPr indent="228600" algn="just" fontAlgn="base">
              <a:buNone/>
            </a:pPr>
            <a:r>
              <a:rPr lang="ru-RU" i="1" dirty="0" smtClean="0"/>
              <a:t>зависеть — мы завис</a:t>
            </a:r>
            <a:r>
              <a:rPr lang="ru-RU" b="1" i="1" dirty="0" smtClean="0">
                <a:solidFill>
                  <a:srgbClr val="00B050"/>
                </a:solidFill>
              </a:rPr>
              <a:t>им</a:t>
            </a:r>
            <a:r>
              <a:rPr lang="ru-RU" i="1" dirty="0" smtClean="0"/>
              <a:t> — завис</a:t>
            </a:r>
            <a:r>
              <a:rPr lang="ru-RU" b="1" i="1" dirty="0" smtClean="0">
                <a:solidFill>
                  <a:srgbClr val="00B050"/>
                </a:solidFill>
              </a:rPr>
              <a:t>им</a:t>
            </a:r>
            <a:r>
              <a:rPr lang="ru-RU" i="1" dirty="0" smtClean="0"/>
              <a:t>ые от погоды.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4132" y="23851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6000" b="1" dirty="0" smtClean="0">
                <a:solidFill>
                  <a:srgbClr val="002060"/>
                </a:solidFill>
              </a:rPr>
              <a:t>Задание №2.</a:t>
            </a:r>
            <a:endParaRPr lang="ru-RU" sz="60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420837"/>
            <a:ext cx="10515600" cy="4756126"/>
          </a:xfrm>
        </p:spPr>
        <p:txBody>
          <a:bodyPr/>
          <a:lstStyle/>
          <a:p>
            <a:pPr indent="228600" algn="just">
              <a:buNone/>
            </a:pPr>
            <a:r>
              <a:rPr lang="ru-RU" b="1" dirty="0" smtClean="0"/>
              <a:t>Найти страдательные причастия настоящего времени. Выделить суффиксы.</a:t>
            </a:r>
          </a:p>
          <a:p>
            <a:pPr indent="228600" algn="just">
              <a:lnSpc>
                <a:spcPct val="150000"/>
              </a:lnSpc>
              <a:buNone/>
            </a:pPr>
            <a:r>
              <a:rPr lang="ru-RU" dirty="0" smtClean="0"/>
              <a:t>Река, низвергаемая тугими водопадами, то вдруг неожиданно затихает, то обольстительно ласкается о мраморные скалы. Гонимые ветром волны набегают на песок. От согреваемой солнцем водной глади поднимается густой пар.</a:t>
            </a:r>
            <a:endParaRPr lang="ru-RU" dirty="0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 rot="10800000">
            <a:off x="4356297" y="2429024"/>
            <a:ext cx="269628" cy="19929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 rot="10800000">
            <a:off x="4328162" y="4356298"/>
            <a:ext cx="269628" cy="19929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 rot="10800000">
            <a:off x="5380894" y="3734974"/>
            <a:ext cx="269628" cy="19929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V="1">
            <a:off x="4145282" y="4356296"/>
            <a:ext cx="239150" cy="18288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V="1">
            <a:off x="5198014" y="3734973"/>
            <a:ext cx="239150" cy="18288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V="1">
            <a:off x="4154660" y="2424333"/>
            <a:ext cx="239150" cy="18288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2" descr="C:\Documents and Settings\User\Мои документы\Мои рисунки\компьютеры и школа\Копия img6.jpg">
            <a:extLst>
              <a:ext uri="{FF2B5EF4-FFF2-40B4-BE49-F238E27FC236}">
                <a16:creationId xmlns="" xmlns:a16="http://schemas.microsoft.com/office/drawing/2014/main" id="{F8AAE6B6-B92D-4BE1-B986-DAD47796BB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8758" y="4904381"/>
            <a:ext cx="2390171" cy="17144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2606" y="18224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 smtClean="0">
                <a:solidFill>
                  <a:srgbClr val="C00000"/>
                </a:solidFill>
              </a:rPr>
              <a:t>Запомните!</a:t>
            </a:r>
            <a:endParaRPr lang="ru-RU" sz="54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645920"/>
            <a:ext cx="10515600" cy="4727991"/>
          </a:xfrm>
        </p:spPr>
        <p:txBody>
          <a:bodyPr/>
          <a:lstStyle/>
          <a:p>
            <a:pPr indent="228600" algn="just" fontAlgn="base">
              <a:buNone/>
            </a:pPr>
            <a:r>
              <a:rPr lang="ru-RU" sz="3200" dirty="0" smtClean="0"/>
              <a:t>Некоторые переходные глаголы несовершенного вида не образуют страдательных причастий настоящего времени:</a:t>
            </a:r>
          </a:p>
          <a:p>
            <a:endParaRPr lang="ru-RU" dirty="0"/>
          </a:p>
        </p:txBody>
      </p:sp>
      <p:pic>
        <p:nvPicPr>
          <p:cNvPr id="4" name="Picture 6" descr="https://i.pinimg.com/736x/88/a1/62/88a162227e686039384b2d0ebd5264eb--software-testing-clipart.jpg">
            <a:extLst>
              <a:ext uri="{FF2B5EF4-FFF2-40B4-BE49-F238E27FC236}">
                <a16:creationId xmlns:a16="http://schemas.microsoft.com/office/drawing/2014/main" xmlns="" id="{8218E893-EFEB-4A9A-9858-5440F5E719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68692" y="2475914"/>
            <a:ext cx="2272334" cy="4218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78522" y="3363408"/>
            <a:ext cx="816395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 algn="just" fontAlgn="base">
              <a:buNone/>
            </a:pPr>
            <a:r>
              <a:rPr lang="ru-RU" sz="2800" b="1" i="1" dirty="0" smtClean="0">
                <a:solidFill>
                  <a:srgbClr val="0070C0"/>
                </a:solidFill>
              </a:rPr>
              <a:t>ждать, брать, колоть, мять, тереть, рыть, мыть, лить, писать, строить, рубить, беречь, ткать, белить, красить,</a:t>
            </a:r>
            <a:r>
              <a:rPr lang="ru-RU" sz="2800" b="1" dirty="0" smtClean="0">
                <a:solidFill>
                  <a:srgbClr val="0070C0"/>
                </a:solidFill>
              </a:rPr>
              <a:t> </a:t>
            </a:r>
            <a:r>
              <a:rPr lang="ru-RU" sz="2800" b="1" i="1" dirty="0" smtClean="0">
                <a:solidFill>
                  <a:srgbClr val="0070C0"/>
                </a:solidFill>
              </a:rPr>
              <a:t>строгать, клеить, жечь, есть, пить</a:t>
            </a:r>
            <a:r>
              <a:rPr lang="ru-RU" sz="2800" b="1" dirty="0" smtClean="0">
                <a:solidFill>
                  <a:srgbClr val="0070C0"/>
                </a:solidFill>
              </a:rPr>
              <a:t> </a:t>
            </a:r>
            <a:r>
              <a:rPr lang="ru-RU" sz="2800" dirty="0" smtClean="0"/>
              <a:t>и другие.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16502" y="2827606"/>
            <a:ext cx="10515600" cy="3404382"/>
          </a:xfrm>
        </p:spPr>
        <p:txBody>
          <a:bodyPr/>
          <a:lstStyle/>
          <a:p>
            <a:pPr indent="228600" algn="just" fontAlgn="base">
              <a:buNone/>
            </a:pPr>
            <a:r>
              <a:rPr lang="ru-RU" sz="3200" b="1" i="1" dirty="0" smtClean="0">
                <a:solidFill>
                  <a:srgbClr val="7030A0"/>
                </a:solidFill>
              </a:rPr>
              <a:t>руководить  — руководимый;</a:t>
            </a:r>
            <a:endParaRPr lang="ru-RU" sz="3200" b="1" dirty="0" smtClean="0">
              <a:solidFill>
                <a:srgbClr val="7030A0"/>
              </a:solidFill>
            </a:endParaRPr>
          </a:p>
          <a:p>
            <a:pPr indent="228600" algn="just" fontAlgn="base">
              <a:buNone/>
            </a:pPr>
            <a:r>
              <a:rPr lang="ru-RU" sz="3200" b="1" i="1" dirty="0" smtClean="0">
                <a:solidFill>
                  <a:srgbClr val="7030A0"/>
                </a:solidFill>
              </a:rPr>
              <a:t>предшествовать — предшествуемый;</a:t>
            </a:r>
            <a:endParaRPr lang="ru-RU" sz="3200" b="1" dirty="0" smtClean="0">
              <a:solidFill>
                <a:srgbClr val="7030A0"/>
              </a:solidFill>
            </a:endParaRPr>
          </a:p>
          <a:p>
            <a:pPr indent="228600" algn="just" fontAlgn="base">
              <a:buNone/>
            </a:pPr>
            <a:r>
              <a:rPr lang="ru-RU" sz="3200" b="1" i="1" dirty="0" smtClean="0">
                <a:solidFill>
                  <a:srgbClr val="7030A0"/>
                </a:solidFill>
              </a:rPr>
              <a:t>угрожать — угрожаемый;</a:t>
            </a:r>
            <a:endParaRPr lang="ru-RU" sz="3200" b="1" dirty="0" smtClean="0">
              <a:solidFill>
                <a:srgbClr val="7030A0"/>
              </a:solidFill>
            </a:endParaRPr>
          </a:p>
          <a:p>
            <a:pPr indent="228600" algn="just" fontAlgn="base">
              <a:buNone/>
            </a:pPr>
            <a:r>
              <a:rPr lang="ru-RU" sz="3200" b="1" i="1" dirty="0" smtClean="0">
                <a:solidFill>
                  <a:srgbClr val="7030A0"/>
                </a:solidFill>
              </a:rPr>
              <a:t>управлять — управляемый.</a:t>
            </a:r>
            <a:endParaRPr lang="ru-RU" sz="3200" b="1" dirty="0" smtClean="0">
              <a:solidFill>
                <a:srgbClr val="7030A0"/>
              </a:solidFill>
            </a:endParaRPr>
          </a:p>
          <a:p>
            <a:endParaRPr lang="ru-RU" dirty="0"/>
          </a:p>
        </p:txBody>
      </p:sp>
      <p:pic>
        <p:nvPicPr>
          <p:cNvPr id="5" name="Picture 2" descr="C:\Documents and Settings\Marina\Рабочий стол\Копия учеба\Копия 209.gif">
            <a:extLst>
              <a:ext uri="{FF2B5EF4-FFF2-40B4-BE49-F238E27FC236}">
                <a16:creationId xmlns:a16="http://schemas.microsoft.com/office/drawing/2014/main" xmlns="" id="{F5A9094E-0D5D-4D33-82F9-1C9EF57E25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495691" y="3977989"/>
            <a:ext cx="1717879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B7A5619C-3F8B-4895-88C9-BAC0351203A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6770" y="237946"/>
            <a:ext cx="2852657" cy="21394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3273083" y="589895"/>
            <a:ext cx="841716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 algn="just" fontAlgn="base">
              <a:buNone/>
            </a:pPr>
            <a:r>
              <a:rPr lang="ru-RU" sz="3200" dirty="0" smtClean="0"/>
              <a:t>Отметим, что ряд непереходных глаголов образовали страдательные причастия настоящего времени: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41009" y="1153550"/>
            <a:ext cx="10255348" cy="4924938"/>
          </a:xfrm>
        </p:spPr>
        <p:txBody>
          <a:bodyPr/>
          <a:lstStyle/>
          <a:p>
            <a:pPr indent="228600" algn="just">
              <a:buNone/>
            </a:pPr>
            <a:r>
              <a:rPr lang="ru-RU" dirty="0" smtClean="0"/>
              <a:t>Познакомимся ещё с одним интересным причастием: </a:t>
            </a:r>
            <a:r>
              <a:rPr lang="ru-RU" b="1" dirty="0" smtClean="0">
                <a:solidFill>
                  <a:srgbClr val="00B050"/>
                </a:solidFill>
              </a:rPr>
              <a:t>движимый</a:t>
            </a:r>
            <a:r>
              <a:rPr lang="ru-RU" b="1" dirty="0" smtClean="0"/>
              <a:t>.</a:t>
            </a:r>
          </a:p>
          <a:p>
            <a:pPr indent="228600" algn="just">
              <a:buNone/>
            </a:pPr>
            <a:r>
              <a:rPr lang="ru-RU" i="1" dirty="0" smtClean="0"/>
              <a:t>Это причастие образовано от глагола I спряжения «двигать», написание этого слова не соответствует правилу, потому что это – </a:t>
            </a:r>
            <a:r>
              <a:rPr lang="ru-RU" b="1" i="1" dirty="0" smtClean="0">
                <a:solidFill>
                  <a:srgbClr val="C00000"/>
                </a:solidFill>
              </a:rPr>
              <a:t>исключение из правила.</a:t>
            </a:r>
            <a:endParaRPr lang="ru-RU" b="1" dirty="0" smtClean="0">
              <a:solidFill>
                <a:srgbClr val="C00000"/>
              </a:solidFill>
            </a:endParaRPr>
          </a:p>
          <a:p>
            <a:endParaRPr lang="ru-RU" dirty="0"/>
          </a:p>
        </p:txBody>
      </p:sp>
      <p:pic>
        <p:nvPicPr>
          <p:cNvPr id="4" name="Picture 2" descr="https://healthy-kids.ru/wp-content/uploads/2017/12/e6c1c79a16d07a52aad3cbc1562c183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43864" y="3683625"/>
            <a:ext cx="3967089" cy="261166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85400" y="172227"/>
            <a:ext cx="7439655" cy="866234"/>
          </a:xfrm>
          <a:prstGeom prst="rect">
            <a:avLst/>
          </a:prstGeom>
        </p:spPr>
        <p:txBody>
          <a:bodyPr vert="horz" wrap="square" lIns="0" tIns="34896" rIns="0" bIns="0" rtlCol="0" anchor="ctr">
            <a:spAutoFit/>
          </a:bodyPr>
          <a:lstStyle/>
          <a:p>
            <a:pPr marL="26842" algn="ctr">
              <a:lnSpc>
                <a:spcPct val="100000"/>
              </a:lnSpc>
              <a:spcBef>
                <a:spcPts val="275"/>
              </a:spcBef>
            </a:pPr>
            <a:r>
              <a:rPr lang="ru-RU" sz="5400" dirty="0" smtClean="0"/>
              <a:t>Сегодня на уроке</a:t>
            </a:r>
            <a:endParaRPr sz="5400" dirty="0"/>
          </a:p>
        </p:txBody>
      </p:sp>
      <p:sp>
        <p:nvSpPr>
          <p:cNvPr id="16" name="TextBox 15"/>
          <p:cNvSpPr txBox="1"/>
          <p:nvPr/>
        </p:nvSpPr>
        <p:spPr>
          <a:xfrm>
            <a:off x="6569612" y="1702706"/>
            <a:ext cx="5078437" cy="934106"/>
          </a:xfrm>
          <a:prstGeom prst="rect">
            <a:avLst/>
          </a:prstGeom>
          <a:noFill/>
        </p:spPr>
        <p:txBody>
          <a:bodyPr wrap="square" lIns="193551" tIns="96776" rIns="193551" bIns="96776" rtlCol="0">
            <a:spAutoFit/>
          </a:bodyPr>
          <a:lstStyle/>
          <a:p>
            <a:pPr defTabSz="1219084">
              <a:spcAft>
                <a:spcPts val="199"/>
              </a:spcAft>
              <a:defRPr/>
            </a:pPr>
            <a:r>
              <a:rPr lang="ru-RU" sz="2400" b="1" kern="0" spc="-70" dirty="0" smtClean="0">
                <a:solidFill>
                  <a:srgbClr val="57565A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Вспомним, какие причастия называются страдательными.</a:t>
            </a:r>
            <a:endParaRPr lang="en-US" kern="0" dirty="0" smtClean="0">
              <a:solidFill>
                <a:srgbClr val="57565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569612" y="3008610"/>
            <a:ext cx="5008098" cy="1303438"/>
          </a:xfrm>
          <a:prstGeom prst="rect">
            <a:avLst/>
          </a:prstGeom>
          <a:noFill/>
        </p:spPr>
        <p:txBody>
          <a:bodyPr wrap="square" lIns="193551" tIns="96776" rIns="193551" bIns="96776" rtlCol="0">
            <a:spAutoFit/>
          </a:bodyPr>
          <a:lstStyle/>
          <a:p>
            <a:pPr defTabSz="1219084">
              <a:spcAft>
                <a:spcPts val="199"/>
              </a:spcAft>
              <a:defRPr/>
            </a:pPr>
            <a:r>
              <a:rPr lang="ru-RU" sz="2400" b="1" kern="0" spc="-70" dirty="0" smtClean="0">
                <a:solidFill>
                  <a:srgbClr val="57565A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Узнаем, от чего зависит выбор гласной в суффиксах страдательных причастий.</a:t>
            </a:r>
            <a:endParaRPr lang="en-US" kern="0" dirty="0" smtClean="0">
              <a:solidFill>
                <a:srgbClr val="57565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541476" y="4581803"/>
            <a:ext cx="5148776" cy="1303438"/>
          </a:xfrm>
          <a:prstGeom prst="rect">
            <a:avLst/>
          </a:prstGeom>
          <a:noFill/>
        </p:spPr>
        <p:txBody>
          <a:bodyPr wrap="square" lIns="193551" tIns="96776" rIns="193551" bIns="96776" rtlCol="0">
            <a:spAutoFit/>
          </a:bodyPr>
          <a:lstStyle/>
          <a:p>
            <a:pPr defTabSz="1219084">
              <a:spcAft>
                <a:spcPts val="199"/>
              </a:spcAft>
              <a:defRPr/>
            </a:pPr>
            <a:r>
              <a:rPr lang="ru-RU" sz="2400" b="1" kern="0" spc="-70" dirty="0" smtClean="0">
                <a:solidFill>
                  <a:srgbClr val="57565A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Разберем, какие глаголы не образуют страдательные причастия.</a:t>
            </a:r>
            <a:endParaRPr lang="en-US" kern="0" dirty="0" smtClean="0">
              <a:solidFill>
                <a:srgbClr val="57565A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0" name="Straight Connector 9"/>
          <p:cNvCxnSpPr/>
          <p:nvPr/>
        </p:nvCxnSpPr>
        <p:spPr>
          <a:xfrm>
            <a:off x="5415742" y="1667629"/>
            <a:ext cx="0" cy="4401749"/>
          </a:xfrm>
          <a:prstGeom prst="line">
            <a:avLst/>
          </a:prstGeom>
          <a:noFill/>
          <a:ln w="9525" cap="flat" cmpd="sng" algn="ctr">
            <a:solidFill>
              <a:srgbClr val="7F7F7F">
                <a:alpha val="50000"/>
              </a:srgbClr>
            </a:solidFill>
            <a:prstDash val="solid"/>
          </a:ln>
          <a:effectLst/>
        </p:spPr>
      </p:cxnSp>
      <p:sp>
        <p:nvSpPr>
          <p:cNvPr id="21" name="Oval 11"/>
          <p:cNvSpPr/>
          <p:nvPr/>
        </p:nvSpPr>
        <p:spPr>
          <a:xfrm>
            <a:off x="5590046" y="1678981"/>
            <a:ext cx="900099" cy="899989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93551" tIns="96776" rIns="193551" bIns="96776" rtlCol="0" anchor="ctr"/>
          <a:lstStyle/>
          <a:p>
            <a:pPr algn="ctr" defTabSz="1219084">
              <a:defRPr/>
            </a:pPr>
            <a:r>
              <a:rPr lang="en-US" sz="3800" kern="0" dirty="0" smtClean="0">
                <a:solidFill>
                  <a:srgbClr val="FFFFFF"/>
                </a:solidFill>
                <a:latin typeface="Open Sans Light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5604113" y="3153699"/>
            <a:ext cx="900099" cy="899989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93551" tIns="96776" rIns="193551" bIns="96776" rtlCol="0" anchor="ctr"/>
          <a:lstStyle/>
          <a:p>
            <a:pPr algn="ctr" defTabSz="1219084">
              <a:defRPr/>
            </a:pPr>
            <a:r>
              <a:rPr lang="en-US" sz="3800" kern="0" dirty="0" smtClean="0">
                <a:solidFill>
                  <a:srgbClr val="FFFFFF"/>
                </a:solidFill>
                <a:latin typeface="Open Sans Light"/>
              </a:rPr>
              <a:t>2</a:t>
            </a:r>
          </a:p>
        </p:txBody>
      </p:sp>
      <p:sp>
        <p:nvSpPr>
          <p:cNvPr id="23" name="Oval 14"/>
          <p:cNvSpPr/>
          <p:nvPr/>
        </p:nvSpPr>
        <p:spPr>
          <a:xfrm>
            <a:off x="5590045" y="4740959"/>
            <a:ext cx="900099" cy="899989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93551" tIns="96776" rIns="193551" bIns="96776" rtlCol="0" anchor="ctr"/>
          <a:lstStyle/>
          <a:p>
            <a:pPr algn="ctr" defTabSz="1219084">
              <a:defRPr/>
            </a:pPr>
            <a:r>
              <a:rPr lang="en-US" sz="3800" kern="0" dirty="0" smtClean="0">
                <a:solidFill>
                  <a:srgbClr val="FFFFFF"/>
                </a:solidFill>
                <a:latin typeface="Open Sans Light"/>
              </a:rPr>
              <a:t>3</a:t>
            </a:r>
          </a:p>
        </p:txBody>
      </p:sp>
      <p:pic>
        <p:nvPicPr>
          <p:cNvPr id="13" name="Picture 2" descr="https://avatars.mds.yandex.net/get-pdb/2080369/f2a27e2a-11b9-4224-870c-13651744e9f8/s1200?webp=false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0096" y="1927275"/>
            <a:ext cx="4261373" cy="319603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207014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1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9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9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1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9" grpId="0"/>
      <p:bldP spid="21" grpId="0" animBg="1"/>
      <p:bldP spid="22" grpId="0" animBg="1"/>
      <p:bldP spid="2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674" y="182245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Игра «Четвёртый лишний». 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266092"/>
            <a:ext cx="10515600" cy="4910871"/>
          </a:xfrm>
        </p:spPr>
        <p:txBody>
          <a:bodyPr>
            <a:normAutofit/>
          </a:bodyPr>
          <a:lstStyle/>
          <a:p>
            <a:pPr indent="228600" algn="just">
              <a:buNone/>
            </a:pPr>
            <a:r>
              <a:rPr lang="ru-RU" dirty="0" smtClean="0"/>
              <a:t> </a:t>
            </a:r>
            <a:r>
              <a:rPr lang="ru-RU" b="1" dirty="0" smtClean="0"/>
              <a:t>Из ряда представленных слов нужно найти одно лишнее и исключить его по какому-либо признаку.</a:t>
            </a:r>
            <a:endParaRPr lang="ru-RU" dirty="0" smtClean="0"/>
          </a:p>
          <a:p>
            <a:pPr indent="228600">
              <a:buNone/>
            </a:pPr>
            <a:r>
              <a:rPr lang="ru-RU" dirty="0" smtClean="0"/>
              <a:t>1) Горящий, колеблющий, горячий, бегущий.</a:t>
            </a:r>
          </a:p>
          <a:p>
            <a:pPr indent="228600" algn="ctr">
              <a:buNone/>
            </a:pPr>
            <a:r>
              <a:rPr lang="ru-RU" sz="3200" b="1" dirty="0" smtClean="0">
                <a:solidFill>
                  <a:srgbClr val="7030A0"/>
                </a:solidFill>
              </a:rPr>
              <a:t>горячий – имя прилагательное</a:t>
            </a:r>
          </a:p>
          <a:p>
            <a:pPr indent="228600">
              <a:buNone/>
            </a:pPr>
            <a:r>
              <a:rPr lang="ru-RU" dirty="0" smtClean="0"/>
              <a:t>2) Объясняющий, решаемый, потухающий, ревущий.</a:t>
            </a:r>
          </a:p>
          <a:p>
            <a:pPr indent="228600" algn="ctr">
              <a:buNone/>
            </a:pPr>
            <a:r>
              <a:rPr lang="ru-RU" sz="3200" b="1" dirty="0" smtClean="0">
                <a:solidFill>
                  <a:srgbClr val="7030A0"/>
                </a:solidFill>
              </a:rPr>
              <a:t>решаемый – страдательное причастие</a:t>
            </a:r>
          </a:p>
          <a:p>
            <a:pPr indent="228600">
              <a:buNone/>
            </a:pPr>
            <a:r>
              <a:rPr lang="ru-RU" dirty="0" smtClean="0"/>
              <a:t>3) Играющий, падающий, слышащий, шепчущий.</a:t>
            </a:r>
          </a:p>
          <a:p>
            <a:pPr algn="ctr">
              <a:buNone/>
            </a:pPr>
            <a:r>
              <a:rPr lang="ru-RU" sz="3200" b="1" dirty="0" smtClean="0">
                <a:solidFill>
                  <a:srgbClr val="7030A0"/>
                </a:solidFill>
              </a:rPr>
              <a:t>      слышащий – от глагола 2 спряжения</a:t>
            </a:r>
            <a:endParaRPr lang="ru-RU" sz="3200" b="1" dirty="0">
              <a:solidFill>
                <a:srgbClr val="7030A0"/>
              </a:solidFill>
            </a:endParaRPr>
          </a:p>
        </p:txBody>
      </p:sp>
      <p:pic>
        <p:nvPicPr>
          <p:cNvPr id="4" name="Picture 4" descr="https://avatars.mds.yandex.net/get-pdb/2301590/dee02935-4d31-4356-88dd-8848df22b0c7/s1200?webp=fals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888777" y="2082019"/>
            <a:ext cx="1867123" cy="31347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4471" y="18224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6000" b="1" dirty="0" smtClean="0">
                <a:solidFill>
                  <a:srgbClr val="002060"/>
                </a:solidFill>
              </a:rPr>
              <a:t>Задание №3. </a:t>
            </a:r>
            <a:endParaRPr lang="ru-RU" sz="60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308296"/>
            <a:ext cx="10515600" cy="4868668"/>
          </a:xfrm>
        </p:spPr>
        <p:txBody>
          <a:bodyPr/>
          <a:lstStyle/>
          <a:p>
            <a:pPr indent="228600" algn="just">
              <a:buNone/>
            </a:pPr>
            <a:r>
              <a:rPr lang="ru-RU" dirty="0" smtClean="0"/>
              <a:t>Замените глаголы в скобках страдательными причастиями настоящего времени. Объясните написание гласных в суффиксах.</a:t>
            </a:r>
          </a:p>
          <a:p>
            <a:pPr indent="228600" algn="just">
              <a:buNone/>
            </a:pPr>
            <a:r>
              <a:rPr lang="ru-RU" dirty="0" smtClean="0"/>
              <a:t>Серебрится река, слабо (озарять) луной. Шелестит камыш, чуть (колебать) ветром. Чьи-то голоса, (слышать) издалека, гулко раздаются в ночной тишине. Вдали стоял почти (не видеть) лес.</a:t>
            </a:r>
          </a:p>
          <a:p>
            <a:pPr indent="228600" algn="just">
              <a:buNone/>
            </a:pPr>
            <a:r>
              <a:rPr lang="ru-RU" dirty="0" smtClean="0"/>
              <a:t>Серебрится река, слабо </a:t>
            </a:r>
            <a:r>
              <a:rPr lang="ru-RU" b="1" dirty="0" smtClean="0">
                <a:solidFill>
                  <a:srgbClr val="7030A0"/>
                </a:solidFill>
              </a:rPr>
              <a:t>озаряемая </a:t>
            </a:r>
            <a:r>
              <a:rPr lang="ru-RU" dirty="0" smtClean="0"/>
              <a:t>луной. Шелестит камыш, чуть </a:t>
            </a:r>
            <a:r>
              <a:rPr lang="ru-RU" b="1" dirty="0" smtClean="0">
                <a:solidFill>
                  <a:srgbClr val="7030A0"/>
                </a:solidFill>
              </a:rPr>
              <a:t>колеблемый</a:t>
            </a:r>
            <a:r>
              <a:rPr lang="ru-RU" dirty="0" smtClean="0"/>
              <a:t> ветром. Чьи-то голоса, </a:t>
            </a:r>
            <a:r>
              <a:rPr lang="ru-RU" b="1" dirty="0" smtClean="0">
                <a:solidFill>
                  <a:srgbClr val="7030A0"/>
                </a:solidFill>
              </a:rPr>
              <a:t>слышимые</a:t>
            </a:r>
            <a:r>
              <a:rPr lang="ru-RU" dirty="0" smtClean="0"/>
              <a:t> издалека, гулко раздаются в ночной тишине. Вдали стоял почти </a:t>
            </a:r>
            <a:r>
              <a:rPr lang="ru-RU" b="1" dirty="0" smtClean="0">
                <a:solidFill>
                  <a:srgbClr val="7030A0"/>
                </a:solidFill>
              </a:rPr>
              <a:t>не видимый </a:t>
            </a:r>
            <a:r>
              <a:rPr lang="ru-RU" dirty="0" smtClean="0"/>
              <a:t>лес.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0960" y="2071678"/>
            <a:ext cx="10972800" cy="1143000"/>
          </a:xfrm>
        </p:spPr>
        <p:txBody>
          <a:bodyPr>
            <a:normAutofit/>
          </a:bodyPr>
          <a:lstStyle/>
          <a:p>
            <a:pPr algn="ctr"/>
            <a:r>
              <a:rPr lang="ru-RU" sz="6000" b="1" dirty="0" smtClean="0"/>
              <a:t>Тесты</a:t>
            </a:r>
            <a:endParaRPr lang="ru-RU" sz="6000" b="1" dirty="0"/>
          </a:p>
        </p:txBody>
      </p:sp>
      <p:pic>
        <p:nvPicPr>
          <p:cNvPr id="49154" name="Picture 2" descr="https://fs00.infourok.ru/images/doc/136/158324/img2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>
                <a:solidFill>
                  <a:srgbClr val="7030A0"/>
                </a:solidFill>
              </a:rPr>
              <a:t>Найдите словосочетания </a:t>
            </a:r>
            <a:r>
              <a:rPr lang="ru-RU" b="1" i="1" dirty="0" err="1" smtClean="0">
                <a:solidFill>
                  <a:srgbClr val="7030A0"/>
                </a:solidFill>
              </a:rPr>
              <a:t>причастие+существительное</a:t>
            </a:r>
            <a:r>
              <a:rPr lang="ru-RU" b="1" i="1" dirty="0" smtClean="0">
                <a:solidFill>
                  <a:srgbClr val="7030A0"/>
                </a:solidFill>
              </a:rPr>
              <a:t>.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80404" y="1516136"/>
            <a:ext cx="10515600" cy="4351338"/>
          </a:xfrm>
        </p:spPr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1) седой старик</a:t>
            </a:r>
          </a:p>
          <a:p>
            <a:pPr>
              <a:buNone/>
            </a:pPr>
            <a:r>
              <a:rPr lang="ru-RU" dirty="0" smtClean="0"/>
              <a:t>2) седеющий мужчина</a:t>
            </a:r>
          </a:p>
          <a:p>
            <a:pPr>
              <a:buNone/>
            </a:pPr>
            <a:r>
              <a:rPr lang="ru-RU" dirty="0" smtClean="0"/>
              <a:t>3) потемневшее небо</a:t>
            </a:r>
          </a:p>
          <a:p>
            <a:pPr>
              <a:buNone/>
            </a:pPr>
            <a:r>
              <a:rPr lang="ru-RU" dirty="0" smtClean="0"/>
              <a:t>4) темные волны</a:t>
            </a:r>
          </a:p>
          <a:p>
            <a:pPr>
              <a:buNone/>
            </a:pPr>
            <a:r>
              <a:rPr lang="ru-RU" dirty="0" smtClean="0"/>
              <a:t>5) тертый сыр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249636" y="4637037"/>
            <a:ext cx="2976381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B050"/>
                </a:solidFill>
              </a:rPr>
              <a:t>потемневшее небо</a:t>
            </a:r>
          </a:p>
          <a:p>
            <a:endParaRPr lang="ru-RU" dirty="0">
              <a:solidFill>
                <a:srgbClr val="00B050"/>
              </a:solidFill>
            </a:endParaRPr>
          </a:p>
        </p:txBody>
      </p:sp>
      <p:pic>
        <p:nvPicPr>
          <p:cNvPr id="29698" name="Picture 2" descr="https://quickcross.themerex.net/wp-content/uploads/2016/12/team-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820444" y="1785768"/>
            <a:ext cx="2279797" cy="2279797"/>
          </a:xfrm>
          <a:prstGeom prst="rect">
            <a:avLst/>
          </a:prstGeom>
          <a:noFill/>
        </p:spPr>
      </p:pic>
      <p:pic>
        <p:nvPicPr>
          <p:cNvPr id="29700" name="Picture 4" descr="https://solovey.moy.su/priroda/chernye_tuchi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0052" y="4634649"/>
            <a:ext cx="3443112" cy="193675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5667971" y="2372136"/>
            <a:ext cx="308213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B050"/>
                </a:solidFill>
              </a:rPr>
              <a:t>седеющий мужчина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rgbClr val="7030A0"/>
                </a:solidFill>
              </a:rPr>
              <a:t>Найдите верный ответ в определении грамматических признаков выделенных слов слов: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575582"/>
            <a:ext cx="10515600" cy="4601382"/>
          </a:xfrm>
        </p:spPr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1) </a:t>
            </a:r>
            <a:r>
              <a:rPr lang="ru-RU" b="1" dirty="0" smtClean="0"/>
              <a:t>летящий</a:t>
            </a:r>
            <a:r>
              <a:rPr lang="ru-RU" dirty="0" smtClean="0"/>
              <a:t> шар – прилагательное</a:t>
            </a:r>
          </a:p>
          <a:p>
            <a:pPr>
              <a:buNone/>
            </a:pPr>
            <a:r>
              <a:rPr lang="ru-RU" dirty="0" smtClean="0"/>
              <a:t>2) </a:t>
            </a:r>
            <a:r>
              <a:rPr lang="ru-RU" b="1" dirty="0" smtClean="0"/>
              <a:t>упавший</a:t>
            </a:r>
            <a:r>
              <a:rPr lang="ru-RU" dirty="0" smtClean="0"/>
              <a:t> лист – глагол</a:t>
            </a:r>
          </a:p>
          <a:p>
            <a:pPr>
              <a:buNone/>
            </a:pPr>
            <a:r>
              <a:rPr lang="ru-RU" dirty="0" smtClean="0"/>
              <a:t>3) </a:t>
            </a:r>
            <a:r>
              <a:rPr lang="ru-RU" b="1" dirty="0" smtClean="0"/>
              <a:t>поднятая</a:t>
            </a:r>
            <a:r>
              <a:rPr lang="ru-RU" dirty="0" smtClean="0"/>
              <a:t> с пола – прилагательное</a:t>
            </a:r>
          </a:p>
          <a:p>
            <a:pPr>
              <a:buNone/>
            </a:pPr>
            <a:r>
              <a:rPr lang="ru-RU" dirty="0" smtClean="0"/>
              <a:t>4) </a:t>
            </a:r>
            <a:r>
              <a:rPr lang="ru-RU" b="1" dirty="0" smtClean="0"/>
              <a:t>накормленный</a:t>
            </a:r>
            <a:r>
              <a:rPr lang="ru-RU" dirty="0" smtClean="0"/>
              <a:t> ребенок – действительное причастие</a:t>
            </a:r>
          </a:p>
          <a:p>
            <a:pPr>
              <a:buNone/>
            </a:pPr>
            <a:r>
              <a:rPr lang="ru-RU" dirty="0" smtClean="0"/>
              <a:t>5)</a:t>
            </a:r>
            <a:r>
              <a:rPr lang="ru-RU" b="1" dirty="0" smtClean="0"/>
              <a:t> составляемый</a:t>
            </a:r>
            <a:r>
              <a:rPr lang="ru-RU" dirty="0" smtClean="0"/>
              <a:t> на год план – страдательное причастие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16812" y="5019041"/>
            <a:ext cx="6096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200" b="1" dirty="0" smtClean="0">
                <a:solidFill>
                  <a:srgbClr val="7030A0"/>
                </a:solidFill>
              </a:rPr>
              <a:t>составляемый</a:t>
            </a:r>
            <a:r>
              <a:rPr lang="ru-RU" sz="3200" b="1" dirty="0" smtClean="0">
                <a:solidFill>
                  <a:srgbClr val="00B050"/>
                </a:solidFill>
              </a:rPr>
              <a:t> на год план – страдательное причастие</a:t>
            </a:r>
            <a:endParaRPr lang="ru-RU" sz="3200" b="1" dirty="0">
              <a:solidFill>
                <a:srgbClr val="00B050"/>
              </a:solidFill>
            </a:endParaRPr>
          </a:p>
        </p:txBody>
      </p:sp>
      <p:pic>
        <p:nvPicPr>
          <p:cNvPr id="5" name="Picture 4" descr="https://te.20minut.ua/img/cache/photogallery_full/photogallery/0007/62/981c71e1615fe85ef47fdd6521b296629ecf9800.jpeg?hash=2017-08-29-09-39-4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3086" y="1617784"/>
            <a:ext cx="1406501" cy="19734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8539" y="238515"/>
            <a:ext cx="10515600" cy="1325563"/>
          </a:xfrm>
        </p:spPr>
        <p:txBody>
          <a:bodyPr/>
          <a:lstStyle/>
          <a:p>
            <a:pPr algn="ctr"/>
            <a:r>
              <a:rPr lang="ru-RU" b="1" i="1" dirty="0" smtClean="0">
                <a:solidFill>
                  <a:srgbClr val="7030A0"/>
                </a:solidFill>
              </a:rPr>
              <a:t>Найдите словосочетание с действительным причастием.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1) проверенный дневник</a:t>
            </a:r>
          </a:p>
          <a:p>
            <a:pPr>
              <a:buNone/>
            </a:pPr>
            <a:r>
              <a:rPr lang="ru-RU" dirty="0" smtClean="0"/>
              <a:t>2) играющий мальчик</a:t>
            </a:r>
          </a:p>
          <a:p>
            <a:pPr>
              <a:buNone/>
            </a:pPr>
            <a:r>
              <a:rPr lang="ru-RU" dirty="0" smtClean="0"/>
              <a:t>3) построенный дом</a:t>
            </a:r>
          </a:p>
          <a:p>
            <a:pPr>
              <a:buNone/>
            </a:pPr>
            <a:r>
              <a:rPr lang="ru-RU" dirty="0" smtClean="0"/>
              <a:t>4) накрытый скатертью</a:t>
            </a:r>
          </a:p>
          <a:p>
            <a:pPr>
              <a:buNone/>
            </a:pPr>
            <a:r>
              <a:rPr lang="ru-RU" dirty="0" smtClean="0"/>
              <a:t>5) покрашенный краской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187620" y="5199743"/>
            <a:ext cx="458952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</a:rPr>
              <a:t>играющий мальчик</a:t>
            </a:r>
            <a:endParaRPr lang="ru-RU" sz="3600" b="1" dirty="0">
              <a:solidFill>
                <a:srgbClr val="0070C0"/>
              </a:solidFill>
            </a:endParaRPr>
          </a:p>
        </p:txBody>
      </p:sp>
      <p:pic>
        <p:nvPicPr>
          <p:cNvPr id="28674" name="Picture 2" descr="https://cdn.cdnparenting.com/articles/2018/07/245686072-H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11098" y="1950721"/>
            <a:ext cx="3690504" cy="252280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rgbClr val="7030A0"/>
                </a:solidFill>
              </a:rPr>
              <a:t>Найдите словосочетание со страдательным причастием настоящего времени.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955409"/>
            <a:ext cx="10515600" cy="4221554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1) сидящая девочка</a:t>
            </a:r>
          </a:p>
          <a:p>
            <a:pPr>
              <a:buNone/>
            </a:pPr>
            <a:r>
              <a:rPr lang="ru-RU" dirty="0" smtClean="0"/>
              <a:t>2) рассказывающий о путешествии</a:t>
            </a:r>
          </a:p>
          <a:p>
            <a:pPr>
              <a:buNone/>
            </a:pPr>
            <a:r>
              <a:rPr lang="ru-RU" dirty="0" smtClean="0"/>
              <a:t>3) борющийся за свободу</a:t>
            </a:r>
          </a:p>
          <a:p>
            <a:pPr>
              <a:buNone/>
            </a:pPr>
            <a:r>
              <a:rPr lang="ru-RU" dirty="0" smtClean="0"/>
              <a:t>4) приглашаемый собранием</a:t>
            </a:r>
          </a:p>
          <a:p>
            <a:pPr>
              <a:buNone/>
            </a:pPr>
            <a:r>
              <a:rPr lang="ru-RU" dirty="0" smtClean="0"/>
              <a:t>5) испугавшаяся птица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320610" y="5227879"/>
            <a:ext cx="63165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</a:rPr>
              <a:t>приглашаемый собранием</a:t>
            </a:r>
            <a:endParaRPr lang="ru-RU" sz="3600" b="1" dirty="0">
              <a:solidFill>
                <a:srgbClr val="0070C0"/>
              </a:solidFill>
            </a:endParaRPr>
          </a:p>
        </p:txBody>
      </p:sp>
      <p:pic>
        <p:nvPicPr>
          <p:cNvPr id="27650" name="Picture 2" descr="https://im0-tub-ru.yandex.net/i?id=1fbd4dedd5685314fcb677517ebbb293-l&amp;n=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33150" y="2274001"/>
            <a:ext cx="4416425" cy="259789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64894" y="172227"/>
            <a:ext cx="9096889" cy="866234"/>
          </a:xfrm>
          <a:prstGeom prst="rect">
            <a:avLst/>
          </a:prstGeom>
        </p:spPr>
        <p:txBody>
          <a:bodyPr vert="horz" wrap="square" lIns="0" tIns="34896" rIns="0" bIns="0" rtlCol="0" anchor="ctr">
            <a:spAutoFit/>
          </a:bodyPr>
          <a:lstStyle/>
          <a:p>
            <a:pPr marL="26842" algn="ctr">
              <a:lnSpc>
                <a:spcPct val="100000"/>
              </a:lnSpc>
              <a:spcBef>
                <a:spcPts val="275"/>
              </a:spcBef>
            </a:pPr>
            <a:r>
              <a:rPr lang="ru-RU" sz="5400" dirty="0" smtClean="0"/>
              <a:t>Подведение итогов урока</a:t>
            </a:r>
            <a:endParaRPr sz="5400" dirty="0"/>
          </a:p>
        </p:txBody>
      </p:sp>
      <p:sp>
        <p:nvSpPr>
          <p:cNvPr id="16" name="TextBox 15"/>
          <p:cNvSpPr txBox="1"/>
          <p:nvPr/>
        </p:nvSpPr>
        <p:spPr>
          <a:xfrm>
            <a:off x="6569612" y="1702706"/>
            <a:ext cx="5078437" cy="934106"/>
          </a:xfrm>
          <a:prstGeom prst="rect">
            <a:avLst/>
          </a:prstGeom>
          <a:noFill/>
        </p:spPr>
        <p:txBody>
          <a:bodyPr wrap="square" lIns="193551" tIns="96776" rIns="193551" bIns="96776" rtlCol="0">
            <a:spAutoFit/>
          </a:bodyPr>
          <a:lstStyle/>
          <a:p>
            <a:pPr defTabSz="1219084">
              <a:spcAft>
                <a:spcPts val="199"/>
              </a:spcAft>
              <a:defRPr/>
            </a:pPr>
            <a:r>
              <a:rPr lang="ru-RU" sz="2400" b="1" kern="0" spc="-70" dirty="0" smtClean="0">
                <a:solidFill>
                  <a:srgbClr val="57565A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Вспомнили, какие причастия называются страдательными.</a:t>
            </a:r>
            <a:endParaRPr lang="en-US" kern="0" dirty="0" smtClean="0">
              <a:solidFill>
                <a:srgbClr val="57565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569612" y="3008610"/>
            <a:ext cx="5008098" cy="1303438"/>
          </a:xfrm>
          <a:prstGeom prst="rect">
            <a:avLst/>
          </a:prstGeom>
          <a:noFill/>
        </p:spPr>
        <p:txBody>
          <a:bodyPr wrap="square" lIns="193551" tIns="96776" rIns="193551" bIns="96776" rtlCol="0">
            <a:spAutoFit/>
          </a:bodyPr>
          <a:lstStyle/>
          <a:p>
            <a:pPr defTabSz="1219084">
              <a:spcAft>
                <a:spcPts val="199"/>
              </a:spcAft>
              <a:defRPr/>
            </a:pPr>
            <a:r>
              <a:rPr lang="ru-RU" sz="2400" b="1" kern="0" spc="-70" dirty="0" smtClean="0">
                <a:solidFill>
                  <a:srgbClr val="57565A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Узнали, от чего зависит выбор гласной в суффиксах страдательных причастий.</a:t>
            </a:r>
            <a:endParaRPr lang="en-US" kern="0" dirty="0" smtClean="0">
              <a:solidFill>
                <a:srgbClr val="57565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541476" y="4581803"/>
            <a:ext cx="5148776" cy="1303438"/>
          </a:xfrm>
          <a:prstGeom prst="rect">
            <a:avLst/>
          </a:prstGeom>
          <a:noFill/>
        </p:spPr>
        <p:txBody>
          <a:bodyPr wrap="square" lIns="193551" tIns="96776" rIns="193551" bIns="96776" rtlCol="0">
            <a:spAutoFit/>
          </a:bodyPr>
          <a:lstStyle/>
          <a:p>
            <a:pPr defTabSz="1219084">
              <a:spcAft>
                <a:spcPts val="199"/>
              </a:spcAft>
              <a:defRPr/>
            </a:pPr>
            <a:r>
              <a:rPr lang="ru-RU" sz="2400" b="1" kern="0" spc="-70" dirty="0" smtClean="0">
                <a:solidFill>
                  <a:srgbClr val="57565A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Разобрали, какие глаголы не образуют страдательные причастия.</a:t>
            </a:r>
            <a:endParaRPr lang="en-US" kern="0" dirty="0" smtClean="0">
              <a:solidFill>
                <a:srgbClr val="57565A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0" name="Straight Connector 9"/>
          <p:cNvCxnSpPr/>
          <p:nvPr/>
        </p:nvCxnSpPr>
        <p:spPr>
          <a:xfrm>
            <a:off x="5415742" y="1667629"/>
            <a:ext cx="0" cy="4401749"/>
          </a:xfrm>
          <a:prstGeom prst="line">
            <a:avLst/>
          </a:prstGeom>
          <a:noFill/>
          <a:ln w="9525" cap="flat" cmpd="sng" algn="ctr">
            <a:solidFill>
              <a:srgbClr val="7F7F7F">
                <a:alpha val="50000"/>
              </a:srgbClr>
            </a:solidFill>
            <a:prstDash val="solid"/>
          </a:ln>
          <a:effectLst/>
        </p:spPr>
      </p:cxnSp>
      <p:sp>
        <p:nvSpPr>
          <p:cNvPr id="21" name="Oval 11"/>
          <p:cNvSpPr/>
          <p:nvPr/>
        </p:nvSpPr>
        <p:spPr>
          <a:xfrm>
            <a:off x="5590046" y="1678981"/>
            <a:ext cx="900099" cy="899989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93551" tIns="96776" rIns="193551" bIns="96776" rtlCol="0" anchor="ctr"/>
          <a:lstStyle/>
          <a:p>
            <a:pPr algn="ctr" defTabSz="1219084">
              <a:defRPr/>
            </a:pPr>
            <a:r>
              <a:rPr lang="en-US" sz="3800" kern="0" dirty="0" smtClean="0">
                <a:solidFill>
                  <a:srgbClr val="FFFFFF"/>
                </a:solidFill>
                <a:latin typeface="Open Sans Light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5604113" y="3153699"/>
            <a:ext cx="900099" cy="899989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93551" tIns="96776" rIns="193551" bIns="96776" rtlCol="0" anchor="ctr"/>
          <a:lstStyle/>
          <a:p>
            <a:pPr algn="ctr" defTabSz="1219084">
              <a:defRPr/>
            </a:pPr>
            <a:r>
              <a:rPr lang="en-US" sz="3800" kern="0" dirty="0" smtClean="0">
                <a:solidFill>
                  <a:srgbClr val="FFFFFF"/>
                </a:solidFill>
                <a:latin typeface="Open Sans Light"/>
              </a:rPr>
              <a:t>2</a:t>
            </a:r>
          </a:p>
        </p:txBody>
      </p:sp>
      <p:sp>
        <p:nvSpPr>
          <p:cNvPr id="23" name="Oval 14"/>
          <p:cNvSpPr/>
          <p:nvPr/>
        </p:nvSpPr>
        <p:spPr>
          <a:xfrm>
            <a:off x="5590045" y="4740959"/>
            <a:ext cx="900099" cy="899989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93551" tIns="96776" rIns="193551" bIns="96776" rtlCol="0" anchor="ctr"/>
          <a:lstStyle/>
          <a:p>
            <a:pPr algn="ctr" defTabSz="1219084">
              <a:defRPr/>
            </a:pPr>
            <a:r>
              <a:rPr lang="en-US" sz="3800" kern="0" dirty="0" smtClean="0">
                <a:solidFill>
                  <a:srgbClr val="FFFFFF"/>
                </a:solidFill>
                <a:latin typeface="Open Sans Light"/>
              </a:rPr>
              <a:t>3</a:t>
            </a:r>
          </a:p>
        </p:txBody>
      </p:sp>
      <p:pic>
        <p:nvPicPr>
          <p:cNvPr id="13" name="Picture 2" descr="https://avatars.mds.yandex.net/get-pdb/2080369/f2a27e2a-11b9-4224-870c-13651744e9f8/s1200?webp=false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0096" y="1927275"/>
            <a:ext cx="4261373" cy="319603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207014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1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9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9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1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9" grpId="0"/>
      <p:bldP spid="21" grpId="0" animBg="1"/>
      <p:bldP spid="22" grpId="0" animBg="1"/>
      <p:bldP spid="2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6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Самостоятельная работа.</a:t>
            </a:r>
            <a:endParaRPr lang="ru-RU" sz="6600" dirty="0"/>
          </a:p>
        </p:txBody>
      </p:sp>
      <p:sp>
        <p:nvSpPr>
          <p:cNvPr id="11" name="Содержимое 10"/>
          <p:cNvSpPr>
            <a:spLocks noGrp="1"/>
          </p:cNvSpPr>
          <p:nvPr>
            <p:ph idx="1"/>
          </p:nvPr>
        </p:nvSpPr>
        <p:spPr>
          <a:xfrm>
            <a:off x="590843" y="1586475"/>
            <a:ext cx="11043139" cy="4351338"/>
          </a:xfrm>
        </p:spPr>
        <p:txBody>
          <a:bodyPr>
            <a:normAutofit/>
          </a:bodyPr>
          <a:lstStyle/>
          <a:p>
            <a:pPr indent="228600" algn="just">
              <a:buNone/>
            </a:pPr>
            <a:r>
              <a:rPr lang="ru-RU" sz="3200" b="1" dirty="0" smtClean="0"/>
              <a:t>Упражнение </a:t>
            </a:r>
            <a:r>
              <a:rPr lang="ru-RU" sz="3200" b="1" dirty="0" smtClean="0">
                <a:solidFill>
                  <a:srgbClr val="C00000"/>
                </a:solidFill>
              </a:rPr>
              <a:t>85 </a:t>
            </a:r>
            <a:r>
              <a:rPr lang="ru-RU" sz="3200" b="1" dirty="0" smtClean="0"/>
              <a:t>(стр. 39). </a:t>
            </a:r>
            <a:r>
              <a:rPr lang="ru-RU" sz="3200" dirty="0" smtClean="0"/>
              <a:t>Спишите, вставляя пропущенные буквы. Выделите графически изученную орфограмму.</a:t>
            </a:r>
            <a:endParaRPr lang="ru-RU" sz="3200" dirty="0"/>
          </a:p>
        </p:txBody>
      </p:sp>
      <p:pic>
        <p:nvPicPr>
          <p:cNvPr id="4" name="Picture 2">
            <a:extLst>
              <a:ext uri="{FF2B5EF4-FFF2-40B4-BE49-F238E27FC236}">
                <a16:creationId xmlns="" xmlns:a16="http://schemas.microsoft.com/office/drawing/2014/main" id="{58CE8633-7912-409D-B255-AC53E35071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0991" y="3175187"/>
            <a:ext cx="5504692" cy="29415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4470" y="238516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Проверка самостоятельной работы.</a:t>
            </a:r>
            <a:br>
              <a:rPr lang="ru-RU" b="1" dirty="0" smtClean="0">
                <a:solidFill>
                  <a:srgbClr val="002060"/>
                </a:solidFill>
              </a:rPr>
            </a:b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838200" y="970671"/>
            <a:ext cx="10515600" cy="5570805"/>
          </a:xfrm>
        </p:spPr>
        <p:txBody>
          <a:bodyPr>
            <a:normAutofit/>
          </a:bodyPr>
          <a:lstStyle/>
          <a:p>
            <a:pPr indent="228600" algn="just">
              <a:buNone/>
            </a:pPr>
            <a:r>
              <a:rPr lang="ru-RU" b="1" dirty="0" smtClean="0"/>
              <a:t>Упражнение </a:t>
            </a:r>
            <a:r>
              <a:rPr lang="ru-RU" b="1" dirty="0" smtClean="0">
                <a:solidFill>
                  <a:srgbClr val="C00000"/>
                </a:solidFill>
              </a:rPr>
              <a:t>79</a:t>
            </a:r>
            <a:r>
              <a:rPr lang="ru-RU" b="1" dirty="0" smtClean="0"/>
              <a:t>. Спишите, вставляя пропущенные буквы. В действительных причастиях прошедшего времени выделите суффиксы.</a:t>
            </a:r>
          </a:p>
          <a:p>
            <a:pPr indent="228600" algn="just">
              <a:buNone/>
            </a:pPr>
            <a:r>
              <a:rPr lang="ru-RU" sz="3200" dirty="0" smtClean="0"/>
              <a:t>И. С. Тургенева любили за возвышенный ум, за трог</a:t>
            </a:r>
            <a:r>
              <a:rPr lang="ru-RU" sz="3200" b="1" dirty="0" smtClean="0">
                <a:solidFill>
                  <a:srgbClr val="FF0000"/>
                </a:solidFill>
              </a:rPr>
              <a:t>а</a:t>
            </a:r>
            <a:r>
              <a:rPr lang="ru-RU" sz="3200" dirty="0" smtClean="0"/>
              <a:t>тельную наивность и способность всему уд</a:t>
            </a:r>
            <a:r>
              <a:rPr lang="ru-RU" sz="3200" b="1" dirty="0" smtClean="0">
                <a:solidFill>
                  <a:srgbClr val="FF0000"/>
                </a:solidFill>
              </a:rPr>
              <a:t>и</a:t>
            </a:r>
            <a:r>
              <a:rPr lang="ru-RU" sz="3200" dirty="0" smtClean="0"/>
              <a:t>влят</a:t>
            </a:r>
            <a:r>
              <a:rPr lang="ru-RU" sz="3200" b="1" dirty="0" smtClean="0">
                <a:solidFill>
                  <a:srgbClr val="FF0000"/>
                </a:solidFill>
              </a:rPr>
              <a:t>ь</a:t>
            </a:r>
            <a:r>
              <a:rPr lang="ru-RU" sz="3200" dirty="0" smtClean="0"/>
              <a:t>ся, потому что это был г</a:t>
            </a:r>
            <a:r>
              <a:rPr lang="ru-RU" sz="3200" b="1" dirty="0" smtClean="0">
                <a:solidFill>
                  <a:srgbClr val="FF0000"/>
                </a:solidFill>
              </a:rPr>
              <a:t>е</a:t>
            </a:r>
            <a:r>
              <a:rPr lang="ru-RU" sz="3200" dirty="0" smtClean="0"/>
              <a:t>ниальный человек, из</a:t>
            </a:r>
            <a:r>
              <a:rPr lang="ru-RU" sz="3200" b="1" dirty="0" smtClean="0">
                <a:solidFill>
                  <a:srgbClr val="FF0000"/>
                </a:solidFill>
              </a:rPr>
              <a:t>ъ</a:t>
            </a:r>
            <a:r>
              <a:rPr lang="ru-RU" sz="3200" dirty="0" smtClean="0"/>
              <a:t>езд</a:t>
            </a:r>
            <a:r>
              <a:rPr lang="ru-RU" sz="3200" b="1" dirty="0" smtClean="0">
                <a:solidFill>
                  <a:srgbClr val="FF0000"/>
                </a:solidFill>
              </a:rPr>
              <a:t>и</a:t>
            </a:r>
            <a:r>
              <a:rPr lang="ru-RU" sz="3200" dirty="0" smtClean="0"/>
              <a:t>вший весь свет, знавший всех великих людей своего века, проч</a:t>
            </a:r>
            <a:r>
              <a:rPr lang="ru-RU" sz="3200" b="1" dirty="0" smtClean="0">
                <a:solidFill>
                  <a:srgbClr val="FF0000"/>
                </a:solidFill>
              </a:rPr>
              <a:t>и</a:t>
            </a:r>
            <a:r>
              <a:rPr lang="ru-RU" sz="3200" dirty="0" smtClean="0"/>
              <a:t>тавший всё, что только в силах проч</a:t>
            </a:r>
            <a:r>
              <a:rPr lang="ru-RU" sz="3200" b="1" dirty="0" smtClean="0">
                <a:solidFill>
                  <a:srgbClr val="FF0000"/>
                </a:solidFill>
              </a:rPr>
              <a:t>и</a:t>
            </a:r>
            <a:r>
              <a:rPr lang="ru-RU" sz="3200" dirty="0" smtClean="0"/>
              <a:t>тать человек, и гов</a:t>
            </a:r>
            <a:r>
              <a:rPr lang="ru-RU" sz="3200" b="1" dirty="0" smtClean="0">
                <a:solidFill>
                  <a:srgbClr val="FF0000"/>
                </a:solidFill>
              </a:rPr>
              <a:t>о</a:t>
            </a:r>
            <a:r>
              <a:rPr lang="ru-RU" sz="3200" dirty="0" smtClean="0"/>
              <a:t>ривший на всех языках Европы так же свободно, как на своём родном.</a:t>
            </a:r>
            <a:endParaRPr lang="ru-RU" sz="3200" dirty="0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rot="10800000">
            <a:off x="10011508" y="4440703"/>
            <a:ext cx="269628" cy="19929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rot="10800000">
            <a:off x="8757139" y="3945989"/>
            <a:ext cx="269628" cy="19929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>
            <a:off x="9387841" y="3535681"/>
            <a:ext cx="269628" cy="19929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rot="10800000">
            <a:off x="4996376" y="3547404"/>
            <a:ext cx="269628" cy="19929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V="1">
            <a:off x="9139312" y="3540371"/>
            <a:ext cx="239150" cy="18288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8532057" y="3945989"/>
            <a:ext cx="239150" cy="18288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V="1">
            <a:off x="4759571" y="3535682"/>
            <a:ext cx="239150" cy="18288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V="1">
            <a:off x="9772359" y="4454771"/>
            <a:ext cx="239150" cy="18288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534572"/>
            <a:ext cx="10515600" cy="5642391"/>
          </a:xfrm>
        </p:spPr>
        <p:txBody>
          <a:bodyPr/>
          <a:lstStyle/>
          <a:p>
            <a:pPr indent="228600" algn="just">
              <a:buNone/>
            </a:pPr>
            <a:endParaRPr lang="ru-RU" dirty="0" smtClean="0"/>
          </a:p>
          <a:p>
            <a:pPr indent="228600" algn="just">
              <a:buNone/>
            </a:pPr>
            <a:r>
              <a:rPr lang="ru-RU" sz="3600" b="1" dirty="0" smtClean="0"/>
              <a:t>Возвышенный</a:t>
            </a:r>
          </a:p>
          <a:p>
            <a:pPr indent="228600" algn="just">
              <a:buNone/>
            </a:pPr>
            <a:endParaRPr lang="ru-RU" dirty="0" smtClean="0"/>
          </a:p>
          <a:p>
            <a:pPr indent="228600" algn="just">
              <a:buNone/>
            </a:pPr>
            <a:endParaRPr lang="ru-RU" dirty="0" smtClean="0"/>
          </a:p>
          <a:p>
            <a:pPr indent="228600" algn="just">
              <a:buNone/>
            </a:pPr>
            <a:r>
              <a:rPr lang="ru-RU" sz="3200" dirty="0" smtClean="0"/>
              <a:t>1. </a:t>
            </a:r>
            <a:r>
              <a:rPr lang="ru-RU" sz="3200" b="1" dirty="0" smtClean="0">
                <a:solidFill>
                  <a:srgbClr val="00B050"/>
                </a:solidFill>
              </a:rPr>
              <a:t>Удивляться</a:t>
            </a:r>
            <a:r>
              <a:rPr lang="ru-RU" sz="3200" dirty="0" smtClean="0"/>
              <a:t> – неопределенная форма глагола.</a:t>
            </a:r>
          </a:p>
          <a:p>
            <a:pPr indent="228600" algn="just">
              <a:buNone/>
            </a:pPr>
            <a:r>
              <a:rPr lang="ru-RU" sz="3200" dirty="0" smtClean="0"/>
              <a:t>2. Несов.вид, возвратный, непереходный, 1 </a:t>
            </a:r>
            <a:r>
              <a:rPr lang="ru-RU" sz="3200" dirty="0" err="1" smtClean="0"/>
              <a:t>спр</a:t>
            </a:r>
            <a:r>
              <a:rPr lang="ru-RU" sz="3200" dirty="0" smtClean="0"/>
              <a:t>.</a:t>
            </a:r>
          </a:p>
          <a:p>
            <a:pPr indent="228600" algn="just">
              <a:buNone/>
            </a:pPr>
            <a:r>
              <a:rPr lang="ru-RU" sz="3200" dirty="0" smtClean="0"/>
              <a:t>3. Способность (какая?) </a:t>
            </a:r>
            <a:r>
              <a:rPr lang="ru-RU" sz="3200" b="1" u="wavy" dirty="0" smtClean="0"/>
              <a:t>удивляться.</a:t>
            </a:r>
            <a:endParaRPr lang="ru-RU" sz="3200" b="1" dirty="0" smtClean="0"/>
          </a:p>
          <a:p>
            <a:pPr indent="228600" algn="just">
              <a:buNone/>
            </a:pPr>
            <a:endParaRPr lang="ru-RU" dirty="0" smtClean="0"/>
          </a:p>
          <a:p>
            <a:pPr indent="228600" algn="just">
              <a:buNone/>
            </a:pPr>
            <a:endParaRPr lang="ru-RU" dirty="0" smtClean="0"/>
          </a:p>
          <a:p>
            <a:pPr indent="228600" algn="just">
              <a:buNone/>
            </a:pPr>
            <a:endParaRPr lang="ru-RU" dirty="0" smtClean="0"/>
          </a:p>
        </p:txBody>
      </p:sp>
      <p:sp>
        <p:nvSpPr>
          <p:cNvPr id="4" name="Рамка 3"/>
          <p:cNvSpPr/>
          <p:nvPr/>
        </p:nvSpPr>
        <p:spPr>
          <a:xfrm>
            <a:off x="4075731" y="1032223"/>
            <a:ext cx="707283" cy="487088"/>
          </a:xfrm>
          <a:prstGeom prst="frame">
            <a:avLst>
              <a:gd name="adj1" fmla="val 0"/>
            </a:avLst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Половина рамки 4"/>
          <p:cNvSpPr/>
          <p:nvPr/>
        </p:nvSpPr>
        <p:spPr>
          <a:xfrm flipH="1">
            <a:off x="1434905" y="1045188"/>
            <a:ext cx="782109" cy="80227"/>
          </a:xfrm>
          <a:prstGeom prst="halfFrame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Арка 5"/>
          <p:cNvSpPr/>
          <p:nvPr/>
        </p:nvSpPr>
        <p:spPr>
          <a:xfrm>
            <a:off x="2401878" y="928468"/>
            <a:ext cx="763353" cy="464233"/>
          </a:xfrm>
          <a:prstGeom prst="blockArc">
            <a:avLst>
              <a:gd name="adj1" fmla="val 11075120"/>
              <a:gd name="adj2" fmla="val 21460273"/>
              <a:gd name="adj3" fmla="val 1251"/>
            </a:avLst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Половина рамки 6"/>
          <p:cNvSpPr/>
          <p:nvPr/>
        </p:nvSpPr>
        <p:spPr>
          <a:xfrm rot="19130093" flipH="1">
            <a:off x="3522143" y="961826"/>
            <a:ext cx="369387" cy="453785"/>
          </a:xfrm>
          <a:prstGeom prst="halfFrame">
            <a:avLst>
              <a:gd name="adj1" fmla="val 0"/>
              <a:gd name="adj2" fmla="val 5193"/>
            </a:avLst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V="1">
            <a:off x="1363501" y="1589649"/>
            <a:ext cx="2687994" cy="277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6200000" flipH="1">
            <a:off x="1314798" y="1543716"/>
            <a:ext cx="96984" cy="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16200000" flipH="1">
            <a:off x="3987661" y="1557786"/>
            <a:ext cx="96984" cy="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554" name="Picture 2" descr="https://g.foolcdn.com/editorial/images/417467/gettyimages-jaw-dropping-2-54527173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3385" y="4395446"/>
            <a:ext cx="3334936" cy="2223291"/>
          </a:xfrm>
          <a:prstGeom prst="rect">
            <a:avLst/>
          </a:prstGeom>
          <a:noFill/>
        </p:spPr>
      </p:pic>
      <p:pic>
        <p:nvPicPr>
          <p:cNvPr id="15" name="Picture 2" descr="C:\Documents and Settings\User\Мои документы\Мои рисунки\компьютеры и школа\Копия img6.jpg">
            <a:extLst>
              <a:ext uri="{FF2B5EF4-FFF2-40B4-BE49-F238E27FC236}">
                <a16:creationId xmlns:a16="http://schemas.microsoft.com/office/drawing/2014/main" xmlns="" id="{F8AAE6B6-B92D-4BE1-B986-DAD47796BB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20921" y="361762"/>
            <a:ext cx="3255818" cy="23353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365760"/>
            <a:ext cx="10515600" cy="5811203"/>
          </a:xfrm>
        </p:spPr>
        <p:txBody>
          <a:bodyPr>
            <a:normAutofit lnSpcReduction="10000"/>
          </a:bodyPr>
          <a:lstStyle/>
          <a:p>
            <a:pPr indent="0">
              <a:buNone/>
            </a:pPr>
            <a:r>
              <a:rPr lang="ru-RU" b="1" dirty="0" smtClean="0"/>
              <a:t>Изъездивший </a:t>
            </a:r>
            <a:r>
              <a:rPr lang="ru-RU" b="1" dirty="0" err="1" smtClean="0"/>
              <a:t>изъ-ез-див-ший</a:t>
            </a:r>
            <a:r>
              <a:rPr lang="ru-RU" b="1" dirty="0" smtClean="0"/>
              <a:t> – 4 слога</a:t>
            </a:r>
          </a:p>
          <a:p>
            <a:pPr indent="0">
              <a:buNone/>
            </a:pPr>
            <a:r>
              <a:rPr lang="ru-RU" b="1" dirty="0" smtClean="0">
                <a:solidFill>
                  <a:srgbClr val="7030A0"/>
                </a:solidFill>
              </a:rPr>
              <a:t>и</a:t>
            </a:r>
            <a:r>
              <a:rPr lang="ru-RU" dirty="0" smtClean="0"/>
              <a:t> — </a:t>
            </a:r>
            <a:r>
              <a:rPr lang="ru-RU" b="1" dirty="0" smtClean="0">
                <a:solidFill>
                  <a:srgbClr val="00B0F0"/>
                </a:solidFill>
              </a:rPr>
              <a:t>[</a:t>
            </a:r>
            <a:r>
              <a:rPr lang="ru-RU" b="1" dirty="0" err="1" smtClean="0">
                <a:solidFill>
                  <a:srgbClr val="00B0F0"/>
                </a:solidFill>
              </a:rPr>
              <a:t>и</a:t>
            </a:r>
            <a:r>
              <a:rPr lang="ru-RU" b="1" dirty="0" smtClean="0">
                <a:solidFill>
                  <a:srgbClr val="00B0F0"/>
                </a:solidFill>
              </a:rPr>
              <a:t>]</a:t>
            </a:r>
            <a:r>
              <a:rPr lang="ru-RU" dirty="0" smtClean="0"/>
              <a:t> — гласный, безударный</a:t>
            </a:r>
            <a:br>
              <a:rPr lang="ru-RU" dirty="0" smtClean="0"/>
            </a:br>
            <a:r>
              <a:rPr lang="ru-RU" b="1" dirty="0" err="1" smtClean="0">
                <a:solidFill>
                  <a:srgbClr val="7030A0"/>
                </a:solidFill>
              </a:rPr>
              <a:t>з</a:t>
            </a:r>
            <a:r>
              <a:rPr lang="ru-RU" dirty="0" smtClean="0"/>
              <a:t> — </a:t>
            </a:r>
            <a:r>
              <a:rPr lang="ru-RU" b="1" dirty="0" smtClean="0">
                <a:solidFill>
                  <a:srgbClr val="00B0F0"/>
                </a:solidFill>
              </a:rPr>
              <a:t>[</a:t>
            </a:r>
            <a:r>
              <a:rPr lang="ru-RU" b="1" dirty="0" err="1" smtClean="0">
                <a:solidFill>
                  <a:srgbClr val="00B0F0"/>
                </a:solidFill>
              </a:rPr>
              <a:t>з</a:t>
            </a:r>
            <a:r>
              <a:rPr lang="ru-RU" b="1" dirty="0" smtClean="0">
                <a:solidFill>
                  <a:srgbClr val="00B0F0"/>
                </a:solidFill>
              </a:rPr>
              <a:t>]</a:t>
            </a:r>
            <a:r>
              <a:rPr lang="ru-RU" dirty="0" smtClean="0"/>
              <a:t> — согласный, звонкий парный, твёрдый (парный)</a:t>
            </a:r>
            <a:br>
              <a:rPr lang="ru-RU" dirty="0" smtClean="0"/>
            </a:br>
            <a:r>
              <a:rPr lang="ru-RU" b="1" dirty="0" err="1" smtClean="0">
                <a:solidFill>
                  <a:srgbClr val="7030A0"/>
                </a:solidFill>
              </a:rPr>
              <a:t>ъ</a:t>
            </a:r>
            <a:r>
              <a:rPr lang="ru-RU" dirty="0" smtClean="0"/>
              <a:t> — не обозначает звука</a:t>
            </a:r>
            <a:br>
              <a:rPr lang="ru-RU" dirty="0" smtClean="0"/>
            </a:br>
            <a:r>
              <a:rPr lang="ru-RU" dirty="0" smtClean="0"/>
              <a:t>       </a:t>
            </a:r>
            <a:r>
              <a:rPr lang="ru-RU" b="1" dirty="0" smtClean="0">
                <a:solidFill>
                  <a:srgbClr val="00B0F0"/>
                </a:solidFill>
              </a:rPr>
              <a:t>[</a:t>
            </a:r>
            <a:r>
              <a:rPr lang="ru-RU" b="1" dirty="0" err="1" smtClean="0">
                <a:solidFill>
                  <a:srgbClr val="00B0F0"/>
                </a:solidFill>
              </a:rPr>
              <a:t>й</a:t>
            </a:r>
            <a:r>
              <a:rPr lang="ru-RU" b="1" dirty="0" smtClean="0">
                <a:solidFill>
                  <a:srgbClr val="00B0F0"/>
                </a:solidFill>
              </a:rPr>
              <a:t>’] </a:t>
            </a:r>
            <a:r>
              <a:rPr lang="ru-RU" dirty="0" smtClean="0"/>
              <a:t>— согласный, звонкий непарный, мягкий (непарный)</a:t>
            </a:r>
            <a:br>
              <a:rPr lang="ru-RU" dirty="0" smtClean="0"/>
            </a:br>
            <a:r>
              <a:rPr lang="ru-RU" dirty="0" smtClean="0"/>
              <a:t>       </a:t>
            </a:r>
            <a:r>
              <a:rPr lang="ru-RU" b="1" dirty="0" smtClean="0">
                <a:solidFill>
                  <a:srgbClr val="00B0F0"/>
                </a:solidFill>
              </a:rPr>
              <a:t>[э]</a:t>
            </a:r>
            <a:r>
              <a:rPr lang="ru-RU" dirty="0" smtClean="0"/>
              <a:t> — гласный, ударный</a:t>
            </a:r>
            <a:br>
              <a:rPr lang="ru-RU" dirty="0" smtClean="0"/>
            </a:br>
            <a:r>
              <a:rPr lang="ru-RU" b="1" dirty="0" err="1" smtClean="0">
                <a:solidFill>
                  <a:srgbClr val="7030A0"/>
                </a:solidFill>
              </a:rPr>
              <a:t>з</a:t>
            </a:r>
            <a:r>
              <a:rPr lang="ru-RU" dirty="0" smtClean="0"/>
              <a:t> — </a:t>
            </a:r>
            <a:r>
              <a:rPr lang="ru-RU" b="1" dirty="0" smtClean="0">
                <a:solidFill>
                  <a:srgbClr val="00B0F0"/>
                </a:solidFill>
              </a:rPr>
              <a:t>[</a:t>
            </a:r>
            <a:r>
              <a:rPr lang="ru-RU" b="1" dirty="0" err="1" smtClean="0">
                <a:solidFill>
                  <a:srgbClr val="00B0F0"/>
                </a:solidFill>
              </a:rPr>
              <a:t>з</a:t>
            </a:r>
            <a:r>
              <a:rPr lang="ru-RU" b="1" dirty="0" smtClean="0">
                <a:solidFill>
                  <a:srgbClr val="00B0F0"/>
                </a:solidFill>
              </a:rPr>
              <a:t>]</a:t>
            </a:r>
            <a:r>
              <a:rPr lang="ru-RU" dirty="0" smtClean="0"/>
              <a:t> — согласный, звонкий парный, твёрдый (парный)</a:t>
            </a:r>
            <a:br>
              <a:rPr lang="ru-RU" dirty="0" smtClean="0"/>
            </a:br>
            <a:r>
              <a:rPr lang="ru-RU" b="1" dirty="0" err="1" smtClean="0">
                <a:solidFill>
                  <a:srgbClr val="7030A0"/>
                </a:solidFill>
              </a:rPr>
              <a:t>д</a:t>
            </a:r>
            <a:r>
              <a:rPr lang="ru-RU" dirty="0" smtClean="0"/>
              <a:t> — </a:t>
            </a:r>
            <a:r>
              <a:rPr lang="ru-RU" b="1" dirty="0" smtClean="0">
                <a:solidFill>
                  <a:srgbClr val="00B0F0"/>
                </a:solidFill>
              </a:rPr>
              <a:t>[</a:t>
            </a:r>
            <a:r>
              <a:rPr lang="ru-RU" b="1" dirty="0" err="1" smtClean="0">
                <a:solidFill>
                  <a:srgbClr val="00B0F0"/>
                </a:solidFill>
              </a:rPr>
              <a:t>д</a:t>
            </a:r>
            <a:r>
              <a:rPr lang="ru-RU" b="1" dirty="0" smtClean="0">
                <a:solidFill>
                  <a:srgbClr val="00B0F0"/>
                </a:solidFill>
              </a:rPr>
              <a:t>’] </a:t>
            </a:r>
            <a:r>
              <a:rPr lang="ru-RU" dirty="0" smtClean="0"/>
              <a:t>— согласный, звонкий парный, мягкий (парный)</a:t>
            </a:r>
            <a:br>
              <a:rPr lang="ru-RU" dirty="0" smtClean="0"/>
            </a:br>
            <a:r>
              <a:rPr lang="ru-RU" b="1" dirty="0" smtClean="0">
                <a:solidFill>
                  <a:srgbClr val="7030A0"/>
                </a:solidFill>
              </a:rPr>
              <a:t>и</a:t>
            </a:r>
            <a:r>
              <a:rPr lang="ru-RU" dirty="0" smtClean="0"/>
              <a:t> — </a:t>
            </a:r>
            <a:r>
              <a:rPr lang="ru-RU" b="1" dirty="0" smtClean="0">
                <a:solidFill>
                  <a:srgbClr val="00B0F0"/>
                </a:solidFill>
              </a:rPr>
              <a:t>[</a:t>
            </a:r>
            <a:r>
              <a:rPr lang="ru-RU" b="1" dirty="0" err="1" smtClean="0">
                <a:solidFill>
                  <a:srgbClr val="00B0F0"/>
                </a:solidFill>
              </a:rPr>
              <a:t>и</a:t>
            </a:r>
            <a:r>
              <a:rPr lang="ru-RU" b="1" dirty="0" smtClean="0">
                <a:solidFill>
                  <a:srgbClr val="00B0F0"/>
                </a:solidFill>
              </a:rPr>
              <a:t>]</a:t>
            </a:r>
            <a:r>
              <a:rPr lang="ru-RU" dirty="0" smtClean="0"/>
              <a:t> — гласный, безударный</a:t>
            </a:r>
            <a:br>
              <a:rPr lang="ru-RU" dirty="0" smtClean="0"/>
            </a:br>
            <a:r>
              <a:rPr lang="ru-RU" b="1" dirty="0" smtClean="0">
                <a:solidFill>
                  <a:srgbClr val="7030A0"/>
                </a:solidFill>
              </a:rPr>
              <a:t>в</a:t>
            </a:r>
            <a:r>
              <a:rPr lang="ru-RU" dirty="0" smtClean="0"/>
              <a:t> — </a:t>
            </a:r>
            <a:r>
              <a:rPr lang="ru-RU" b="1" dirty="0" smtClean="0">
                <a:solidFill>
                  <a:srgbClr val="00B0F0"/>
                </a:solidFill>
              </a:rPr>
              <a:t>[</a:t>
            </a:r>
            <a:r>
              <a:rPr lang="ru-RU" b="1" dirty="0" err="1" smtClean="0">
                <a:solidFill>
                  <a:srgbClr val="00B0F0"/>
                </a:solidFill>
              </a:rPr>
              <a:t>ф</a:t>
            </a:r>
            <a:r>
              <a:rPr lang="ru-RU" b="1" dirty="0" smtClean="0">
                <a:solidFill>
                  <a:srgbClr val="00B0F0"/>
                </a:solidFill>
              </a:rPr>
              <a:t>] </a:t>
            </a:r>
            <a:r>
              <a:rPr lang="ru-RU" dirty="0" smtClean="0"/>
              <a:t>— согласный, глухой парный, твёрдый (парный)</a:t>
            </a:r>
            <a:br>
              <a:rPr lang="ru-RU" dirty="0" smtClean="0"/>
            </a:br>
            <a:r>
              <a:rPr lang="ru-RU" b="1" dirty="0" err="1" smtClean="0">
                <a:solidFill>
                  <a:srgbClr val="7030A0"/>
                </a:solidFill>
              </a:rPr>
              <a:t>ш</a:t>
            </a:r>
            <a:r>
              <a:rPr lang="ru-RU" dirty="0" smtClean="0"/>
              <a:t> — </a:t>
            </a:r>
            <a:r>
              <a:rPr lang="ru-RU" b="1" dirty="0" smtClean="0">
                <a:solidFill>
                  <a:srgbClr val="00B0F0"/>
                </a:solidFill>
              </a:rPr>
              <a:t>[</a:t>
            </a:r>
            <a:r>
              <a:rPr lang="ru-RU" b="1" dirty="0" err="1" smtClean="0">
                <a:solidFill>
                  <a:srgbClr val="00B0F0"/>
                </a:solidFill>
              </a:rPr>
              <a:t>ш</a:t>
            </a:r>
            <a:r>
              <a:rPr lang="ru-RU" b="1" dirty="0" smtClean="0">
                <a:solidFill>
                  <a:srgbClr val="00B0F0"/>
                </a:solidFill>
              </a:rPr>
              <a:t>]</a:t>
            </a:r>
            <a:r>
              <a:rPr lang="ru-RU" dirty="0" smtClean="0"/>
              <a:t> — согласный, глухой парный, твёрдый (непарный)</a:t>
            </a:r>
            <a:br>
              <a:rPr lang="ru-RU" dirty="0" smtClean="0"/>
            </a:br>
            <a:r>
              <a:rPr lang="ru-RU" b="1" dirty="0" smtClean="0">
                <a:solidFill>
                  <a:srgbClr val="7030A0"/>
                </a:solidFill>
              </a:rPr>
              <a:t>и</a:t>
            </a:r>
            <a:r>
              <a:rPr lang="ru-RU" dirty="0" smtClean="0"/>
              <a:t> — </a:t>
            </a:r>
            <a:r>
              <a:rPr lang="ru-RU" b="1" dirty="0" smtClean="0">
                <a:solidFill>
                  <a:srgbClr val="00B0F0"/>
                </a:solidFill>
              </a:rPr>
              <a:t>[</a:t>
            </a:r>
            <a:r>
              <a:rPr lang="ru-RU" b="1" dirty="0" err="1" smtClean="0">
                <a:solidFill>
                  <a:srgbClr val="00B0F0"/>
                </a:solidFill>
              </a:rPr>
              <a:t>ы</a:t>
            </a:r>
            <a:r>
              <a:rPr lang="ru-RU" b="1" dirty="0" smtClean="0">
                <a:solidFill>
                  <a:srgbClr val="00B0F0"/>
                </a:solidFill>
              </a:rPr>
              <a:t>] </a:t>
            </a:r>
            <a:r>
              <a:rPr lang="ru-RU" dirty="0" smtClean="0"/>
              <a:t>— гласный, безударный</a:t>
            </a:r>
            <a:br>
              <a:rPr lang="ru-RU" dirty="0" smtClean="0"/>
            </a:br>
            <a:r>
              <a:rPr lang="ru-RU" b="1" dirty="0" err="1" smtClean="0">
                <a:solidFill>
                  <a:srgbClr val="7030A0"/>
                </a:solidFill>
              </a:rPr>
              <a:t>й</a:t>
            </a:r>
            <a:r>
              <a:rPr lang="ru-RU" dirty="0" smtClean="0"/>
              <a:t> — </a:t>
            </a:r>
            <a:r>
              <a:rPr lang="ru-RU" b="1" dirty="0" smtClean="0">
                <a:solidFill>
                  <a:srgbClr val="00B0F0"/>
                </a:solidFill>
              </a:rPr>
              <a:t>[</a:t>
            </a:r>
            <a:r>
              <a:rPr lang="ru-RU" b="1" dirty="0" err="1" smtClean="0">
                <a:solidFill>
                  <a:srgbClr val="00B0F0"/>
                </a:solidFill>
              </a:rPr>
              <a:t>й</a:t>
            </a:r>
            <a:r>
              <a:rPr lang="ru-RU" b="1" dirty="0" smtClean="0">
                <a:solidFill>
                  <a:srgbClr val="00B0F0"/>
                </a:solidFill>
              </a:rPr>
              <a:t>’] </a:t>
            </a:r>
            <a:r>
              <a:rPr lang="ru-RU" dirty="0" smtClean="0"/>
              <a:t>— согласный, звонкий непарный, мягкий (непарный)</a:t>
            </a:r>
            <a:br>
              <a:rPr lang="ru-RU" dirty="0" smtClean="0"/>
            </a:br>
            <a:endParaRPr lang="ru-RU" dirty="0" smtClean="0"/>
          </a:p>
          <a:p>
            <a:pPr indent="0">
              <a:buNone/>
            </a:pPr>
            <a:r>
              <a:rPr lang="ru-RU" b="1" dirty="0" smtClean="0"/>
              <a:t>11 букв и 11 звуков.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86193" y="1992309"/>
            <a:ext cx="3850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</a:rPr>
              <a:t>е</a:t>
            </a:r>
            <a:endParaRPr lang="ru-RU" sz="2800" b="1" dirty="0">
              <a:solidFill>
                <a:srgbClr val="7030A0"/>
              </a:solidFill>
            </a:endParaRPr>
          </a:p>
        </p:txBody>
      </p:sp>
      <p:cxnSp>
        <p:nvCxnSpPr>
          <p:cNvPr id="6" name="Прямая соединительная линия 5"/>
          <p:cNvCxnSpPr>
            <a:stCxn id="4" idx="3"/>
          </p:cNvCxnSpPr>
          <p:nvPr/>
        </p:nvCxnSpPr>
        <p:spPr>
          <a:xfrm flipV="1">
            <a:off x="1471235" y="2124223"/>
            <a:ext cx="301294" cy="129696"/>
          </a:xfrm>
          <a:prstGeom prst="line">
            <a:avLst/>
          </a:prstGeom>
          <a:ln w="28575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>
            <a:stCxn id="4" idx="3"/>
          </p:cNvCxnSpPr>
          <p:nvPr/>
        </p:nvCxnSpPr>
        <p:spPr>
          <a:xfrm>
            <a:off x="1471235" y="2253919"/>
            <a:ext cx="301294" cy="151656"/>
          </a:xfrm>
          <a:prstGeom prst="line">
            <a:avLst/>
          </a:prstGeom>
          <a:ln w="28575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1195754" y="5458265"/>
            <a:ext cx="7666892" cy="4220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4" descr="https://avatars.mds.yandex.net/get-pdb/2301590/dee02935-4d31-4356-88dd-8848df22b0c7/s1200?webp=fals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77389" y="3657601"/>
            <a:ext cx="1640888" cy="27549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392701"/>
            <a:ext cx="10515600" cy="4784261"/>
          </a:xfrm>
        </p:spPr>
        <p:txBody>
          <a:bodyPr>
            <a:normAutofit/>
          </a:bodyPr>
          <a:lstStyle/>
          <a:p>
            <a:pPr algn="ctr" fontAlgn="base">
              <a:buNone/>
            </a:pPr>
            <a:r>
              <a:rPr lang="ru-RU" sz="4000" b="1" dirty="0" smtClean="0"/>
              <a:t>Причастия совмещают в себе признаки глагола и прилагательного. </a:t>
            </a:r>
          </a:p>
          <a:p>
            <a:endParaRPr lang="ru-RU" dirty="0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880403" y="19631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 smtClean="0">
                <a:solidFill>
                  <a:srgbClr val="002060"/>
                </a:solidFill>
              </a:rPr>
              <a:t>Истинно или ложно…</a:t>
            </a:r>
            <a:endParaRPr lang="ru-RU" sz="5400" b="1" dirty="0">
              <a:solidFill>
                <a:srgbClr val="002060"/>
              </a:solidFill>
            </a:endParaRPr>
          </a:p>
        </p:txBody>
      </p:sp>
      <p:pic>
        <p:nvPicPr>
          <p:cNvPr id="7" name="Picture 2" descr="https://avatars.mds.yandex.net/get-pdb/2015496/0f5a4809-11a3-49af-9666-9a4fb831b751/s1200?webp=fals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68948" y="3165231"/>
            <a:ext cx="3051860" cy="3051860"/>
          </a:xfrm>
          <a:prstGeom prst="rect">
            <a:avLst/>
          </a:prstGeom>
          <a:noFill/>
        </p:spPr>
      </p:pic>
      <p:pic>
        <p:nvPicPr>
          <p:cNvPr id="8" name="Picture 4" descr="https://te.20minut.ua/img/cache/photogallery_full/photogallery/0007/62/981c71e1615fe85ef47fdd6521b296629ecf9800.jpeg?hash=2017-08-29-09-39-4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890782" y="3203292"/>
            <a:ext cx="2271686" cy="318745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477108"/>
            <a:ext cx="10515600" cy="4699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800" b="1" dirty="0" smtClean="0"/>
              <a:t>ДУМАЮЩИЙ – действительное причастие настоящего времени.</a:t>
            </a:r>
            <a:endParaRPr lang="ru-RU" sz="4800" b="1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852268" y="18224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 smtClean="0">
                <a:solidFill>
                  <a:srgbClr val="002060"/>
                </a:solidFill>
              </a:rPr>
              <a:t>Истинно или ложно…</a:t>
            </a:r>
            <a:endParaRPr lang="ru-RU" sz="5400" b="1" dirty="0">
              <a:solidFill>
                <a:srgbClr val="002060"/>
              </a:solidFill>
            </a:endParaRPr>
          </a:p>
        </p:txBody>
      </p:sp>
      <p:pic>
        <p:nvPicPr>
          <p:cNvPr id="5" name="Picture 2" descr="https://avatars.mds.yandex.net/get-pdb/2015496/0f5a4809-11a3-49af-9666-9a4fb831b751/s1200?webp=fals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68948" y="3165231"/>
            <a:ext cx="3051860" cy="3051860"/>
          </a:xfrm>
          <a:prstGeom prst="rect">
            <a:avLst/>
          </a:prstGeom>
          <a:noFill/>
        </p:spPr>
      </p:pic>
      <p:pic>
        <p:nvPicPr>
          <p:cNvPr id="6" name="Picture 4" descr="https://te.20minut.ua/img/cache/photogallery_full/photogallery/0007/62/981c71e1615fe85ef47fdd6521b296629ecf9800.jpeg?hash=2017-08-29-09-39-4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890782" y="3203292"/>
            <a:ext cx="2271686" cy="318745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4400" b="1" dirty="0" smtClean="0"/>
              <a:t>Причастия могут быть настоящего, будущего и прошедшего времени.</a:t>
            </a:r>
            <a:endParaRPr lang="ru-RU" sz="4400" b="1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b="1" dirty="0" smtClean="0">
                <a:solidFill>
                  <a:srgbClr val="002060"/>
                </a:solidFill>
              </a:rPr>
              <a:t>Истинно или ложно…</a:t>
            </a:r>
            <a:endParaRPr lang="ru-RU" sz="5400" b="1" dirty="0">
              <a:solidFill>
                <a:srgbClr val="002060"/>
              </a:solidFill>
            </a:endParaRPr>
          </a:p>
        </p:txBody>
      </p:sp>
      <p:pic>
        <p:nvPicPr>
          <p:cNvPr id="5" name="Picture 4" descr="https://www.pinclipart.com/picdir/big/100-1002573_open-user-busy-clipar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6867" y="3249637"/>
            <a:ext cx="2602524" cy="2602524"/>
          </a:xfrm>
          <a:prstGeom prst="rect">
            <a:avLst/>
          </a:prstGeom>
          <a:noFill/>
        </p:spPr>
      </p:pic>
      <p:pic>
        <p:nvPicPr>
          <p:cNvPr id="6" name="Picture 4" descr="https://te.20minut.ua/img/cache/photogallery_full/photogallery/0007/62/981c71e1615fe85ef47fdd6521b296629ecf9800.jpeg?hash=2017-08-29-09-39-4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890782" y="3203292"/>
            <a:ext cx="2271686" cy="318745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519311"/>
            <a:ext cx="10515600" cy="465765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400" b="1" dirty="0" smtClean="0"/>
              <a:t>Как и прилагательное, причастие изменяется по падежам, числам, родам.</a:t>
            </a:r>
            <a:endParaRPr lang="ru-RU" sz="4400" b="1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b="1" dirty="0" smtClean="0">
                <a:solidFill>
                  <a:srgbClr val="002060"/>
                </a:solidFill>
              </a:rPr>
              <a:t>Истинно или ложно…</a:t>
            </a:r>
            <a:endParaRPr lang="ru-RU" sz="5400" b="1" dirty="0">
              <a:solidFill>
                <a:srgbClr val="002060"/>
              </a:solidFill>
            </a:endParaRPr>
          </a:p>
        </p:txBody>
      </p:sp>
      <p:pic>
        <p:nvPicPr>
          <p:cNvPr id="5" name="Picture 2" descr="https://avatars.mds.yandex.net/get-pdb/2015496/0f5a4809-11a3-49af-9666-9a4fb831b751/s1200?webp=fals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68948" y="3473891"/>
            <a:ext cx="2743200" cy="2743200"/>
          </a:xfrm>
          <a:prstGeom prst="rect">
            <a:avLst/>
          </a:prstGeom>
          <a:noFill/>
        </p:spPr>
      </p:pic>
      <p:pic>
        <p:nvPicPr>
          <p:cNvPr id="6" name="Picture 4" descr="https://te.20minut.ua/img/cache/photogallery_full/photogallery/0007/62/981c71e1615fe85ef47fdd6521b296629ecf9800.jpeg?hash=2017-08-29-09-39-4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890782" y="3203292"/>
            <a:ext cx="2271686" cy="318745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895</TotalTime>
  <Words>706</Words>
  <Application>Microsoft Office PowerPoint</Application>
  <PresentationFormat>Произвольный</PresentationFormat>
  <Paragraphs>152</Paragraphs>
  <Slides>28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Тема Office</vt:lpstr>
      <vt:lpstr>Слайд 1</vt:lpstr>
      <vt:lpstr>Сегодня на уроке</vt:lpstr>
      <vt:lpstr>Проверка самостоятельной работы. </vt:lpstr>
      <vt:lpstr>Слайд 4</vt:lpstr>
      <vt:lpstr>Слайд 5</vt:lpstr>
      <vt:lpstr>Истинно или ложно…</vt:lpstr>
      <vt:lpstr>Истинно или ложно…</vt:lpstr>
      <vt:lpstr>Истинно или ложно…</vt:lpstr>
      <vt:lpstr>Истинно или ложно…</vt:lpstr>
      <vt:lpstr>Истинно или ложно…</vt:lpstr>
      <vt:lpstr>Отгадай загадку.</vt:lpstr>
      <vt:lpstr>Задание №1. </vt:lpstr>
      <vt:lpstr>Слайд 13</vt:lpstr>
      <vt:lpstr>Как образуются страдательные причастия настоящего времени.</vt:lpstr>
      <vt:lpstr>Слайд 15</vt:lpstr>
      <vt:lpstr>Задание №2.</vt:lpstr>
      <vt:lpstr>Запомните!</vt:lpstr>
      <vt:lpstr>Слайд 18</vt:lpstr>
      <vt:lpstr>Слайд 19</vt:lpstr>
      <vt:lpstr>Игра «Четвёртый лишний». </vt:lpstr>
      <vt:lpstr>Задание №3. </vt:lpstr>
      <vt:lpstr>Тесты</vt:lpstr>
      <vt:lpstr>Найдите словосочетания причастие+существительное.</vt:lpstr>
      <vt:lpstr>Найдите верный ответ в определении грамматических признаков выделенных слов слов:</vt:lpstr>
      <vt:lpstr>Найдите словосочетание с действительным причастием.</vt:lpstr>
      <vt:lpstr>Найдите словосочетание со страдательным причастием настоящего времени.</vt:lpstr>
      <vt:lpstr>Подведение итогов урока</vt:lpstr>
      <vt:lpstr>Самостоятельная работа.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ТАНЮШКА</dc:creator>
  <cp:lastModifiedBy>Пользователь</cp:lastModifiedBy>
  <cp:revision>95</cp:revision>
  <dcterms:created xsi:type="dcterms:W3CDTF">2020-08-20T14:06:43Z</dcterms:created>
  <dcterms:modified xsi:type="dcterms:W3CDTF">2020-10-02T13:39:30Z</dcterms:modified>
</cp:coreProperties>
</file>