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9" r:id="rId3"/>
    <p:sldId id="1411" r:id="rId4"/>
    <p:sldId id="1413" r:id="rId5"/>
    <p:sldId id="1409" r:id="rId6"/>
    <p:sldId id="1410" r:id="rId7"/>
    <p:sldId id="1414" r:id="rId8"/>
    <p:sldId id="1418" r:id="rId9"/>
    <p:sldId id="1419" r:id="rId10"/>
    <p:sldId id="1420" r:id="rId11"/>
    <p:sldId id="1422" r:id="rId12"/>
    <p:sldId id="1421" r:id="rId13"/>
    <p:sldId id="1400" r:id="rId14"/>
    <p:sldId id="1432" r:id="rId15"/>
    <p:sldId id="1434" r:id="rId16"/>
    <p:sldId id="1436" r:id="rId17"/>
    <p:sldId id="1404" r:id="rId18"/>
    <p:sldId id="1415" r:id="rId19"/>
    <p:sldId id="1405" r:id="rId20"/>
    <p:sldId id="1402" r:id="rId21"/>
    <p:sldId id="1406" r:id="rId22"/>
    <p:sldId id="1423" r:id="rId23"/>
    <p:sldId id="1424" r:id="rId24"/>
    <p:sldId id="1425" r:id="rId25"/>
    <p:sldId id="1426" r:id="rId26"/>
    <p:sldId id="1427" r:id="rId27"/>
    <p:sldId id="1428" r:id="rId28"/>
    <p:sldId id="1429" r:id="rId29"/>
    <p:sldId id="1430" r:id="rId30"/>
    <p:sldId id="141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748" y="2464820"/>
            <a:ext cx="8276449" cy="29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Гласные в суффиксах действительных причастий настоящего времени.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2244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№3.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784261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75</a:t>
            </a:r>
            <a:r>
              <a:rPr lang="ru-RU" b="1" dirty="0" smtClean="0"/>
              <a:t>. Переконструируйте предложения, употребив в них действительные причастия настоящего времени.</a:t>
            </a:r>
          </a:p>
          <a:p>
            <a:pPr indent="228600" algn="just">
              <a:buNone/>
            </a:pPr>
            <a:r>
              <a:rPr lang="ru-RU" dirty="0" smtClean="0"/>
              <a:t>Флаги, которые развевались над домами, придавали городу праздничный вид. </a:t>
            </a:r>
          </a:p>
          <a:p>
            <a:pPr indent="228600" algn="just">
              <a:buNone/>
            </a:pPr>
            <a:r>
              <a:rPr lang="ru-RU" dirty="0" smtClean="0"/>
              <a:t>Флаги, </a:t>
            </a:r>
            <a:r>
              <a:rPr lang="ru-RU" b="1" dirty="0" smtClean="0">
                <a:solidFill>
                  <a:srgbClr val="00B050"/>
                </a:solidFill>
              </a:rPr>
              <a:t>развивающиеся</a:t>
            </a:r>
            <a:r>
              <a:rPr lang="ru-RU" dirty="0" smtClean="0"/>
              <a:t> над домами, придавали городу праздничный вид. </a:t>
            </a:r>
          </a:p>
          <a:p>
            <a:pPr indent="228600" algn="just">
              <a:buNone/>
            </a:pPr>
            <a:r>
              <a:rPr lang="ru-RU" dirty="0" smtClean="0"/>
              <a:t>Цех, который строится на территории завода, будет оснащён самым современным оборудованием. </a:t>
            </a:r>
          </a:p>
          <a:p>
            <a:pPr indent="228600" algn="just">
              <a:buNone/>
            </a:pPr>
            <a:r>
              <a:rPr lang="ru-RU" dirty="0" smtClean="0"/>
              <a:t>Цех, </a:t>
            </a:r>
            <a:r>
              <a:rPr lang="ru-RU" b="1" dirty="0" smtClean="0">
                <a:solidFill>
                  <a:srgbClr val="00B050"/>
                </a:solidFill>
              </a:rPr>
              <a:t>строящийся</a:t>
            </a:r>
            <a:r>
              <a:rPr lang="ru-RU" dirty="0" smtClean="0"/>
              <a:t> на территории завода, будет оснащён самым современным оборудованием. </a:t>
            </a:r>
          </a:p>
          <a:p>
            <a:pPr indent="22860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15926"/>
            <a:ext cx="10515600" cy="536103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Струи фонтана, которые искрились на солнце, били в самое небо. </a:t>
            </a:r>
          </a:p>
          <a:p>
            <a:pPr indent="228600" algn="just">
              <a:buNone/>
            </a:pPr>
            <a:r>
              <a:rPr lang="ru-RU" dirty="0" smtClean="0"/>
              <a:t>Струи фонтана, </a:t>
            </a:r>
            <a:r>
              <a:rPr lang="ru-RU" b="1" dirty="0" smtClean="0">
                <a:solidFill>
                  <a:srgbClr val="00B050"/>
                </a:solidFill>
              </a:rPr>
              <a:t>искрящиеся</a:t>
            </a:r>
            <a:r>
              <a:rPr lang="ru-RU" dirty="0" smtClean="0"/>
              <a:t> на солнце, били в самое небо. </a:t>
            </a:r>
          </a:p>
          <a:p>
            <a:pPr indent="228600" algn="just">
              <a:buNone/>
            </a:pPr>
            <a:r>
              <a:rPr lang="ru-RU" dirty="0" smtClean="0"/>
              <a:t>Огромная туча, которая медленно двигалась по небу, заставила нас отказаться от прогулки. </a:t>
            </a:r>
          </a:p>
          <a:p>
            <a:pPr indent="228600" algn="just">
              <a:buNone/>
            </a:pPr>
            <a:r>
              <a:rPr lang="ru-RU" dirty="0" smtClean="0"/>
              <a:t>Огромная туча, медленно </a:t>
            </a:r>
            <a:r>
              <a:rPr lang="ru-RU" b="1" dirty="0" smtClean="0">
                <a:solidFill>
                  <a:srgbClr val="00B050"/>
                </a:solidFill>
              </a:rPr>
              <a:t>двигающаяся</a:t>
            </a:r>
            <a:r>
              <a:rPr lang="ru-RU" dirty="0" smtClean="0"/>
              <a:t> по небу, заставила нас отказаться от прогулки. </a:t>
            </a:r>
          </a:p>
          <a:p>
            <a:pPr indent="228600" algn="just">
              <a:buNone/>
            </a:pPr>
            <a:r>
              <a:rPr lang="ru-RU" dirty="0" smtClean="0"/>
              <a:t>В воздухе не чувствовалось сырости, которая пронизывала до костей, как это было вчера.</a:t>
            </a:r>
          </a:p>
          <a:p>
            <a:pPr indent="228600" algn="just">
              <a:buNone/>
            </a:pPr>
            <a:r>
              <a:rPr lang="ru-RU" dirty="0" smtClean="0"/>
              <a:t>В воздухе не чувствовалось сырости, </a:t>
            </a:r>
            <a:r>
              <a:rPr lang="ru-RU" b="1" dirty="0" smtClean="0">
                <a:solidFill>
                  <a:srgbClr val="00B050"/>
                </a:solidFill>
              </a:rPr>
              <a:t>пронизывающей</a:t>
            </a:r>
            <a:r>
              <a:rPr lang="ru-RU" dirty="0" smtClean="0"/>
              <a:t> до костей, как это было вчера.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698610" y="1280160"/>
            <a:ext cx="2883877" cy="1420836"/>
          </a:xfrm>
          <a:prstGeom prst="roundRect">
            <a:avLst/>
          </a:prstGeom>
          <a:solidFill>
            <a:srgbClr val="FF66CC"/>
          </a:solidFill>
          <a:ln w="38100">
            <a:solidFill>
              <a:srgbClr val="A2067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Словарная работа.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493900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Т</a:t>
            </a:r>
            <a:r>
              <a:rPr lang="ru-RU" sz="3200" b="1" i="1" dirty="0" smtClean="0"/>
              <a:t>ерритория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3046" y="2841674"/>
            <a:ext cx="1097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Те</a:t>
            </a:r>
            <a:r>
              <a:rPr lang="ru-RU" sz="2400" b="1" dirty="0" smtClean="0">
                <a:solidFill>
                  <a:srgbClr val="FF0000"/>
                </a:solidFill>
              </a:rPr>
              <a:t>рр</a:t>
            </a:r>
            <a:r>
              <a:rPr lang="ru-RU" sz="2400" b="1" dirty="0" smtClean="0"/>
              <a:t>итория</a:t>
            </a:r>
            <a:r>
              <a:rPr lang="ru-RU" sz="2400" dirty="0" smtClean="0"/>
              <a:t> – это ограниченное земельное пространство.</a:t>
            </a:r>
          </a:p>
          <a:p>
            <a:pPr indent="457200" algn="just"/>
            <a:r>
              <a:rPr lang="ru-RU" sz="2400" dirty="0" smtClean="0">
                <a:solidFill>
                  <a:srgbClr val="7030A0"/>
                </a:solidFill>
              </a:rPr>
              <a:t> </a:t>
            </a:r>
            <a:r>
              <a:rPr lang="ru-RU" sz="2400" i="1" dirty="0" err="1" smtClean="0">
                <a:solidFill>
                  <a:srgbClr val="7030A0"/>
                </a:solidFill>
              </a:rPr>
              <a:t>Государтвенная</a:t>
            </a:r>
            <a:r>
              <a:rPr lang="ru-RU" sz="2400" i="1" dirty="0" smtClean="0">
                <a:solidFill>
                  <a:srgbClr val="7030A0"/>
                </a:solidFill>
              </a:rPr>
              <a:t> т. Т. города. Т. завода. На территории двора.</a:t>
            </a:r>
          </a:p>
          <a:p>
            <a:endParaRPr lang="ru-RU" sz="2400" i="1" dirty="0" smtClean="0"/>
          </a:p>
          <a:p>
            <a:pPr indent="457200"/>
            <a:r>
              <a:rPr lang="ru-RU" sz="2400" b="1" i="1" dirty="0" smtClean="0">
                <a:solidFill>
                  <a:srgbClr val="0070C0"/>
                </a:solidFill>
              </a:rPr>
              <a:t>Синонимы:</a:t>
            </a:r>
          </a:p>
          <a:p>
            <a:pPr indent="457200"/>
            <a:r>
              <a:rPr lang="ru-RU" sz="2400" dirty="0" smtClean="0"/>
              <a:t>владение</a:t>
            </a:r>
          </a:p>
          <a:p>
            <a:pPr indent="457200"/>
            <a:r>
              <a:rPr lang="ru-RU" sz="2400" dirty="0" smtClean="0"/>
              <a:t>зона</a:t>
            </a:r>
          </a:p>
          <a:p>
            <a:pPr indent="457200"/>
            <a:r>
              <a:rPr lang="ru-RU" sz="2400" dirty="0" smtClean="0"/>
              <a:t>местность</a:t>
            </a:r>
          </a:p>
          <a:p>
            <a:pPr indent="457200"/>
            <a:r>
              <a:rPr lang="ru-RU" sz="2400" dirty="0" smtClean="0"/>
              <a:t>земля</a:t>
            </a:r>
          </a:p>
          <a:p>
            <a:pPr indent="457200"/>
            <a:r>
              <a:rPr lang="ru-RU" sz="2400" dirty="0" smtClean="0"/>
              <a:t>область</a:t>
            </a:r>
          </a:p>
          <a:p>
            <a:pPr indent="457200"/>
            <a:r>
              <a:rPr lang="ru-RU" sz="2400" dirty="0" smtClean="0"/>
              <a:t>регион</a:t>
            </a:r>
          </a:p>
        </p:txBody>
      </p:sp>
      <p:pic>
        <p:nvPicPr>
          <p:cNvPr id="10242" name="Picture 2" descr="http://www.nevelsk-otd-obr.ru/novosti12/Rass5555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672" y="3967089"/>
            <a:ext cx="5167086" cy="263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Действительные причастия – это: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52025"/>
            <a:ext cx="10515600" cy="4924938"/>
          </a:xfrm>
        </p:spPr>
        <p:txBody>
          <a:bodyPr/>
          <a:lstStyle/>
          <a:p>
            <a:pPr marL="514350" indent="-514350" algn="just">
              <a:buFont typeface="+mj-lt"/>
              <a:buAutoNum type="arabicParenR"/>
            </a:pPr>
            <a:r>
              <a:rPr lang="ru-RU" sz="3200" dirty="0" smtClean="0"/>
              <a:t>Причастия, которые обозначают признак того предмета, который испытывает на себе действие другого предмета.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3200" dirty="0" smtClean="0"/>
              <a:t>Причастия, обозначающие признак предмета, который сам совершает действие.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Причастия, обозначающие признак предмета, который сам совершает действие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Найдите словосочетание с действительным причастием: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Написанная учеником;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Распиленная плотником;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Ведущая в парк;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Опрокинутый котенком.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Ведущая в парк</a:t>
            </a:r>
            <a:endParaRPr lang="ru-RU" sz="40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532" y="2177365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7" y="5761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Какие суффиксы имеют  действительные причастия настоящего времени, образованные от глаголов 1 спряжения.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1003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-</a:t>
            </a:r>
            <a:r>
              <a:rPr lang="ru-RU" sz="3600" dirty="0" err="1" smtClean="0"/>
              <a:t>ащ</a:t>
            </a:r>
            <a:r>
              <a:rPr lang="ru-RU" sz="3600" dirty="0" smtClean="0"/>
              <a:t>- (-</a:t>
            </a:r>
            <a:r>
              <a:rPr lang="ru-RU" sz="3600" dirty="0" err="1" smtClean="0"/>
              <a:t>ящ</a:t>
            </a:r>
            <a:r>
              <a:rPr lang="ru-RU" sz="3600" dirty="0" smtClean="0"/>
              <a:t>-);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-</a:t>
            </a:r>
            <a:r>
              <a:rPr lang="ru-RU" sz="3600" dirty="0" err="1" smtClean="0"/>
              <a:t>ущ</a:t>
            </a:r>
            <a:r>
              <a:rPr lang="ru-RU" sz="3600" dirty="0" smtClean="0"/>
              <a:t>- (-</a:t>
            </a:r>
            <a:r>
              <a:rPr lang="ru-RU" sz="3600" dirty="0" err="1" smtClean="0"/>
              <a:t>ющ</a:t>
            </a:r>
            <a:r>
              <a:rPr lang="ru-RU" sz="3600" dirty="0" smtClean="0"/>
              <a:t>-);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-</a:t>
            </a:r>
            <a:r>
              <a:rPr lang="ru-RU" sz="3600" dirty="0" err="1" smtClean="0"/>
              <a:t>вш</a:t>
            </a:r>
            <a:r>
              <a:rPr lang="ru-RU" sz="3600" dirty="0" smtClean="0"/>
              <a:t>-;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-</a:t>
            </a:r>
            <a:r>
              <a:rPr lang="ru-RU" sz="3600" dirty="0" err="1" smtClean="0"/>
              <a:t>ш</a:t>
            </a:r>
            <a:r>
              <a:rPr lang="ru-RU" sz="3600" dirty="0" smtClean="0"/>
              <a:t>-.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-</a:t>
            </a:r>
            <a:r>
              <a:rPr lang="ru-RU" sz="4400" b="1" dirty="0" err="1" smtClean="0"/>
              <a:t>ущ</a:t>
            </a:r>
            <a:r>
              <a:rPr lang="ru-RU" sz="4400" b="1" dirty="0" smtClean="0"/>
              <a:t>- (-</a:t>
            </a:r>
            <a:r>
              <a:rPr lang="ru-RU" sz="4400" b="1" dirty="0" err="1" smtClean="0"/>
              <a:t>ющ</a:t>
            </a:r>
            <a:r>
              <a:rPr lang="ru-RU" sz="4400" b="1" dirty="0" smtClean="0"/>
              <a:t>-)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9095" y="2163297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каком ряду в обоих случаях пропущена буква Я?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1) пен…</a:t>
            </a:r>
            <a:r>
              <a:rPr lang="ru-RU" sz="3600" dirty="0" err="1" smtClean="0"/>
              <a:t>щиеся</a:t>
            </a:r>
            <a:r>
              <a:rPr lang="ru-RU" sz="3600" dirty="0" smtClean="0"/>
              <a:t> потоки, травы </a:t>
            </a:r>
            <a:r>
              <a:rPr lang="ru-RU" sz="3600" dirty="0" err="1" smtClean="0"/>
              <a:t>колыш</a:t>
            </a:r>
            <a:r>
              <a:rPr lang="ru-RU" sz="3600" dirty="0" smtClean="0"/>
              <a:t>…</a:t>
            </a:r>
            <a:r>
              <a:rPr lang="ru-RU" sz="3600" dirty="0" err="1" smtClean="0"/>
              <a:t>тся</a:t>
            </a:r>
            <a:r>
              <a:rPr lang="ru-RU" sz="3600" dirty="0" smtClean="0"/>
              <a:t>;</a:t>
            </a:r>
          </a:p>
          <a:p>
            <a:pPr>
              <a:buNone/>
            </a:pPr>
            <a:r>
              <a:rPr lang="ru-RU" sz="3600" dirty="0" smtClean="0"/>
              <a:t>2) гвозди </a:t>
            </a:r>
            <a:r>
              <a:rPr lang="ru-RU" sz="3600" dirty="0" err="1" smtClean="0"/>
              <a:t>держ</a:t>
            </a:r>
            <a:r>
              <a:rPr lang="ru-RU" sz="3600" dirty="0" smtClean="0"/>
              <a:t>…</a:t>
            </a:r>
            <a:r>
              <a:rPr lang="ru-RU" sz="3600" dirty="0" err="1" smtClean="0"/>
              <a:t>тся</a:t>
            </a:r>
            <a:r>
              <a:rPr lang="ru-RU" sz="3600" dirty="0" smtClean="0"/>
              <a:t>, птицы </a:t>
            </a:r>
            <a:r>
              <a:rPr lang="ru-RU" sz="3600" dirty="0" err="1" smtClean="0"/>
              <a:t>щебеч</a:t>
            </a:r>
            <a:r>
              <a:rPr lang="ru-RU" sz="3600" dirty="0" smtClean="0"/>
              <a:t>…т;</a:t>
            </a:r>
          </a:p>
          <a:p>
            <a:pPr>
              <a:buNone/>
            </a:pPr>
            <a:r>
              <a:rPr lang="ru-RU" sz="3600" dirty="0" smtClean="0"/>
              <a:t>3) </a:t>
            </a:r>
            <a:r>
              <a:rPr lang="ru-RU" sz="3600" dirty="0" err="1" smtClean="0"/>
              <a:t>стро</a:t>
            </a:r>
            <a:r>
              <a:rPr lang="ru-RU" sz="3600" dirty="0" smtClean="0"/>
              <a:t>…</a:t>
            </a:r>
            <a:r>
              <a:rPr lang="ru-RU" sz="3600" dirty="0" err="1" smtClean="0"/>
              <a:t>щийся</a:t>
            </a:r>
            <a:r>
              <a:rPr lang="ru-RU" sz="3600" dirty="0" smtClean="0"/>
              <a:t> дом, смотр…</a:t>
            </a:r>
            <a:r>
              <a:rPr lang="ru-RU" sz="3600" dirty="0" err="1" smtClean="0"/>
              <a:t>щий</a:t>
            </a:r>
            <a:r>
              <a:rPr lang="ru-RU" sz="3600" dirty="0" smtClean="0"/>
              <a:t> вдаль.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стро</a:t>
            </a:r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>щийся дом, </a:t>
            </a:r>
          </a:p>
          <a:p>
            <a:pPr algn="ctr">
              <a:buNone/>
            </a:pPr>
            <a:r>
              <a:rPr lang="ru-RU" sz="3600" b="1" dirty="0" smtClean="0"/>
              <a:t>смотр</a:t>
            </a:r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>щий вдаль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091" y="2962981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0325" y="2946569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6799" y="168047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6617" y="172502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94445" y="231352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2274" y="232993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2812" y="1741267"/>
            <a:ext cx="2535162" cy="1901371"/>
          </a:xfrm>
          <a:prstGeom prst="rect">
            <a:avLst/>
          </a:prstGeom>
          <a:noFill/>
        </p:spPr>
      </p:pic>
      <p:pic>
        <p:nvPicPr>
          <p:cNvPr id="8194" name="Picture 2" descr="https://www.formas.ru/images/civil/obj3/DSCN1100_192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08" y="4121834"/>
            <a:ext cx="3206094" cy="2137396"/>
          </a:xfrm>
          <a:prstGeom prst="rect">
            <a:avLst/>
          </a:prstGeom>
          <a:noFill/>
        </p:spPr>
      </p:pic>
      <p:pic>
        <p:nvPicPr>
          <p:cNvPr id="8196" name="Picture 4" descr="https://img1.goodfon.ru/original/2048x1659/e/e9/faraway-devochka-binokl-bo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0615" y="4093698"/>
            <a:ext cx="2989768" cy="223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каком ряду во всех словах пишется буква Ю?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1) </a:t>
            </a:r>
            <a:r>
              <a:rPr lang="ru-RU" sz="3200" dirty="0" err="1" smtClean="0"/>
              <a:t>леч</a:t>
            </a:r>
            <a:r>
              <a:rPr lang="ru-RU" sz="3200" dirty="0" smtClean="0"/>
              <a:t>…</a:t>
            </a:r>
            <a:r>
              <a:rPr lang="ru-RU" sz="3200" dirty="0" err="1" smtClean="0"/>
              <a:t>щий</a:t>
            </a:r>
            <a:r>
              <a:rPr lang="ru-RU" sz="3200" dirty="0" smtClean="0"/>
              <a:t> врач, </a:t>
            </a:r>
            <a:r>
              <a:rPr lang="ru-RU" sz="3200" dirty="0" err="1" smtClean="0"/>
              <a:t>зна</a:t>
            </a:r>
            <a:r>
              <a:rPr lang="ru-RU" sz="3200" dirty="0" smtClean="0"/>
              <a:t>…</a:t>
            </a:r>
            <a:r>
              <a:rPr lang="ru-RU" sz="3200" dirty="0" err="1" smtClean="0"/>
              <a:t>щий</a:t>
            </a:r>
            <a:r>
              <a:rPr lang="ru-RU" sz="3200" dirty="0" smtClean="0"/>
              <a:t> правила;</a:t>
            </a:r>
          </a:p>
          <a:p>
            <a:pPr>
              <a:buNone/>
            </a:pPr>
            <a:r>
              <a:rPr lang="ru-RU" sz="3200" dirty="0" smtClean="0"/>
              <a:t>2) та…</a:t>
            </a:r>
            <a:r>
              <a:rPr lang="ru-RU" sz="3200" dirty="0" err="1" smtClean="0"/>
              <a:t>щее</a:t>
            </a:r>
            <a:r>
              <a:rPr lang="ru-RU" sz="3200" dirty="0" smtClean="0"/>
              <a:t> мороженое, бор…</a:t>
            </a:r>
            <a:r>
              <a:rPr lang="ru-RU" sz="3200" dirty="0" err="1" smtClean="0"/>
              <a:t>щиеся</a:t>
            </a:r>
            <a:r>
              <a:rPr lang="ru-RU" sz="3200" dirty="0" smtClean="0"/>
              <a:t> спортсмены;</a:t>
            </a:r>
          </a:p>
          <a:p>
            <a:pPr>
              <a:buNone/>
            </a:pPr>
            <a:r>
              <a:rPr lang="ru-RU" sz="3200" dirty="0" smtClean="0"/>
              <a:t>3) стон…</a:t>
            </a:r>
            <a:r>
              <a:rPr lang="ru-RU" sz="3200" dirty="0" err="1" smtClean="0"/>
              <a:t>щий</a:t>
            </a:r>
            <a:r>
              <a:rPr lang="ru-RU" sz="3200" dirty="0" smtClean="0"/>
              <a:t> во сне пёс, завис…</a:t>
            </a:r>
            <a:r>
              <a:rPr lang="ru-RU" sz="3200" dirty="0" err="1" smtClean="0"/>
              <a:t>щий</a:t>
            </a:r>
            <a:r>
              <a:rPr lang="ru-RU" sz="3200" dirty="0" smtClean="0"/>
              <a:t> от погоды.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та</a:t>
            </a:r>
            <a:r>
              <a:rPr lang="ru-RU" sz="3600" b="1" dirty="0" smtClean="0">
                <a:solidFill>
                  <a:srgbClr val="FF0000"/>
                </a:solidFill>
              </a:rPr>
              <a:t>ю</a:t>
            </a:r>
            <a:r>
              <a:rPr lang="ru-RU" sz="3600" b="1" dirty="0" smtClean="0"/>
              <a:t>щее мороженое, </a:t>
            </a:r>
          </a:p>
          <a:p>
            <a:pPr algn="ctr">
              <a:buNone/>
            </a:pPr>
            <a:r>
              <a:rPr lang="ru-RU" sz="3600" b="1" dirty="0" smtClean="0"/>
              <a:t>бор</a:t>
            </a:r>
            <a:r>
              <a:rPr lang="ru-RU" sz="3600" b="1" dirty="0" smtClean="0">
                <a:solidFill>
                  <a:srgbClr val="FF0000"/>
                </a:solidFill>
              </a:rPr>
              <a:t>ю</a:t>
            </a:r>
            <a:r>
              <a:rPr lang="ru-RU" sz="3600" b="1" dirty="0" smtClean="0"/>
              <a:t>щиеся спортсмены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4662" y="165468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2529" y="2805893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5676" y="281995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4570" y="1725024"/>
            <a:ext cx="57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6656" y="2215048"/>
            <a:ext cx="57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7302" y="2200981"/>
            <a:ext cx="579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4820" name="Picture 4" descr="https://i.pinimg.com/originals/2a/e9/ba/2ae9ba7c2b8092bd9db3d00702eb41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676" y="3657600"/>
            <a:ext cx="1710415" cy="2504048"/>
          </a:xfrm>
          <a:prstGeom prst="rect">
            <a:avLst/>
          </a:prstGeom>
          <a:noFill/>
        </p:spPr>
      </p:pic>
      <p:sp>
        <p:nvSpPr>
          <p:cNvPr id="34822" name="AutoShape 6" descr="https://i.pinimg.com/originals/2a/e9/ba/2ae9ba7c2b8092bd9db3d00702eb41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i0.wp.com/odezhda-dlya-sporta.ru/wp-content/uploads/2018/12/5-6.jpg?w=800&amp;ss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4795" y="3938953"/>
            <a:ext cx="2723506" cy="1800666"/>
          </a:xfrm>
          <a:prstGeom prst="rect">
            <a:avLst/>
          </a:prstGeom>
          <a:noFill/>
        </p:spPr>
      </p:pic>
      <p:pic>
        <p:nvPicPr>
          <p:cNvPr id="1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0948" y="1544320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Найди и исправь ошибочный вариант написания причастий в словосочетаниях.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000" y="191271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b="1" dirty="0" smtClean="0"/>
              <a:t>1</a:t>
            </a:r>
            <a:r>
              <a:rPr lang="ru-RU" dirty="0" smtClean="0"/>
              <a:t>. а) Прибывающий вовремя;</a:t>
            </a:r>
          </a:p>
          <a:p>
            <a:pPr indent="0" algn="just">
              <a:buNone/>
            </a:pPr>
            <a:r>
              <a:rPr lang="ru-RU" dirty="0" smtClean="0"/>
              <a:t>    б) сомневающийся во всем;</a:t>
            </a:r>
          </a:p>
          <a:p>
            <a:pPr indent="0" algn="just">
              <a:buNone/>
            </a:pPr>
            <a:r>
              <a:rPr lang="ru-RU" dirty="0" smtClean="0"/>
              <a:t>     в) </a:t>
            </a:r>
            <a:r>
              <a:rPr lang="ru-RU" dirty="0" err="1" smtClean="0"/>
              <a:t>борящийся</a:t>
            </a:r>
            <a:r>
              <a:rPr lang="ru-RU" dirty="0" smtClean="0"/>
              <a:t> за власть.</a:t>
            </a:r>
          </a:p>
          <a:p>
            <a:pPr indent="0" algn="just">
              <a:buNone/>
            </a:pPr>
            <a:endParaRPr lang="ru-RU" dirty="0" smtClean="0"/>
          </a:p>
          <a:p>
            <a:pPr indent="0" algn="just">
              <a:buNone/>
            </a:pPr>
            <a:r>
              <a:rPr lang="ru-RU" b="1" dirty="0" smtClean="0"/>
              <a:t>2</a:t>
            </a:r>
            <a:r>
              <a:rPr lang="ru-RU" dirty="0" smtClean="0"/>
              <a:t>. а) Тратящий слова;</a:t>
            </a:r>
          </a:p>
          <a:p>
            <a:pPr indent="0" algn="just">
              <a:buNone/>
            </a:pPr>
            <a:r>
              <a:rPr lang="ru-RU" dirty="0" smtClean="0"/>
              <a:t>    б) </a:t>
            </a:r>
            <a:r>
              <a:rPr lang="ru-RU" dirty="0" err="1" smtClean="0"/>
              <a:t>встречаящий</a:t>
            </a:r>
            <a:r>
              <a:rPr lang="ru-RU" dirty="0" smtClean="0"/>
              <a:t> часто;</a:t>
            </a:r>
          </a:p>
          <a:p>
            <a:pPr indent="0" algn="just">
              <a:buNone/>
            </a:pPr>
            <a:r>
              <a:rPr lang="ru-RU" dirty="0" smtClean="0"/>
              <a:t>    в) режущий на части.</a:t>
            </a:r>
          </a:p>
          <a:p>
            <a:pPr indent="0" algn="just">
              <a:buNone/>
            </a:pPr>
            <a:endParaRPr lang="ru-RU" dirty="0" smtClean="0"/>
          </a:p>
          <a:p>
            <a:pPr indent="0" algn="just">
              <a:buNone/>
            </a:pPr>
            <a:r>
              <a:rPr lang="ru-RU" b="1" dirty="0" smtClean="0"/>
              <a:t>3</a:t>
            </a:r>
            <a:r>
              <a:rPr lang="ru-RU" dirty="0" smtClean="0"/>
              <a:t>. а) </a:t>
            </a:r>
            <a:r>
              <a:rPr lang="ru-RU" dirty="0" err="1" smtClean="0"/>
              <a:t>Надеящийся</a:t>
            </a:r>
            <a:r>
              <a:rPr lang="ru-RU" dirty="0" smtClean="0"/>
              <a:t> на чудо;</a:t>
            </a:r>
          </a:p>
          <a:p>
            <a:pPr indent="0" algn="just">
              <a:buNone/>
            </a:pPr>
            <a:r>
              <a:rPr lang="ru-RU" dirty="0" smtClean="0"/>
              <a:t>    б) распадающийся на части;</a:t>
            </a:r>
          </a:p>
          <a:p>
            <a:pPr indent="0" algn="just">
              <a:buNone/>
            </a:pPr>
            <a:r>
              <a:rPr lang="ru-RU" dirty="0" smtClean="0"/>
              <a:t>    в)жарящий на костре.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8653" y="1863804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4</a:t>
            </a:r>
            <a:r>
              <a:rPr lang="ru-RU" sz="2400" dirty="0" smtClean="0"/>
              <a:t>. а) Произрастающий на юге;</a:t>
            </a:r>
          </a:p>
          <a:p>
            <a:r>
              <a:rPr lang="ru-RU" sz="2400" dirty="0" smtClean="0"/>
              <a:t>    б) </a:t>
            </a:r>
            <a:r>
              <a:rPr lang="ru-RU" sz="2400" dirty="0" err="1" smtClean="0"/>
              <a:t>видющий</a:t>
            </a:r>
            <a:r>
              <a:rPr lang="ru-RU" sz="2400" dirty="0" smtClean="0"/>
              <a:t> меня;</a:t>
            </a:r>
          </a:p>
          <a:p>
            <a:r>
              <a:rPr lang="ru-RU" sz="2400" dirty="0" smtClean="0"/>
              <a:t>    в) управляющий автомобилем.</a:t>
            </a:r>
          </a:p>
          <a:p>
            <a:endParaRPr lang="ru-RU" sz="2400" dirty="0" smtClean="0"/>
          </a:p>
          <a:p>
            <a:r>
              <a:rPr lang="ru-RU" sz="2400" b="1" dirty="0" smtClean="0"/>
              <a:t>5</a:t>
            </a:r>
            <a:r>
              <a:rPr lang="ru-RU" sz="2400" dirty="0" smtClean="0"/>
              <a:t>. а) Попадающий на глаза;</a:t>
            </a:r>
          </a:p>
          <a:p>
            <a:r>
              <a:rPr lang="ru-RU" sz="2400" dirty="0" smtClean="0"/>
              <a:t>    б) стреляющий метко;</a:t>
            </a:r>
          </a:p>
          <a:p>
            <a:r>
              <a:rPr lang="ru-RU" sz="2400" dirty="0" smtClean="0"/>
              <a:t>    в) </a:t>
            </a:r>
            <a:r>
              <a:rPr lang="ru-RU" sz="2400" dirty="0" err="1" smtClean="0"/>
              <a:t>движащийся</a:t>
            </a:r>
            <a:r>
              <a:rPr lang="ru-RU" sz="2400" dirty="0" smtClean="0"/>
              <a:t> вперед.</a:t>
            </a:r>
          </a:p>
          <a:p>
            <a:endParaRPr lang="ru-RU" sz="2400" dirty="0" smtClean="0"/>
          </a:p>
          <a:p>
            <a:r>
              <a:rPr lang="ru-RU" sz="2400" b="1" dirty="0" smtClean="0"/>
              <a:t>6</a:t>
            </a:r>
            <a:r>
              <a:rPr lang="ru-RU" sz="2400" dirty="0" smtClean="0"/>
              <a:t>. а) </a:t>
            </a:r>
            <a:r>
              <a:rPr lang="ru-RU" sz="2400" dirty="0" err="1" smtClean="0"/>
              <a:t>Следущий</a:t>
            </a:r>
            <a:r>
              <a:rPr lang="ru-RU" sz="2400" dirty="0" smtClean="0"/>
              <a:t> за мной;</a:t>
            </a:r>
          </a:p>
          <a:p>
            <a:r>
              <a:rPr lang="ru-RU" sz="2400" dirty="0" smtClean="0"/>
              <a:t>    б) ненавидящий меня;</a:t>
            </a:r>
          </a:p>
          <a:p>
            <a:r>
              <a:rPr lang="ru-RU" sz="2400" dirty="0" smtClean="0"/>
              <a:t>    в) верящий всем.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170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7594" y="2641600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3779" y="1164665"/>
            <a:ext cx="103725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Упражнение </a:t>
            </a:r>
            <a:r>
              <a:rPr lang="ru-RU" sz="2400" b="1" dirty="0" smtClean="0">
                <a:solidFill>
                  <a:srgbClr val="C00000"/>
                </a:solidFill>
              </a:rPr>
              <a:t>69</a:t>
            </a:r>
            <a:r>
              <a:rPr lang="ru-RU" sz="2400" b="1" dirty="0" smtClean="0"/>
              <a:t>. Спишите, вставляя пропущенные буквы, выделяя суффиксы причастий.</a:t>
            </a:r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Числ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щиеся по списку ученики; пиш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щий автобиографию; хвал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щийся своими успехами; маяч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щие во тьме огни; приближа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r>
              <a:rPr lang="ru-RU" sz="2400" dirty="0" smtClean="0"/>
              <a:t>щиеся каникулы; чувству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r>
              <a:rPr lang="ru-RU" sz="2400" dirty="0" smtClean="0"/>
              <a:t>щий непогоду; соверша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r>
              <a:rPr lang="ru-RU" sz="2400" dirty="0" smtClean="0"/>
              <a:t>щий посадку самолёт; готов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щие выступление школьники; се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r>
              <a:rPr lang="ru-RU" sz="2400" dirty="0" smtClean="0"/>
              <a:t>щий раздор между людьми; на пен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щихся волнах; череду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r>
              <a:rPr lang="ru-RU" sz="2400" dirty="0" smtClean="0"/>
              <a:t>щиеся согласные; действу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r>
              <a:rPr lang="ru-RU" sz="2400" dirty="0" smtClean="0"/>
              <a:t>щая армия; меч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щийся от испуга; кле</a:t>
            </a:r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щие воздушного змея дети; рокоч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щие волны; та</a:t>
            </a:r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r>
              <a:rPr lang="ru-RU" sz="2400" dirty="0" smtClean="0"/>
              <a:t>щий на солнце.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2400887" y="1950722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180494" y="195541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88124" y="250405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59503" y="307848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308166" y="2482948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337539" y="362008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87551" y="3040967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0353822" y="305268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877908" y="464233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227256" y="411949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23582" y="414528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207306" y="356616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166426" y="468454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588456" y="5261317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839287" y="523318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670475" y="464233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1892106" y="2497017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2410266" y="468923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2689275" y="308317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4572001" y="360133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4836943" y="4147627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4890870" y="465172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2778370" y="5240217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5040924" y="5223805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8447650" y="412887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7962314" y="1983545"/>
            <a:ext cx="218048" cy="1617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7514493" y="2492328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6710290" y="305269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9432389" y="358023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10564836" y="3066758"/>
            <a:ext cx="220394" cy="1922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8095958" y="464937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7765369" y="1997612"/>
            <a:ext cx="225081" cy="154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76775" y="1519311"/>
            <a:ext cx="11000936" cy="465765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74 </a:t>
            </a:r>
            <a:r>
              <a:rPr lang="ru-RU" b="1" dirty="0" smtClean="0"/>
              <a:t>(стр. 33). </a:t>
            </a:r>
            <a:r>
              <a:rPr lang="ru-RU" dirty="0" smtClean="0"/>
              <a:t>Спишите, вставляя пропущенные буквы и расставляя знаки препинания. Выделите графически изученную орфограмму.</a:t>
            </a:r>
          </a:p>
          <a:p>
            <a:pPr indent="228600" algn="just">
              <a:buNone/>
            </a:pPr>
            <a:r>
              <a:rPr lang="ru-RU" dirty="0" smtClean="0"/>
              <a:t>В выделенном слове поставьте ударение. Правильность своего выбора проверьте по орфоэпическому словарю. Выделите графически причастные обороты.</a:t>
            </a:r>
          </a:p>
          <a:p>
            <a:pPr indent="228600" algn="just">
              <a:buNone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32" y="4145038"/>
            <a:ext cx="3953021" cy="211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Укажите неправильное утверждение.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arenR"/>
            </a:pPr>
            <a:r>
              <a:rPr lang="ru-RU" dirty="0" smtClean="0"/>
              <a:t>От глаголов </a:t>
            </a:r>
            <a:r>
              <a:rPr lang="ru-RU" b="1" dirty="0" smtClean="0"/>
              <a:t>1-го спряжения </a:t>
            </a:r>
            <a:r>
              <a:rPr lang="ru-RU" dirty="0" smtClean="0"/>
              <a:t>образуются причастия с суффиксами </a:t>
            </a:r>
            <a:r>
              <a:rPr lang="ru-RU" b="1" dirty="0" smtClean="0"/>
              <a:t>-УЩ- </a:t>
            </a:r>
            <a:r>
              <a:rPr lang="ru-RU" dirty="0" smtClean="0"/>
              <a:t>— </a:t>
            </a:r>
            <a:r>
              <a:rPr lang="ru-RU" b="1" dirty="0" smtClean="0"/>
              <a:t>-ЮЩ-</a:t>
            </a:r>
            <a:r>
              <a:rPr lang="ru-RU" dirty="0" smtClean="0"/>
              <a:t>. </a:t>
            </a:r>
          </a:p>
          <a:p>
            <a:pPr marL="514350" indent="-514350" algn="just">
              <a:buAutoNum type="arabicParenR"/>
            </a:pPr>
            <a:r>
              <a:rPr lang="ru-RU" b="1" dirty="0" smtClean="0"/>
              <a:t>Действительные причастия </a:t>
            </a:r>
            <a:r>
              <a:rPr lang="ru-RU" dirty="0" smtClean="0"/>
              <a:t>настоящего времени образуются </a:t>
            </a:r>
            <a:r>
              <a:rPr lang="ru-RU" b="1" dirty="0" smtClean="0"/>
              <a:t>от переходных и непереходных глаголов настоящего времени</a:t>
            </a:r>
            <a:r>
              <a:rPr lang="ru-RU" dirty="0" smtClean="0"/>
              <a:t>. </a:t>
            </a:r>
          </a:p>
          <a:p>
            <a:pPr marL="514350" indent="-514350" algn="just">
              <a:buAutoNum type="arabicParenR"/>
            </a:pPr>
            <a:r>
              <a:rPr lang="ru-RU" b="1" dirty="0" smtClean="0"/>
              <a:t>Действительные причастия </a:t>
            </a:r>
            <a:r>
              <a:rPr lang="ru-RU" dirty="0" smtClean="0"/>
              <a:t>обозначают</a:t>
            </a:r>
            <a:r>
              <a:rPr lang="ru-RU" b="1" dirty="0" smtClean="0"/>
              <a:t> </a:t>
            </a:r>
            <a:r>
              <a:rPr lang="ru-RU" dirty="0" smtClean="0"/>
              <a:t>признак по действию, которое </a:t>
            </a:r>
            <a:r>
              <a:rPr lang="ru-RU" b="1" dirty="0" smtClean="0"/>
              <a:t>направлено на определяемый предмет.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Действительные причастия </a:t>
            </a:r>
            <a:r>
              <a:rPr lang="ru-RU" b="1" dirty="0" smtClean="0"/>
              <a:t>прошедшего времени </a:t>
            </a:r>
            <a:r>
              <a:rPr lang="ru-RU" dirty="0" smtClean="0"/>
              <a:t>имеют суффиксы </a:t>
            </a:r>
            <a:r>
              <a:rPr lang="ru-RU" b="1" dirty="0" smtClean="0"/>
              <a:t>-ВШ- </a:t>
            </a:r>
            <a:r>
              <a:rPr lang="ru-RU" dirty="0" smtClean="0"/>
              <a:t>и </a:t>
            </a:r>
            <a:r>
              <a:rPr lang="ru-RU" b="1" dirty="0" smtClean="0"/>
              <a:t>-Ш-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6838" y="0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Причастие – это:</a:t>
            </a:r>
            <a:r>
              <a:rPr lang="ru-RU" sz="6000" dirty="0" smtClean="0">
                <a:solidFill>
                  <a:srgbClr val="0070C0"/>
                </a:solidFill>
              </a:rPr>
              <a:t/>
            </a:r>
            <a:br>
              <a:rPr lang="ru-RU" sz="60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Особая форма глагола;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Часть слова;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Раздел науки о языке;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Служебная часть речи.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Особая форма глагола</a:t>
            </a:r>
            <a:endParaRPr lang="ru-RU" sz="40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7397" y="1684996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Причастия изменяются:</a:t>
            </a:r>
            <a:r>
              <a:rPr lang="ru-RU" sz="6000" dirty="0" smtClean="0">
                <a:solidFill>
                  <a:srgbClr val="0070C0"/>
                </a:solidFill>
              </a:rPr>
              <a:t/>
            </a:r>
            <a:br>
              <a:rPr lang="ru-RU" sz="60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По родам;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По падежам и числам;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По падежам, числам и родам;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По лицам.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По падежам, числам и родам</a:t>
            </a:r>
            <a:endParaRPr lang="ru-RU" sz="40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1464" y="1178559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Найдите словосочетание с причастием в роли главного слова: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За чернеющим лесом;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Чернеющему вдали;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Летящий шар;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Вкусное яблоко.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Чернеющему вдали</a:t>
            </a:r>
            <a:endParaRPr lang="ru-RU" sz="44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532" y="2177365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4. Найдите словосочетание «причастие + существительное»: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Косить траву;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Высокое дерево;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Светящиеся окна;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Читая книгу.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Светящиеся окна</a:t>
            </a:r>
            <a:endParaRPr lang="ru-RU" sz="44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532" y="2177365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Причастный оборот – это:</a:t>
            </a:r>
            <a:r>
              <a:rPr lang="ru-RU" sz="6000" dirty="0" smtClean="0">
                <a:solidFill>
                  <a:srgbClr val="0070C0"/>
                </a:solidFill>
              </a:rPr>
              <a:t/>
            </a:r>
            <a:br>
              <a:rPr lang="ru-RU" sz="60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479832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Причастие с определяемым словом;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Два причастия;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Причастие с зависимым словом;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Два прилагательных.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Причастие с зависимым словом</a:t>
            </a:r>
            <a:endParaRPr lang="ru-RU" sz="40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2480" y="1910079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Найдите признаки глагола у причастия: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4939006"/>
          </a:xfrm>
        </p:spPr>
        <p:txBody>
          <a:bodyPr/>
          <a:lstStyle/>
          <a:p>
            <a:pPr marL="514350" indent="-514350" algn="just">
              <a:buFont typeface="+mj-lt"/>
              <a:buAutoNum type="arabicParenR"/>
            </a:pPr>
            <a:r>
              <a:rPr lang="ru-RU" sz="3200" dirty="0" smtClean="0"/>
              <a:t>Обозначает признак предмета по действию, изменяется по родам, числам, падежам;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3200" dirty="0" smtClean="0"/>
              <a:t>Обозначает признак предмета по действию, бывает совершенного и несовершенного вида, настоящего и прошедшего времени.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/>
              <a:t>Обозначает признак предмета по действию, бывает совершенного и несовершенного вида, настоящего и прошедшего времени.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6" y="5058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Найдите причастный оборот в предложении: </a:t>
            </a:r>
            <a:r>
              <a:rPr lang="ru-RU" sz="3600" b="1" i="1" dirty="0" smtClean="0">
                <a:solidFill>
                  <a:srgbClr val="0070C0"/>
                </a:solidFill>
              </a:rPr>
              <a:t>Слова, имеющие несколько значений, называются многозначными.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Слова имеющие;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Имеющие несколько значений;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Слова называются;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Называются многозначными.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Имеющие несколько значений</a:t>
            </a:r>
            <a:endParaRPr lang="ru-RU" sz="40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532" y="2177365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98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Определите синтаксическую роль причастного оборота в предложении: </a:t>
            </a:r>
            <a:r>
              <a:rPr lang="ru-RU" sz="3600" b="1" i="1" dirty="0" smtClean="0">
                <a:solidFill>
                  <a:srgbClr val="0070C0"/>
                </a:solidFill>
              </a:rPr>
              <a:t>Засеянные пшеницей поля дали дружные всходы.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Является обстоятельством;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Является сказуемым;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Является определением;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Является дополнением.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Является определением</a:t>
            </a:r>
            <a:endParaRPr lang="ru-RU" sz="4000" b="1" dirty="0"/>
          </a:p>
        </p:txBody>
      </p:sp>
      <p:pic>
        <p:nvPicPr>
          <p:cNvPr id="4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532" y="2177365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Синтаксическая пятиминутка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317" y="1547446"/>
            <a:ext cx="8709076" cy="4671720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Спишите, расставьте и объясните пропущенные знаки препинания. Выделите грамматическую основу.</a:t>
            </a:r>
          </a:p>
          <a:p>
            <a:pPr indent="228600" algn="just">
              <a:buNone/>
            </a:pPr>
            <a:r>
              <a:rPr lang="ru-RU" b="1" i="1" dirty="0" smtClean="0"/>
              <a:t>Река виднеющаяся вдали причудливо изгибалась и убегала за горизонт.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клипарт знания: 25 тыс изображений найдено в Яндекс.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111" y="1488651"/>
            <a:ext cx="8843889" cy="486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каком ряду в обоих случаях пропущена буква Ю?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успокаива</a:t>
            </a:r>
            <a:r>
              <a:rPr lang="ru-RU" dirty="0" smtClean="0"/>
              <a:t>…</a:t>
            </a:r>
            <a:r>
              <a:rPr lang="ru-RU" dirty="0" err="1" smtClean="0"/>
              <a:t>щая</a:t>
            </a:r>
            <a:r>
              <a:rPr lang="ru-RU" dirty="0" smtClean="0"/>
              <a:t> музыка,  вас не </a:t>
            </a:r>
            <a:r>
              <a:rPr lang="ru-RU" dirty="0" err="1" smtClean="0"/>
              <a:t>остав</a:t>
            </a:r>
            <a:r>
              <a:rPr lang="ru-RU" dirty="0" smtClean="0"/>
              <a:t>…т в покое;</a:t>
            </a:r>
          </a:p>
          <a:p>
            <a:pPr>
              <a:buNone/>
            </a:pPr>
            <a:r>
              <a:rPr lang="ru-RU" dirty="0" smtClean="0"/>
              <a:t>2) охотники </a:t>
            </a:r>
            <a:r>
              <a:rPr lang="ru-RU" dirty="0" err="1" smtClean="0"/>
              <a:t>подстрел</a:t>
            </a:r>
            <a:r>
              <a:rPr lang="ru-RU" dirty="0" smtClean="0"/>
              <a:t>…т, </a:t>
            </a:r>
            <a:r>
              <a:rPr lang="ru-RU" dirty="0" err="1" smtClean="0"/>
              <a:t>восхвал</a:t>
            </a:r>
            <a:r>
              <a:rPr lang="ru-RU" dirty="0" smtClean="0"/>
              <a:t>…</a:t>
            </a:r>
            <a:r>
              <a:rPr lang="ru-RU" dirty="0" err="1" smtClean="0"/>
              <a:t>щая</a:t>
            </a:r>
            <a:r>
              <a:rPr lang="ru-RU" dirty="0" smtClean="0"/>
              <a:t> храбрость песня;</a:t>
            </a:r>
          </a:p>
          <a:p>
            <a:pPr>
              <a:buNone/>
            </a:pPr>
            <a:r>
              <a:rPr lang="ru-RU" dirty="0" smtClean="0"/>
              <a:t>3) надвига…</a:t>
            </a:r>
            <a:r>
              <a:rPr lang="ru-RU" dirty="0" err="1" smtClean="0"/>
              <a:t>щиеся</a:t>
            </a:r>
            <a:r>
              <a:rPr lang="ru-RU" dirty="0" smtClean="0"/>
              <a:t> сумерки, стел…</a:t>
            </a:r>
            <a:r>
              <a:rPr lang="ru-RU" dirty="0" err="1" smtClean="0"/>
              <a:t>щееся</a:t>
            </a:r>
            <a:r>
              <a:rPr lang="ru-RU" dirty="0" smtClean="0"/>
              <a:t> растение.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надвига</a:t>
            </a:r>
            <a:r>
              <a:rPr lang="ru-RU" sz="3600" b="1" dirty="0" smtClean="0">
                <a:solidFill>
                  <a:srgbClr val="FF0000"/>
                </a:solidFill>
              </a:rPr>
              <a:t>ю</a:t>
            </a:r>
            <a:r>
              <a:rPr lang="ru-RU" sz="3600" b="1" dirty="0" smtClean="0"/>
              <a:t>щиеся сумерки, </a:t>
            </a:r>
          </a:p>
          <a:p>
            <a:pPr algn="ctr">
              <a:buNone/>
            </a:pPr>
            <a:r>
              <a:rPr lang="ru-RU" sz="3600" b="1" dirty="0" smtClean="0"/>
              <a:t>стел</a:t>
            </a:r>
            <a:r>
              <a:rPr lang="ru-RU" sz="3600" b="1" dirty="0" smtClean="0">
                <a:solidFill>
                  <a:srgbClr val="FF0000"/>
                </a:solidFill>
              </a:rPr>
              <a:t>ю</a:t>
            </a:r>
            <a:r>
              <a:rPr lang="ru-RU" sz="3600" b="1" dirty="0" smtClean="0"/>
              <a:t>щееся растение.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4613" y="1694544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4305" y="2733208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4447" y="2775411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13679" y="173909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5427" y="221504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4903" y="221504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s://avatars.mds.yandex.net/get-zen_doc/1336031/pub_5c5818860280ed00aea31cef_5c5823b0a7068000ad58386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35" y="3857997"/>
            <a:ext cx="2601659" cy="1740944"/>
          </a:xfrm>
          <a:prstGeom prst="rect">
            <a:avLst/>
          </a:prstGeom>
          <a:noFill/>
        </p:spPr>
      </p:pic>
      <p:pic>
        <p:nvPicPr>
          <p:cNvPr id="33796" name="Picture 4" descr="https://oazis.hu/app/uploads/2018/03/1606-lysimachia-nummularia_1320387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8406" y="3771259"/>
            <a:ext cx="2573730" cy="1930298"/>
          </a:xfrm>
          <a:prstGeom prst="rect">
            <a:avLst/>
          </a:prstGeom>
          <a:noFill/>
        </p:spPr>
      </p:pic>
      <p:pic>
        <p:nvPicPr>
          <p:cNvPr id="12" name="Picture 2" descr="http://clipart-library.com/images/rTjGkjAxc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6838" y="1305169"/>
            <a:ext cx="2535162" cy="19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6" name="Picture 2" descr="http://shoppingator.ru/pict/tovar/httpswwwpicsis.ru/1506973-thickbox_default/zhivopisnaia-petlia-sa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678" y="1410284"/>
            <a:ext cx="7704406" cy="57783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8184" y="615853"/>
            <a:ext cx="1024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ru-RU" sz="3600" b="1" i="1" u="sng" dirty="0" smtClean="0"/>
              <a:t>Река</a:t>
            </a:r>
            <a:r>
              <a:rPr lang="ru-RU" sz="3600" b="1" i="1" dirty="0" smtClean="0"/>
              <a:t>, </a:t>
            </a:r>
            <a:r>
              <a:rPr lang="ru-RU" sz="3600" b="1" i="1" u="wavy" dirty="0" smtClean="0"/>
              <a:t>виднеющаяся вдали</a:t>
            </a:r>
            <a:r>
              <a:rPr lang="ru-RU" sz="3600" b="1" i="1" dirty="0" smtClean="0"/>
              <a:t>,  причудливо </a:t>
            </a:r>
            <a:r>
              <a:rPr lang="ru-RU" sz="3600" b="1" i="1" u="dbl" dirty="0" smtClean="0"/>
              <a:t>изгибалась</a:t>
            </a:r>
            <a:r>
              <a:rPr lang="ru-RU" sz="3600" b="1" i="1" dirty="0" smtClean="0"/>
              <a:t> и </a:t>
            </a:r>
            <a:r>
              <a:rPr lang="ru-RU" sz="3600" b="1" i="1" u="dbl" dirty="0" smtClean="0"/>
              <a:t>убегала</a:t>
            </a:r>
            <a:r>
              <a:rPr lang="ru-RU" sz="3600" b="1" i="1" dirty="0" smtClean="0"/>
              <a:t> за горизонт.</a:t>
            </a:r>
            <a:r>
              <a:rPr lang="ru-RU" sz="3600" dirty="0" smtClean="0"/>
              <a:t> 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Орфограмма №66</a:t>
            </a:r>
            <a:r>
              <a:rPr lang="ru-RU" sz="5400" b="1" dirty="0" smtClean="0">
                <a:solidFill>
                  <a:srgbClr val="002060"/>
                </a:solidFill>
              </a:rPr>
              <a:t>.</a:t>
            </a:r>
            <a:endParaRPr lang="ru-RU" sz="5400" dirty="0"/>
          </a:p>
        </p:txBody>
      </p:sp>
      <p:pic>
        <p:nvPicPr>
          <p:cNvPr id="1028" name="Picture 4" descr="https://ds04.infourok.ru/uploads/ex/058d/00097b6c-d8230864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8443" y="939640"/>
            <a:ext cx="7891145" cy="5918360"/>
          </a:xfrm>
          <a:prstGeom prst="rect">
            <a:avLst/>
          </a:prstGeom>
          <a:noFill/>
        </p:spPr>
      </p:pic>
      <p:pic>
        <p:nvPicPr>
          <p:cNvPr id="6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0954" y="1997028"/>
            <a:ext cx="3405504" cy="4860972"/>
          </a:xfrm>
          <a:prstGeom prst="rect">
            <a:avLst/>
          </a:prstGeom>
          <a:noFill/>
        </p:spPr>
      </p:pic>
      <p:pic>
        <p:nvPicPr>
          <p:cNvPr id="7" name="Picture 6" descr="https://www.tspk-mo.ru/storage/app/media/proekt2018/putyovka-v-zhizn/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17102"/>
            <a:ext cx="1885071" cy="354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249" y="844062"/>
            <a:ext cx="10678551" cy="5332901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b="1" dirty="0" smtClean="0"/>
              <a:t>Чтобы правильно написать суффиксы действительных причастий, сначала определяем спряжение глагола.</a:t>
            </a:r>
          </a:p>
          <a:p>
            <a:pPr indent="228600" algn="just" fontAlgn="base">
              <a:buNone/>
            </a:pPr>
            <a:r>
              <a:rPr lang="ru-RU" dirty="0" smtClean="0"/>
              <a:t>Понаблюдаем, как образуются действительные причастия настоящего времени. Для безошибочного написания безударных гласных </a:t>
            </a:r>
            <a:r>
              <a:rPr lang="ru-RU" i="1" dirty="0" smtClean="0"/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у</a:t>
            </a:r>
            <a:r>
              <a:rPr lang="ru-RU" i="1" dirty="0" smtClean="0"/>
              <a:t>», «</a:t>
            </a:r>
            <a:r>
              <a:rPr lang="ru-RU" b="1" i="1" dirty="0" err="1" smtClean="0">
                <a:solidFill>
                  <a:srgbClr val="FF0000"/>
                </a:solidFill>
              </a:rPr>
              <a:t>ю</a:t>
            </a:r>
            <a:r>
              <a:rPr lang="ru-RU" i="1" dirty="0" smtClean="0"/>
              <a:t>»</a:t>
            </a:r>
            <a:r>
              <a:rPr lang="ru-RU" dirty="0" smtClean="0"/>
              <a:t> или </a:t>
            </a:r>
            <a:r>
              <a:rPr lang="ru-RU" i="1" dirty="0" smtClean="0"/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i="1" dirty="0" smtClean="0"/>
              <a:t>», «</a:t>
            </a:r>
            <a:r>
              <a:rPr lang="ru-RU" b="1" i="1" dirty="0" smtClean="0">
                <a:solidFill>
                  <a:srgbClr val="FF0000"/>
                </a:solidFill>
              </a:rPr>
              <a:t>я</a:t>
            </a:r>
            <a:r>
              <a:rPr lang="ru-RU" i="1" dirty="0" smtClean="0"/>
              <a:t>»</a:t>
            </a:r>
            <a:r>
              <a:rPr lang="ru-RU" dirty="0" smtClean="0"/>
              <a:t> в суффиксах причастий воспользуемся следующим алгоритмом:</a:t>
            </a:r>
          </a:p>
          <a:p>
            <a:pPr indent="228600" algn="just" fontAlgn="base">
              <a:buNone/>
            </a:pPr>
            <a:r>
              <a:rPr lang="ru-RU" dirty="0" smtClean="0"/>
              <a:t>знать (I  </a:t>
            </a:r>
            <a:r>
              <a:rPr lang="ru-RU" dirty="0" err="1" smtClean="0"/>
              <a:t>спр</a:t>
            </a:r>
            <a:r>
              <a:rPr lang="ru-RU" dirty="0" smtClean="0"/>
              <a:t>.) — они </a:t>
            </a:r>
            <a:r>
              <a:rPr lang="ru-RU" dirty="0" err="1" smtClean="0"/>
              <a:t>зна́</a:t>
            </a:r>
            <a:r>
              <a:rPr lang="ru-RU" b="1" dirty="0" err="1" smtClean="0">
                <a:solidFill>
                  <a:srgbClr val="00B050"/>
                </a:solidFill>
              </a:rPr>
              <a:t>ют</a:t>
            </a:r>
            <a:r>
              <a:rPr lang="ru-RU" dirty="0" smtClean="0"/>
              <a:t> — </a:t>
            </a:r>
            <a:r>
              <a:rPr lang="ru-RU" dirty="0" err="1" smtClean="0"/>
              <a:t>зна́</a:t>
            </a:r>
            <a:r>
              <a:rPr lang="ru-RU" b="1" dirty="0" err="1" smtClean="0">
                <a:solidFill>
                  <a:srgbClr val="FF0000"/>
                </a:solidFill>
              </a:rPr>
              <a:t>ющ</a:t>
            </a:r>
            <a:r>
              <a:rPr lang="ru-RU" dirty="0" err="1" smtClean="0"/>
              <a:t>ий</a:t>
            </a:r>
            <a:r>
              <a:rPr lang="ru-RU" dirty="0" smtClean="0"/>
              <a:t> предмет на отлично;</a:t>
            </a:r>
          </a:p>
          <a:p>
            <a:pPr indent="228600" algn="just" fontAlgn="base">
              <a:buNone/>
            </a:pPr>
            <a:r>
              <a:rPr lang="ru-RU" dirty="0" smtClean="0"/>
              <a:t>плакать  (I </a:t>
            </a:r>
            <a:r>
              <a:rPr lang="ru-RU" dirty="0" err="1" smtClean="0"/>
              <a:t>спр</a:t>
            </a:r>
            <a:r>
              <a:rPr lang="ru-RU" dirty="0" smtClean="0"/>
              <a:t>.) — они </a:t>
            </a:r>
            <a:r>
              <a:rPr lang="ru-RU" dirty="0" err="1" smtClean="0"/>
              <a:t>пла́ч</a:t>
            </a:r>
            <a:r>
              <a:rPr lang="ru-RU" b="1" dirty="0" err="1" smtClean="0">
                <a:solidFill>
                  <a:srgbClr val="00B050"/>
                </a:solidFill>
              </a:rPr>
              <a:t>ут</a:t>
            </a:r>
            <a:r>
              <a:rPr lang="ru-RU" dirty="0" smtClean="0"/>
              <a:t> — </a:t>
            </a:r>
            <a:r>
              <a:rPr lang="ru-RU" dirty="0" err="1" smtClean="0"/>
              <a:t>пла́ч</a:t>
            </a:r>
            <a:r>
              <a:rPr lang="ru-RU" b="1" dirty="0" err="1" smtClean="0">
                <a:solidFill>
                  <a:srgbClr val="FF0000"/>
                </a:solidFill>
              </a:rPr>
              <a:t>ущ</a:t>
            </a:r>
            <a:r>
              <a:rPr lang="ru-RU" dirty="0" err="1" smtClean="0"/>
              <a:t>ий</a:t>
            </a:r>
            <a:r>
              <a:rPr lang="ru-RU" dirty="0" smtClean="0"/>
              <a:t> малыш;</a:t>
            </a:r>
          </a:p>
          <a:p>
            <a:pPr indent="228600" algn="just" fontAlgn="base">
              <a:buNone/>
            </a:pPr>
            <a:r>
              <a:rPr lang="ru-RU" dirty="0" smtClean="0"/>
              <a:t>лечить  (II </a:t>
            </a:r>
            <a:r>
              <a:rPr lang="ru-RU" dirty="0" err="1" smtClean="0"/>
              <a:t>спр</a:t>
            </a:r>
            <a:r>
              <a:rPr lang="ru-RU" dirty="0" smtClean="0"/>
              <a:t>.) — они  </a:t>
            </a:r>
            <a:r>
              <a:rPr lang="ru-RU" dirty="0" err="1" smtClean="0"/>
              <a:t>ле́ч</a:t>
            </a:r>
            <a:r>
              <a:rPr lang="ru-RU" b="1" dirty="0" err="1" smtClean="0">
                <a:solidFill>
                  <a:srgbClr val="00B050"/>
                </a:solidFill>
              </a:rPr>
              <a:t>ат</a:t>
            </a:r>
            <a:r>
              <a:rPr lang="ru-RU" dirty="0" smtClean="0"/>
              <a:t> — </a:t>
            </a:r>
            <a:r>
              <a:rPr lang="ru-RU" dirty="0" err="1" smtClean="0"/>
              <a:t>ле́ч</a:t>
            </a:r>
            <a:r>
              <a:rPr lang="ru-RU" b="1" dirty="0" err="1" smtClean="0">
                <a:solidFill>
                  <a:srgbClr val="FF0000"/>
                </a:solidFill>
              </a:rPr>
              <a:t>ащ</a:t>
            </a:r>
            <a:r>
              <a:rPr lang="ru-RU" dirty="0" err="1" smtClean="0"/>
              <a:t>ий</a:t>
            </a:r>
            <a:r>
              <a:rPr lang="ru-RU" dirty="0" smtClean="0"/>
              <a:t> врач;</a:t>
            </a:r>
          </a:p>
          <a:p>
            <a:pPr indent="228600" algn="just" fontAlgn="base">
              <a:buNone/>
            </a:pPr>
            <a:r>
              <a:rPr lang="ru-RU" dirty="0" err="1" smtClean="0"/>
              <a:t>кра́сить</a:t>
            </a:r>
            <a:r>
              <a:rPr lang="ru-RU" dirty="0" smtClean="0"/>
              <a:t> (II </a:t>
            </a:r>
            <a:r>
              <a:rPr lang="ru-RU" dirty="0" err="1" smtClean="0"/>
              <a:t>спр</a:t>
            </a:r>
            <a:r>
              <a:rPr lang="ru-RU" dirty="0" smtClean="0"/>
              <a:t>.) — они </a:t>
            </a:r>
            <a:r>
              <a:rPr lang="ru-RU" dirty="0" err="1" smtClean="0"/>
              <a:t>кра́с</a:t>
            </a:r>
            <a:r>
              <a:rPr lang="ru-RU" b="1" dirty="0" err="1" smtClean="0">
                <a:solidFill>
                  <a:srgbClr val="00B050"/>
                </a:solidFill>
              </a:rPr>
              <a:t>ят</a:t>
            </a:r>
            <a:r>
              <a:rPr lang="ru-RU" dirty="0" smtClean="0"/>
              <a:t> — </a:t>
            </a:r>
            <a:r>
              <a:rPr lang="ru-RU" dirty="0" err="1" smtClean="0"/>
              <a:t>кра́с</a:t>
            </a:r>
            <a:r>
              <a:rPr lang="ru-RU" b="1" dirty="0" err="1" smtClean="0">
                <a:solidFill>
                  <a:srgbClr val="FF0000"/>
                </a:solidFill>
              </a:rPr>
              <a:t>ящ</a:t>
            </a:r>
            <a:r>
              <a:rPr lang="ru-RU" dirty="0" err="1" smtClean="0"/>
              <a:t>ий</a:t>
            </a:r>
            <a:r>
              <a:rPr lang="ru-RU" dirty="0" smtClean="0"/>
              <a:t> стену.</a:t>
            </a:r>
          </a:p>
          <a:p>
            <a:endParaRPr lang="ru-RU" dirty="0"/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422" y="2686929"/>
            <a:ext cx="2195530" cy="368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198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№1.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/>
              <a:t>Определите спряжение глаголов, образуйте от них действительные причастия настоящего времени.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95422" y="1811558"/>
            <a:ext cx="5669280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Стелить — </a:t>
            </a:r>
          </a:p>
          <a:p>
            <a:pPr indent="22860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Держать — </a:t>
            </a:r>
          </a:p>
          <a:p>
            <a:pPr indent="22860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доить — </a:t>
            </a:r>
          </a:p>
          <a:p>
            <a:pPr indent="22860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колоть — </a:t>
            </a:r>
          </a:p>
          <a:p>
            <a:pPr indent="22860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сеять — </a:t>
            </a:r>
          </a:p>
          <a:p>
            <a:pPr indent="22860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говорить — </a:t>
            </a:r>
          </a:p>
          <a:p>
            <a:pPr indent="22860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дышать — </a:t>
            </a:r>
          </a:p>
          <a:p>
            <a:pPr indent="228600" algn="just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38966" y="1811557"/>
            <a:ext cx="5181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выть —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строить —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печатать —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писать —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смотреть —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страдать —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зависеть — </a:t>
            </a: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2793" y="1767227"/>
            <a:ext cx="352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стелющий (от гл.1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4196" y="2217391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держащий (от гл. 2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1319" y="2755984"/>
            <a:ext cx="3268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доящий (от гл. 2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57641" y="3208384"/>
            <a:ext cx="3378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колющий (от гл.1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34964" y="3687131"/>
            <a:ext cx="3221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сеющий (от гл.1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6406" y="4067406"/>
            <a:ext cx="3693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говорящий (от гл. 2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96967" y="4517572"/>
            <a:ext cx="3569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дышащий (от гл. 2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9194" y="1739091"/>
            <a:ext cx="322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воющий (от гл.1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75525" y="2147055"/>
            <a:ext cx="3555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строящий (от гл. 2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15378" y="2639422"/>
            <a:ext cx="385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печатающий (от гл.1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48749" y="3145860"/>
            <a:ext cx="3404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пишущий (от гл.1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81345" y="3624162"/>
            <a:ext cx="3756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смотрящий (от гл. 2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33448" y="4060260"/>
            <a:ext cx="3885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страдающий (от гл.1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20924" y="4551288"/>
            <a:ext cx="3718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зависящий (от гл. 2 </a:t>
            </a:r>
            <a:r>
              <a:rPr lang="ru-RU" sz="2400" dirty="0" err="1" smtClean="0"/>
              <a:t>спр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pic>
        <p:nvPicPr>
          <p:cNvPr id="31746" name="Picture 2" descr="https://yt3.ggpht.com/a/AATXAJyHSVQ6nxO6tu8ait03MOAJ1xF5INFUJpQ-yw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372" y="4840514"/>
            <a:ext cx="2017486" cy="201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№2.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519311"/>
            <a:ext cx="10515600" cy="465765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73</a:t>
            </a:r>
            <a:r>
              <a:rPr lang="ru-RU" b="1" dirty="0" smtClean="0"/>
              <a:t>. Выпишите сначала словосочетания с причастиями, образованными от глаголов I спряжения, затем – от глаголов II спряжения. Выделите суффиксы причастий.</a:t>
            </a:r>
          </a:p>
          <a:p>
            <a:pPr indent="228600" algn="just">
              <a:buNone/>
            </a:pPr>
            <a:r>
              <a:rPr lang="ru-RU" dirty="0" err="1" smtClean="0"/>
              <a:t>Терп</a:t>
            </a:r>
            <a:r>
              <a:rPr lang="ru-RU" dirty="0" smtClean="0"/>
              <a:t>..</a:t>
            </a:r>
            <a:r>
              <a:rPr lang="ru-RU" dirty="0" err="1" smtClean="0"/>
              <a:t>щие</a:t>
            </a:r>
            <a:r>
              <a:rPr lang="ru-RU" dirty="0" smtClean="0"/>
              <a:t> бедствие, люб..</a:t>
            </a:r>
            <a:r>
              <a:rPr lang="ru-RU" dirty="0" err="1" smtClean="0"/>
              <a:t>щий</a:t>
            </a:r>
            <a:r>
              <a:rPr lang="ru-RU" dirty="0" smtClean="0"/>
              <a:t> брат, </a:t>
            </a:r>
            <a:r>
              <a:rPr lang="ru-RU" dirty="0" err="1" smtClean="0"/>
              <a:t>стро</a:t>
            </a:r>
            <a:r>
              <a:rPr lang="ru-RU" dirty="0" smtClean="0"/>
              <a:t>..</a:t>
            </a:r>
            <a:r>
              <a:rPr lang="ru-RU" dirty="0" err="1" smtClean="0"/>
              <a:t>щаяся</a:t>
            </a:r>
            <a:r>
              <a:rPr lang="ru-RU" dirty="0" smtClean="0"/>
              <a:t> больница, искренне </a:t>
            </a:r>
            <a:r>
              <a:rPr lang="ru-RU" dirty="0" err="1" smtClean="0"/>
              <a:t>негоду</a:t>
            </a:r>
            <a:r>
              <a:rPr lang="ru-RU" dirty="0" smtClean="0"/>
              <a:t>..</a:t>
            </a:r>
            <a:r>
              <a:rPr lang="ru-RU" dirty="0" err="1" smtClean="0"/>
              <a:t>щий</a:t>
            </a:r>
            <a:r>
              <a:rPr lang="ru-RU" dirty="0" smtClean="0"/>
              <a:t>, </a:t>
            </a:r>
            <a:r>
              <a:rPr lang="ru-RU" dirty="0" err="1" smtClean="0"/>
              <a:t>трепещ</a:t>
            </a:r>
            <a:r>
              <a:rPr lang="ru-RU" dirty="0" smtClean="0"/>
              <a:t>..</a:t>
            </a:r>
            <a:r>
              <a:rPr lang="ru-RU" dirty="0" err="1" smtClean="0"/>
              <a:t>щие</a:t>
            </a:r>
            <a:r>
              <a:rPr lang="ru-RU" dirty="0" smtClean="0"/>
              <a:t> от страха, пыла..</a:t>
            </a:r>
            <a:r>
              <a:rPr lang="ru-RU" dirty="0" err="1" smtClean="0"/>
              <a:t>щие</a:t>
            </a:r>
            <a:r>
              <a:rPr lang="ru-RU" dirty="0" smtClean="0"/>
              <a:t> щеки, </a:t>
            </a:r>
            <a:r>
              <a:rPr lang="ru-RU" dirty="0" err="1" smtClean="0"/>
              <a:t>ненавид</a:t>
            </a:r>
            <a:r>
              <a:rPr lang="ru-RU" dirty="0" smtClean="0"/>
              <a:t>..</a:t>
            </a:r>
            <a:r>
              <a:rPr lang="ru-RU" dirty="0" err="1" smtClean="0"/>
              <a:t>щий</a:t>
            </a:r>
            <a:r>
              <a:rPr lang="ru-RU" dirty="0" smtClean="0"/>
              <a:t> ложь, </a:t>
            </a:r>
            <a:r>
              <a:rPr lang="ru-RU" dirty="0" err="1" smtClean="0"/>
              <a:t>поднима</a:t>
            </a:r>
            <a:r>
              <a:rPr lang="ru-RU" dirty="0" smtClean="0"/>
              <a:t>..</a:t>
            </a:r>
            <a:r>
              <a:rPr lang="ru-RU" dirty="0" err="1" smtClean="0"/>
              <a:t>щийся</a:t>
            </a:r>
            <a:r>
              <a:rPr lang="ru-RU" dirty="0" smtClean="0"/>
              <a:t> ветер, </a:t>
            </a:r>
            <a:r>
              <a:rPr lang="ru-RU" dirty="0" err="1" smtClean="0"/>
              <a:t>грохоч</a:t>
            </a:r>
            <a:r>
              <a:rPr lang="ru-RU" dirty="0" smtClean="0"/>
              <a:t>..</a:t>
            </a:r>
            <a:r>
              <a:rPr lang="ru-RU" dirty="0" err="1" smtClean="0"/>
              <a:t>щий</a:t>
            </a:r>
            <a:r>
              <a:rPr lang="ru-RU" dirty="0" smtClean="0"/>
              <a:t> вдали, не </a:t>
            </a:r>
            <a:r>
              <a:rPr lang="ru-RU" dirty="0" err="1" smtClean="0"/>
              <a:t>терп</a:t>
            </a:r>
            <a:r>
              <a:rPr lang="ru-RU" dirty="0" smtClean="0"/>
              <a:t>..</a:t>
            </a:r>
            <a:r>
              <a:rPr lang="ru-RU" dirty="0" err="1" smtClean="0"/>
              <a:t>щий</a:t>
            </a:r>
            <a:r>
              <a:rPr lang="ru-RU" dirty="0" smtClean="0"/>
              <a:t> отлагательства, </a:t>
            </a:r>
            <a:r>
              <a:rPr lang="ru-RU" dirty="0" err="1" smtClean="0"/>
              <a:t>скач</a:t>
            </a:r>
            <a:r>
              <a:rPr lang="ru-RU" dirty="0" smtClean="0"/>
              <a:t>..</a:t>
            </a:r>
            <a:r>
              <a:rPr lang="ru-RU" dirty="0" err="1" smtClean="0"/>
              <a:t>щие</a:t>
            </a:r>
            <a:r>
              <a:rPr lang="ru-RU" dirty="0" smtClean="0"/>
              <a:t> кони, </a:t>
            </a:r>
            <a:r>
              <a:rPr lang="ru-RU" dirty="0" err="1" smtClean="0"/>
              <a:t>невид</a:t>
            </a:r>
            <a:r>
              <a:rPr lang="ru-RU" dirty="0" smtClean="0"/>
              <a:t>..</a:t>
            </a:r>
            <a:r>
              <a:rPr lang="ru-RU" dirty="0" err="1" smtClean="0"/>
              <a:t>щим</a:t>
            </a:r>
            <a:r>
              <a:rPr lang="ru-RU" dirty="0" smtClean="0"/>
              <a:t> взором, </a:t>
            </a:r>
            <a:r>
              <a:rPr lang="ru-RU" dirty="0" err="1" smtClean="0"/>
              <a:t>держ</a:t>
            </a:r>
            <a:r>
              <a:rPr lang="ru-RU" dirty="0" smtClean="0"/>
              <a:t>..</a:t>
            </a:r>
            <a:r>
              <a:rPr lang="ru-RU" dirty="0" err="1" smtClean="0"/>
              <a:t>щий</a:t>
            </a:r>
            <a:r>
              <a:rPr lang="ru-RU" dirty="0" smtClean="0"/>
              <a:t> факел, перенос..</a:t>
            </a:r>
            <a:r>
              <a:rPr lang="ru-RU" dirty="0" err="1" smtClean="0"/>
              <a:t>щий</a:t>
            </a:r>
            <a:r>
              <a:rPr lang="ru-RU" dirty="0" smtClean="0"/>
              <a:t> тяжести.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79828"/>
            <a:ext cx="10515600" cy="5797135"/>
          </a:xfrm>
        </p:spPr>
        <p:txBody>
          <a:bodyPr>
            <a:normAutofit fontScale="92500"/>
          </a:bodyPr>
          <a:lstStyle/>
          <a:p>
            <a:pPr indent="228600" algn="just">
              <a:lnSpc>
                <a:spcPct val="150000"/>
              </a:lnSpc>
            </a:pPr>
            <a:r>
              <a:rPr lang="ru-RU" b="1" dirty="0" smtClean="0"/>
              <a:t>Причастия, образованные от глаголов I спряжения: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искренне негоду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dirty="0" smtClean="0"/>
              <a:t>щий, трепещ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щие от страха, пыла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dirty="0" smtClean="0"/>
              <a:t>щие щеки, поднима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dirty="0" smtClean="0"/>
              <a:t>щийся ветер, грохоч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щий вдали, скач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щие </a:t>
            </a:r>
            <a:r>
              <a:rPr lang="ru-RU" dirty="0" smtClean="0"/>
              <a:t>кони. </a:t>
            </a:r>
            <a:endParaRPr lang="ru-RU" b="1" dirty="0" smtClean="0"/>
          </a:p>
          <a:p>
            <a:pPr indent="228600" algn="just">
              <a:lnSpc>
                <a:spcPct val="150000"/>
              </a:lnSpc>
            </a:pPr>
            <a:r>
              <a:rPr lang="ru-RU" b="1" dirty="0" smtClean="0"/>
              <a:t>Причастия, образованные от глаголов II спряжения: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 Терп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щие бедствие, люб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щий брат, стро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щаяся больница, ненавид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щий ложь, не терп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щий отлагательства, невид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щим взором, держ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щий факел, перенос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щий тяжести.</a:t>
            </a:r>
            <a:endParaRPr lang="ru-RU" dirty="0"/>
          </a:p>
        </p:txBody>
      </p:sp>
      <p:pic>
        <p:nvPicPr>
          <p:cNvPr id="4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="" xmlns:a16="http://schemas.microsoft.com/office/drawing/2014/main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24" y="4854662"/>
            <a:ext cx="2557546" cy="183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037429" y="1181687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426593" y="119341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413762" y="178190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0290519" y="120278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799387" y="177721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498039" y="180301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208629" y="322150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96598" y="3233225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295251" y="323088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70408" y="381937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786513" y="384517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95712" y="4377398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499276" y="441725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0325688" y="3826413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6649330" y="120513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4255478" y="1160587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648222" y="177722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10553115" y="3828759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8525023" y="3207436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6693878" y="4400845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5805268" y="321681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999871" y="3833448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2424333" y="322619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576733" y="3828759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3432518" y="4389122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9713742" y="1779565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10513256" y="121451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7022124" y="1788944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1152</Words>
  <Application>Microsoft Office PowerPoint</Application>
  <PresentationFormat>Произвольный</PresentationFormat>
  <Paragraphs>225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Проверка самостоятельной работы. </vt:lpstr>
      <vt:lpstr>Синтаксическая пятиминутка.</vt:lpstr>
      <vt:lpstr>Слайд 4</vt:lpstr>
      <vt:lpstr>Орфограмма №66.</vt:lpstr>
      <vt:lpstr>Слайд 6</vt:lpstr>
      <vt:lpstr>Задание №1. Определите спряжение глаголов, образуйте от них действительные причастия настоящего времени. </vt:lpstr>
      <vt:lpstr>Задание №2.</vt:lpstr>
      <vt:lpstr>Слайд 9</vt:lpstr>
      <vt:lpstr>Задание №3.</vt:lpstr>
      <vt:lpstr>Слайд 11</vt:lpstr>
      <vt:lpstr>Словарная работа.</vt:lpstr>
      <vt:lpstr>Тесты</vt:lpstr>
      <vt:lpstr>Действительные причастия – это: </vt:lpstr>
      <vt:lpstr>Найдите словосочетание с действительным причастием:</vt:lpstr>
      <vt:lpstr>Какие суффиксы имеют  действительные причастия настоящего времени, образованные от глаголов 1 спряжения. </vt:lpstr>
      <vt:lpstr>В каком ряду в обоих случаях пропущена буква Я?</vt:lpstr>
      <vt:lpstr>В каком ряду во всех словах пишется буква Ю? </vt:lpstr>
      <vt:lpstr>Найди и исправь ошибочный вариант написания причастий в словосочетаниях.</vt:lpstr>
      <vt:lpstr>Самостоятельная работа.</vt:lpstr>
      <vt:lpstr>Укажите неправильное утверждение.</vt:lpstr>
      <vt:lpstr>Причастие – это: </vt:lpstr>
      <vt:lpstr>Причастия изменяются: </vt:lpstr>
      <vt:lpstr>Найдите словосочетание с причастием в роли главного слова: </vt:lpstr>
      <vt:lpstr>4. Найдите словосочетание «причастие + существительное»: </vt:lpstr>
      <vt:lpstr>Причастный оборот – это: </vt:lpstr>
      <vt:lpstr>Найдите признаки глагола у причастия: </vt:lpstr>
      <vt:lpstr>Найдите причастный оборот в предложении: Слова, имеющие несколько значений, называются многозначными. </vt:lpstr>
      <vt:lpstr>Определите синтаксическую роль причастного оборота в предложении: Засеянные пшеницей поля дали дружные всходы. </vt:lpstr>
      <vt:lpstr>В каком ряду в обоих случаях пропущена буква Ю?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80</cp:revision>
  <dcterms:created xsi:type="dcterms:W3CDTF">2020-08-20T14:06:43Z</dcterms:created>
  <dcterms:modified xsi:type="dcterms:W3CDTF">2020-09-23T13:53:36Z</dcterms:modified>
</cp:coreProperties>
</file>