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396" r:id="rId2"/>
    <p:sldId id="1399" r:id="rId3"/>
    <p:sldId id="1411" r:id="rId4"/>
    <p:sldId id="1413" r:id="rId5"/>
    <p:sldId id="1409" r:id="rId6"/>
    <p:sldId id="1410" r:id="rId7"/>
    <p:sldId id="1414" r:id="rId8"/>
    <p:sldId id="1418" r:id="rId9"/>
    <p:sldId id="1419" r:id="rId10"/>
    <p:sldId id="1420" r:id="rId11"/>
    <p:sldId id="1422" r:id="rId12"/>
    <p:sldId id="1421" r:id="rId13"/>
    <p:sldId id="1400" r:id="rId14"/>
    <p:sldId id="1432" r:id="rId15"/>
    <p:sldId id="1434" r:id="rId16"/>
    <p:sldId id="1436" r:id="rId17"/>
    <p:sldId id="1404" r:id="rId18"/>
    <p:sldId id="1415" r:id="rId19"/>
    <p:sldId id="1405" r:id="rId20"/>
    <p:sldId id="1402" r:id="rId21"/>
    <p:sldId id="1406" r:id="rId22"/>
    <p:sldId id="1423" r:id="rId23"/>
    <p:sldId id="1424" r:id="rId24"/>
    <p:sldId id="1425" r:id="rId25"/>
    <p:sldId id="1426" r:id="rId26"/>
    <p:sldId id="1427" r:id="rId27"/>
    <p:sldId id="1428" r:id="rId28"/>
    <p:sldId id="1429" r:id="rId29"/>
    <p:sldId id="1430" r:id="rId30"/>
    <p:sldId id="1416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24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26E18D-32EE-4035-A4E3-B34C35965D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30618BF-D382-4E42-BAF7-1FB04BC58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AA2DC59-5E07-4679-96EE-E3BA45F8A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35CAEE0-3756-4FBD-8695-560297902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8E14F11-130E-42A3-946C-AF58E6760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9070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1658C9-D59B-4314-951B-8888A29FB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8A6DDC9-C1F3-4C98-9B38-2802BAE643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5903E9E-3276-4160-99E1-A028AA3EE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23A4806-E782-486C-AC86-48F46332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985FB75-3301-4BF9-8854-B1DADA473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90123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4BD3AD99-9B6A-49BA-B725-695DB686C5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84A739A-4F76-496D-B3EA-F5CE4AA07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FB0B024-F010-4C33-B043-131BDE22E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5196B90-CB5A-47FC-A208-5A8C8CE01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1F96754-FEFF-4B44-853D-A01036739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5082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380877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38CD64C-FEC5-45BD-ABCB-8656FE575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08CC801-B949-4261-B739-0403C7244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7B84E27-A0D4-4A9B-A653-5E0F2FE7F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0594785-DD27-44F5-9109-E45828EC7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681BA8A-41B6-4066-9619-BCD0DBF7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861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FE3D165-AE7E-4E5E-8B9A-E0EEF115E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F288F0A-11B0-41CB-AB85-EACCB9C38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29DC3AB-FC53-4348-A8DC-FA026D16C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1EDBB0C-0B19-457D-BFF4-FCCF7E71D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D7F9205-AA2D-445D-92CC-6DD9BB9A7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2990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344D00-FD72-42B3-A90A-A4C4BE21A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076DEAD-AE1C-4A06-B7AA-BF22D460BF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1F71760-C14D-42F0-B777-C104BB397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C68100C-AE1F-440B-ABF8-9D27526D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DA3F574-D215-4CB2-81B1-2DDD9F2F1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E37117E-AC61-4E8C-A4AE-43438EF61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1333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422B49-FF1C-45E0-908A-5D2D3DF82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FC2036B-FE2A-4A22-9507-B9407546D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3219AEF-2C1F-4725-BE1B-FAEE09874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27BB459-FAE7-40B8-B7E2-823AF3F892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1CAE417E-FE4A-427E-BF31-0C598A75D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0E5E48E0-CECF-4389-9338-5ED8E7B6F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BB9A13B7-E5AB-46C8-9AA3-A86437F90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36E15D4D-7306-4FCC-8C49-4F01CB297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5075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E7E95C-6926-468E-9F38-80286F8D2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177399E-56DE-487C-9363-F44B69377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5D105CB1-7A03-4372-8188-67DE7C61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84210E8D-7DEC-4069-86AE-79A7202AE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626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EA79D241-9E2B-4C7F-ACCC-D992BA990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E2BD324E-59C9-4ED5-9A6F-BA35F2E19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F50762B-856E-4AE6-8398-5B1BBDBE8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60074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600B5AC-35D4-4FAE-AD7E-7E4E3DBB5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CA50C01-38F8-4252-B80A-DDC0D2B97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7EB6792-9C83-41F3-B45D-E83FC63C1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20B4B13-C9CC-4D82-A00B-A25025ECC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4090B2B-14FD-462A-8DD1-1CA180AE3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3A68FB5-F62B-4354-B744-5AB00E28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5701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E6E3D96-237A-4209-A6E1-50463AAB8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0C57931C-C963-4B78-A855-2C8AEE4EA9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A06AE58-B70F-4DBF-B101-595A53F76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DA82A78-8898-4BDF-BA9D-6DF605F77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8ADEBCC-ABB4-4A21-858F-E4B266557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03E07A9-3823-40D2-B6F0-2DA92F939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3236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2359F32-47CB-497F-BCEE-23DE74600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E78A6A4-24C7-405D-8322-B926E1085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7592695-C481-4036-BC77-D524C31C38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8B90E-9513-48C5-B692-0EEAC661165E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FBCB4FF-8251-44E8-9C2A-BFC1D19A9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A0B51F9-DDFF-4F5D-A440-1C4E26717D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75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gif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gif"/><Relationship Id="rId4" Type="http://schemas.openxmlformats.org/officeDocument/2006/relationships/image" Target="../media/image2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6095" y="2968283"/>
            <a:ext cx="2382399" cy="2363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00117" y="2672559"/>
            <a:ext cx="759871" cy="208232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=""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Русский</a:t>
            </a:r>
            <a:r>
              <a:rPr lang="ru-RU" sz="7196" kern="0" spc="-116" dirty="0">
                <a:solidFill>
                  <a:sysClr val="window" lastClr="FFFFFF"/>
                </a:solidFill>
              </a:rPr>
              <a:t> </a:t>
            </a:r>
            <a:r>
              <a:rPr lang="ru-RU" sz="7196" kern="0" spc="21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=""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=""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=""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=""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=""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=""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=""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=""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=""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=""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=""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=""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=""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=""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="" xmlns:a16="http://schemas.microsoft.com/office/drawing/2014/main" id="{BE8A2EAD-6C49-45BE-8503-9B1E6FF4F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9748" y="2464820"/>
            <a:ext cx="8276449" cy="2921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538"/>
              </a:spcBef>
            </a:pPr>
            <a:r>
              <a:rPr lang="ru-RU" altLang="ru-RU" sz="4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Гласные в суффиксах действительных причастий настоящего времени.</a:t>
            </a:r>
            <a:endParaRPr lang="ru-RU" altLang="ru-RU" sz="44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384006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4132" y="22444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Задание №3.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392702"/>
            <a:ext cx="10515600" cy="4784261"/>
          </a:xfrm>
        </p:spPr>
        <p:txBody>
          <a:bodyPr>
            <a:normAutofit lnSpcReduction="10000"/>
          </a:bodyPr>
          <a:lstStyle/>
          <a:p>
            <a:pPr indent="228600" algn="just">
              <a:buNone/>
            </a:pPr>
            <a:r>
              <a:rPr lang="ru-RU" b="1" dirty="0" smtClean="0"/>
              <a:t>Упражнение </a:t>
            </a:r>
            <a:r>
              <a:rPr lang="ru-RU" b="1" dirty="0" smtClean="0">
                <a:solidFill>
                  <a:srgbClr val="C00000"/>
                </a:solidFill>
              </a:rPr>
              <a:t>75</a:t>
            </a:r>
            <a:r>
              <a:rPr lang="ru-RU" b="1" dirty="0" smtClean="0"/>
              <a:t>. Переконструируйте предложения, употребив в них действительные причастия настоящего времени.</a:t>
            </a:r>
          </a:p>
          <a:p>
            <a:pPr indent="228600" algn="just">
              <a:buNone/>
            </a:pPr>
            <a:r>
              <a:rPr lang="ru-RU" dirty="0" smtClean="0"/>
              <a:t>Флаги, которые развевались над домами, придавали городу праздничный вид. </a:t>
            </a:r>
          </a:p>
          <a:p>
            <a:pPr indent="228600" algn="just">
              <a:buNone/>
            </a:pPr>
            <a:r>
              <a:rPr lang="ru-RU" dirty="0" smtClean="0"/>
              <a:t>Флаги, </a:t>
            </a:r>
            <a:r>
              <a:rPr lang="ru-RU" b="1" dirty="0" smtClean="0">
                <a:solidFill>
                  <a:srgbClr val="00B050"/>
                </a:solidFill>
              </a:rPr>
              <a:t>развивающиеся</a:t>
            </a:r>
            <a:r>
              <a:rPr lang="ru-RU" dirty="0" smtClean="0"/>
              <a:t> над домами, придавали городу праздничный вид. </a:t>
            </a:r>
          </a:p>
          <a:p>
            <a:pPr indent="228600" algn="just">
              <a:buNone/>
            </a:pPr>
            <a:r>
              <a:rPr lang="ru-RU" dirty="0" smtClean="0"/>
              <a:t>Цех, который строится на территории завода, будет оснащён самым современным оборудованием. </a:t>
            </a:r>
          </a:p>
          <a:p>
            <a:pPr indent="228600" algn="just">
              <a:buNone/>
            </a:pPr>
            <a:r>
              <a:rPr lang="ru-RU" dirty="0" smtClean="0"/>
              <a:t>Цех, </a:t>
            </a:r>
            <a:r>
              <a:rPr lang="ru-RU" b="1" dirty="0" smtClean="0">
                <a:solidFill>
                  <a:srgbClr val="00B050"/>
                </a:solidFill>
              </a:rPr>
              <a:t>строящийся</a:t>
            </a:r>
            <a:r>
              <a:rPr lang="ru-RU" dirty="0" smtClean="0"/>
              <a:t> на территории завода, будет оснащён самым современным оборудованием. </a:t>
            </a:r>
          </a:p>
          <a:p>
            <a:pPr indent="228600" algn="just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815926"/>
            <a:ext cx="10515600" cy="5361037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dirty="0" smtClean="0"/>
              <a:t>Струи фонтана, которые искрились на солнце, били в самое небо. </a:t>
            </a:r>
          </a:p>
          <a:p>
            <a:pPr indent="228600" algn="just">
              <a:buNone/>
            </a:pPr>
            <a:r>
              <a:rPr lang="ru-RU" dirty="0" smtClean="0"/>
              <a:t>Струи фонтана, </a:t>
            </a:r>
            <a:r>
              <a:rPr lang="ru-RU" b="1" dirty="0" smtClean="0">
                <a:solidFill>
                  <a:srgbClr val="00B050"/>
                </a:solidFill>
              </a:rPr>
              <a:t>искрящиеся</a:t>
            </a:r>
            <a:r>
              <a:rPr lang="ru-RU" dirty="0" smtClean="0"/>
              <a:t> на солнце, били в самое небо. </a:t>
            </a:r>
          </a:p>
          <a:p>
            <a:pPr indent="228600" algn="just">
              <a:buNone/>
            </a:pPr>
            <a:r>
              <a:rPr lang="ru-RU" dirty="0" smtClean="0"/>
              <a:t>Огромная туча, которая медленно двигалась по небу, заставила нас отказаться от прогулки. </a:t>
            </a:r>
          </a:p>
          <a:p>
            <a:pPr indent="228600" algn="just">
              <a:buNone/>
            </a:pPr>
            <a:r>
              <a:rPr lang="ru-RU" dirty="0" smtClean="0"/>
              <a:t>Огромная туча, медленно </a:t>
            </a:r>
            <a:r>
              <a:rPr lang="ru-RU" b="1" dirty="0" smtClean="0">
                <a:solidFill>
                  <a:srgbClr val="00B050"/>
                </a:solidFill>
              </a:rPr>
              <a:t>двигающаяся</a:t>
            </a:r>
            <a:r>
              <a:rPr lang="ru-RU" dirty="0" smtClean="0"/>
              <a:t> по небу, заставила нас отказаться от прогулки. </a:t>
            </a:r>
          </a:p>
          <a:p>
            <a:pPr indent="228600" algn="just">
              <a:buNone/>
            </a:pPr>
            <a:r>
              <a:rPr lang="ru-RU" dirty="0" smtClean="0"/>
              <a:t>В воздухе не чувствовалось сырости, которая пронизывала до костей, как это было вчера.</a:t>
            </a:r>
          </a:p>
          <a:p>
            <a:pPr indent="228600" algn="just">
              <a:buNone/>
            </a:pPr>
            <a:r>
              <a:rPr lang="ru-RU" dirty="0" smtClean="0"/>
              <a:t>В воздухе не чувствовалось сырости, </a:t>
            </a:r>
            <a:r>
              <a:rPr lang="ru-RU" b="1" dirty="0" smtClean="0">
                <a:solidFill>
                  <a:srgbClr val="00B050"/>
                </a:solidFill>
              </a:rPr>
              <a:t>пронизывающей</a:t>
            </a:r>
            <a:r>
              <a:rPr lang="ru-RU" dirty="0" smtClean="0"/>
              <a:t> до костей, как это было вчера.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4698610" y="1280160"/>
            <a:ext cx="2883877" cy="1420836"/>
          </a:xfrm>
          <a:prstGeom prst="roundRect">
            <a:avLst/>
          </a:prstGeom>
          <a:solidFill>
            <a:srgbClr val="FF66CC"/>
          </a:solidFill>
          <a:ln w="38100">
            <a:solidFill>
              <a:srgbClr val="A20675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8538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Словарная работа.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237957"/>
            <a:ext cx="10515600" cy="493900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2400" b="1" i="1" dirty="0" smtClean="0"/>
          </a:p>
          <a:p>
            <a:pPr algn="ctr">
              <a:buNone/>
            </a:pPr>
            <a:r>
              <a:rPr lang="ru-RU" sz="2400" b="1" i="1" dirty="0" smtClean="0"/>
              <a:t>Т</a:t>
            </a:r>
            <a:r>
              <a:rPr lang="ru-RU" sz="3200" b="1" i="1" dirty="0" smtClean="0"/>
              <a:t>ерритория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33046" y="2841674"/>
            <a:ext cx="10972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b="1" dirty="0" smtClean="0"/>
              <a:t>Те</a:t>
            </a:r>
            <a:r>
              <a:rPr lang="ru-RU" sz="2400" b="1" dirty="0" smtClean="0">
                <a:solidFill>
                  <a:srgbClr val="FF0000"/>
                </a:solidFill>
              </a:rPr>
              <a:t>рр</a:t>
            </a:r>
            <a:r>
              <a:rPr lang="ru-RU" sz="2400" b="1" dirty="0" smtClean="0"/>
              <a:t>итория</a:t>
            </a:r>
            <a:r>
              <a:rPr lang="ru-RU" sz="2400" dirty="0" smtClean="0"/>
              <a:t> – это ограниченное земельное пространство.</a:t>
            </a:r>
          </a:p>
          <a:p>
            <a:pPr indent="457200" algn="just"/>
            <a:r>
              <a:rPr lang="ru-RU" sz="2400" dirty="0" smtClean="0">
                <a:solidFill>
                  <a:srgbClr val="7030A0"/>
                </a:solidFill>
              </a:rPr>
              <a:t> </a:t>
            </a:r>
            <a:r>
              <a:rPr lang="ru-RU" sz="2400" i="1" dirty="0" err="1" smtClean="0">
                <a:solidFill>
                  <a:srgbClr val="7030A0"/>
                </a:solidFill>
              </a:rPr>
              <a:t>Государтвенная</a:t>
            </a:r>
            <a:r>
              <a:rPr lang="ru-RU" sz="2400" i="1" dirty="0" smtClean="0">
                <a:solidFill>
                  <a:srgbClr val="7030A0"/>
                </a:solidFill>
              </a:rPr>
              <a:t> т. Т. города. Т. завода. На территории двора.</a:t>
            </a:r>
          </a:p>
          <a:p>
            <a:endParaRPr lang="ru-RU" sz="2400" i="1" dirty="0" smtClean="0"/>
          </a:p>
          <a:p>
            <a:pPr indent="457200"/>
            <a:r>
              <a:rPr lang="ru-RU" sz="2400" b="1" i="1" dirty="0" smtClean="0">
                <a:solidFill>
                  <a:srgbClr val="0070C0"/>
                </a:solidFill>
              </a:rPr>
              <a:t>Синонимы:</a:t>
            </a:r>
          </a:p>
          <a:p>
            <a:pPr indent="457200"/>
            <a:r>
              <a:rPr lang="ru-RU" sz="2400" dirty="0" smtClean="0"/>
              <a:t>владение</a:t>
            </a:r>
          </a:p>
          <a:p>
            <a:pPr indent="457200"/>
            <a:r>
              <a:rPr lang="ru-RU" sz="2400" dirty="0" smtClean="0"/>
              <a:t>зона</a:t>
            </a:r>
          </a:p>
          <a:p>
            <a:pPr indent="457200"/>
            <a:r>
              <a:rPr lang="ru-RU" sz="2400" dirty="0" smtClean="0"/>
              <a:t>местность</a:t>
            </a:r>
          </a:p>
          <a:p>
            <a:pPr indent="457200"/>
            <a:r>
              <a:rPr lang="ru-RU" sz="2400" dirty="0" smtClean="0"/>
              <a:t>земля</a:t>
            </a:r>
          </a:p>
          <a:p>
            <a:pPr indent="457200"/>
            <a:r>
              <a:rPr lang="ru-RU" sz="2400" dirty="0" smtClean="0"/>
              <a:t>область</a:t>
            </a:r>
          </a:p>
          <a:p>
            <a:pPr indent="457200"/>
            <a:r>
              <a:rPr lang="ru-RU" sz="2400" dirty="0" smtClean="0"/>
              <a:t>регион</a:t>
            </a:r>
          </a:p>
        </p:txBody>
      </p:sp>
      <p:pic>
        <p:nvPicPr>
          <p:cNvPr id="10242" name="Picture 2" descr="http://www.nevelsk-otd-obr.ru/novosti12/Rass55555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3672" y="3967089"/>
            <a:ext cx="5167086" cy="26394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960" y="2071678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/>
              <a:t>Тесты</a:t>
            </a:r>
            <a:endParaRPr lang="ru-RU" sz="6000" b="1" dirty="0"/>
          </a:p>
        </p:txBody>
      </p:sp>
      <p:pic>
        <p:nvPicPr>
          <p:cNvPr id="49154" name="Picture 2" descr="https://fs00.infourok.ru/images/doc/136/158324/img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Действительные причастия – это: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252025"/>
            <a:ext cx="10515600" cy="4924938"/>
          </a:xfrm>
        </p:spPr>
        <p:txBody>
          <a:bodyPr/>
          <a:lstStyle/>
          <a:p>
            <a:pPr marL="514350" indent="-514350" algn="just">
              <a:buFont typeface="+mj-lt"/>
              <a:buAutoNum type="arabicParenR"/>
            </a:pPr>
            <a:r>
              <a:rPr lang="ru-RU" sz="3200" dirty="0" smtClean="0"/>
              <a:t>Причастия, которые обозначают признак того предмета, который испытывает на себе действие другого предмета.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ru-RU" sz="3200" dirty="0" smtClean="0"/>
              <a:t>Причастия, обозначающие признак предмета, который сам совершает действие.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3600" b="1" dirty="0" smtClean="0"/>
              <a:t>Причастия, обозначающие признак предмета, который сам совершает действие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Найдите словосочетание с действительным причастием: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Написанная учеником;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Распиленная плотником;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Ведущая в парк;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Опрокинутый котенком.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4000" b="1" dirty="0" smtClean="0"/>
              <a:t>Ведущая в парк</a:t>
            </a:r>
            <a:endParaRPr lang="ru-RU" sz="4000" b="1" dirty="0"/>
          </a:p>
        </p:txBody>
      </p:sp>
      <p:pic>
        <p:nvPicPr>
          <p:cNvPr id="4" name="Picture 2" descr="http://clipart-library.com/images/rTjGkjAxc.g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05532" y="2177365"/>
            <a:ext cx="2535162" cy="19013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997" y="57614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Какие суффиксы имеют  действительные причастия настоящего времени, образованные от глаголов 1 спряжения.</a:t>
            </a:r>
            <a:r>
              <a:rPr lang="ru-RU" sz="4000" dirty="0" smtClean="0">
                <a:solidFill>
                  <a:srgbClr val="0070C0"/>
                </a:solidFill>
              </a:rPr>
              <a:t/>
            </a:r>
            <a:br>
              <a:rPr lang="ru-RU" sz="4000" dirty="0" smtClean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910031"/>
            <a:ext cx="10515600" cy="4351338"/>
          </a:xfrm>
        </p:spPr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-</a:t>
            </a:r>
            <a:r>
              <a:rPr lang="ru-RU" sz="3600" dirty="0" err="1" smtClean="0"/>
              <a:t>ащ</a:t>
            </a:r>
            <a:r>
              <a:rPr lang="ru-RU" sz="3600" dirty="0" smtClean="0"/>
              <a:t>- (-</a:t>
            </a:r>
            <a:r>
              <a:rPr lang="ru-RU" sz="3600" dirty="0" err="1" smtClean="0"/>
              <a:t>ящ</a:t>
            </a:r>
            <a:r>
              <a:rPr lang="ru-RU" sz="3600" dirty="0" smtClean="0"/>
              <a:t>-);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-</a:t>
            </a:r>
            <a:r>
              <a:rPr lang="ru-RU" sz="3600" dirty="0" err="1" smtClean="0"/>
              <a:t>ущ</a:t>
            </a:r>
            <a:r>
              <a:rPr lang="ru-RU" sz="3600" dirty="0" smtClean="0"/>
              <a:t>- (-</a:t>
            </a:r>
            <a:r>
              <a:rPr lang="ru-RU" sz="3600" dirty="0" err="1" smtClean="0"/>
              <a:t>ющ</a:t>
            </a:r>
            <a:r>
              <a:rPr lang="ru-RU" sz="3600" dirty="0" smtClean="0"/>
              <a:t>-);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-</a:t>
            </a:r>
            <a:r>
              <a:rPr lang="ru-RU" sz="3600" dirty="0" err="1" smtClean="0"/>
              <a:t>вш</a:t>
            </a:r>
            <a:r>
              <a:rPr lang="ru-RU" sz="3600" dirty="0" smtClean="0"/>
              <a:t>-;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-</a:t>
            </a:r>
            <a:r>
              <a:rPr lang="ru-RU" sz="3600" dirty="0" err="1" smtClean="0"/>
              <a:t>ш</a:t>
            </a:r>
            <a:r>
              <a:rPr lang="ru-RU" sz="3600" dirty="0" smtClean="0"/>
              <a:t>-.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4400" b="1" dirty="0" smtClean="0"/>
              <a:t>-</a:t>
            </a:r>
            <a:r>
              <a:rPr lang="ru-RU" sz="4400" b="1" dirty="0" err="1" smtClean="0"/>
              <a:t>ущ</a:t>
            </a:r>
            <a:r>
              <a:rPr lang="ru-RU" sz="4400" b="1" dirty="0" smtClean="0"/>
              <a:t>- (-</a:t>
            </a:r>
            <a:r>
              <a:rPr lang="ru-RU" sz="4400" b="1" dirty="0" err="1" smtClean="0"/>
              <a:t>ющ</a:t>
            </a:r>
            <a:r>
              <a:rPr lang="ru-RU" sz="4400" b="1" dirty="0" smtClean="0"/>
              <a:t>-)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http://clipart-library.com/images/rTjGkjAxc.g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99095" y="2163297"/>
            <a:ext cx="2535162" cy="19013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В каком ряду в обоих случаях пропущена буква Я?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/>
              <a:t>1) пен…</a:t>
            </a:r>
            <a:r>
              <a:rPr lang="ru-RU" sz="3600" dirty="0" err="1" smtClean="0"/>
              <a:t>щиеся</a:t>
            </a:r>
            <a:r>
              <a:rPr lang="ru-RU" sz="3600" dirty="0" smtClean="0"/>
              <a:t> потоки, травы </a:t>
            </a:r>
            <a:r>
              <a:rPr lang="ru-RU" sz="3600" dirty="0" err="1" smtClean="0"/>
              <a:t>колыш</a:t>
            </a:r>
            <a:r>
              <a:rPr lang="ru-RU" sz="3600" dirty="0" smtClean="0"/>
              <a:t>…</a:t>
            </a:r>
            <a:r>
              <a:rPr lang="ru-RU" sz="3600" dirty="0" err="1" smtClean="0"/>
              <a:t>тся</a:t>
            </a:r>
            <a:r>
              <a:rPr lang="ru-RU" sz="3600" dirty="0" smtClean="0"/>
              <a:t>;</a:t>
            </a:r>
          </a:p>
          <a:p>
            <a:pPr>
              <a:buNone/>
            </a:pPr>
            <a:r>
              <a:rPr lang="ru-RU" sz="3600" dirty="0" smtClean="0"/>
              <a:t>2) гвозди </a:t>
            </a:r>
            <a:r>
              <a:rPr lang="ru-RU" sz="3600" dirty="0" err="1" smtClean="0"/>
              <a:t>держ</a:t>
            </a:r>
            <a:r>
              <a:rPr lang="ru-RU" sz="3600" dirty="0" smtClean="0"/>
              <a:t>…</a:t>
            </a:r>
            <a:r>
              <a:rPr lang="ru-RU" sz="3600" dirty="0" err="1" smtClean="0"/>
              <a:t>тся</a:t>
            </a:r>
            <a:r>
              <a:rPr lang="ru-RU" sz="3600" dirty="0" smtClean="0"/>
              <a:t>, птицы </a:t>
            </a:r>
            <a:r>
              <a:rPr lang="ru-RU" sz="3600" dirty="0" err="1" smtClean="0"/>
              <a:t>щебеч</a:t>
            </a:r>
            <a:r>
              <a:rPr lang="ru-RU" sz="3600" dirty="0" smtClean="0"/>
              <a:t>…т;</a:t>
            </a:r>
          </a:p>
          <a:p>
            <a:pPr>
              <a:buNone/>
            </a:pPr>
            <a:r>
              <a:rPr lang="ru-RU" sz="3600" dirty="0" smtClean="0"/>
              <a:t>3) </a:t>
            </a:r>
            <a:r>
              <a:rPr lang="ru-RU" sz="3600" dirty="0" err="1" smtClean="0"/>
              <a:t>стро</a:t>
            </a:r>
            <a:r>
              <a:rPr lang="ru-RU" sz="3600" dirty="0" smtClean="0"/>
              <a:t>…</a:t>
            </a:r>
            <a:r>
              <a:rPr lang="ru-RU" sz="3600" dirty="0" err="1" smtClean="0"/>
              <a:t>щийся</a:t>
            </a:r>
            <a:r>
              <a:rPr lang="ru-RU" sz="3600" dirty="0" smtClean="0"/>
              <a:t> дом, смотр…</a:t>
            </a:r>
            <a:r>
              <a:rPr lang="ru-RU" sz="3600" dirty="0" err="1" smtClean="0"/>
              <a:t>щий</a:t>
            </a:r>
            <a:r>
              <a:rPr lang="ru-RU" sz="3600" dirty="0" smtClean="0"/>
              <a:t> вдаль.</a:t>
            </a:r>
          </a:p>
          <a:p>
            <a:pPr>
              <a:buNone/>
            </a:pPr>
            <a:endParaRPr lang="ru-RU" sz="3600" dirty="0" smtClean="0"/>
          </a:p>
          <a:p>
            <a:pPr algn="ctr">
              <a:buNone/>
            </a:pPr>
            <a:r>
              <a:rPr lang="ru-RU" sz="3600" b="1" dirty="0" smtClean="0"/>
              <a:t>стро</a:t>
            </a:r>
            <a:r>
              <a:rPr lang="ru-RU" sz="3600" b="1" dirty="0" smtClean="0">
                <a:solidFill>
                  <a:srgbClr val="FF0000"/>
                </a:solidFill>
              </a:rPr>
              <a:t>я</a:t>
            </a:r>
            <a:r>
              <a:rPr lang="ru-RU" sz="3600" b="1" dirty="0" smtClean="0"/>
              <a:t>щийся дом, </a:t>
            </a:r>
          </a:p>
          <a:p>
            <a:pPr algn="ctr">
              <a:buNone/>
            </a:pPr>
            <a:r>
              <a:rPr lang="ru-RU" sz="3600" b="1" dirty="0" smtClean="0"/>
              <a:t>смотр</a:t>
            </a:r>
            <a:r>
              <a:rPr lang="ru-RU" sz="3600" b="1" dirty="0" smtClean="0">
                <a:solidFill>
                  <a:srgbClr val="FF0000"/>
                </a:solidFill>
              </a:rPr>
              <a:t>я</a:t>
            </a:r>
            <a:r>
              <a:rPr lang="ru-RU" sz="3600" b="1" dirty="0" smtClean="0"/>
              <a:t>щий вдаль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96091" y="2962981"/>
            <a:ext cx="45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я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70325" y="2946569"/>
            <a:ext cx="45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я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96799" y="1680477"/>
            <a:ext cx="45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я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76617" y="1725024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у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94445" y="2313522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у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12274" y="2329933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11" name="Picture 2" descr="http://clipart-library.com/images/rTjGkjAxc.g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402812" y="1741267"/>
            <a:ext cx="2535162" cy="1901371"/>
          </a:xfrm>
          <a:prstGeom prst="rect">
            <a:avLst/>
          </a:prstGeom>
          <a:noFill/>
        </p:spPr>
      </p:pic>
      <p:pic>
        <p:nvPicPr>
          <p:cNvPr id="8194" name="Picture 2" descr="https://www.formas.ru/images/civil/obj3/DSCN1100_1920px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408" y="4121834"/>
            <a:ext cx="3206094" cy="2137396"/>
          </a:xfrm>
          <a:prstGeom prst="rect">
            <a:avLst/>
          </a:prstGeom>
          <a:noFill/>
        </p:spPr>
      </p:pic>
      <p:pic>
        <p:nvPicPr>
          <p:cNvPr id="8196" name="Picture 4" descr="https://img1.goodfon.ru/original/2048x1659/e/e9/faraway-devochka-binokl-bok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50615" y="4093698"/>
            <a:ext cx="2989768" cy="22367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В каком ряду во всех словах пишется буква Ю?</a:t>
            </a:r>
            <a:br>
              <a:rPr lang="ru-RU" b="1" dirty="0" smtClean="0">
                <a:solidFill>
                  <a:srgbClr val="0070C0"/>
                </a:solidFill>
              </a:rPr>
            </a:b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3200" dirty="0" smtClean="0"/>
              <a:t>1) </a:t>
            </a:r>
            <a:r>
              <a:rPr lang="ru-RU" sz="3200" dirty="0" err="1" smtClean="0"/>
              <a:t>леч</a:t>
            </a:r>
            <a:r>
              <a:rPr lang="ru-RU" sz="3200" dirty="0" smtClean="0"/>
              <a:t>…</a:t>
            </a:r>
            <a:r>
              <a:rPr lang="ru-RU" sz="3200" dirty="0" err="1" smtClean="0"/>
              <a:t>щий</a:t>
            </a:r>
            <a:r>
              <a:rPr lang="ru-RU" sz="3200" dirty="0" smtClean="0"/>
              <a:t> врач, </a:t>
            </a:r>
            <a:r>
              <a:rPr lang="ru-RU" sz="3200" dirty="0" err="1" smtClean="0"/>
              <a:t>зна</a:t>
            </a:r>
            <a:r>
              <a:rPr lang="ru-RU" sz="3200" dirty="0" smtClean="0"/>
              <a:t>…</a:t>
            </a:r>
            <a:r>
              <a:rPr lang="ru-RU" sz="3200" dirty="0" err="1" smtClean="0"/>
              <a:t>щий</a:t>
            </a:r>
            <a:r>
              <a:rPr lang="ru-RU" sz="3200" dirty="0" smtClean="0"/>
              <a:t> правила;</a:t>
            </a:r>
          </a:p>
          <a:p>
            <a:pPr>
              <a:buNone/>
            </a:pPr>
            <a:r>
              <a:rPr lang="ru-RU" sz="3200" dirty="0" smtClean="0"/>
              <a:t>2) та…</a:t>
            </a:r>
            <a:r>
              <a:rPr lang="ru-RU" sz="3200" dirty="0" err="1" smtClean="0"/>
              <a:t>щее</a:t>
            </a:r>
            <a:r>
              <a:rPr lang="ru-RU" sz="3200" dirty="0" smtClean="0"/>
              <a:t> мороженое, бор…</a:t>
            </a:r>
            <a:r>
              <a:rPr lang="ru-RU" sz="3200" dirty="0" err="1" smtClean="0"/>
              <a:t>щиеся</a:t>
            </a:r>
            <a:r>
              <a:rPr lang="ru-RU" sz="3200" dirty="0" smtClean="0"/>
              <a:t> спортсмены;</a:t>
            </a:r>
          </a:p>
          <a:p>
            <a:pPr>
              <a:buNone/>
            </a:pPr>
            <a:r>
              <a:rPr lang="ru-RU" sz="3200" dirty="0" smtClean="0"/>
              <a:t>3) стон…</a:t>
            </a:r>
            <a:r>
              <a:rPr lang="ru-RU" sz="3200" dirty="0" err="1" smtClean="0"/>
              <a:t>щий</a:t>
            </a:r>
            <a:r>
              <a:rPr lang="ru-RU" sz="3200" dirty="0" smtClean="0"/>
              <a:t> во сне пёс, завис…</a:t>
            </a:r>
            <a:r>
              <a:rPr lang="ru-RU" sz="3200" dirty="0" err="1" smtClean="0"/>
              <a:t>щий</a:t>
            </a:r>
            <a:r>
              <a:rPr lang="ru-RU" sz="3200" dirty="0" smtClean="0"/>
              <a:t> от погоды.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3600" b="1" dirty="0" smtClean="0"/>
              <a:t>та</a:t>
            </a:r>
            <a:r>
              <a:rPr lang="ru-RU" sz="3600" b="1" dirty="0" smtClean="0">
                <a:solidFill>
                  <a:srgbClr val="FF0000"/>
                </a:solidFill>
              </a:rPr>
              <a:t>ю</a:t>
            </a:r>
            <a:r>
              <a:rPr lang="ru-RU" sz="3600" b="1" dirty="0" smtClean="0"/>
              <a:t>щее мороженое, </a:t>
            </a:r>
          </a:p>
          <a:p>
            <a:pPr algn="ctr">
              <a:buNone/>
            </a:pPr>
            <a:r>
              <a:rPr lang="ru-RU" sz="3600" b="1" dirty="0" smtClean="0"/>
              <a:t>бор</a:t>
            </a:r>
            <a:r>
              <a:rPr lang="ru-RU" sz="3600" b="1" dirty="0" smtClean="0">
                <a:solidFill>
                  <a:srgbClr val="FF0000"/>
                </a:solidFill>
              </a:rPr>
              <a:t>ю</a:t>
            </a:r>
            <a:r>
              <a:rPr lang="ru-RU" sz="3600" b="1" dirty="0" smtClean="0"/>
              <a:t>щиеся спортсмены</a:t>
            </a:r>
            <a:endParaRPr lang="ru-RU" sz="3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14662" y="1654684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12529" y="2805893"/>
            <a:ext cx="45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я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15676" y="2819959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у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74570" y="1725024"/>
            <a:ext cx="5790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</a:rPr>
              <a:t>ю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36656" y="2215048"/>
            <a:ext cx="5790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</a:rPr>
              <a:t>ю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27302" y="2200981"/>
            <a:ext cx="5790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</a:rPr>
              <a:t>ю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34820" name="Picture 4" descr="https://i.pinimg.com/originals/2a/e9/ba/2ae9ba7c2b8092bd9db3d00702eb416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4676" y="3657600"/>
            <a:ext cx="1710415" cy="2504048"/>
          </a:xfrm>
          <a:prstGeom prst="rect">
            <a:avLst/>
          </a:prstGeom>
          <a:noFill/>
        </p:spPr>
      </p:pic>
      <p:sp>
        <p:nvSpPr>
          <p:cNvPr id="34822" name="AutoShape 6" descr="https://i.pinimg.com/originals/2a/e9/ba/2ae9ba7c2b8092bd9db3d00702eb416e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4824" name="Picture 8" descr="https://i0.wp.com/odezhda-dlya-sporta.ru/wp-content/uploads/2018/12/5-6.jpg?w=800&amp;ssl=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54795" y="3938953"/>
            <a:ext cx="2723506" cy="1800666"/>
          </a:xfrm>
          <a:prstGeom prst="rect">
            <a:avLst/>
          </a:prstGeom>
          <a:noFill/>
        </p:spPr>
      </p:pic>
      <p:pic>
        <p:nvPicPr>
          <p:cNvPr id="14" name="Picture 2" descr="http://clipart-library.com/images/rTjGkjAxc.gif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430948" y="1544320"/>
            <a:ext cx="2535162" cy="19013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Найди и исправь ошибочный вариант написания причастий в словосочетаниях.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35000" y="1912711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indent="0" algn="just">
              <a:buNone/>
            </a:pPr>
            <a:r>
              <a:rPr lang="ru-RU" b="1" dirty="0" smtClean="0"/>
              <a:t>1</a:t>
            </a:r>
            <a:r>
              <a:rPr lang="ru-RU" dirty="0" smtClean="0"/>
              <a:t>. а) Прибывающий вовремя;</a:t>
            </a:r>
          </a:p>
          <a:p>
            <a:pPr indent="0" algn="just">
              <a:buNone/>
            </a:pPr>
            <a:r>
              <a:rPr lang="ru-RU" dirty="0" smtClean="0"/>
              <a:t>    б) сомневающийся во всем;</a:t>
            </a:r>
          </a:p>
          <a:p>
            <a:pPr indent="0" algn="just">
              <a:buNone/>
            </a:pPr>
            <a:r>
              <a:rPr lang="ru-RU" dirty="0" smtClean="0"/>
              <a:t>     в) </a:t>
            </a:r>
            <a:r>
              <a:rPr lang="ru-RU" dirty="0" err="1" smtClean="0"/>
              <a:t>борящийся</a:t>
            </a:r>
            <a:r>
              <a:rPr lang="ru-RU" dirty="0" smtClean="0"/>
              <a:t> за власть.</a:t>
            </a:r>
          </a:p>
          <a:p>
            <a:pPr indent="0" algn="just">
              <a:buNone/>
            </a:pPr>
            <a:endParaRPr lang="ru-RU" dirty="0" smtClean="0"/>
          </a:p>
          <a:p>
            <a:pPr indent="0" algn="just">
              <a:buNone/>
            </a:pPr>
            <a:r>
              <a:rPr lang="ru-RU" b="1" dirty="0" smtClean="0"/>
              <a:t>2</a:t>
            </a:r>
            <a:r>
              <a:rPr lang="ru-RU" dirty="0" smtClean="0"/>
              <a:t>. а) Тратящий слова;</a:t>
            </a:r>
          </a:p>
          <a:p>
            <a:pPr indent="0" algn="just">
              <a:buNone/>
            </a:pPr>
            <a:r>
              <a:rPr lang="ru-RU" dirty="0" smtClean="0"/>
              <a:t>    б) </a:t>
            </a:r>
            <a:r>
              <a:rPr lang="ru-RU" dirty="0" err="1" smtClean="0"/>
              <a:t>встречаящий</a:t>
            </a:r>
            <a:r>
              <a:rPr lang="ru-RU" dirty="0" smtClean="0"/>
              <a:t> часто;</a:t>
            </a:r>
          </a:p>
          <a:p>
            <a:pPr indent="0" algn="just">
              <a:buNone/>
            </a:pPr>
            <a:r>
              <a:rPr lang="ru-RU" dirty="0" smtClean="0"/>
              <a:t>    в) режущий на части.</a:t>
            </a:r>
          </a:p>
          <a:p>
            <a:pPr indent="0" algn="just">
              <a:buNone/>
            </a:pPr>
            <a:endParaRPr lang="ru-RU" dirty="0" smtClean="0"/>
          </a:p>
          <a:p>
            <a:pPr indent="0" algn="just">
              <a:buNone/>
            </a:pPr>
            <a:r>
              <a:rPr lang="ru-RU" b="1" dirty="0" smtClean="0"/>
              <a:t>3</a:t>
            </a:r>
            <a:r>
              <a:rPr lang="ru-RU" dirty="0" smtClean="0"/>
              <a:t>. а) </a:t>
            </a:r>
            <a:r>
              <a:rPr lang="ru-RU" dirty="0" err="1" smtClean="0"/>
              <a:t>Надеящийся</a:t>
            </a:r>
            <a:r>
              <a:rPr lang="ru-RU" dirty="0" smtClean="0"/>
              <a:t> на чудо;</a:t>
            </a:r>
          </a:p>
          <a:p>
            <a:pPr indent="0" algn="just">
              <a:buNone/>
            </a:pPr>
            <a:r>
              <a:rPr lang="ru-RU" dirty="0" smtClean="0"/>
              <a:t>    б) распадающийся на части;</a:t>
            </a:r>
          </a:p>
          <a:p>
            <a:pPr indent="0" algn="just">
              <a:buNone/>
            </a:pPr>
            <a:r>
              <a:rPr lang="ru-RU" dirty="0" smtClean="0"/>
              <a:t>    в)жарящий на костре.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508653" y="1863804"/>
            <a:ext cx="6096000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/>
              <a:t>4</a:t>
            </a:r>
            <a:r>
              <a:rPr lang="ru-RU" sz="2400" dirty="0" smtClean="0"/>
              <a:t>. а) Произрастающий на юге;</a:t>
            </a:r>
          </a:p>
          <a:p>
            <a:r>
              <a:rPr lang="ru-RU" sz="2400" dirty="0" smtClean="0"/>
              <a:t>    б) </a:t>
            </a:r>
            <a:r>
              <a:rPr lang="ru-RU" sz="2400" dirty="0" err="1" smtClean="0"/>
              <a:t>видющий</a:t>
            </a:r>
            <a:r>
              <a:rPr lang="ru-RU" sz="2400" dirty="0" smtClean="0"/>
              <a:t> меня;</a:t>
            </a:r>
          </a:p>
          <a:p>
            <a:r>
              <a:rPr lang="ru-RU" sz="2400" dirty="0" smtClean="0"/>
              <a:t>    в) управляющий автомобилем.</a:t>
            </a:r>
          </a:p>
          <a:p>
            <a:endParaRPr lang="ru-RU" sz="2400" dirty="0" smtClean="0"/>
          </a:p>
          <a:p>
            <a:r>
              <a:rPr lang="ru-RU" sz="2400" b="1" dirty="0" smtClean="0"/>
              <a:t>5</a:t>
            </a:r>
            <a:r>
              <a:rPr lang="ru-RU" sz="2400" dirty="0" smtClean="0"/>
              <a:t>. а) Попадающий на глаза;</a:t>
            </a:r>
          </a:p>
          <a:p>
            <a:r>
              <a:rPr lang="ru-RU" sz="2400" dirty="0" smtClean="0"/>
              <a:t>    б) стреляющий метко;</a:t>
            </a:r>
          </a:p>
          <a:p>
            <a:r>
              <a:rPr lang="ru-RU" sz="2400" dirty="0" smtClean="0"/>
              <a:t>    в) </a:t>
            </a:r>
            <a:r>
              <a:rPr lang="ru-RU" sz="2400" dirty="0" err="1" smtClean="0"/>
              <a:t>движащийся</a:t>
            </a:r>
            <a:r>
              <a:rPr lang="ru-RU" sz="2400" dirty="0" smtClean="0"/>
              <a:t> вперед.</a:t>
            </a:r>
          </a:p>
          <a:p>
            <a:endParaRPr lang="ru-RU" sz="2400" dirty="0" smtClean="0"/>
          </a:p>
          <a:p>
            <a:r>
              <a:rPr lang="ru-RU" sz="2400" b="1" dirty="0" smtClean="0"/>
              <a:t>6</a:t>
            </a:r>
            <a:r>
              <a:rPr lang="ru-RU" sz="2400" dirty="0" smtClean="0"/>
              <a:t>. а) </a:t>
            </a:r>
            <a:r>
              <a:rPr lang="ru-RU" sz="2400" dirty="0" err="1" smtClean="0"/>
              <a:t>Следущий</a:t>
            </a:r>
            <a:r>
              <a:rPr lang="ru-RU" sz="2400" dirty="0" smtClean="0"/>
              <a:t> за мной;</a:t>
            </a:r>
          </a:p>
          <a:p>
            <a:r>
              <a:rPr lang="ru-RU" sz="2400" dirty="0" smtClean="0"/>
              <a:t>    б) ненавидящий меня;</a:t>
            </a:r>
          </a:p>
          <a:p>
            <a:r>
              <a:rPr lang="ru-RU" sz="2400" dirty="0" smtClean="0"/>
              <a:t>    в) верящий всем.</a:t>
            </a:r>
          </a:p>
          <a:p>
            <a:endParaRPr lang="ru-RU" dirty="0" smtClean="0"/>
          </a:p>
          <a:p>
            <a:endParaRPr lang="ru-RU" dirty="0" smtClean="0"/>
          </a:p>
        </p:txBody>
      </p:sp>
      <p:pic>
        <p:nvPicPr>
          <p:cNvPr id="7170" name="Picture 2" descr="http://clipart-library.com/images/rTjGkjAxc.g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7594" y="2641600"/>
            <a:ext cx="2535162" cy="19013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Проверка самостоятельной работы.</a:t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228600" algn="just"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23779" y="1164665"/>
            <a:ext cx="1037257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b="1" dirty="0" smtClean="0"/>
              <a:t>Упражнение </a:t>
            </a:r>
            <a:r>
              <a:rPr lang="ru-RU" sz="2400" b="1" dirty="0" smtClean="0">
                <a:solidFill>
                  <a:srgbClr val="C00000"/>
                </a:solidFill>
              </a:rPr>
              <a:t>69</a:t>
            </a:r>
            <a:r>
              <a:rPr lang="ru-RU" sz="2400" b="1" dirty="0" smtClean="0"/>
              <a:t>. Спишите, вставляя пропущенные буквы, выделяя суффиксы причастий.</a:t>
            </a:r>
          </a:p>
          <a:p>
            <a:pPr indent="457200" algn="just">
              <a:lnSpc>
                <a:spcPct val="150000"/>
              </a:lnSpc>
            </a:pPr>
            <a:r>
              <a:rPr lang="ru-RU" sz="2400" dirty="0" smtClean="0"/>
              <a:t>Числ</a:t>
            </a:r>
            <a:r>
              <a:rPr lang="ru-RU" sz="2400" b="1" dirty="0" smtClean="0">
                <a:solidFill>
                  <a:srgbClr val="FF0000"/>
                </a:solidFill>
              </a:rPr>
              <a:t>я</a:t>
            </a:r>
            <a:r>
              <a:rPr lang="ru-RU" sz="2400" dirty="0" smtClean="0"/>
              <a:t>щиеся по списку ученики; пиш</a:t>
            </a:r>
            <a:r>
              <a:rPr lang="ru-RU" sz="2400" b="1" dirty="0" smtClean="0">
                <a:solidFill>
                  <a:srgbClr val="FF0000"/>
                </a:solidFill>
              </a:rPr>
              <a:t>у</a:t>
            </a:r>
            <a:r>
              <a:rPr lang="ru-RU" sz="2400" dirty="0" smtClean="0"/>
              <a:t>щий автобиографию; хвал</a:t>
            </a:r>
            <a:r>
              <a:rPr lang="ru-RU" sz="2400" b="1" dirty="0" smtClean="0">
                <a:solidFill>
                  <a:srgbClr val="FF0000"/>
                </a:solidFill>
              </a:rPr>
              <a:t>я</a:t>
            </a:r>
            <a:r>
              <a:rPr lang="ru-RU" sz="2400" dirty="0" smtClean="0"/>
              <a:t>щийся своими успехами; маяч</a:t>
            </a:r>
            <a:r>
              <a:rPr lang="ru-RU" sz="2400" b="1" dirty="0" smtClean="0">
                <a:solidFill>
                  <a:srgbClr val="FF0000"/>
                </a:solidFill>
              </a:rPr>
              <a:t>а</a:t>
            </a:r>
            <a:r>
              <a:rPr lang="ru-RU" sz="2400" dirty="0" smtClean="0"/>
              <a:t>щие во тьме огни; приближа</a:t>
            </a:r>
            <a:r>
              <a:rPr lang="ru-RU" sz="2400" b="1" dirty="0" smtClean="0">
                <a:solidFill>
                  <a:srgbClr val="FF0000"/>
                </a:solidFill>
              </a:rPr>
              <a:t>ю</a:t>
            </a:r>
            <a:r>
              <a:rPr lang="ru-RU" sz="2400" dirty="0" smtClean="0"/>
              <a:t>щиеся каникулы; чувству</a:t>
            </a:r>
            <a:r>
              <a:rPr lang="ru-RU" sz="2400" b="1" dirty="0" smtClean="0">
                <a:solidFill>
                  <a:srgbClr val="FF0000"/>
                </a:solidFill>
              </a:rPr>
              <a:t>ю</a:t>
            </a:r>
            <a:r>
              <a:rPr lang="ru-RU" sz="2400" dirty="0" smtClean="0"/>
              <a:t>щий непогоду; соверша</a:t>
            </a:r>
            <a:r>
              <a:rPr lang="ru-RU" sz="2400" b="1" dirty="0" smtClean="0">
                <a:solidFill>
                  <a:srgbClr val="FF0000"/>
                </a:solidFill>
              </a:rPr>
              <a:t>ю</a:t>
            </a:r>
            <a:r>
              <a:rPr lang="ru-RU" sz="2400" dirty="0" smtClean="0"/>
              <a:t>щий посадку самолёт; готов</a:t>
            </a:r>
            <a:r>
              <a:rPr lang="ru-RU" sz="2400" b="1" dirty="0" smtClean="0">
                <a:solidFill>
                  <a:srgbClr val="FF0000"/>
                </a:solidFill>
              </a:rPr>
              <a:t>я</a:t>
            </a:r>
            <a:r>
              <a:rPr lang="ru-RU" sz="2400" dirty="0" smtClean="0"/>
              <a:t>щие выступление школьники; се</a:t>
            </a:r>
            <a:r>
              <a:rPr lang="ru-RU" sz="2400" b="1" dirty="0" smtClean="0">
                <a:solidFill>
                  <a:srgbClr val="FF0000"/>
                </a:solidFill>
              </a:rPr>
              <a:t>ю</a:t>
            </a:r>
            <a:r>
              <a:rPr lang="ru-RU" sz="2400" dirty="0" smtClean="0"/>
              <a:t>щий раздор между людьми; на пен</a:t>
            </a:r>
            <a:r>
              <a:rPr lang="ru-RU" sz="2400" b="1" dirty="0" smtClean="0">
                <a:solidFill>
                  <a:srgbClr val="FF0000"/>
                </a:solidFill>
              </a:rPr>
              <a:t>я</a:t>
            </a:r>
            <a:r>
              <a:rPr lang="ru-RU" sz="2400" dirty="0" smtClean="0"/>
              <a:t>щихся волнах; череду</a:t>
            </a:r>
            <a:r>
              <a:rPr lang="ru-RU" sz="2400" b="1" dirty="0" smtClean="0">
                <a:solidFill>
                  <a:srgbClr val="FF0000"/>
                </a:solidFill>
              </a:rPr>
              <a:t>ю</a:t>
            </a:r>
            <a:r>
              <a:rPr lang="ru-RU" sz="2400" dirty="0" smtClean="0"/>
              <a:t>щиеся согласные; действу</a:t>
            </a:r>
            <a:r>
              <a:rPr lang="ru-RU" sz="2400" b="1" dirty="0" smtClean="0">
                <a:solidFill>
                  <a:srgbClr val="FF0000"/>
                </a:solidFill>
              </a:rPr>
              <a:t>ю</a:t>
            </a:r>
            <a:r>
              <a:rPr lang="ru-RU" sz="2400" dirty="0" smtClean="0"/>
              <a:t>щая армия; меч</a:t>
            </a:r>
            <a:r>
              <a:rPr lang="ru-RU" sz="2400" b="1" dirty="0" smtClean="0">
                <a:solidFill>
                  <a:srgbClr val="FF0000"/>
                </a:solidFill>
              </a:rPr>
              <a:t>у</a:t>
            </a:r>
            <a:r>
              <a:rPr lang="ru-RU" sz="2400" dirty="0" smtClean="0"/>
              <a:t>щийся от испуга; кле</a:t>
            </a:r>
            <a:r>
              <a:rPr lang="ru-RU" sz="2400" b="1" dirty="0" smtClean="0">
                <a:solidFill>
                  <a:srgbClr val="FF0000"/>
                </a:solidFill>
              </a:rPr>
              <a:t>я</a:t>
            </a:r>
            <a:r>
              <a:rPr lang="ru-RU" sz="2400" dirty="0" smtClean="0"/>
              <a:t>щие воздушного змея дети; рокоч</a:t>
            </a:r>
            <a:r>
              <a:rPr lang="ru-RU" sz="2400" b="1" dirty="0" smtClean="0">
                <a:solidFill>
                  <a:srgbClr val="FF0000"/>
                </a:solidFill>
              </a:rPr>
              <a:t>у</a:t>
            </a:r>
            <a:r>
              <a:rPr lang="ru-RU" sz="2400" dirty="0" smtClean="0"/>
              <a:t>щие волны; та</a:t>
            </a:r>
            <a:r>
              <a:rPr lang="ru-RU" sz="2400" b="1" dirty="0" smtClean="0">
                <a:solidFill>
                  <a:srgbClr val="FF0000"/>
                </a:solidFill>
              </a:rPr>
              <a:t>ю</a:t>
            </a:r>
            <a:r>
              <a:rPr lang="ru-RU" sz="2400" dirty="0" smtClean="0"/>
              <a:t>щий на солнце.</a:t>
            </a:r>
            <a:endParaRPr lang="ru-RU" sz="24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10800000">
            <a:off x="2400887" y="1950722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2180494" y="1955410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1688124" y="2504050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2459503" y="3078481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7308166" y="2482948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4337539" y="3620086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6487551" y="3040967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10353822" y="3052689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7877908" y="4642339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8227256" y="4119490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4623582" y="4145281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9207306" y="3566161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2166426" y="4684542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2588456" y="5261317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4839287" y="5233182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4670475" y="4642339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10800000">
            <a:off x="1892106" y="2497017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10800000">
            <a:off x="2410266" y="4689233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10800000">
            <a:off x="2689275" y="3083171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10800000">
            <a:off x="4572001" y="3601331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10800000">
            <a:off x="4836943" y="4147627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10800000">
            <a:off x="4890870" y="4651720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10800000">
            <a:off x="2778370" y="5240217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10800000">
            <a:off x="5040924" y="5223805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10800000">
            <a:off x="8447650" y="4128870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rot="10800000">
            <a:off x="7962314" y="1983545"/>
            <a:ext cx="218048" cy="1617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10800000">
            <a:off x="7514493" y="2492328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10800000">
            <a:off x="6710290" y="3052690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rot="10800000">
            <a:off x="9432389" y="3580230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rot="16200000" flipV="1">
            <a:off x="10564836" y="3066758"/>
            <a:ext cx="220394" cy="19225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rot="10800000">
            <a:off x="8095958" y="4649374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rot="10800000" flipV="1">
            <a:off x="7765369" y="1997612"/>
            <a:ext cx="225081" cy="15474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Самостоятельная работа.</a:t>
            </a:r>
            <a:endParaRPr lang="ru-RU" sz="6600" dirty="0"/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576775" y="1519311"/>
            <a:ext cx="11000936" cy="4657652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b="1" dirty="0" smtClean="0"/>
              <a:t>Упражнение </a:t>
            </a:r>
            <a:r>
              <a:rPr lang="ru-RU" b="1" dirty="0" smtClean="0">
                <a:solidFill>
                  <a:srgbClr val="C00000"/>
                </a:solidFill>
              </a:rPr>
              <a:t>74 </a:t>
            </a:r>
            <a:r>
              <a:rPr lang="ru-RU" b="1" dirty="0" smtClean="0"/>
              <a:t>(стр. 33). </a:t>
            </a:r>
            <a:r>
              <a:rPr lang="ru-RU" dirty="0" smtClean="0"/>
              <a:t>Спишите, вставляя пропущенные буквы и расставляя знаки препинания. Выделите графически изученную орфограмму.</a:t>
            </a:r>
          </a:p>
          <a:p>
            <a:pPr indent="228600" algn="just">
              <a:buNone/>
            </a:pPr>
            <a:r>
              <a:rPr lang="ru-RU" dirty="0" smtClean="0"/>
              <a:t>В выделенном слове поставьте ударение. Правильность своего выбора проверьте по орфоэпическому словарю. Выделите графически причастные обороты.</a:t>
            </a:r>
          </a:p>
          <a:p>
            <a:pPr indent="228600" algn="just">
              <a:buNone/>
            </a:pPr>
            <a:endParaRPr lang="ru-RU" dirty="0"/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58CE8633-7912-409D-B255-AC53E3507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932" y="4145038"/>
            <a:ext cx="3953021" cy="21123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Укажите неправильное утверждение.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buAutoNum type="arabicParenR"/>
            </a:pPr>
            <a:r>
              <a:rPr lang="ru-RU" dirty="0" smtClean="0"/>
              <a:t>От глаголов </a:t>
            </a:r>
            <a:r>
              <a:rPr lang="ru-RU" b="1" dirty="0" smtClean="0"/>
              <a:t>1-го спряжения </a:t>
            </a:r>
            <a:r>
              <a:rPr lang="ru-RU" dirty="0" smtClean="0"/>
              <a:t>образуются причастия с суффиксами </a:t>
            </a:r>
            <a:r>
              <a:rPr lang="ru-RU" b="1" dirty="0" smtClean="0"/>
              <a:t>-УЩ- </a:t>
            </a:r>
            <a:r>
              <a:rPr lang="ru-RU" dirty="0" smtClean="0"/>
              <a:t>— </a:t>
            </a:r>
            <a:r>
              <a:rPr lang="ru-RU" b="1" dirty="0" smtClean="0"/>
              <a:t>-ЮЩ-</a:t>
            </a:r>
            <a:r>
              <a:rPr lang="ru-RU" dirty="0" smtClean="0"/>
              <a:t>. </a:t>
            </a:r>
          </a:p>
          <a:p>
            <a:pPr marL="514350" indent="-514350" algn="just">
              <a:buAutoNum type="arabicParenR"/>
            </a:pPr>
            <a:r>
              <a:rPr lang="ru-RU" b="1" dirty="0" smtClean="0"/>
              <a:t>Действительные причастия </a:t>
            </a:r>
            <a:r>
              <a:rPr lang="ru-RU" dirty="0" smtClean="0"/>
              <a:t>настоящего времени образуются </a:t>
            </a:r>
            <a:r>
              <a:rPr lang="ru-RU" b="1" dirty="0" smtClean="0"/>
              <a:t>от переходных и непереходных глаголов настоящего времени</a:t>
            </a:r>
            <a:r>
              <a:rPr lang="ru-RU" dirty="0" smtClean="0"/>
              <a:t>. </a:t>
            </a:r>
          </a:p>
          <a:p>
            <a:pPr marL="514350" indent="-514350" algn="just">
              <a:buAutoNum type="arabicParenR"/>
            </a:pPr>
            <a:r>
              <a:rPr lang="ru-RU" b="1" dirty="0" smtClean="0"/>
              <a:t>Действительные причастия </a:t>
            </a:r>
            <a:r>
              <a:rPr lang="ru-RU" dirty="0" smtClean="0"/>
              <a:t>обозначают</a:t>
            </a:r>
            <a:r>
              <a:rPr lang="ru-RU" b="1" dirty="0" smtClean="0"/>
              <a:t> </a:t>
            </a:r>
            <a:r>
              <a:rPr lang="ru-RU" dirty="0" smtClean="0"/>
              <a:t>признак по действию, которое </a:t>
            </a:r>
            <a:r>
              <a:rPr lang="ru-RU" b="1" dirty="0" smtClean="0"/>
              <a:t>направлено на определяемый предмет.</a:t>
            </a:r>
          </a:p>
          <a:p>
            <a:pPr marL="514350" indent="-514350" algn="just">
              <a:buAutoNum type="arabicParenR"/>
            </a:pPr>
            <a:r>
              <a:rPr lang="ru-RU" dirty="0" smtClean="0"/>
              <a:t>Действительные причастия </a:t>
            </a:r>
            <a:r>
              <a:rPr lang="ru-RU" b="1" dirty="0" smtClean="0"/>
              <a:t>прошедшего времени </a:t>
            </a:r>
            <a:r>
              <a:rPr lang="ru-RU" dirty="0" smtClean="0"/>
              <a:t>имеют суффиксы </a:t>
            </a:r>
            <a:r>
              <a:rPr lang="ru-RU" b="1" dirty="0" smtClean="0"/>
              <a:t>-ВШ- </a:t>
            </a:r>
            <a:r>
              <a:rPr lang="ru-RU" dirty="0" smtClean="0"/>
              <a:t>и </a:t>
            </a:r>
            <a:r>
              <a:rPr lang="ru-RU" b="1" dirty="0" smtClean="0"/>
              <a:t>-Ш-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Picture 2" descr="http://clipart-library.com/images/rTjGkjAxc.g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656838" y="0"/>
            <a:ext cx="2535162" cy="19013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0070C0"/>
                </a:solidFill>
              </a:rPr>
              <a:t>Причастие – это:</a:t>
            </a:r>
            <a:r>
              <a:rPr lang="ru-RU" sz="6000" dirty="0" smtClean="0">
                <a:solidFill>
                  <a:srgbClr val="0070C0"/>
                </a:solidFill>
              </a:rPr>
              <a:t/>
            </a:r>
            <a:br>
              <a:rPr lang="ru-RU" sz="6000" dirty="0" smtClean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294228"/>
            <a:ext cx="10515600" cy="4882735"/>
          </a:xfrm>
        </p:spPr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Особая форма глагола;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Часть слова;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Раздел науки о языке;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Служебная часть речи.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4000" b="1" dirty="0" smtClean="0"/>
              <a:t>Особая форма глагола</a:t>
            </a:r>
            <a:endParaRPr lang="ru-RU" sz="4000" b="1" dirty="0"/>
          </a:p>
        </p:txBody>
      </p:sp>
      <p:pic>
        <p:nvPicPr>
          <p:cNvPr id="4" name="Picture 2" descr="http://clipart-library.com/images/rTjGkjAxc.g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7397" y="1684996"/>
            <a:ext cx="2535162" cy="19013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0070C0"/>
                </a:solidFill>
              </a:rPr>
              <a:t>Причастия изменяются:</a:t>
            </a:r>
            <a:r>
              <a:rPr lang="ru-RU" sz="6000" dirty="0" smtClean="0">
                <a:solidFill>
                  <a:srgbClr val="0070C0"/>
                </a:solidFill>
              </a:rPr>
              <a:t/>
            </a:r>
            <a:br>
              <a:rPr lang="ru-RU" sz="6000" dirty="0" smtClean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477108"/>
            <a:ext cx="10515600" cy="4699855"/>
          </a:xfrm>
        </p:spPr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По родам;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По падежам и числам;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По падежам, числам и родам;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По лицам.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4000" b="1" dirty="0" smtClean="0"/>
              <a:t>По падежам, числам и родам</a:t>
            </a:r>
            <a:endParaRPr lang="ru-RU" sz="4000" b="1" dirty="0"/>
          </a:p>
        </p:txBody>
      </p:sp>
      <p:pic>
        <p:nvPicPr>
          <p:cNvPr id="4" name="Picture 2" descr="http://clipart-library.com/images/rTjGkjAxc.g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91464" y="1178559"/>
            <a:ext cx="2535162" cy="19013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Найдите словосочетание с причастием в роли главного слова:</a:t>
            </a:r>
            <a:br>
              <a:rPr lang="ru-RU" b="1" dirty="0" smtClean="0">
                <a:solidFill>
                  <a:srgbClr val="0070C0"/>
                </a:solidFill>
              </a:rPr>
            </a:b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За чернеющим лесом;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Чернеющему вдали;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Летящий шар;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Вкусное яблоко.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4400" b="1" dirty="0" smtClean="0"/>
              <a:t>Чернеющему вдали</a:t>
            </a:r>
            <a:endParaRPr lang="ru-RU" sz="4400" b="1" dirty="0"/>
          </a:p>
        </p:txBody>
      </p:sp>
      <p:pic>
        <p:nvPicPr>
          <p:cNvPr id="4" name="Picture 2" descr="http://clipart-library.com/images/rTjGkjAxc.g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05532" y="2177365"/>
            <a:ext cx="2535162" cy="19013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4. Найдите словосочетание «причастие + существительное»:</a:t>
            </a:r>
            <a:br>
              <a:rPr lang="ru-RU" b="1" dirty="0" smtClean="0">
                <a:solidFill>
                  <a:srgbClr val="0070C0"/>
                </a:solidFill>
              </a:rPr>
            </a:b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Косить траву;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Высокое дерево;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Светящиеся окна;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Читая книгу.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4400" b="1" dirty="0" smtClean="0"/>
              <a:t>Светящиеся окна</a:t>
            </a:r>
            <a:endParaRPr lang="ru-RU" sz="4400" b="1" dirty="0"/>
          </a:p>
        </p:txBody>
      </p:sp>
      <p:pic>
        <p:nvPicPr>
          <p:cNvPr id="4" name="Picture 2" descr="http://clipart-library.com/images/rTjGkjAxc.g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05532" y="2177365"/>
            <a:ext cx="2535162" cy="19013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0070C0"/>
                </a:solidFill>
              </a:rPr>
              <a:t>Причастный оборот – это:</a:t>
            </a:r>
            <a:r>
              <a:rPr lang="ru-RU" sz="6000" dirty="0" smtClean="0">
                <a:solidFill>
                  <a:srgbClr val="0070C0"/>
                </a:solidFill>
              </a:rPr>
              <a:t/>
            </a:r>
            <a:br>
              <a:rPr lang="ru-RU" sz="6000" dirty="0" smtClean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378634"/>
            <a:ext cx="10515600" cy="4798329"/>
          </a:xfrm>
        </p:spPr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Причастие с определяемым словом;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Два причастия;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Причастие с зависимым словом;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Два прилагательных.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4000" b="1" dirty="0" smtClean="0"/>
              <a:t>Причастие с зависимым словом</a:t>
            </a:r>
            <a:endParaRPr lang="ru-RU" sz="4000" b="1" dirty="0"/>
          </a:p>
        </p:txBody>
      </p:sp>
      <p:pic>
        <p:nvPicPr>
          <p:cNvPr id="4" name="Picture 2" descr="http://clipart-library.com/images/rTjGkjAxc.g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02480" y="1910079"/>
            <a:ext cx="2535162" cy="19013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Найдите признаки глагола у причастия:</a:t>
            </a:r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237957"/>
            <a:ext cx="10515600" cy="4939006"/>
          </a:xfrm>
        </p:spPr>
        <p:txBody>
          <a:bodyPr/>
          <a:lstStyle/>
          <a:p>
            <a:pPr marL="514350" indent="-514350" algn="just">
              <a:buFont typeface="+mj-lt"/>
              <a:buAutoNum type="arabicParenR"/>
            </a:pPr>
            <a:r>
              <a:rPr lang="ru-RU" sz="3200" dirty="0" smtClean="0"/>
              <a:t>Обозначает признак предмета по действию, изменяется по родам, числам, падежам;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ru-RU" sz="3200" dirty="0" smtClean="0"/>
              <a:t>Обозначает признак предмета по действию, бывает совершенного и несовершенного вида, настоящего и прошедшего времени.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3200" b="1" dirty="0" smtClean="0"/>
              <a:t>Обозначает признак предмета по действию, бывает совершенного и несовершенного вида, настоящего и прошедшего времени.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6336" y="505802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Найдите причастный оборот в предложении: </a:t>
            </a:r>
            <a:r>
              <a:rPr lang="ru-RU" sz="3600" b="1" i="1" dirty="0" smtClean="0">
                <a:solidFill>
                  <a:srgbClr val="0070C0"/>
                </a:solidFill>
              </a:rPr>
              <a:t>Слова, имеющие несколько значений, называются многозначными.</a:t>
            </a:r>
            <a:r>
              <a:rPr lang="ru-RU" sz="3600" dirty="0" smtClean="0">
                <a:solidFill>
                  <a:srgbClr val="0070C0"/>
                </a:solidFill>
              </a:rPr>
              <a:t/>
            </a:r>
            <a:br>
              <a:rPr lang="ru-RU" sz="3600" dirty="0" smtClean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561514"/>
            <a:ext cx="10515600" cy="4615449"/>
          </a:xfrm>
        </p:spPr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Слова имеющие;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Имеющие несколько значений;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Слова называются;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Называются многозначными.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4000" b="1" dirty="0" smtClean="0"/>
              <a:t>Имеющие несколько значений</a:t>
            </a:r>
            <a:endParaRPr lang="ru-RU" sz="4000" b="1" dirty="0"/>
          </a:p>
        </p:txBody>
      </p:sp>
      <p:pic>
        <p:nvPicPr>
          <p:cNvPr id="4" name="Picture 2" descr="http://clipart-library.com/images/rTjGkjAxc.g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05532" y="2177365"/>
            <a:ext cx="2535162" cy="19013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1987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Определите синтаксическую роль причастного оборота в предложении: </a:t>
            </a:r>
            <a:r>
              <a:rPr lang="ru-RU" sz="3600" b="1" i="1" dirty="0" smtClean="0">
                <a:solidFill>
                  <a:srgbClr val="0070C0"/>
                </a:solidFill>
              </a:rPr>
              <a:t>Засеянные пшеницей поля дали дружные всходы.</a:t>
            </a:r>
            <a:r>
              <a:rPr lang="ru-RU" sz="3600" dirty="0" smtClean="0">
                <a:solidFill>
                  <a:srgbClr val="0070C0"/>
                </a:solidFill>
              </a:rPr>
              <a:t/>
            </a:r>
            <a:br>
              <a:rPr lang="ru-RU" sz="3600" dirty="0" smtClean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Является обстоятельством;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Является сказуемым;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Является определением;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Является дополнением.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4000" b="1" dirty="0" smtClean="0"/>
              <a:t>Является определением</a:t>
            </a:r>
            <a:endParaRPr lang="ru-RU" sz="4000" b="1" dirty="0"/>
          </a:p>
        </p:txBody>
      </p:sp>
      <p:pic>
        <p:nvPicPr>
          <p:cNvPr id="4" name="Picture 2" descr="http://clipart-library.com/images/rTjGkjAxc.g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05532" y="2177365"/>
            <a:ext cx="2535162" cy="19013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Синтаксическая пятиминутка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9317" y="1547446"/>
            <a:ext cx="8709076" cy="4671720"/>
          </a:xfrm>
        </p:spPr>
        <p:txBody>
          <a:bodyPr/>
          <a:lstStyle/>
          <a:p>
            <a:pPr indent="228600" algn="just">
              <a:buNone/>
            </a:pPr>
            <a:r>
              <a:rPr lang="ru-RU" dirty="0" smtClean="0"/>
              <a:t>Спишите, расставьте и объясните пропущенные знаки препинания. Выделите грамматическую основу.</a:t>
            </a:r>
          </a:p>
          <a:p>
            <a:pPr indent="228600" algn="just">
              <a:buNone/>
            </a:pPr>
            <a:r>
              <a:rPr lang="ru-RU" b="1" i="1" dirty="0" smtClean="0"/>
              <a:t>Река виднеющаяся вдали причудливо изгибалась и убегала за горизонт.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5" name="Picture 2" descr="клипарт знания: 25 тыс изображений найдено в Яндекс.Картин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8111" y="1488651"/>
            <a:ext cx="8843889" cy="4862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В каком ряду в обоих случаях пропущена буква Ю?</a:t>
            </a:r>
            <a:br>
              <a:rPr lang="ru-RU" b="1" dirty="0" smtClean="0">
                <a:solidFill>
                  <a:srgbClr val="0070C0"/>
                </a:solidFill>
              </a:rPr>
            </a:b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1) </a:t>
            </a:r>
            <a:r>
              <a:rPr lang="ru-RU" dirty="0" err="1" smtClean="0"/>
              <a:t>успокаива</a:t>
            </a:r>
            <a:r>
              <a:rPr lang="ru-RU" dirty="0" smtClean="0"/>
              <a:t>…</a:t>
            </a:r>
            <a:r>
              <a:rPr lang="ru-RU" dirty="0" err="1" smtClean="0"/>
              <a:t>щая</a:t>
            </a:r>
            <a:r>
              <a:rPr lang="ru-RU" dirty="0" smtClean="0"/>
              <a:t> музыка,  вас не </a:t>
            </a:r>
            <a:r>
              <a:rPr lang="ru-RU" dirty="0" err="1" smtClean="0"/>
              <a:t>остав</a:t>
            </a:r>
            <a:r>
              <a:rPr lang="ru-RU" dirty="0" smtClean="0"/>
              <a:t>…т в покое;</a:t>
            </a:r>
          </a:p>
          <a:p>
            <a:pPr>
              <a:buNone/>
            </a:pPr>
            <a:r>
              <a:rPr lang="ru-RU" dirty="0" smtClean="0"/>
              <a:t>2) охотники </a:t>
            </a:r>
            <a:r>
              <a:rPr lang="ru-RU" dirty="0" err="1" smtClean="0"/>
              <a:t>подстрел</a:t>
            </a:r>
            <a:r>
              <a:rPr lang="ru-RU" dirty="0" smtClean="0"/>
              <a:t>…т, </a:t>
            </a:r>
            <a:r>
              <a:rPr lang="ru-RU" dirty="0" err="1" smtClean="0"/>
              <a:t>восхвал</a:t>
            </a:r>
            <a:r>
              <a:rPr lang="ru-RU" dirty="0" smtClean="0"/>
              <a:t>…</a:t>
            </a:r>
            <a:r>
              <a:rPr lang="ru-RU" dirty="0" err="1" smtClean="0"/>
              <a:t>щая</a:t>
            </a:r>
            <a:r>
              <a:rPr lang="ru-RU" dirty="0" smtClean="0"/>
              <a:t> храбрость песня;</a:t>
            </a:r>
          </a:p>
          <a:p>
            <a:pPr>
              <a:buNone/>
            </a:pPr>
            <a:r>
              <a:rPr lang="ru-RU" dirty="0" smtClean="0"/>
              <a:t>3) надвига…</a:t>
            </a:r>
            <a:r>
              <a:rPr lang="ru-RU" dirty="0" err="1" smtClean="0"/>
              <a:t>щиеся</a:t>
            </a:r>
            <a:r>
              <a:rPr lang="ru-RU" dirty="0" smtClean="0"/>
              <a:t> сумерки, стел…</a:t>
            </a:r>
            <a:r>
              <a:rPr lang="ru-RU" dirty="0" err="1" smtClean="0"/>
              <a:t>щееся</a:t>
            </a:r>
            <a:r>
              <a:rPr lang="ru-RU" dirty="0" smtClean="0"/>
              <a:t> растение.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3600" b="1" dirty="0" smtClean="0"/>
              <a:t>надвига</a:t>
            </a:r>
            <a:r>
              <a:rPr lang="ru-RU" sz="3600" b="1" dirty="0" smtClean="0">
                <a:solidFill>
                  <a:srgbClr val="FF0000"/>
                </a:solidFill>
              </a:rPr>
              <a:t>ю</a:t>
            </a:r>
            <a:r>
              <a:rPr lang="ru-RU" sz="3600" b="1" dirty="0" smtClean="0"/>
              <a:t>щиеся сумерки, </a:t>
            </a:r>
          </a:p>
          <a:p>
            <a:pPr algn="ctr">
              <a:buNone/>
            </a:pPr>
            <a:r>
              <a:rPr lang="ru-RU" sz="3600" b="1" dirty="0" smtClean="0"/>
              <a:t>стел</a:t>
            </a:r>
            <a:r>
              <a:rPr lang="ru-RU" sz="3600" b="1" dirty="0" smtClean="0">
                <a:solidFill>
                  <a:srgbClr val="FF0000"/>
                </a:solidFill>
              </a:rPr>
              <a:t>ю</a:t>
            </a:r>
            <a:r>
              <a:rPr lang="ru-RU" sz="3600" b="1" dirty="0" smtClean="0"/>
              <a:t>щееся растение.</a:t>
            </a:r>
            <a:endParaRPr lang="ru-RU" sz="3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74613" y="1694544"/>
            <a:ext cx="4908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</a:rPr>
              <a:t>ю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64305" y="2733208"/>
            <a:ext cx="4908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</a:rPr>
              <a:t>ю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34447" y="2775411"/>
            <a:ext cx="4908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</a:rPr>
              <a:t>ю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713679" y="1739092"/>
            <a:ext cx="3946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я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05427" y="2215049"/>
            <a:ext cx="3946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я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74903" y="2215049"/>
            <a:ext cx="3946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я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33794" name="Picture 2" descr="https://avatars.mds.yandex.net/get-zen_doc/1336031/pub_5c5818860280ed00aea31cef_5c5823b0a7068000ad583865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5735" y="3857997"/>
            <a:ext cx="2601659" cy="1740944"/>
          </a:xfrm>
          <a:prstGeom prst="rect">
            <a:avLst/>
          </a:prstGeom>
          <a:noFill/>
        </p:spPr>
      </p:pic>
      <p:pic>
        <p:nvPicPr>
          <p:cNvPr id="33796" name="Picture 4" descr="https://oazis.hu/app/uploads/2018/03/1606-lysimachia-nummularia_13203879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28406" y="3771259"/>
            <a:ext cx="2573730" cy="1930298"/>
          </a:xfrm>
          <a:prstGeom prst="rect">
            <a:avLst/>
          </a:prstGeom>
          <a:noFill/>
        </p:spPr>
      </p:pic>
      <p:pic>
        <p:nvPicPr>
          <p:cNvPr id="12" name="Picture 2" descr="http://clipart-library.com/images/rTjGkjAxc.gif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656838" y="1305169"/>
            <a:ext cx="2535162" cy="19013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pic>
        <p:nvPicPr>
          <p:cNvPr id="6" name="Picture 2" descr="http://shoppingator.ru/pict/tovar/httpswwwpicsis.ru/1506973-thickbox_default/zhivopisnaia-petlia-saar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62678" y="1410284"/>
            <a:ext cx="7704406" cy="577830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008184" y="615853"/>
            <a:ext cx="102459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/>
            <a:r>
              <a:rPr lang="ru-RU" sz="3600" b="1" i="1" u="sng" dirty="0" smtClean="0"/>
              <a:t>Река</a:t>
            </a:r>
            <a:r>
              <a:rPr lang="ru-RU" sz="3600" b="1" i="1" dirty="0" smtClean="0"/>
              <a:t>, </a:t>
            </a:r>
            <a:r>
              <a:rPr lang="ru-RU" sz="3600" b="1" i="1" u="wavy" dirty="0" smtClean="0"/>
              <a:t>виднеющаяся вдали</a:t>
            </a:r>
            <a:r>
              <a:rPr lang="ru-RU" sz="3600" b="1" i="1" dirty="0" smtClean="0"/>
              <a:t>,  причудливо </a:t>
            </a:r>
            <a:r>
              <a:rPr lang="ru-RU" sz="3600" b="1" i="1" u="dbl" dirty="0" smtClean="0"/>
              <a:t>изгибалась</a:t>
            </a:r>
            <a:r>
              <a:rPr lang="ru-RU" sz="3600" b="1" i="1" dirty="0" smtClean="0"/>
              <a:t> и </a:t>
            </a:r>
            <a:r>
              <a:rPr lang="ru-RU" sz="3600" b="1" i="1" u="dbl" dirty="0" smtClean="0"/>
              <a:t>убегала</a:t>
            </a:r>
            <a:r>
              <a:rPr lang="ru-RU" sz="3600" b="1" i="1" dirty="0" smtClean="0"/>
              <a:t> за горизонт.</a:t>
            </a:r>
            <a:r>
              <a:rPr lang="ru-RU" sz="3600" dirty="0" smtClean="0"/>
              <a:t> </a:t>
            </a:r>
            <a:endParaRPr lang="ru-RU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996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Орфограмма №66</a:t>
            </a:r>
            <a:r>
              <a:rPr lang="ru-RU" sz="5400" b="1" dirty="0" smtClean="0">
                <a:solidFill>
                  <a:srgbClr val="002060"/>
                </a:solidFill>
              </a:rPr>
              <a:t>.</a:t>
            </a:r>
            <a:endParaRPr lang="ru-RU" sz="5400" dirty="0"/>
          </a:p>
        </p:txBody>
      </p:sp>
      <p:pic>
        <p:nvPicPr>
          <p:cNvPr id="1028" name="Picture 4" descr="https://ds04.infourok.ru/uploads/ex/058d/00097b6c-d8230864/img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98443" y="939640"/>
            <a:ext cx="7891145" cy="5918360"/>
          </a:xfrm>
          <a:prstGeom prst="rect">
            <a:avLst/>
          </a:prstGeom>
          <a:noFill/>
        </p:spPr>
      </p:pic>
      <p:pic>
        <p:nvPicPr>
          <p:cNvPr id="6" name="Picture 4" descr="http://pic.51yuansu.com/pic3/cover/00/94/77/58dcdeb006dd8_610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10954" y="1997028"/>
            <a:ext cx="3405504" cy="4860972"/>
          </a:xfrm>
          <a:prstGeom prst="rect">
            <a:avLst/>
          </a:prstGeom>
          <a:noFill/>
        </p:spPr>
      </p:pic>
      <p:pic>
        <p:nvPicPr>
          <p:cNvPr id="7" name="Picture 6" descr="https://www.tspk-mo.ru/storage/app/media/proekt2018/putyovka-v-zhizn/kar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317102"/>
            <a:ext cx="1885071" cy="35408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5249" y="844062"/>
            <a:ext cx="10678551" cy="5332901"/>
          </a:xfrm>
        </p:spPr>
        <p:txBody>
          <a:bodyPr>
            <a:normAutofit/>
          </a:bodyPr>
          <a:lstStyle/>
          <a:p>
            <a:pPr indent="228600" algn="just" fontAlgn="base">
              <a:buNone/>
            </a:pPr>
            <a:r>
              <a:rPr lang="ru-RU" b="1" dirty="0" smtClean="0"/>
              <a:t>Чтобы правильно написать суффиксы действительных причастий, сначала определяем спряжение глагола.</a:t>
            </a:r>
          </a:p>
          <a:p>
            <a:pPr indent="228600" algn="just" fontAlgn="base">
              <a:buNone/>
            </a:pPr>
            <a:r>
              <a:rPr lang="ru-RU" dirty="0" smtClean="0"/>
              <a:t>Понаблюдаем, как образуются действительные причастия настоящего времени. Для безошибочного написания безударных гласных </a:t>
            </a:r>
            <a:r>
              <a:rPr lang="ru-RU" i="1" dirty="0" smtClean="0"/>
              <a:t>«</a:t>
            </a:r>
            <a:r>
              <a:rPr lang="ru-RU" b="1" i="1" dirty="0" smtClean="0">
                <a:solidFill>
                  <a:srgbClr val="FF0000"/>
                </a:solidFill>
              </a:rPr>
              <a:t>у</a:t>
            </a:r>
            <a:r>
              <a:rPr lang="ru-RU" i="1" dirty="0" smtClean="0"/>
              <a:t>», «</a:t>
            </a:r>
            <a:r>
              <a:rPr lang="ru-RU" b="1" i="1" dirty="0" err="1" smtClean="0">
                <a:solidFill>
                  <a:srgbClr val="FF0000"/>
                </a:solidFill>
              </a:rPr>
              <a:t>ю</a:t>
            </a:r>
            <a:r>
              <a:rPr lang="ru-RU" i="1" dirty="0" smtClean="0"/>
              <a:t>»</a:t>
            </a:r>
            <a:r>
              <a:rPr lang="ru-RU" dirty="0" smtClean="0"/>
              <a:t> или </a:t>
            </a:r>
            <a:r>
              <a:rPr lang="ru-RU" i="1" dirty="0" smtClean="0"/>
              <a:t>«</a:t>
            </a:r>
            <a:r>
              <a:rPr lang="ru-RU" b="1" i="1" dirty="0" smtClean="0">
                <a:solidFill>
                  <a:srgbClr val="FF0000"/>
                </a:solidFill>
              </a:rPr>
              <a:t>а</a:t>
            </a:r>
            <a:r>
              <a:rPr lang="ru-RU" i="1" dirty="0" smtClean="0"/>
              <a:t>», «</a:t>
            </a:r>
            <a:r>
              <a:rPr lang="ru-RU" b="1" i="1" dirty="0" smtClean="0">
                <a:solidFill>
                  <a:srgbClr val="FF0000"/>
                </a:solidFill>
              </a:rPr>
              <a:t>я</a:t>
            </a:r>
            <a:r>
              <a:rPr lang="ru-RU" i="1" dirty="0" smtClean="0"/>
              <a:t>»</a:t>
            </a:r>
            <a:r>
              <a:rPr lang="ru-RU" dirty="0" smtClean="0"/>
              <a:t> в суффиксах причастий воспользуемся следующим алгоритмом:</a:t>
            </a:r>
          </a:p>
          <a:p>
            <a:pPr indent="228600" algn="just" fontAlgn="base">
              <a:buNone/>
            </a:pPr>
            <a:r>
              <a:rPr lang="ru-RU" dirty="0" smtClean="0"/>
              <a:t>знать (I  </a:t>
            </a:r>
            <a:r>
              <a:rPr lang="ru-RU" dirty="0" err="1" smtClean="0"/>
              <a:t>спр</a:t>
            </a:r>
            <a:r>
              <a:rPr lang="ru-RU" dirty="0" smtClean="0"/>
              <a:t>.) — они </a:t>
            </a:r>
            <a:r>
              <a:rPr lang="ru-RU" dirty="0" err="1" smtClean="0"/>
              <a:t>зна́</a:t>
            </a:r>
            <a:r>
              <a:rPr lang="ru-RU" b="1" dirty="0" err="1" smtClean="0">
                <a:solidFill>
                  <a:srgbClr val="00B050"/>
                </a:solidFill>
              </a:rPr>
              <a:t>ют</a:t>
            </a:r>
            <a:r>
              <a:rPr lang="ru-RU" dirty="0" smtClean="0"/>
              <a:t> — </a:t>
            </a:r>
            <a:r>
              <a:rPr lang="ru-RU" dirty="0" err="1" smtClean="0"/>
              <a:t>зна́</a:t>
            </a:r>
            <a:r>
              <a:rPr lang="ru-RU" b="1" dirty="0" err="1" smtClean="0">
                <a:solidFill>
                  <a:srgbClr val="FF0000"/>
                </a:solidFill>
              </a:rPr>
              <a:t>ющ</a:t>
            </a:r>
            <a:r>
              <a:rPr lang="ru-RU" dirty="0" err="1" smtClean="0"/>
              <a:t>ий</a:t>
            </a:r>
            <a:r>
              <a:rPr lang="ru-RU" dirty="0" smtClean="0"/>
              <a:t> предмет на отлично;</a:t>
            </a:r>
          </a:p>
          <a:p>
            <a:pPr indent="228600" algn="just" fontAlgn="base">
              <a:buNone/>
            </a:pPr>
            <a:r>
              <a:rPr lang="ru-RU" dirty="0" smtClean="0"/>
              <a:t>плакать  (I </a:t>
            </a:r>
            <a:r>
              <a:rPr lang="ru-RU" dirty="0" err="1" smtClean="0"/>
              <a:t>спр</a:t>
            </a:r>
            <a:r>
              <a:rPr lang="ru-RU" dirty="0" smtClean="0"/>
              <a:t>.) — они </a:t>
            </a:r>
            <a:r>
              <a:rPr lang="ru-RU" dirty="0" err="1" smtClean="0"/>
              <a:t>пла́ч</a:t>
            </a:r>
            <a:r>
              <a:rPr lang="ru-RU" b="1" dirty="0" err="1" smtClean="0">
                <a:solidFill>
                  <a:srgbClr val="00B050"/>
                </a:solidFill>
              </a:rPr>
              <a:t>ут</a:t>
            </a:r>
            <a:r>
              <a:rPr lang="ru-RU" dirty="0" smtClean="0"/>
              <a:t> — </a:t>
            </a:r>
            <a:r>
              <a:rPr lang="ru-RU" dirty="0" err="1" smtClean="0"/>
              <a:t>пла́ч</a:t>
            </a:r>
            <a:r>
              <a:rPr lang="ru-RU" b="1" dirty="0" err="1" smtClean="0">
                <a:solidFill>
                  <a:srgbClr val="FF0000"/>
                </a:solidFill>
              </a:rPr>
              <a:t>ущ</a:t>
            </a:r>
            <a:r>
              <a:rPr lang="ru-RU" dirty="0" err="1" smtClean="0"/>
              <a:t>ий</a:t>
            </a:r>
            <a:r>
              <a:rPr lang="ru-RU" dirty="0" smtClean="0"/>
              <a:t> малыш;</a:t>
            </a:r>
          </a:p>
          <a:p>
            <a:pPr indent="228600" algn="just" fontAlgn="base">
              <a:buNone/>
            </a:pPr>
            <a:r>
              <a:rPr lang="ru-RU" dirty="0" smtClean="0"/>
              <a:t>лечить  (II </a:t>
            </a:r>
            <a:r>
              <a:rPr lang="ru-RU" dirty="0" err="1" smtClean="0"/>
              <a:t>спр</a:t>
            </a:r>
            <a:r>
              <a:rPr lang="ru-RU" dirty="0" smtClean="0"/>
              <a:t>.) — они  </a:t>
            </a:r>
            <a:r>
              <a:rPr lang="ru-RU" dirty="0" err="1" smtClean="0"/>
              <a:t>ле́ч</a:t>
            </a:r>
            <a:r>
              <a:rPr lang="ru-RU" b="1" dirty="0" err="1" smtClean="0">
                <a:solidFill>
                  <a:srgbClr val="00B050"/>
                </a:solidFill>
              </a:rPr>
              <a:t>ат</a:t>
            </a:r>
            <a:r>
              <a:rPr lang="ru-RU" dirty="0" smtClean="0"/>
              <a:t> — </a:t>
            </a:r>
            <a:r>
              <a:rPr lang="ru-RU" dirty="0" err="1" smtClean="0"/>
              <a:t>ле́ч</a:t>
            </a:r>
            <a:r>
              <a:rPr lang="ru-RU" b="1" dirty="0" err="1" smtClean="0">
                <a:solidFill>
                  <a:srgbClr val="FF0000"/>
                </a:solidFill>
              </a:rPr>
              <a:t>ащ</a:t>
            </a:r>
            <a:r>
              <a:rPr lang="ru-RU" dirty="0" err="1" smtClean="0"/>
              <a:t>ий</a:t>
            </a:r>
            <a:r>
              <a:rPr lang="ru-RU" dirty="0" smtClean="0"/>
              <a:t> врач;</a:t>
            </a:r>
          </a:p>
          <a:p>
            <a:pPr indent="228600" algn="just" fontAlgn="base">
              <a:buNone/>
            </a:pPr>
            <a:r>
              <a:rPr lang="ru-RU" dirty="0" err="1" smtClean="0"/>
              <a:t>кра́сить</a:t>
            </a:r>
            <a:r>
              <a:rPr lang="ru-RU" dirty="0" smtClean="0"/>
              <a:t> (II </a:t>
            </a:r>
            <a:r>
              <a:rPr lang="ru-RU" dirty="0" err="1" smtClean="0"/>
              <a:t>спр</a:t>
            </a:r>
            <a:r>
              <a:rPr lang="ru-RU" dirty="0" smtClean="0"/>
              <a:t>.) — они </a:t>
            </a:r>
            <a:r>
              <a:rPr lang="ru-RU" dirty="0" err="1" smtClean="0"/>
              <a:t>кра́с</a:t>
            </a:r>
            <a:r>
              <a:rPr lang="ru-RU" b="1" dirty="0" err="1" smtClean="0">
                <a:solidFill>
                  <a:srgbClr val="00B050"/>
                </a:solidFill>
              </a:rPr>
              <a:t>ят</a:t>
            </a:r>
            <a:r>
              <a:rPr lang="ru-RU" dirty="0" smtClean="0"/>
              <a:t> — </a:t>
            </a:r>
            <a:r>
              <a:rPr lang="ru-RU" dirty="0" err="1" smtClean="0"/>
              <a:t>кра́с</a:t>
            </a:r>
            <a:r>
              <a:rPr lang="ru-RU" b="1" dirty="0" err="1" smtClean="0">
                <a:solidFill>
                  <a:srgbClr val="FF0000"/>
                </a:solidFill>
              </a:rPr>
              <a:t>ящ</a:t>
            </a:r>
            <a:r>
              <a:rPr lang="ru-RU" dirty="0" err="1" smtClean="0"/>
              <a:t>ий</a:t>
            </a:r>
            <a:r>
              <a:rPr lang="ru-RU" dirty="0" smtClean="0"/>
              <a:t> стену.</a:t>
            </a:r>
          </a:p>
          <a:p>
            <a:endParaRPr lang="ru-RU" dirty="0"/>
          </a:p>
        </p:txBody>
      </p:sp>
      <p:pic>
        <p:nvPicPr>
          <p:cNvPr id="4" name="Picture 4" descr="https://avatars.mds.yandex.net/get-pdb/2301590/dee02935-4d31-4356-88dd-8848df22b0c7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39422" y="2686929"/>
            <a:ext cx="2195530" cy="36860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51987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Задание №1.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sz="3100" b="1" dirty="0" smtClean="0"/>
              <a:t>Определите спряжение глаголов, образуйте от них действительные причастия настоящего времени.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95422" y="1811558"/>
            <a:ext cx="5669280" cy="4351338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Стелить — </a:t>
            </a:r>
          </a:p>
          <a:p>
            <a:pPr indent="228600" algn="just"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Держать — </a:t>
            </a:r>
          </a:p>
          <a:p>
            <a:pPr indent="228600" algn="just"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доить — </a:t>
            </a:r>
          </a:p>
          <a:p>
            <a:pPr indent="228600" algn="just"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колоть — </a:t>
            </a:r>
          </a:p>
          <a:p>
            <a:pPr indent="228600" algn="just"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сеять — </a:t>
            </a:r>
          </a:p>
          <a:p>
            <a:pPr indent="228600" algn="just"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говорить — </a:t>
            </a:r>
          </a:p>
          <a:p>
            <a:pPr indent="228600" algn="just"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дышать — </a:t>
            </a:r>
          </a:p>
          <a:p>
            <a:pPr indent="228600" algn="just">
              <a:buNone/>
            </a:pPr>
            <a:endParaRPr lang="ru-RU" sz="2400" dirty="0" smtClean="0"/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6238966" y="1811557"/>
            <a:ext cx="5181600" cy="43513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выть —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строить —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печатать —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писать —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смотреть —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страдать —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зависеть — </a:t>
            </a:r>
          </a:p>
          <a:p>
            <a:pPr>
              <a:buNone/>
            </a:pPr>
            <a:endParaRPr lang="ru-RU" sz="2400" b="1" dirty="0" smtClean="0">
              <a:solidFill>
                <a:srgbClr val="7030A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42793" y="1767227"/>
            <a:ext cx="35286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стелющий (от гл.1 </a:t>
            </a:r>
            <a:r>
              <a:rPr lang="ru-RU" sz="2400" dirty="0" err="1" smtClean="0"/>
              <a:t>спр</a:t>
            </a:r>
            <a:r>
              <a:rPr lang="ru-RU" sz="2400" dirty="0" smtClean="0"/>
              <a:t>.)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524196" y="2217391"/>
            <a:ext cx="36497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держащий (от гл. 2 </a:t>
            </a:r>
            <a:r>
              <a:rPr lang="ru-RU" sz="2400" dirty="0" err="1" smtClean="0"/>
              <a:t>спр</a:t>
            </a:r>
            <a:r>
              <a:rPr lang="ru-RU" sz="2400" dirty="0" smtClean="0"/>
              <a:t>.)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61319" y="2755984"/>
            <a:ext cx="32682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доящий (от гл. 2 </a:t>
            </a:r>
            <a:r>
              <a:rPr lang="ru-RU" sz="2400" dirty="0" err="1" smtClean="0"/>
              <a:t>спр</a:t>
            </a:r>
            <a:r>
              <a:rPr lang="ru-RU" sz="2400" dirty="0" smtClean="0"/>
              <a:t>.)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257641" y="3208384"/>
            <a:ext cx="33787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колющий (от гл.1 </a:t>
            </a:r>
            <a:r>
              <a:rPr lang="ru-RU" sz="2400" dirty="0" err="1" smtClean="0"/>
              <a:t>спр</a:t>
            </a:r>
            <a:r>
              <a:rPr lang="ru-RU" sz="2400" dirty="0" smtClean="0"/>
              <a:t>.)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134964" y="3687131"/>
            <a:ext cx="32217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сеющий (от гл.1 </a:t>
            </a:r>
            <a:r>
              <a:rPr lang="ru-RU" sz="2400" dirty="0" err="1" smtClean="0"/>
              <a:t>спр</a:t>
            </a:r>
            <a:r>
              <a:rPr lang="ru-RU" sz="2400" dirty="0" smtClean="0"/>
              <a:t>.)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506406" y="4067406"/>
            <a:ext cx="36937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говорящий (от гл. 2 </a:t>
            </a:r>
            <a:r>
              <a:rPr lang="ru-RU" sz="2400" dirty="0" err="1" smtClean="0"/>
              <a:t>спр</a:t>
            </a:r>
            <a:r>
              <a:rPr lang="ru-RU" sz="2400" dirty="0" smtClean="0"/>
              <a:t>.)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396967" y="4517572"/>
            <a:ext cx="35695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дышащий (от гл. 2 </a:t>
            </a:r>
            <a:r>
              <a:rPr lang="ru-RU" sz="2400" dirty="0" err="1" smtClean="0"/>
              <a:t>спр</a:t>
            </a:r>
            <a:r>
              <a:rPr lang="ru-RU" sz="2400" dirty="0" smtClean="0"/>
              <a:t>.)</a:t>
            </a:r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9194" y="1739091"/>
            <a:ext cx="32278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воющий (от гл.1 </a:t>
            </a:r>
            <a:r>
              <a:rPr lang="ru-RU" sz="2400" dirty="0" err="1" smtClean="0"/>
              <a:t>спр</a:t>
            </a:r>
            <a:r>
              <a:rPr lang="ru-RU" sz="2400" dirty="0" smtClean="0"/>
              <a:t>.)</a:t>
            </a:r>
            <a:endParaRPr lang="ru-RU" sz="2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975525" y="2147055"/>
            <a:ext cx="35551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строящий (от гл. 2 </a:t>
            </a:r>
            <a:r>
              <a:rPr lang="ru-RU" sz="2400" dirty="0" err="1" smtClean="0"/>
              <a:t>спр</a:t>
            </a:r>
            <a:r>
              <a:rPr lang="ru-RU" sz="2400" dirty="0" smtClean="0"/>
              <a:t>.)</a:t>
            </a:r>
            <a:endParaRPr lang="ru-RU" sz="2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8115378" y="2639422"/>
            <a:ext cx="38585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печатающий (от гл.1 </a:t>
            </a:r>
            <a:r>
              <a:rPr lang="ru-RU" sz="2400" dirty="0" err="1" smtClean="0"/>
              <a:t>спр</a:t>
            </a:r>
            <a:r>
              <a:rPr lang="ru-RU" sz="2400" dirty="0" smtClean="0"/>
              <a:t>.)</a:t>
            </a:r>
            <a:endParaRPr lang="ru-RU" sz="2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848749" y="3145860"/>
            <a:ext cx="34044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пишущий (от гл.1 </a:t>
            </a:r>
            <a:r>
              <a:rPr lang="ru-RU" sz="2400" dirty="0" err="1" smtClean="0"/>
              <a:t>спр</a:t>
            </a:r>
            <a:r>
              <a:rPr lang="ru-RU" sz="2400" dirty="0" smtClean="0"/>
              <a:t>.)</a:t>
            </a:r>
            <a:endParaRPr lang="ru-RU" sz="2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8181345" y="3624162"/>
            <a:ext cx="37565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смотрящий (от гл. 2 </a:t>
            </a:r>
            <a:r>
              <a:rPr lang="ru-RU" sz="2400" dirty="0" err="1" smtClean="0"/>
              <a:t>спр</a:t>
            </a:r>
            <a:r>
              <a:rPr lang="ru-RU" sz="2400" dirty="0" smtClean="0"/>
              <a:t>.)</a:t>
            </a:r>
            <a:endParaRPr lang="ru-RU" sz="2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8133448" y="4060260"/>
            <a:ext cx="38853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страдающий (от гл.1 </a:t>
            </a:r>
            <a:r>
              <a:rPr lang="ru-RU" sz="2400" dirty="0" err="1" smtClean="0"/>
              <a:t>спр</a:t>
            </a:r>
            <a:r>
              <a:rPr lang="ru-RU" sz="2400" dirty="0" smtClean="0"/>
              <a:t>.)</a:t>
            </a:r>
            <a:endParaRPr lang="ru-RU" sz="2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8220924" y="4551288"/>
            <a:ext cx="37186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зависящий (от гл. 2 </a:t>
            </a:r>
            <a:r>
              <a:rPr lang="ru-RU" sz="2400" dirty="0" err="1" smtClean="0"/>
              <a:t>спр</a:t>
            </a:r>
            <a:r>
              <a:rPr lang="ru-RU" sz="2400" dirty="0" smtClean="0"/>
              <a:t>.)</a:t>
            </a:r>
            <a:endParaRPr lang="ru-RU" sz="2400" dirty="0"/>
          </a:p>
        </p:txBody>
      </p:sp>
      <p:pic>
        <p:nvPicPr>
          <p:cNvPr id="31746" name="Picture 2" descr="https://yt3.ggpht.com/a/AATXAJyHSVQ6nxO6tu8ait03MOAJ1xF5INFUJpQ-yw=s900-c-k-c0xffffffff-no-rj-m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57372" y="4840514"/>
            <a:ext cx="2017486" cy="20174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4" grpId="0"/>
      <p:bldP spid="17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Задание №2.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838200" y="1519311"/>
            <a:ext cx="10515600" cy="4657652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b="1" dirty="0" smtClean="0"/>
              <a:t>Упражнение </a:t>
            </a:r>
            <a:r>
              <a:rPr lang="ru-RU" b="1" dirty="0" smtClean="0">
                <a:solidFill>
                  <a:srgbClr val="C00000"/>
                </a:solidFill>
              </a:rPr>
              <a:t>73</a:t>
            </a:r>
            <a:r>
              <a:rPr lang="ru-RU" b="1" dirty="0" smtClean="0"/>
              <a:t>. Выпишите сначала словосочетания с причастиями, образованными от глаголов I спряжения, затем – от глаголов II спряжения. Выделите суффиксы причастий.</a:t>
            </a:r>
          </a:p>
          <a:p>
            <a:pPr indent="228600" algn="just">
              <a:buNone/>
            </a:pPr>
            <a:r>
              <a:rPr lang="ru-RU" dirty="0" err="1" smtClean="0"/>
              <a:t>Терп</a:t>
            </a:r>
            <a:r>
              <a:rPr lang="ru-RU" dirty="0" smtClean="0"/>
              <a:t>..</a:t>
            </a:r>
            <a:r>
              <a:rPr lang="ru-RU" dirty="0" err="1" smtClean="0"/>
              <a:t>щие</a:t>
            </a:r>
            <a:r>
              <a:rPr lang="ru-RU" dirty="0" smtClean="0"/>
              <a:t> бедствие, люб..</a:t>
            </a:r>
            <a:r>
              <a:rPr lang="ru-RU" dirty="0" err="1" smtClean="0"/>
              <a:t>щий</a:t>
            </a:r>
            <a:r>
              <a:rPr lang="ru-RU" dirty="0" smtClean="0"/>
              <a:t> брат, </a:t>
            </a:r>
            <a:r>
              <a:rPr lang="ru-RU" dirty="0" err="1" smtClean="0"/>
              <a:t>стро</a:t>
            </a:r>
            <a:r>
              <a:rPr lang="ru-RU" dirty="0" smtClean="0"/>
              <a:t>..</a:t>
            </a:r>
            <a:r>
              <a:rPr lang="ru-RU" dirty="0" err="1" smtClean="0"/>
              <a:t>щаяся</a:t>
            </a:r>
            <a:r>
              <a:rPr lang="ru-RU" dirty="0" smtClean="0"/>
              <a:t> больница, искренне </a:t>
            </a:r>
            <a:r>
              <a:rPr lang="ru-RU" dirty="0" err="1" smtClean="0"/>
              <a:t>негоду</a:t>
            </a:r>
            <a:r>
              <a:rPr lang="ru-RU" dirty="0" smtClean="0"/>
              <a:t>..</a:t>
            </a:r>
            <a:r>
              <a:rPr lang="ru-RU" dirty="0" err="1" smtClean="0"/>
              <a:t>щий</a:t>
            </a:r>
            <a:r>
              <a:rPr lang="ru-RU" dirty="0" smtClean="0"/>
              <a:t>, </a:t>
            </a:r>
            <a:r>
              <a:rPr lang="ru-RU" dirty="0" err="1" smtClean="0"/>
              <a:t>трепещ</a:t>
            </a:r>
            <a:r>
              <a:rPr lang="ru-RU" dirty="0" smtClean="0"/>
              <a:t>..</a:t>
            </a:r>
            <a:r>
              <a:rPr lang="ru-RU" dirty="0" err="1" smtClean="0"/>
              <a:t>щие</a:t>
            </a:r>
            <a:r>
              <a:rPr lang="ru-RU" dirty="0" smtClean="0"/>
              <a:t> от страха, пыла..</a:t>
            </a:r>
            <a:r>
              <a:rPr lang="ru-RU" dirty="0" err="1" smtClean="0"/>
              <a:t>щие</a:t>
            </a:r>
            <a:r>
              <a:rPr lang="ru-RU" dirty="0" smtClean="0"/>
              <a:t> щеки, </a:t>
            </a:r>
            <a:r>
              <a:rPr lang="ru-RU" dirty="0" err="1" smtClean="0"/>
              <a:t>ненавид</a:t>
            </a:r>
            <a:r>
              <a:rPr lang="ru-RU" dirty="0" smtClean="0"/>
              <a:t>..</a:t>
            </a:r>
            <a:r>
              <a:rPr lang="ru-RU" dirty="0" err="1" smtClean="0"/>
              <a:t>щий</a:t>
            </a:r>
            <a:r>
              <a:rPr lang="ru-RU" dirty="0" smtClean="0"/>
              <a:t> ложь, </a:t>
            </a:r>
            <a:r>
              <a:rPr lang="ru-RU" dirty="0" err="1" smtClean="0"/>
              <a:t>поднима</a:t>
            </a:r>
            <a:r>
              <a:rPr lang="ru-RU" dirty="0" smtClean="0"/>
              <a:t>..</a:t>
            </a:r>
            <a:r>
              <a:rPr lang="ru-RU" dirty="0" err="1" smtClean="0"/>
              <a:t>щийся</a:t>
            </a:r>
            <a:r>
              <a:rPr lang="ru-RU" dirty="0" smtClean="0"/>
              <a:t> ветер, </a:t>
            </a:r>
            <a:r>
              <a:rPr lang="ru-RU" dirty="0" err="1" smtClean="0"/>
              <a:t>грохоч</a:t>
            </a:r>
            <a:r>
              <a:rPr lang="ru-RU" dirty="0" smtClean="0"/>
              <a:t>..</a:t>
            </a:r>
            <a:r>
              <a:rPr lang="ru-RU" dirty="0" err="1" smtClean="0"/>
              <a:t>щий</a:t>
            </a:r>
            <a:r>
              <a:rPr lang="ru-RU" dirty="0" smtClean="0"/>
              <a:t> вдали, не </a:t>
            </a:r>
            <a:r>
              <a:rPr lang="ru-RU" dirty="0" err="1" smtClean="0"/>
              <a:t>терп</a:t>
            </a:r>
            <a:r>
              <a:rPr lang="ru-RU" dirty="0" smtClean="0"/>
              <a:t>..</a:t>
            </a:r>
            <a:r>
              <a:rPr lang="ru-RU" dirty="0" err="1" smtClean="0"/>
              <a:t>щий</a:t>
            </a:r>
            <a:r>
              <a:rPr lang="ru-RU" dirty="0" smtClean="0"/>
              <a:t> отлагательства, </a:t>
            </a:r>
            <a:r>
              <a:rPr lang="ru-RU" dirty="0" err="1" smtClean="0"/>
              <a:t>скач</a:t>
            </a:r>
            <a:r>
              <a:rPr lang="ru-RU" dirty="0" smtClean="0"/>
              <a:t>..</a:t>
            </a:r>
            <a:r>
              <a:rPr lang="ru-RU" dirty="0" err="1" smtClean="0"/>
              <a:t>щие</a:t>
            </a:r>
            <a:r>
              <a:rPr lang="ru-RU" dirty="0" smtClean="0"/>
              <a:t> кони, </a:t>
            </a:r>
            <a:r>
              <a:rPr lang="ru-RU" dirty="0" err="1" smtClean="0"/>
              <a:t>невид</a:t>
            </a:r>
            <a:r>
              <a:rPr lang="ru-RU" dirty="0" smtClean="0"/>
              <a:t>..</a:t>
            </a:r>
            <a:r>
              <a:rPr lang="ru-RU" dirty="0" err="1" smtClean="0"/>
              <a:t>щим</a:t>
            </a:r>
            <a:r>
              <a:rPr lang="ru-RU" dirty="0" smtClean="0"/>
              <a:t> взором, </a:t>
            </a:r>
            <a:r>
              <a:rPr lang="ru-RU" dirty="0" err="1" smtClean="0"/>
              <a:t>держ</a:t>
            </a:r>
            <a:r>
              <a:rPr lang="ru-RU" dirty="0" smtClean="0"/>
              <a:t>..</a:t>
            </a:r>
            <a:r>
              <a:rPr lang="ru-RU" dirty="0" err="1" smtClean="0"/>
              <a:t>щий</a:t>
            </a:r>
            <a:r>
              <a:rPr lang="ru-RU" dirty="0" smtClean="0"/>
              <a:t> факел, перенос..</a:t>
            </a:r>
            <a:r>
              <a:rPr lang="ru-RU" dirty="0" err="1" smtClean="0"/>
              <a:t>щий</a:t>
            </a:r>
            <a:r>
              <a:rPr lang="ru-RU" dirty="0" smtClean="0"/>
              <a:t> тяжести.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379828"/>
            <a:ext cx="10515600" cy="5797135"/>
          </a:xfrm>
        </p:spPr>
        <p:txBody>
          <a:bodyPr>
            <a:normAutofit fontScale="92500"/>
          </a:bodyPr>
          <a:lstStyle/>
          <a:p>
            <a:pPr indent="228600" algn="just">
              <a:lnSpc>
                <a:spcPct val="150000"/>
              </a:lnSpc>
            </a:pPr>
            <a:r>
              <a:rPr lang="ru-RU" b="1" dirty="0" smtClean="0"/>
              <a:t>Причастия, образованные от глаголов I спряжения:</a:t>
            </a:r>
          </a:p>
          <a:p>
            <a:pPr indent="228600" algn="just">
              <a:lnSpc>
                <a:spcPct val="150000"/>
              </a:lnSpc>
              <a:buNone/>
            </a:pPr>
            <a:r>
              <a:rPr lang="ru-RU" dirty="0" smtClean="0"/>
              <a:t>искренне негоду</a:t>
            </a:r>
            <a:r>
              <a:rPr lang="ru-RU" b="1" dirty="0" smtClean="0">
                <a:solidFill>
                  <a:srgbClr val="FF0000"/>
                </a:solidFill>
              </a:rPr>
              <a:t>ю</a:t>
            </a:r>
            <a:r>
              <a:rPr lang="ru-RU" dirty="0" smtClean="0"/>
              <a:t>щий, трепещ</a:t>
            </a:r>
            <a:r>
              <a:rPr lang="ru-RU" b="1" dirty="0" smtClean="0">
                <a:solidFill>
                  <a:srgbClr val="FF0000"/>
                </a:solidFill>
              </a:rPr>
              <a:t>у</a:t>
            </a:r>
            <a:r>
              <a:rPr lang="ru-RU" dirty="0" smtClean="0"/>
              <a:t>щие от страха, пыла</a:t>
            </a:r>
            <a:r>
              <a:rPr lang="ru-RU" b="1" dirty="0" smtClean="0">
                <a:solidFill>
                  <a:srgbClr val="FF0000"/>
                </a:solidFill>
              </a:rPr>
              <a:t>ю</a:t>
            </a:r>
            <a:r>
              <a:rPr lang="ru-RU" dirty="0" smtClean="0"/>
              <a:t>щие щеки, поднима</a:t>
            </a:r>
            <a:r>
              <a:rPr lang="ru-RU" b="1" dirty="0" smtClean="0">
                <a:solidFill>
                  <a:srgbClr val="FF0000"/>
                </a:solidFill>
              </a:rPr>
              <a:t>ю</a:t>
            </a:r>
            <a:r>
              <a:rPr lang="ru-RU" dirty="0" smtClean="0"/>
              <a:t>щийся ветер, грохоч</a:t>
            </a:r>
            <a:r>
              <a:rPr lang="ru-RU" b="1" dirty="0" smtClean="0">
                <a:solidFill>
                  <a:srgbClr val="FF0000"/>
                </a:solidFill>
              </a:rPr>
              <a:t>у</a:t>
            </a:r>
            <a:r>
              <a:rPr lang="ru-RU" dirty="0" smtClean="0"/>
              <a:t>щий вдали, скач</a:t>
            </a:r>
            <a:r>
              <a:rPr lang="ru-RU" b="1" dirty="0" smtClean="0">
                <a:solidFill>
                  <a:srgbClr val="FF0000"/>
                </a:solidFill>
              </a:rPr>
              <a:t>у</a:t>
            </a:r>
            <a:r>
              <a:rPr lang="ru-RU" dirty="0" smtClean="0"/>
              <a:t>щие </a:t>
            </a:r>
            <a:r>
              <a:rPr lang="ru-RU" dirty="0" smtClean="0"/>
              <a:t>кони. </a:t>
            </a:r>
            <a:endParaRPr lang="ru-RU" b="1" dirty="0" smtClean="0"/>
          </a:p>
          <a:p>
            <a:pPr indent="228600" algn="just">
              <a:lnSpc>
                <a:spcPct val="150000"/>
              </a:lnSpc>
            </a:pPr>
            <a:r>
              <a:rPr lang="ru-RU" b="1" dirty="0" smtClean="0"/>
              <a:t>Причастия, образованные от глаголов II спряжения:</a:t>
            </a:r>
          </a:p>
          <a:p>
            <a:pPr indent="228600" algn="just">
              <a:lnSpc>
                <a:spcPct val="150000"/>
              </a:lnSpc>
              <a:buNone/>
            </a:pPr>
            <a:r>
              <a:rPr lang="ru-RU" dirty="0" smtClean="0"/>
              <a:t> Терп</a:t>
            </a:r>
            <a:r>
              <a:rPr lang="ru-RU" b="1" dirty="0" smtClean="0">
                <a:solidFill>
                  <a:srgbClr val="FF0000"/>
                </a:solidFill>
              </a:rPr>
              <a:t>я</a:t>
            </a:r>
            <a:r>
              <a:rPr lang="ru-RU" dirty="0" smtClean="0"/>
              <a:t>щие бедствие, люб</a:t>
            </a:r>
            <a:r>
              <a:rPr lang="ru-RU" b="1" dirty="0" smtClean="0">
                <a:solidFill>
                  <a:srgbClr val="FF0000"/>
                </a:solidFill>
              </a:rPr>
              <a:t>я</a:t>
            </a:r>
            <a:r>
              <a:rPr lang="ru-RU" dirty="0" smtClean="0"/>
              <a:t>щий брат, стро</a:t>
            </a:r>
            <a:r>
              <a:rPr lang="ru-RU" b="1" dirty="0" smtClean="0">
                <a:solidFill>
                  <a:srgbClr val="FF0000"/>
                </a:solidFill>
              </a:rPr>
              <a:t>я</a:t>
            </a:r>
            <a:r>
              <a:rPr lang="ru-RU" dirty="0" smtClean="0"/>
              <a:t>щаяся больница, ненавид</a:t>
            </a:r>
            <a:r>
              <a:rPr lang="ru-RU" b="1" dirty="0" smtClean="0">
                <a:solidFill>
                  <a:srgbClr val="FF0000"/>
                </a:solidFill>
              </a:rPr>
              <a:t>я</a:t>
            </a:r>
            <a:r>
              <a:rPr lang="ru-RU" dirty="0" smtClean="0"/>
              <a:t>щий ложь, не терп</a:t>
            </a:r>
            <a:r>
              <a:rPr lang="ru-RU" b="1" dirty="0" smtClean="0">
                <a:solidFill>
                  <a:srgbClr val="FF0000"/>
                </a:solidFill>
              </a:rPr>
              <a:t>я</a:t>
            </a:r>
            <a:r>
              <a:rPr lang="ru-RU" dirty="0" smtClean="0"/>
              <a:t>щий отлагательства, невид</a:t>
            </a:r>
            <a:r>
              <a:rPr lang="ru-RU" b="1" dirty="0" smtClean="0">
                <a:solidFill>
                  <a:srgbClr val="FF0000"/>
                </a:solidFill>
              </a:rPr>
              <a:t>я</a:t>
            </a:r>
            <a:r>
              <a:rPr lang="ru-RU" dirty="0" smtClean="0"/>
              <a:t>щим взором, держ</a:t>
            </a:r>
            <a:r>
              <a:rPr lang="ru-RU" b="1" dirty="0" smtClean="0">
                <a:solidFill>
                  <a:srgbClr val="FF0000"/>
                </a:solidFill>
              </a:rPr>
              <a:t>а</a:t>
            </a:r>
            <a:r>
              <a:rPr lang="ru-RU" dirty="0" smtClean="0"/>
              <a:t>щий факел, перенос</a:t>
            </a:r>
            <a:r>
              <a:rPr lang="ru-RU" b="1" dirty="0" smtClean="0">
                <a:solidFill>
                  <a:srgbClr val="FF0000"/>
                </a:solidFill>
              </a:rPr>
              <a:t>я</a:t>
            </a:r>
            <a:r>
              <a:rPr lang="ru-RU" dirty="0" smtClean="0"/>
              <a:t>щий тяжести.</a:t>
            </a:r>
            <a:endParaRPr lang="ru-RU" dirty="0"/>
          </a:p>
        </p:txBody>
      </p:sp>
      <p:pic>
        <p:nvPicPr>
          <p:cNvPr id="4" name="Picture 2" descr="C:\Documents and Settings\User\Мои документы\Мои рисунки\компьютеры и школа\Копия img6.jpg">
            <a:extLst>
              <a:ext uri="{FF2B5EF4-FFF2-40B4-BE49-F238E27FC236}">
                <a16:creationId xmlns="" xmlns:a16="http://schemas.microsoft.com/office/drawing/2014/main" id="{F8AAE6B6-B92D-4BE1-B986-DAD47796B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9624" y="4854662"/>
            <a:ext cx="2557546" cy="18345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5" name="Прямая соединительная линия 4"/>
          <p:cNvCxnSpPr/>
          <p:nvPr/>
        </p:nvCxnSpPr>
        <p:spPr>
          <a:xfrm flipV="1">
            <a:off x="4037429" y="1181687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V="1">
            <a:off x="6426593" y="1193410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3413762" y="1781909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10290519" y="1202789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6799387" y="1777219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9498039" y="1803010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2208629" y="3221502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5596598" y="3233225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8295251" y="3230880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2370408" y="3819379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5786513" y="3845170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3195712" y="4377398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6499276" y="4417256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10325688" y="3826413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0800000">
            <a:off x="6649330" y="1205134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rot="10800000">
            <a:off x="4255478" y="1160587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0800000">
            <a:off x="3648222" y="1777220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10800000">
            <a:off x="10553115" y="3828759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10800000">
            <a:off x="8525023" y="3207436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10800000">
            <a:off x="6693878" y="4400845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10800000">
            <a:off x="5805268" y="3216814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10800000">
            <a:off x="5999871" y="3833448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10800000">
            <a:off x="2424333" y="3226193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10800000">
            <a:off x="2576733" y="3828759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10800000">
            <a:off x="3432518" y="4389122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10800000">
            <a:off x="9713742" y="1779565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10800000">
            <a:off x="10513256" y="1214513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rot="10800000">
            <a:off x="7022124" y="1788944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661</TotalTime>
  <Words>1152</Words>
  <Application>Microsoft Office PowerPoint</Application>
  <PresentationFormat>Произвольный</PresentationFormat>
  <Paragraphs>225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Слайд 1</vt:lpstr>
      <vt:lpstr>Проверка самостоятельной работы. </vt:lpstr>
      <vt:lpstr>Синтаксическая пятиминутка.</vt:lpstr>
      <vt:lpstr>Слайд 4</vt:lpstr>
      <vt:lpstr>Орфограмма №66.</vt:lpstr>
      <vt:lpstr>Слайд 6</vt:lpstr>
      <vt:lpstr>Задание №1. Определите спряжение глаголов, образуйте от них действительные причастия настоящего времени. </vt:lpstr>
      <vt:lpstr>Задание №2.</vt:lpstr>
      <vt:lpstr>Слайд 9</vt:lpstr>
      <vt:lpstr>Задание №3.</vt:lpstr>
      <vt:lpstr>Слайд 11</vt:lpstr>
      <vt:lpstr>Словарная работа.</vt:lpstr>
      <vt:lpstr>Тесты</vt:lpstr>
      <vt:lpstr>Действительные причастия – это: </vt:lpstr>
      <vt:lpstr>Найдите словосочетание с действительным причастием:</vt:lpstr>
      <vt:lpstr>Какие суффиксы имеют  действительные причастия настоящего времени, образованные от глаголов 1 спряжения. </vt:lpstr>
      <vt:lpstr>В каком ряду в обоих случаях пропущена буква Я?</vt:lpstr>
      <vt:lpstr>В каком ряду во всех словах пишется буква Ю? </vt:lpstr>
      <vt:lpstr>Найди и исправь ошибочный вариант написания причастий в словосочетаниях.</vt:lpstr>
      <vt:lpstr>Самостоятельная работа.</vt:lpstr>
      <vt:lpstr>Укажите неправильное утверждение.</vt:lpstr>
      <vt:lpstr>Причастие – это: </vt:lpstr>
      <vt:lpstr>Причастия изменяются: </vt:lpstr>
      <vt:lpstr>Найдите словосочетание с причастием в роли главного слова: </vt:lpstr>
      <vt:lpstr>4. Найдите словосочетание «причастие + существительное»: </vt:lpstr>
      <vt:lpstr>Причастный оборот – это: </vt:lpstr>
      <vt:lpstr>Найдите признаки глагола у причастия: </vt:lpstr>
      <vt:lpstr>Найдите причастный оборот в предложении: Слова, имеющие несколько значений, называются многозначными. </vt:lpstr>
      <vt:lpstr>Определите синтаксическую роль причастного оборота в предложении: Засеянные пшеницей поля дали дружные всходы. </vt:lpstr>
      <vt:lpstr>В каком ряду в обоих случаях пропущена буква Ю?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ТАНЮШКА</dc:creator>
  <cp:lastModifiedBy>Пользователь</cp:lastModifiedBy>
  <cp:revision>80</cp:revision>
  <dcterms:created xsi:type="dcterms:W3CDTF">2020-08-20T14:06:43Z</dcterms:created>
  <dcterms:modified xsi:type="dcterms:W3CDTF">2020-09-23T13:53:36Z</dcterms:modified>
</cp:coreProperties>
</file>