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398" r:id="rId3"/>
    <p:sldId id="1402" r:id="rId4"/>
    <p:sldId id="1399" r:id="rId5"/>
    <p:sldId id="1401" r:id="rId6"/>
    <p:sldId id="1426" r:id="rId7"/>
    <p:sldId id="1404" r:id="rId8"/>
    <p:sldId id="1407" r:id="rId9"/>
    <p:sldId id="1408" r:id="rId10"/>
    <p:sldId id="1409" r:id="rId11"/>
    <p:sldId id="1410" r:id="rId12"/>
    <p:sldId id="1420" r:id="rId13"/>
    <p:sldId id="1424" r:id="rId14"/>
    <p:sldId id="1425" r:id="rId15"/>
    <p:sldId id="1418" r:id="rId16"/>
    <p:sldId id="1419" r:id="rId17"/>
    <p:sldId id="1423" r:id="rId18"/>
    <p:sldId id="1405" r:id="rId19"/>
    <p:sldId id="1406" r:id="rId20"/>
    <p:sldId id="1421" r:id="rId21"/>
    <p:sldId id="1411" r:id="rId22"/>
    <p:sldId id="1413" r:id="rId23"/>
    <p:sldId id="1414" r:id="rId24"/>
    <p:sldId id="1415" r:id="rId25"/>
    <p:sldId id="1416" r:id="rId26"/>
    <p:sldId id="1422" r:id="rId27"/>
    <p:sldId id="1400" r:id="rId28"/>
    <p:sldId id="1397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9/17/2020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17.09.2020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09601" y="291201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58130" y="2869506"/>
            <a:ext cx="797528" cy="20682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94493" y="2954561"/>
            <a:ext cx="8276449" cy="2244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sz="4400" b="1" dirty="0" smtClean="0">
                <a:solidFill>
                  <a:srgbClr val="002060"/>
                </a:solidFill>
              </a:rPr>
              <a:t>Причастный оборот. Выделение причастных оборотов запятыми.</a:t>
            </a:r>
            <a:endParaRPr lang="ru-RU" altLang="ru-RU" sz="4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Когда причастный оборот выделяется запятыми в предложении?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Причастный оборот </a:t>
            </a:r>
            <a:r>
              <a:rPr lang="ru-RU" b="1" dirty="0" smtClean="0"/>
              <a:t>обособляется</a:t>
            </a:r>
            <a:r>
              <a:rPr lang="ru-RU" dirty="0" smtClean="0"/>
              <a:t> в следующих случаях: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Если стоит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после определяемого слова</a:t>
            </a:r>
            <a:r>
              <a:rPr lang="ru-RU" dirty="0" smtClean="0"/>
              <a:t>. 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dirty="0" smtClean="0"/>
              <a:t>Школьник,</a:t>
            </a:r>
            <a:r>
              <a:rPr lang="ru-RU" u="wavy" dirty="0" smtClean="0"/>
              <a:t> </a:t>
            </a:r>
            <a:r>
              <a:rPr lang="ru-RU" b="1" u="wavy" dirty="0" smtClean="0">
                <a:solidFill>
                  <a:srgbClr val="7030A0"/>
                </a:solidFill>
              </a:rPr>
              <a:t>рассказывающий стихотворение</a:t>
            </a:r>
            <a:r>
              <a:rPr lang="ru-RU" dirty="0" smtClean="0"/>
              <a:t>, очень волновался.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Если относится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 личному местоимению </a:t>
            </a:r>
            <a:r>
              <a:rPr lang="ru-RU" dirty="0" smtClean="0"/>
              <a:t>(даже при употреблении перед определяемым словом).</a:t>
            </a:r>
          </a:p>
          <a:p>
            <a:pPr indent="228600" algn="just">
              <a:buNone/>
            </a:pPr>
            <a:endParaRPr lang="ru-RU" b="1" dirty="0" smtClean="0"/>
          </a:p>
          <a:p>
            <a:pPr indent="228600" algn="just">
              <a:buNone/>
            </a:pPr>
            <a:r>
              <a:rPr lang="ru-RU" b="1" dirty="0" smtClean="0"/>
              <a:t> </a:t>
            </a:r>
            <a:r>
              <a:rPr lang="ru-RU" dirty="0" smtClean="0"/>
              <a:t> </a:t>
            </a:r>
            <a:r>
              <a:rPr lang="ru-RU" u="wavy" dirty="0" smtClean="0"/>
              <a:t> </a:t>
            </a:r>
            <a:r>
              <a:rPr lang="ru-RU" b="1" u="wavy" dirty="0" smtClean="0">
                <a:solidFill>
                  <a:srgbClr val="7030A0"/>
                </a:solidFill>
              </a:rPr>
              <a:t>Убаюканный колыбельной</a:t>
            </a:r>
            <a:r>
              <a:rPr lang="ru-RU" dirty="0" smtClean="0"/>
              <a:t>, он заснул.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1378634" y="2832888"/>
            <a:ext cx="1631851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6625884" y="5238464"/>
            <a:ext cx="436098" cy="458952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44322" y="232993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00729" y="470737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0800000">
            <a:off x="2293037" y="2715065"/>
            <a:ext cx="4712675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0800000" flipV="1">
            <a:off x="3193368" y="5106572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6778285" y="2895605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5400000">
            <a:off x="3078480" y="5233183"/>
            <a:ext cx="269632" cy="117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3881578" y="2355725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4388014" y="4747233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5058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В каких случаях причастный оборот не обособляется 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1452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Причастный оборот перед определяемым словом </a:t>
            </a:r>
            <a:r>
              <a:rPr lang="ru-RU" sz="3200" b="1" dirty="0" smtClean="0"/>
              <a:t>не обособляется</a:t>
            </a:r>
            <a:r>
              <a:rPr lang="ru-RU" sz="3200" dirty="0" smtClean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33268" y="3220555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28600" algn="just"/>
            <a:r>
              <a:rPr lang="ru-RU" sz="3200" b="1" u="wavy" dirty="0" smtClean="0">
                <a:solidFill>
                  <a:srgbClr val="7030A0"/>
                </a:solidFill>
              </a:rPr>
              <a:t>Бегающие во дворе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rgbClr val="00B050"/>
                </a:solidFill>
              </a:rPr>
              <a:t>дети</a:t>
            </a:r>
            <a:r>
              <a:rPr lang="ru-RU" sz="3200" dirty="0" smtClean="0"/>
              <a:t> гоняли голубей. </a:t>
            </a:r>
          </a:p>
          <a:p>
            <a:pPr indent="228600" algn="just">
              <a:buNone/>
            </a:pPr>
            <a:endParaRPr lang="ru-RU" sz="3200" dirty="0" smtClean="0"/>
          </a:p>
          <a:p>
            <a:pPr indent="228600" algn="just"/>
            <a:r>
              <a:rPr lang="ru-RU" sz="3200" b="1" u="wavy" dirty="0" smtClean="0">
                <a:solidFill>
                  <a:srgbClr val="7030A0"/>
                </a:solidFill>
              </a:rPr>
              <a:t>Поднявший руку</a:t>
            </a:r>
            <a:r>
              <a:rPr lang="ru-RU" sz="3200" dirty="0" smtClean="0"/>
              <a:t> </a:t>
            </a:r>
            <a:r>
              <a:rPr lang="ru-RU" sz="3200" b="1" dirty="0" smtClean="0">
                <a:solidFill>
                  <a:srgbClr val="00B050"/>
                </a:solidFill>
              </a:rPr>
              <a:t>мальчик</a:t>
            </a:r>
            <a:r>
              <a:rPr lang="ru-RU" sz="3200" dirty="0" smtClean="0"/>
              <a:t> сидел за первой партой.</a:t>
            </a:r>
            <a:endParaRPr lang="ru-RU" sz="3200" dirty="0"/>
          </a:p>
        </p:txBody>
      </p:sp>
      <p:pic>
        <p:nvPicPr>
          <p:cNvPr id="11266" name="Picture 2" descr="https://s3-eu-west-1.amazonaws.com/ourboox-media-prod/wp-content/uploads/2018/12/19180550/%D1%80%D1%83%D0%BA%D0%B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173329" y="2363372"/>
            <a:ext cx="2951684" cy="3991585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6274190" y="3297120"/>
            <a:ext cx="1097280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5528603" y="4647620"/>
            <a:ext cx="1772529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530390" y="2751967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34968" y="4130599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280431" y="3144129"/>
            <a:ext cx="239944" cy="794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5865432" y="4529798"/>
            <a:ext cx="197744" cy="795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 flipV="1">
            <a:off x="2883878" y="3024553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2433712" y="4431323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2684584" y="3219161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2248486" y="4625932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4359878" y="2665215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какие?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275473" y="4086051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Задание №2. Выполните упражнение 57.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indent="228600" algn="just">
              <a:buNone/>
            </a:pPr>
            <a:r>
              <a:rPr lang="ru-RU" b="1" dirty="0" smtClean="0"/>
              <a:t>Спишите сначала предложения, где причастный оборот стоит перед определяемым словом, затем все остальные. Вставьте пропущенные буквы. Выделите графически изученную </a:t>
            </a:r>
            <a:r>
              <a:rPr lang="ru-RU" b="1" dirty="0" err="1" smtClean="0"/>
              <a:t>пунктограмму</a:t>
            </a:r>
            <a:r>
              <a:rPr lang="ru-RU" b="1" dirty="0" smtClean="0"/>
              <a:t>.</a:t>
            </a:r>
          </a:p>
          <a:p>
            <a:pPr indent="228600" algn="just">
              <a:buNone/>
            </a:pPr>
            <a:r>
              <a:rPr lang="ru-RU" dirty="0" smtClean="0"/>
              <a:t>Серебря..</a:t>
            </a:r>
            <a:r>
              <a:rPr lang="ru-RU" dirty="0" err="1" smtClean="0"/>
              <a:t>ые</a:t>
            </a:r>
            <a:r>
              <a:rPr lang="ru-RU" dirty="0" smtClean="0"/>
              <a:t> кусты дикой маслины, окружённые </a:t>
            </a:r>
            <a:r>
              <a:rPr lang="ru-RU" dirty="0" err="1" smtClean="0"/>
              <a:t>кипящ</a:t>
            </a:r>
            <a:r>
              <a:rPr lang="ru-RU" dirty="0" smtClean="0"/>
              <a:t>..м воздухом, дрожали над </a:t>
            </a:r>
            <a:r>
              <a:rPr lang="ru-RU" dirty="0" err="1" smtClean="0"/>
              <a:t>проп</a:t>
            </a:r>
            <a:r>
              <a:rPr lang="ru-RU" dirty="0" smtClean="0"/>
              <a:t>..</a:t>
            </a:r>
            <a:r>
              <a:rPr lang="ru-RU" dirty="0" err="1" smtClean="0"/>
              <a:t>стью</a:t>
            </a:r>
            <a:r>
              <a:rPr lang="ru-RU" dirty="0" smtClean="0"/>
              <a:t>. Багря..</a:t>
            </a:r>
            <a:r>
              <a:rPr lang="ru-RU" dirty="0" err="1" smtClean="0"/>
              <a:t>ая</a:t>
            </a:r>
            <a:r>
              <a:rPr lang="ru-RU" dirty="0" smtClean="0"/>
              <a:t> листва, покрытая морозною росою, шуршит в ал..е.. под моей ногою. Дувший со всех сторон мягкий ветер иногда усиливался. </a:t>
            </a:r>
            <a:r>
              <a:rPr lang="ru-RU" dirty="0" err="1" smtClean="0"/>
              <a:t>Сож</a:t>
            </a:r>
            <a:r>
              <a:rPr lang="ru-RU" dirty="0" smtClean="0"/>
              <a:t>..</a:t>
            </a:r>
            <a:r>
              <a:rPr lang="ru-RU" dirty="0" err="1" smtClean="0"/>
              <a:t>ённое</a:t>
            </a:r>
            <a:r>
              <a:rPr lang="ru-RU" dirty="0" smtClean="0"/>
              <a:t> лун..</a:t>
            </a:r>
            <a:r>
              <a:rPr lang="ru-RU" dirty="0" err="1" smtClean="0"/>
              <a:t>ым</a:t>
            </a:r>
            <a:r>
              <a:rPr lang="ru-RU" dirty="0" smtClean="0"/>
              <a:t> светом море шумело и слегка колебалось. Ж..</a:t>
            </a:r>
            <a:r>
              <a:rPr lang="ru-RU" dirty="0" err="1" smtClean="0"/>
              <a:t>лтый</a:t>
            </a:r>
            <a:r>
              <a:rPr lang="ru-RU" dirty="0" smtClean="0"/>
              <a:t> свет мес..</a:t>
            </a:r>
            <a:r>
              <a:rPr lang="ru-RU" dirty="0" err="1" smtClean="0"/>
              <a:t>ца</a:t>
            </a:r>
            <a:r>
              <a:rPr lang="ru-RU" dirty="0" smtClean="0"/>
              <a:t>, гл..девший в пустоты окон, (не)мешался с темнотой. Бурые сосны р..</a:t>
            </a:r>
            <a:r>
              <a:rPr lang="ru-RU" dirty="0" err="1" smtClean="0"/>
              <a:t>няли</a:t>
            </a:r>
            <a:r>
              <a:rPr lang="ru-RU" dirty="0" smtClean="0"/>
              <a:t> иглы на </a:t>
            </a:r>
            <a:r>
              <a:rPr lang="ru-RU" dirty="0" err="1" smtClean="0"/>
              <a:t>отсыревш</a:t>
            </a:r>
            <a:r>
              <a:rPr lang="ru-RU" dirty="0" smtClean="0"/>
              <a:t>..</a:t>
            </a:r>
            <a:r>
              <a:rPr lang="ru-RU" dirty="0" err="1" smtClean="0"/>
              <a:t>й</a:t>
            </a:r>
            <a:r>
              <a:rPr lang="ru-RU" dirty="0" smtClean="0"/>
              <a:t> п..сок.</a:t>
            </a:r>
          </a:p>
          <a:p>
            <a:pPr indent="228600" algn="just">
              <a:buNone/>
            </a:pPr>
            <a:r>
              <a:rPr lang="ru-RU" b="1" dirty="0" smtClean="0"/>
              <a:t>• В каком предложении нет причастного оборота?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chemeClr val="accent6">
                    <a:lumMod val="75000"/>
                  </a:schemeClr>
                </a:solidFill>
              </a:rPr>
              <a:t>Проверим!</a:t>
            </a:r>
            <a:endParaRPr lang="ru-RU" sz="6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5"/>
          </a:xfrm>
        </p:spPr>
        <p:txBody>
          <a:bodyPr>
            <a:normAutofit/>
          </a:bodyPr>
          <a:lstStyle/>
          <a:p>
            <a:pPr indent="228600" algn="just">
              <a:buFont typeface="Wingdings" pitchFamily="2" charset="2"/>
              <a:buChar char="Ø"/>
            </a:pPr>
            <a:endParaRPr lang="ru-RU" sz="3200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3600" u="wavy" dirty="0" smtClean="0"/>
              <a:t> Дувший со всех сторон </a:t>
            </a:r>
            <a:r>
              <a:rPr lang="ru-RU" sz="3600" dirty="0" smtClean="0"/>
              <a:t>мягкий ветер иногда усиливался. </a:t>
            </a:r>
          </a:p>
          <a:p>
            <a:pPr indent="228600" algn="just">
              <a:buFont typeface="Wingdings" pitchFamily="2" charset="2"/>
              <a:buChar char="Ø"/>
            </a:pPr>
            <a:endParaRPr lang="ru-RU" sz="3600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3600" u="wavy" dirty="0" smtClean="0"/>
              <a:t> Сож</a:t>
            </a:r>
            <a:r>
              <a:rPr lang="ru-RU" sz="3600" b="1" u="wavy" dirty="0" smtClean="0">
                <a:solidFill>
                  <a:srgbClr val="FF0000"/>
                </a:solidFill>
              </a:rPr>
              <a:t>ж</a:t>
            </a:r>
            <a:r>
              <a:rPr lang="ru-RU" sz="3600" u="wavy" dirty="0" smtClean="0"/>
              <a:t>ённое лун</a:t>
            </a:r>
            <a:r>
              <a:rPr lang="ru-RU" sz="3600" b="1" u="wavy" dirty="0" smtClean="0">
                <a:solidFill>
                  <a:srgbClr val="FF0000"/>
                </a:solidFill>
              </a:rPr>
              <a:t>н</a:t>
            </a:r>
            <a:r>
              <a:rPr lang="ru-RU" sz="3600" u="wavy" dirty="0" smtClean="0"/>
              <a:t>ым светом </a:t>
            </a:r>
            <a:r>
              <a:rPr lang="ru-RU" sz="3600" dirty="0" smtClean="0"/>
              <a:t>море шумело и слегка колебалось. </a:t>
            </a:r>
            <a:endParaRPr lang="ru-RU" sz="3600" b="1" dirty="0" smtClean="0"/>
          </a:p>
        </p:txBody>
      </p:sp>
      <p:sp>
        <p:nvSpPr>
          <p:cNvPr id="4" name="Рамка 3"/>
          <p:cNvSpPr/>
          <p:nvPr/>
        </p:nvSpPr>
        <p:spPr>
          <a:xfrm>
            <a:off x="6822830" y="1763742"/>
            <a:ext cx="2883877" cy="571495"/>
          </a:xfrm>
          <a:prstGeom prst="frame">
            <a:avLst>
              <a:gd name="adj1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Рамка 4"/>
          <p:cNvSpPr/>
          <p:nvPr/>
        </p:nvSpPr>
        <p:spPr>
          <a:xfrm>
            <a:off x="7834150" y="3451864"/>
            <a:ext cx="1183240" cy="515225"/>
          </a:xfrm>
          <a:prstGeom prst="frame">
            <a:avLst>
              <a:gd name="adj1" fmla="val 0"/>
            </a:avLst>
          </a:prstGeom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091904" y="1162316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8131762" y="280589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 flipH="1" flipV="1">
            <a:off x="7547317" y="1554480"/>
            <a:ext cx="3798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4192173" y="1350498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3995225" y="1547449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5473570" y="965368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 rot="5400000" flipH="1" flipV="1">
            <a:off x="7840394" y="3212123"/>
            <a:ext cx="3798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5710377" y="2594876"/>
            <a:ext cx="120654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какое?</a:t>
            </a:r>
            <a:endParaRPr lang="ru-RU" sz="2400" b="1" dirty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10800000" flipV="1">
            <a:off x="4485250" y="3036277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rot="5400000">
            <a:off x="4302369" y="3261363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="" xmlns:a16="http://schemas.microsoft.com/office/drawing/2014/main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811" y="4297788"/>
            <a:ext cx="3126488" cy="22426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2031"/>
            <a:ext cx="10515600" cy="5754932"/>
          </a:xfrm>
        </p:spPr>
        <p:txBody>
          <a:bodyPr>
            <a:normAutofit/>
          </a:bodyPr>
          <a:lstStyle/>
          <a:p>
            <a:pPr indent="228600" algn="just">
              <a:buFont typeface="Wingdings" pitchFamily="2" charset="2"/>
              <a:buChar char="Ø"/>
            </a:pPr>
            <a:endParaRPr lang="ru-RU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Серебря</a:t>
            </a:r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/>
              <a:t>ые кусты дикой маслины ,</a:t>
            </a:r>
            <a:r>
              <a:rPr lang="ru-RU" sz="3200" u="wavy" dirty="0" smtClean="0"/>
              <a:t> окружённые кипящ</a:t>
            </a:r>
            <a:r>
              <a:rPr lang="ru-RU" sz="3200" b="1" u="wavy" dirty="0" smtClean="0">
                <a:solidFill>
                  <a:srgbClr val="FF0000"/>
                </a:solidFill>
              </a:rPr>
              <a:t>и</a:t>
            </a:r>
            <a:r>
              <a:rPr lang="ru-RU" sz="3200" u="wavy" dirty="0" smtClean="0"/>
              <a:t>м воздухом</a:t>
            </a:r>
            <a:r>
              <a:rPr lang="ru-RU" sz="3200" dirty="0" smtClean="0"/>
              <a:t>, дрожали над проп</a:t>
            </a:r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r>
              <a:rPr lang="ru-RU" sz="3200" dirty="0" smtClean="0"/>
              <a:t>стью. </a:t>
            </a:r>
          </a:p>
          <a:p>
            <a:pPr indent="228600" algn="just">
              <a:buFont typeface="Wingdings" pitchFamily="2" charset="2"/>
              <a:buChar char="Ø"/>
            </a:pPr>
            <a:endParaRPr lang="ru-RU" sz="3200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Багря</a:t>
            </a:r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r>
              <a:rPr lang="ru-RU" sz="3200" dirty="0" smtClean="0"/>
              <a:t>ая листва ,</a:t>
            </a:r>
            <a:r>
              <a:rPr lang="ru-RU" sz="3200" u="wavy" dirty="0" smtClean="0"/>
              <a:t> покрытая морозною росою</a:t>
            </a:r>
            <a:r>
              <a:rPr lang="ru-RU" sz="3200" dirty="0" smtClean="0"/>
              <a:t>, шуршит в ал</a:t>
            </a:r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r>
              <a:rPr lang="ru-RU" sz="3200" dirty="0" smtClean="0"/>
              <a:t>е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dirty="0" smtClean="0"/>
              <a:t> под моей ногою. </a:t>
            </a:r>
          </a:p>
          <a:p>
            <a:pPr indent="228600" algn="just">
              <a:buFont typeface="Wingdings" pitchFamily="2" charset="2"/>
              <a:buChar char="Ø"/>
            </a:pPr>
            <a:endParaRPr lang="ru-RU" sz="3200" dirty="0" smtClean="0"/>
          </a:p>
          <a:p>
            <a:pPr indent="228600" algn="just">
              <a:buFont typeface="Wingdings" pitchFamily="2" charset="2"/>
              <a:buChar char="Ø"/>
            </a:pPr>
            <a:r>
              <a:rPr lang="ru-RU" sz="3200" dirty="0" smtClean="0"/>
              <a:t> Ж</a:t>
            </a:r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r>
              <a:rPr lang="ru-RU" sz="3200" dirty="0" smtClean="0"/>
              <a:t>лтый свет мес</a:t>
            </a:r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r>
              <a:rPr lang="ru-RU" sz="3200" dirty="0" smtClean="0"/>
              <a:t>ца ,</a:t>
            </a:r>
            <a:r>
              <a:rPr lang="ru-RU" sz="3200" u="wavy" dirty="0" smtClean="0"/>
              <a:t> гл</a:t>
            </a:r>
            <a:r>
              <a:rPr lang="ru-RU" sz="3200" b="1" u="wavy" dirty="0" smtClean="0">
                <a:solidFill>
                  <a:srgbClr val="FF0000"/>
                </a:solidFill>
              </a:rPr>
              <a:t>я</a:t>
            </a:r>
            <a:r>
              <a:rPr lang="ru-RU" sz="3200" u="wavy" dirty="0" smtClean="0"/>
              <a:t>девший в пустоты окон</a:t>
            </a:r>
            <a:r>
              <a:rPr lang="ru-RU" sz="3200" dirty="0" smtClean="0"/>
              <a:t>, </a:t>
            </a:r>
            <a:r>
              <a:rPr lang="ru-RU" sz="3200" b="1" dirty="0" smtClean="0">
                <a:solidFill>
                  <a:srgbClr val="FF0000"/>
                </a:solidFill>
              </a:rPr>
              <a:t>не</a:t>
            </a:r>
            <a:r>
              <a:rPr lang="ru-RU" sz="3200" dirty="0" smtClean="0"/>
              <a:t> мешался с темнотой. 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sz="3200" b="1" dirty="0" smtClean="0"/>
              <a:t> Бурые сосны р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няли иглы на отсыревш</a:t>
            </a:r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r>
              <a:rPr lang="ru-RU" sz="3200" b="1" dirty="0" smtClean="0"/>
              <a:t>й п</a:t>
            </a:r>
            <a:r>
              <a:rPr lang="ru-RU" sz="3200" b="1" dirty="0" smtClean="0">
                <a:solidFill>
                  <a:srgbClr val="FF0000"/>
                </a:solidFill>
              </a:rPr>
              <a:t>е</a:t>
            </a:r>
            <a:r>
              <a:rPr lang="ru-RU" sz="3200" b="1" dirty="0" smtClean="0"/>
              <a:t>сок.</a:t>
            </a:r>
          </a:p>
          <a:p>
            <a:endParaRPr lang="ru-RU" dirty="0"/>
          </a:p>
        </p:txBody>
      </p:sp>
      <p:sp>
        <p:nvSpPr>
          <p:cNvPr id="4" name="Рамка 3"/>
          <p:cNvSpPr/>
          <p:nvPr/>
        </p:nvSpPr>
        <p:spPr>
          <a:xfrm>
            <a:off x="4164037" y="863410"/>
            <a:ext cx="4375052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51756" y="191645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760249" y="187976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422624" y="3511620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8" name="Рамка 7"/>
          <p:cNvSpPr/>
          <p:nvPr/>
        </p:nvSpPr>
        <p:spPr>
          <a:xfrm>
            <a:off x="1545101" y="2478850"/>
            <a:ext cx="3519268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1542755" y="4009884"/>
            <a:ext cx="4168727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 flipH="1" flipV="1">
            <a:off x="6435970" y="654147"/>
            <a:ext cx="3798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 flipH="1" flipV="1">
            <a:off x="3535681" y="2269587"/>
            <a:ext cx="3798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 flipH="1" flipV="1">
            <a:off x="3704493" y="3802965"/>
            <a:ext cx="379828" cy="158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0800000" flipV="1">
            <a:off x="6639951" y="464233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10800000" flipV="1">
            <a:off x="3727939" y="2082018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10800000" flipV="1">
            <a:off x="3882683" y="3615396"/>
            <a:ext cx="3530991" cy="14068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rot="5400000">
            <a:off x="7047916" y="2250833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rot="5400000">
            <a:off x="7216729" y="3798280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9959928" y="661184"/>
            <a:ext cx="407967" cy="14066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/>
          <p:nvPr/>
        </p:nvSpPr>
        <p:spPr>
          <a:xfrm>
            <a:off x="7710333" y="0"/>
            <a:ext cx="12121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какие?</a:t>
            </a:r>
            <a:endParaRPr lang="ru-RU" sz="2400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5079674" y="1725023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какая?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5206284" y="3258402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Синтаксическая функция причастного оборота.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Причастный оборот является одним членом предложения – </a:t>
            </a:r>
            <a:r>
              <a:rPr lang="ru-RU" sz="3200" b="1" dirty="0" smtClean="0">
                <a:solidFill>
                  <a:srgbClr val="C00000"/>
                </a:solidFill>
              </a:rPr>
              <a:t>определением.</a:t>
            </a:r>
          </a:p>
          <a:p>
            <a:pPr indent="228600" algn="just">
              <a:buNone/>
            </a:pPr>
            <a:r>
              <a:rPr lang="ru-RU" sz="3200" dirty="0" smtClean="0"/>
              <a:t> Книга,</a:t>
            </a:r>
            <a:r>
              <a:rPr lang="ru-RU" sz="3200" u="wavy" dirty="0" smtClean="0"/>
              <a:t> </a:t>
            </a:r>
            <a:r>
              <a:rPr lang="ru-RU" sz="3200" b="1" u="wavy" dirty="0" smtClean="0">
                <a:solidFill>
                  <a:srgbClr val="7030A0"/>
                </a:solidFill>
              </a:rPr>
              <a:t>лежавшая на столе</a:t>
            </a:r>
            <a:r>
              <a:rPr lang="ru-RU" sz="3200" u="wavy" dirty="0" smtClean="0"/>
              <a:t>,</a:t>
            </a:r>
            <a:r>
              <a:rPr lang="ru-RU" sz="3200" b="1" dirty="0" smtClean="0"/>
              <a:t> </a:t>
            </a:r>
            <a:r>
              <a:rPr lang="ru-RU" sz="3200" dirty="0" smtClean="0"/>
              <a:t>была открыта на первой странице. </a:t>
            </a:r>
          </a:p>
          <a:p>
            <a:pPr indent="228600" algn="just">
              <a:buNone/>
            </a:pPr>
            <a:r>
              <a:rPr lang="ru-RU" sz="3200" b="1" u="wavy" dirty="0" smtClean="0">
                <a:solidFill>
                  <a:srgbClr val="7030A0"/>
                </a:solidFill>
              </a:rPr>
              <a:t>Лежавшая на столе </a:t>
            </a:r>
            <a:r>
              <a:rPr lang="ru-RU" sz="3200" dirty="0" smtClean="0"/>
              <a:t>книга была обёрнута в красную обложку.</a:t>
            </a:r>
            <a:endParaRPr lang="ru-RU" sz="3200" dirty="0"/>
          </a:p>
        </p:txBody>
      </p:sp>
      <p:pic>
        <p:nvPicPr>
          <p:cNvPr id="5124" name="Picture 4" descr="https://funart.pro/uploads/posts/2020-05/1588419264_11-p-foni-s-otkritoi-knigoi-6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24568" y="4434114"/>
            <a:ext cx="5866063" cy="24238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№3. Синтаксический разбор предложения.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84861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b="1" dirty="0" smtClean="0"/>
              <a:t>Ласточка, свившая гнездо под крышей, привыкла к людям. </a:t>
            </a:r>
          </a:p>
          <a:p>
            <a:pPr indent="228600" algn="just">
              <a:buNone/>
            </a:pPr>
            <a:endParaRPr lang="ru-RU" sz="3600" b="1" dirty="0"/>
          </a:p>
        </p:txBody>
      </p:sp>
      <p:pic>
        <p:nvPicPr>
          <p:cNvPr id="4098" name="Picture 2" descr="https://avatars.mds.yandex.net/get-pdb/903199/f4dd3472-b175-4fe2-8a53-b0d7679d56d3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1871" y="3123028"/>
            <a:ext cx="3815080" cy="271506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83212" y="3373120"/>
            <a:ext cx="64289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just">
              <a:buNone/>
            </a:pPr>
            <a:r>
              <a:rPr lang="ru-RU" sz="3600" b="1" u="sng" dirty="0" smtClean="0">
                <a:solidFill>
                  <a:schemeClr val="accent6">
                    <a:lumMod val="50000"/>
                  </a:schemeClr>
                </a:solidFill>
              </a:rPr>
              <a:t>Ласточка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u="wavy" dirty="0" smtClean="0">
                <a:solidFill>
                  <a:schemeClr val="accent6">
                    <a:lumMod val="50000"/>
                  </a:schemeClr>
                </a:solidFill>
              </a:rPr>
              <a:t>свившая гнездо под крышей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ru-RU" sz="3600" b="1" u="dbl" dirty="0" smtClean="0">
                <a:solidFill>
                  <a:schemeClr val="accent6">
                    <a:lumMod val="50000"/>
                  </a:schemeClr>
                </a:solidFill>
              </a:rPr>
              <a:t>привыкла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3600" b="1" u="dash" dirty="0" smtClean="0">
                <a:solidFill>
                  <a:schemeClr val="accent6">
                    <a:lumMod val="50000"/>
                  </a:schemeClr>
                </a:solidFill>
              </a:rPr>
              <a:t>к людям</a:t>
            </a:r>
            <a:r>
              <a:rPr lang="ru-RU" sz="3600" b="1" dirty="0" smtClean="0">
                <a:solidFill>
                  <a:schemeClr val="accent6">
                    <a:lumMod val="50000"/>
                  </a:schemeClr>
                </a:solidFill>
              </a:rPr>
              <a:t>. </a:t>
            </a:r>
            <a:endParaRPr lang="ru-RU" sz="3600" dirty="0" smtClean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№4. Распределите слова в два столбика.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4290646"/>
            <a:ext cx="10515600" cy="1886317"/>
          </a:xfrm>
        </p:spPr>
        <p:txBody>
          <a:bodyPr>
            <a:normAutofit fontScale="92500" lnSpcReduction="20000"/>
          </a:bodyPr>
          <a:lstStyle/>
          <a:p>
            <a:pPr indent="228600" algn="just">
              <a:buNone/>
            </a:pPr>
            <a:r>
              <a:rPr lang="ru-RU" sz="3400" dirty="0" smtClean="0"/>
              <a:t>Засеянное  поле,  засеянное  горохом;  освещаемое  лампочкой,  освещаемый  зал;  увлекающийся музыкой, увлекающийся человек; стелющийся над рекой, стелющийся туман; задержанный преступник, задержанный на улице. </a:t>
            </a:r>
          </a:p>
          <a:p>
            <a:endParaRPr lang="ru-RU" dirty="0"/>
          </a:p>
        </p:txBody>
      </p:sp>
      <p:graphicFrame>
        <p:nvGraphicFramePr>
          <p:cNvPr id="4" name="Содержимое 3"/>
          <p:cNvGraphicFramePr>
            <a:graphicFrameLocks/>
          </p:cNvGraphicFramePr>
          <p:nvPr/>
        </p:nvGraphicFramePr>
        <p:xfrm>
          <a:off x="609600" y="1935164"/>
          <a:ext cx="10972800" cy="20319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691092"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определяемое </a:t>
                      </a:r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слово+причастие</a:t>
                      </a:r>
                      <a:endParaRPr lang="ru-RU" sz="240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2400" b="1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причастие+зависимые</a:t>
                      </a:r>
                      <a:r>
                        <a:rPr kumimoji="0" lang="ru-RU" sz="24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слова</a:t>
                      </a:r>
                      <a:endParaRPr lang="ru-RU" sz="2400" dirty="0"/>
                    </a:p>
                  </a:txBody>
                  <a:tcPr marL="121920" marR="121920"/>
                </a:tc>
              </a:tr>
              <a:tr h="134083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marL="121920" marR="12192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chemeClr val="accent6">
                    <a:lumMod val="75000"/>
                  </a:schemeClr>
                </a:solidFill>
              </a:rPr>
              <a:t>Проверим!</a:t>
            </a:r>
            <a:endParaRPr lang="ru-RU" sz="6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0277" y="1288049"/>
          <a:ext cx="10972800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/>
                <a:gridCol w="5486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определяемое </a:t>
                      </a:r>
                      <a:r>
                        <a:rPr kumimoji="0" lang="ru-RU" sz="3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слово+причастие</a:t>
                      </a:r>
                      <a:endParaRPr lang="ru-RU" sz="32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3200" b="1" i="0" kern="1200" dirty="0" err="1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причастие+зависимые</a:t>
                      </a:r>
                      <a:r>
                        <a:rPr kumimoji="0" lang="ru-RU" sz="32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слова</a:t>
                      </a:r>
                      <a:endParaRPr lang="ru-RU" sz="3200" i="0" dirty="0"/>
                    </a:p>
                  </a:txBody>
                  <a:tcPr marL="121920" marR="12192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Засеянное  поле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освещаемый  зал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стелющийся туман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задержанный преступник</a:t>
                      </a:r>
                      <a:endParaRPr lang="ru-RU" sz="3200" i="0" dirty="0" smtClean="0"/>
                    </a:p>
                    <a:p>
                      <a:r>
                        <a:rPr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увлекающийся человек</a:t>
                      </a:r>
                      <a:endParaRPr lang="ru-RU" sz="3200" i="0" dirty="0"/>
                    </a:p>
                  </a:txBody>
                  <a:tcPr marL="121920" marR="121920"/>
                </a:tc>
                <a:tc>
                  <a:txBody>
                    <a:bodyPr/>
                    <a:lstStyle/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засеянное  горохом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освещаемое  лампочкой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увлекающийся музыкой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стелющийся над рекой</a:t>
                      </a:r>
                      <a:endParaRPr lang="ru-RU" sz="3200" i="0" dirty="0" smtClean="0"/>
                    </a:p>
                    <a:p>
                      <a:r>
                        <a:rPr kumimoji="0" lang="ru-RU" sz="320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задержанный на улице</a:t>
                      </a:r>
                      <a:endParaRPr lang="ru-RU" sz="3200" i="0" dirty="0" smtClean="0"/>
                    </a:p>
                  </a:txBody>
                  <a:tcPr marL="121920" marR="121920"/>
                </a:tc>
              </a:tr>
            </a:tbl>
          </a:graphicData>
        </a:graphic>
      </p:graphicFrame>
      <p:pic>
        <p:nvPicPr>
          <p:cNvPr id="5" name="Рисунок 4" descr="мальчик думает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138687" y="4887028"/>
            <a:ext cx="2453092" cy="1632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№5. Вставьте пропущенные знаки препинания.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065" y="2163250"/>
            <a:ext cx="7335129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 Я вышел в уже темнеющий сад пошел по дорожке густо усыпанной шуршащими листьями потом  остановился  перед  орешником  застывшим  в  холодной  неподвижности  сумерек.  Я  увидел  два почти соединенных ореха почему-то не сорванных забытых нами. 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745329" y="2132988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16573" y="2482334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93016" y="2862162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88438" y="3241989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5029" y="4015713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s://img2.goodfon.ru/wallpaper/nbig/7/d3/park-derevya-listya-osen-55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73329" y="2278966"/>
            <a:ext cx="3729987" cy="292228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787620" y="4379128"/>
            <a:ext cx="2840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,</a:t>
            </a:r>
            <a:endParaRPr lang="ru-RU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85400" y="172227"/>
            <a:ext cx="7439655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Сегодня на уроке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5040" y="1505759"/>
            <a:ext cx="5908431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Узнаем об одиночном причастии и причастном обороте, его месте по отношению  к  определяемому  слову.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3513" y="4185519"/>
            <a:ext cx="5641145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Научимся устанавливать связь причастия с определяемыми и зависимыми словами, находить границы причастного оборота.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310" y="2823342"/>
            <a:ext cx="5725551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Познакомимся  с  графическим  обозначением  причастного оборота в предложении.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4867103" y="1653561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083609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111743" y="306929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153948" y="450180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7" y="2152357"/>
            <a:ext cx="3961264" cy="297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881026" y="1000108"/>
            <a:ext cx="10287072" cy="32226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Потренируемся!</a:t>
            </a:r>
          </a:p>
        </p:txBody>
      </p:sp>
      <p:pic>
        <p:nvPicPr>
          <p:cNvPr id="15363" name="Picture 3" descr="мальчик за компо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1" y="3962400"/>
            <a:ext cx="350308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47766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rgbClr val="002060"/>
                </a:solidFill>
              </a:rPr>
              <a:t>1. Что такое причастный оборот?</a:t>
            </a:r>
            <a:br>
              <a:rPr lang="ru-RU" sz="53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 Одиночное причастие;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 Одиночное деепричастие;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 Причастие с зависимыми словами;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 smtClean="0"/>
              <a:t> Деепричастие с зависимыми словами.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Причастие с зависимыми словами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2. В каком случае причастный оборот обычно не обособляется?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77108"/>
            <a:ext cx="10515600" cy="4699855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 Если относится к личному местоимению;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 Если стоит перед определяемым словом;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 Если стоит после определяемого слова;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dirty="0" smtClean="0"/>
              <a:t> Если оторван от определяемого слова другими членами предложения.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Если стоит перед определяемым словом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35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3. В каком случае причастный оборот выделяется запятыми?</a:t>
            </a: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914400" lvl="1" indent="-457200">
              <a:buFont typeface="+mj-lt"/>
              <a:buAutoNum type="arabicPeriod"/>
            </a:pPr>
            <a:r>
              <a:rPr lang="ru-RU" sz="3600" dirty="0" smtClean="0"/>
              <a:t>Если относится к глаголу;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600" dirty="0" smtClean="0"/>
              <a:t>Если относится к прилагательному;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600" dirty="0" smtClean="0"/>
              <a:t>Если стоит перед определяемым словом;</a:t>
            </a:r>
          </a:p>
          <a:p>
            <a:pPr marL="914400" lvl="1" indent="-457200">
              <a:buFont typeface="+mj-lt"/>
              <a:buAutoNum type="arabicPeriod"/>
            </a:pPr>
            <a:r>
              <a:rPr lang="ru-RU" sz="3600" dirty="0" smtClean="0"/>
              <a:t>Если стоит после определяемого слова.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Если стоит после определяемого слова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6359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4. В каком из вариантов причастный оборот не выделяется запятыми?</a:t>
            </a:r>
            <a:r>
              <a:rPr lang="ru-RU" sz="4900" b="1" dirty="0" smtClean="0"/>
              <a:t/>
            </a:r>
            <a:br>
              <a:rPr lang="ru-RU" sz="4900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Маша гуляла по заросшему цветами саду.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Туристы подошли к зданию построенному в прошлом веке.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Я наблюдал за мужчиной разговаривающим по телефону.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На завтрак были овощи приготовленные на пару.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Маша гуляла по заросшему цветами саду.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50580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002060"/>
                </a:solidFill>
              </a:rPr>
              <a:t>5. В каком из вариантов причастный оборот выделяется запятыми?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31852"/>
            <a:ext cx="10515600" cy="4545111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Папа попросил принести висевший на спинке стула пиджак.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Дождь шумящий за окном навевал приятные воспоминания.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Лежавший у двери кот грелся на солнышке.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dirty="0" smtClean="0"/>
              <a:t>У нас не получилось склеить разбитую после падения вазу.</a:t>
            </a:r>
          </a:p>
          <a:p>
            <a:endParaRPr lang="ru-RU" b="1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Дождь, шумящий за окном, навевал приятные воспоминания.</a:t>
            </a:r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Оцени себя!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 5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3600" dirty="0" smtClean="0"/>
              <a:t>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 4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»</a:t>
            </a:r>
          </a:p>
          <a:p>
            <a:pPr algn="ctr">
              <a:buFont typeface="Wingdings" pitchFamily="2" charset="2"/>
              <a:buChar char="Ø"/>
            </a:pPr>
            <a:r>
              <a:rPr lang="ru-RU" sz="3600" dirty="0" smtClean="0"/>
              <a:t> 3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0962" name="Picture 2" descr="https://img.kanal-o.ru/img/2018-04-23/fmt_94_24_shutterstock_46950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595" y="3707451"/>
            <a:ext cx="4869954" cy="273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9474" y="186295"/>
            <a:ext cx="9265702" cy="866234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5400" dirty="0" smtClean="0"/>
              <a:t>Подведение итогов урока.</a:t>
            </a:r>
            <a:endParaRPr sz="5400" dirty="0"/>
          </a:p>
        </p:txBody>
      </p:sp>
      <p:sp>
        <p:nvSpPr>
          <p:cNvPr id="16" name="TextBox 15"/>
          <p:cNvSpPr txBox="1"/>
          <p:nvPr/>
        </p:nvSpPr>
        <p:spPr>
          <a:xfrm>
            <a:off x="6035040" y="1505759"/>
            <a:ext cx="5908431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Узнали об одиночном причастии и причастном обороте, его месте по отношению  к  определяемому  слову.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33513" y="4185519"/>
            <a:ext cx="5641145" cy="1672770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Научились устанавливать связь причастия с определяемыми и зависимыми словами, находить границы причастного оборота.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091310" y="2823342"/>
            <a:ext cx="5725551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algn="just" defTabSz="1219084">
              <a:spcAft>
                <a:spcPts val="199"/>
              </a:spcAft>
              <a:defRPr/>
            </a:pPr>
            <a:r>
              <a:rPr lang="ru-RU" sz="2400" dirty="0" smtClean="0"/>
              <a:t>Познакомились  с  графическим  обозначением  причастного оборота в предложении.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4867103" y="1653561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5083609" y="1678981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2" name="Oval 13"/>
          <p:cNvSpPr/>
          <p:nvPr/>
        </p:nvSpPr>
        <p:spPr>
          <a:xfrm>
            <a:off x="5111743" y="3069292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</a:p>
        </p:txBody>
      </p:sp>
      <p:sp>
        <p:nvSpPr>
          <p:cNvPr id="23" name="Oval 14"/>
          <p:cNvSpPr/>
          <p:nvPr/>
        </p:nvSpPr>
        <p:spPr>
          <a:xfrm>
            <a:off x="5153948" y="4501809"/>
            <a:ext cx="900099" cy="899989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</a:p>
        </p:txBody>
      </p:sp>
      <p:pic>
        <p:nvPicPr>
          <p:cNvPr id="13" name="Picture 2" descr="https://avatars.mds.yandex.net/get-pdb/2080369/f2a27e2a-11b9-4224-870c-13651744e9f8/s1200?webp=false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0097" y="2152357"/>
            <a:ext cx="3961264" cy="29709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1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8" grpId="0"/>
      <p:bldP spid="19" grpId="0"/>
      <p:bldP spid="21" grpId="0" animBg="1"/>
      <p:bldP spid="22" grpId="0" animBg="1"/>
      <p:bldP spid="2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Самостоятельная работа.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59</a:t>
            </a:r>
            <a:r>
              <a:rPr lang="ru-RU" sz="3200" b="1" dirty="0" smtClean="0"/>
              <a:t> (стр.27). </a:t>
            </a:r>
            <a:r>
              <a:rPr lang="ru-RU" sz="3200" dirty="0" smtClean="0"/>
              <a:t>Спишите, раскрывая скобки, вставляя пропущенные буквы и расставляя знаки препинания.</a:t>
            </a:r>
            <a:endParaRPr lang="ru-RU" sz="3200" dirty="0"/>
          </a:p>
        </p:txBody>
      </p:sp>
      <p:pic>
        <p:nvPicPr>
          <p:cNvPr id="4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5287" y="3379327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Повторение ранее изученного.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2135113"/>
            <a:ext cx="10515600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600" dirty="0" smtClean="0"/>
              <a:t> Исчезнуть  в  </a:t>
            </a:r>
            <a:r>
              <a:rPr lang="ru-RU" sz="3600" dirty="0" err="1" smtClean="0"/>
              <a:t>потемневш</a:t>
            </a:r>
            <a:r>
              <a:rPr lang="ru-RU" sz="3600" dirty="0" smtClean="0"/>
              <a:t>..м  небе;  ветер,  яростно  </a:t>
            </a:r>
            <a:r>
              <a:rPr lang="ru-RU" sz="3600" dirty="0" err="1" smtClean="0"/>
              <a:t>треплющ</a:t>
            </a:r>
            <a:r>
              <a:rPr lang="ru-RU" sz="3600" dirty="0" smtClean="0"/>
              <a:t>..</a:t>
            </a:r>
            <a:r>
              <a:rPr lang="ru-RU" sz="3600" dirty="0" err="1" smtClean="0"/>
              <a:t>й</a:t>
            </a:r>
            <a:r>
              <a:rPr lang="ru-RU" sz="3600" dirty="0" smtClean="0"/>
              <a:t>  палатку;  в  </a:t>
            </a:r>
            <a:r>
              <a:rPr lang="ru-RU" sz="3600" dirty="0" err="1" smtClean="0"/>
              <a:t>растущ</a:t>
            </a:r>
            <a:r>
              <a:rPr lang="ru-RU" sz="3600" dirty="0" smtClean="0"/>
              <a:t>..м  по  дороге кустарнике; под </a:t>
            </a:r>
            <a:r>
              <a:rPr lang="ru-RU" sz="3600" dirty="0" err="1" smtClean="0"/>
              <a:t>намокш</a:t>
            </a:r>
            <a:r>
              <a:rPr lang="ru-RU" sz="3600" dirty="0" smtClean="0"/>
              <a:t>..ми деревьями; солдат, </a:t>
            </a:r>
            <a:r>
              <a:rPr lang="ru-RU" sz="3600" dirty="0" err="1" smtClean="0"/>
              <a:t>рассказывающ</a:t>
            </a:r>
            <a:r>
              <a:rPr lang="ru-RU" sz="3600" dirty="0" smtClean="0"/>
              <a:t>..</a:t>
            </a:r>
            <a:r>
              <a:rPr lang="ru-RU" sz="3600" dirty="0" err="1" smtClean="0"/>
              <a:t>й</a:t>
            </a:r>
            <a:r>
              <a:rPr lang="ru-RU" sz="3600" dirty="0" smtClean="0"/>
              <a:t> о сражении; прощаемся с </a:t>
            </a:r>
            <a:r>
              <a:rPr lang="ru-RU" sz="3600" dirty="0" err="1" smtClean="0"/>
              <a:t>угасающ</a:t>
            </a:r>
            <a:r>
              <a:rPr lang="ru-RU" sz="3600" dirty="0" smtClean="0"/>
              <a:t>..м летним днем; под </a:t>
            </a:r>
            <a:r>
              <a:rPr lang="ru-RU" sz="3600" dirty="0" err="1" smtClean="0"/>
              <a:t>раскрывш</a:t>
            </a:r>
            <a:r>
              <a:rPr lang="ru-RU" sz="3600" dirty="0" smtClean="0"/>
              <a:t>..</a:t>
            </a:r>
            <a:r>
              <a:rPr lang="ru-RU" sz="3600" dirty="0" err="1" smtClean="0"/>
              <a:t>мся</a:t>
            </a:r>
            <a:r>
              <a:rPr lang="ru-RU" sz="3600" dirty="0" smtClean="0"/>
              <a:t> парашютом; </a:t>
            </a:r>
            <a:r>
              <a:rPr lang="ru-RU" sz="3600" dirty="0" err="1" smtClean="0"/>
              <a:t>затухающ</a:t>
            </a:r>
            <a:r>
              <a:rPr lang="ru-RU" sz="3600" dirty="0" smtClean="0"/>
              <a:t>..  пламя костра. </a:t>
            </a:r>
            <a:endParaRPr lang="ru-RU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65078" y="201354"/>
            <a:ext cx="2195512" cy="200024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7163437" y="203451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819886" y="2552672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14976" y="4550284"/>
            <a:ext cx="82586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ее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6674" y="2526881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42114" y="3523343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737868" y="3016906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34151" y="4001644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165867" y="4494014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260350"/>
            <a:ext cx="10972800" cy="114300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b="1" dirty="0" smtClean="0">
                <a:solidFill>
                  <a:srgbClr val="002060"/>
                </a:solidFill>
              </a:rPr>
              <a:t>Причастные  обороты.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96975"/>
            <a:ext cx="10972800" cy="38877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400" dirty="0" smtClean="0"/>
              <a:t>                                        </a:t>
            </a:r>
            <a:r>
              <a:rPr lang="ru-RU" sz="2400" b="1" i="1" dirty="0" smtClean="0">
                <a:solidFill>
                  <a:srgbClr val="0000FF"/>
                </a:solidFill>
              </a:rPr>
              <a:t>Да какая же жизнь без друзей!</a:t>
            </a:r>
          </a:p>
          <a:p>
            <a:pPr eaLnBrk="1" hangingPunct="1">
              <a:buFontTx/>
              <a:buNone/>
            </a:pPr>
            <a:r>
              <a:rPr lang="ru-RU" sz="2400" b="1" i="1" dirty="0" smtClean="0">
                <a:solidFill>
                  <a:srgbClr val="0000FF"/>
                </a:solidFill>
              </a:rPr>
              <a:t>                                      Ведь с друзьями всегда веселей.</a:t>
            </a:r>
          </a:p>
          <a:p>
            <a:pPr eaLnBrk="1" hangingPunct="1">
              <a:buFontTx/>
              <a:buNone/>
            </a:pPr>
            <a:endParaRPr lang="ru-RU" sz="2400" dirty="0" smtClean="0"/>
          </a:p>
          <a:p>
            <a:pPr eaLnBrk="1" hangingPunct="1">
              <a:buFontTx/>
              <a:buNone/>
            </a:pPr>
            <a:r>
              <a:rPr lang="ru-RU" sz="2400" dirty="0" smtClean="0"/>
              <a:t>И у наших причастий тоже есть друзья.</a:t>
            </a:r>
          </a:p>
        </p:txBody>
      </p:sp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527052" y="3165476"/>
            <a:ext cx="308283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dirty="0">
                <a:solidFill>
                  <a:srgbClr val="CC0099"/>
                </a:solidFill>
              </a:rPr>
              <a:t>Прыгавший </a:t>
            </a:r>
            <a:r>
              <a:rPr lang="ru-RU" sz="2400" dirty="0"/>
              <a:t>мальчик</a:t>
            </a:r>
          </a:p>
          <a:p>
            <a:pPr eaLnBrk="1" hangingPunct="1"/>
            <a:endParaRPr lang="ru-RU" sz="2400" dirty="0"/>
          </a:p>
          <a:p>
            <a:pPr eaLnBrk="1" hangingPunct="1"/>
            <a:endParaRPr lang="ru-RU" sz="2400" dirty="0"/>
          </a:p>
          <a:p>
            <a:pPr eaLnBrk="1" hangingPunct="1"/>
            <a:r>
              <a:rPr lang="ru-RU" sz="2400" dirty="0">
                <a:solidFill>
                  <a:srgbClr val="CC0099"/>
                </a:solidFill>
              </a:rPr>
              <a:t>Играющие </a:t>
            </a:r>
            <a:r>
              <a:rPr lang="ru-RU" sz="2400" dirty="0"/>
              <a:t>девочки</a:t>
            </a:r>
          </a:p>
        </p:txBody>
      </p:sp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4383618" y="3429000"/>
            <a:ext cx="5881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2400" b="1" dirty="0">
                <a:solidFill>
                  <a:srgbClr val="CC0099"/>
                </a:solidFill>
              </a:rPr>
              <a:t>Прыгавший </a:t>
            </a:r>
            <a:r>
              <a:rPr lang="ru-RU" sz="2400" b="1" i="1" dirty="0">
                <a:solidFill>
                  <a:srgbClr val="CC0099"/>
                </a:solidFill>
              </a:rPr>
              <a:t>с крыши в снег</a:t>
            </a:r>
            <a:r>
              <a:rPr lang="ru-RU" sz="2400" dirty="0"/>
              <a:t> </a:t>
            </a:r>
            <a:r>
              <a:rPr lang="ru-RU" sz="2400" b="1" dirty="0"/>
              <a:t>мальчик.</a:t>
            </a:r>
          </a:p>
        </p:txBody>
      </p:sp>
      <p:sp>
        <p:nvSpPr>
          <p:cNvPr id="50184" name="Text Box 8"/>
          <p:cNvSpPr txBox="1">
            <a:spLocks noChangeArrowheads="1"/>
          </p:cNvSpPr>
          <p:nvPr/>
        </p:nvSpPr>
        <p:spPr bwMode="auto">
          <a:xfrm>
            <a:off x="5742295" y="4481514"/>
            <a:ext cx="6089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1" hangingPunct="1"/>
            <a:r>
              <a:rPr lang="ru-RU" sz="2400" b="1" dirty="0"/>
              <a:t>Девочки</a:t>
            </a:r>
            <a:r>
              <a:rPr lang="ru-RU" sz="3200" b="1" dirty="0">
                <a:solidFill>
                  <a:srgbClr val="FF3300"/>
                </a:solidFill>
              </a:rPr>
              <a:t>,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C0099"/>
                </a:solidFill>
              </a:rPr>
              <a:t> весело</a:t>
            </a:r>
            <a:r>
              <a:rPr lang="ru-RU" sz="2400" dirty="0"/>
              <a:t> </a:t>
            </a:r>
            <a:r>
              <a:rPr lang="ru-RU" sz="2400" b="1" dirty="0">
                <a:solidFill>
                  <a:srgbClr val="CC0099"/>
                </a:solidFill>
              </a:rPr>
              <a:t>играющие</a:t>
            </a:r>
            <a:r>
              <a:rPr lang="ru-RU" sz="2400" dirty="0"/>
              <a:t> </a:t>
            </a:r>
            <a:r>
              <a:rPr lang="ru-RU" sz="2400" b="1" i="1" dirty="0">
                <a:solidFill>
                  <a:srgbClr val="CC0099"/>
                </a:solidFill>
              </a:rPr>
              <a:t>во  дворе.</a:t>
            </a:r>
          </a:p>
        </p:txBody>
      </p:sp>
      <p:sp>
        <p:nvSpPr>
          <p:cNvPr id="50190" name="Line 14"/>
          <p:cNvSpPr>
            <a:spLocks noChangeShapeType="1"/>
          </p:cNvSpPr>
          <p:nvPr/>
        </p:nvSpPr>
        <p:spPr bwMode="auto">
          <a:xfrm flipV="1">
            <a:off x="5520267" y="35004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2" name="Line 16"/>
          <p:cNvSpPr>
            <a:spLocks noChangeShapeType="1"/>
          </p:cNvSpPr>
          <p:nvPr/>
        </p:nvSpPr>
        <p:spPr bwMode="auto">
          <a:xfrm>
            <a:off x="7147950" y="3486370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3" name="Line 17"/>
          <p:cNvSpPr>
            <a:spLocks noChangeShapeType="1"/>
          </p:cNvSpPr>
          <p:nvPr/>
        </p:nvSpPr>
        <p:spPr bwMode="auto">
          <a:xfrm flipV="1">
            <a:off x="5039784" y="342900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8396784" y="341493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V="1">
            <a:off x="8655376" y="4451131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198" name="Line 22"/>
          <p:cNvSpPr>
            <a:spLocks noChangeShapeType="1"/>
          </p:cNvSpPr>
          <p:nvPr/>
        </p:nvSpPr>
        <p:spPr bwMode="auto">
          <a:xfrm>
            <a:off x="7867488" y="4479266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199" name="Line 23"/>
          <p:cNvSpPr>
            <a:spLocks noChangeShapeType="1"/>
          </p:cNvSpPr>
          <p:nvPr/>
        </p:nvSpPr>
        <p:spPr bwMode="auto">
          <a:xfrm flipV="1">
            <a:off x="8784167" y="4437064"/>
            <a:ext cx="0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0" name="Line 24"/>
          <p:cNvSpPr>
            <a:spLocks noChangeShapeType="1"/>
          </p:cNvSpPr>
          <p:nvPr/>
        </p:nvSpPr>
        <p:spPr bwMode="auto">
          <a:xfrm>
            <a:off x="8784167" y="4437063"/>
            <a:ext cx="23050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0201" name="Line 25"/>
          <p:cNvSpPr>
            <a:spLocks noChangeShapeType="1"/>
          </p:cNvSpPr>
          <p:nvPr/>
        </p:nvSpPr>
        <p:spPr bwMode="auto">
          <a:xfrm>
            <a:off x="11089217" y="4437063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50204" name="Text Box 28"/>
          <p:cNvSpPr txBox="1">
            <a:spLocks noChangeArrowheads="1"/>
          </p:cNvSpPr>
          <p:nvPr/>
        </p:nvSpPr>
        <p:spPr bwMode="auto">
          <a:xfrm>
            <a:off x="7056967" y="4005263"/>
            <a:ext cx="18862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>
                <a:solidFill>
                  <a:srgbClr val="0000FF"/>
                </a:solidFill>
              </a:rPr>
              <a:t>Причастный  оборот</a:t>
            </a:r>
          </a:p>
        </p:txBody>
      </p:sp>
      <p:sp>
        <p:nvSpPr>
          <p:cNvPr id="50205" name="Text Box 29"/>
          <p:cNvSpPr txBox="1">
            <a:spLocks noChangeArrowheads="1"/>
          </p:cNvSpPr>
          <p:nvPr/>
        </p:nvSpPr>
        <p:spPr bwMode="auto">
          <a:xfrm>
            <a:off x="5327652" y="3068638"/>
            <a:ext cx="183659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sz="1400">
                <a:solidFill>
                  <a:srgbClr val="0000FF"/>
                </a:solidFill>
              </a:rPr>
              <a:t>Причастный оборот</a:t>
            </a:r>
          </a:p>
        </p:txBody>
      </p:sp>
      <p:cxnSp>
        <p:nvCxnSpPr>
          <p:cNvPr id="23" name="Прямая соединительная линия 22"/>
          <p:cNvCxnSpPr>
            <a:stCxn id="50193" idx="1"/>
          </p:cNvCxnSpPr>
          <p:nvPr/>
        </p:nvCxnSpPr>
        <p:spPr>
          <a:xfrm rot="5400000" flipH="1" flipV="1">
            <a:off x="6713822" y="1744411"/>
            <a:ext cx="10551" cy="335862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0190" idx="1"/>
          </p:cNvCxnSpPr>
          <p:nvPr/>
        </p:nvCxnSpPr>
        <p:spPr>
          <a:xfrm rot="5400000" flipH="1" flipV="1">
            <a:off x="6348604" y="2660451"/>
            <a:ext cx="11650" cy="166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>
            <a:stCxn id="50196" idx="1"/>
          </p:cNvCxnSpPr>
          <p:nvPr/>
        </p:nvCxnSpPr>
        <p:spPr>
          <a:xfrm rot="5400000">
            <a:off x="8248411" y="4066560"/>
            <a:ext cx="22395" cy="7915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0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0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0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0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01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0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0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0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0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0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0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8" grpId="0"/>
      <p:bldP spid="50179" grpId="0" build="p"/>
      <p:bldP spid="50180" grpId="0"/>
      <p:bldP spid="50182" grpId="0"/>
      <p:bldP spid="50184" grpId="0"/>
      <p:bldP spid="50190" grpId="0" animBg="1"/>
      <p:bldP spid="50192" grpId="0" animBg="1"/>
      <p:bldP spid="50193" grpId="0" animBg="1"/>
      <p:bldP spid="50195" grpId="0" animBg="1"/>
      <p:bldP spid="50196" grpId="0" animBg="1"/>
      <p:bldP spid="50198" grpId="0" animBg="1"/>
      <p:bldP spid="50199" grpId="0" animBg="1"/>
      <p:bldP spid="50200" grpId="0" animBg="1"/>
      <p:bldP spid="50201" grpId="0" animBg="1"/>
      <p:bldP spid="50204" grpId="0"/>
      <p:bldP spid="5020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№1. 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4853353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Сравните предложения, найдите в них существительное, к которому относится причастие.</a:t>
            </a:r>
          </a:p>
          <a:p>
            <a:pPr indent="228600" algn="just">
              <a:buNone/>
            </a:pPr>
            <a:r>
              <a:rPr lang="ru-RU" b="1" dirty="0" smtClean="0"/>
              <a:t>В каком предложении причастие имеет зависимое слово?</a:t>
            </a:r>
          </a:p>
          <a:p>
            <a:pPr indent="228600" algn="just">
              <a:buNone/>
            </a:pPr>
            <a:r>
              <a:rPr lang="ru-RU" dirty="0" smtClean="0"/>
              <a:t>Только мыслящий художник может создавать талантливые произведения.</a:t>
            </a:r>
          </a:p>
          <a:p>
            <a:pPr indent="228600" algn="just">
              <a:buNone/>
            </a:pPr>
            <a:r>
              <a:rPr lang="ru-RU" dirty="0" smtClean="0"/>
              <a:t>Только глубоко мыслящий художник может создавать талантливые произведения.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0065" y="1800665"/>
            <a:ext cx="6870895" cy="3727939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dirty="0" smtClean="0"/>
              <a:t>Только </a:t>
            </a:r>
            <a:r>
              <a:rPr lang="ru-RU" sz="3200" b="1" dirty="0" smtClean="0"/>
              <a:t>мыслящий</a:t>
            </a:r>
            <a:r>
              <a:rPr lang="ru-RU" sz="3200" dirty="0" smtClean="0"/>
              <a:t> </a:t>
            </a:r>
            <a:r>
              <a:rPr lang="ru-RU" sz="3200" b="1" dirty="0" smtClean="0">
                <a:solidFill>
                  <a:srgbClr val="00B050"/>
                </a:solidFill>
              </a:rPr>
              <a:t>художник</a:t>
            </a:r>
            <a:r>
              <a:rPr lang="ru-RU" sz="3200" dirty="0" smtClean="0"/>
              <a:t> может создавать талантливые произведения.</a:t>
            </a:r>
          </a:p>
          <a:p>
            <a:pPr indent="228600" algn="just">
              <a:buNone/>
            </a:pPr>
            <a:endParaRPr lang="ru-RU" sz="3200" dirty="0" smtClean="0"/>
          </a:p>
          <a:p>
            <a:pPr indent="228600" algn="just">
              <a:buNone/>
            </a:pPr>
            <a:r>
              <a:rPr lang="ru-RU" sz="3200" dirty="0" smtClean="0"/>
              <a:t>Только </a:t>
            </a:r>
            <a:r>
              <a:rPr lang="ru-RU" sz="3200" b="1" dirty="0" smtClean="0"/>
              <a:t>глубоко мыслящий </a:t>
            </a:r>
            <a:r>
              <a:rPr lang="ru-RU" sz="3200" b="1" dirty="0" smtClean="0">
                <a:solidFill>
                  <a:srgbClr val="00B050"/>
                </a:solidFill>
              </a:rPr>
              <a:t>художник</a:t>
            </a:r>
            <a:r>
              <a:rPr lang="ru-RU" sz="3200" dirty="0" smtClean="0"/>
              <a:t> может создавать талантливые произведения.</a:t>
            </a:r>
          </a:p>
          <a:p>
            <a:endParaRPr lang="ru-RU" dirty="0"/>
          </a:p>
        </p:txBody>
      </p:sp>
      <p:pic>
        <p:nvPicPr>
          <p:cNvPr id="43010" name="Picture 2" descr="https://i.pinimg.com/736x/08/c3/9b/08c39ba3508cc89d7db9837058d0bfb2--clipart-school-pictur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08399" y="979512"/>
            <a:ext cx="3589977" cy="4436550"/>
          </a:xfrm>
          <a:prstGeom prst="rect">
            <a:avLst/>
          </a:prstGeom>
          <a:noFill/>
        </p:spPr>
      </p:pic>
      <p:cxnSp>
        <p:nvCxnSpPr>
          <p:cNvPr id="5" name="Прямая соединительная линия 4"/>
          <p:cNvCxnSpPr/>
          <p:nvPr/>
        </p:nvCxnSpPr>
        <p:spPr>
          <a:xfrm rot="10800000">
            <a:off x="4276586" y="3742007"/>
            <a:ext cx="2588449" cy="140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5400000">
            <a:off x="4161692" y="3868616"/>
            <a:ext cx="269632" cy="117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>
            <a:off x="4950723" y="3326396"/>
            <a:ext cx="8515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как?</a:t>
            </a:r>
            <a:endParaRPr lang="ru-RU" sz="2400" b="1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rot="16200000" flipV="1">
            <a:off x="6752493" y="3826413"/>
            <a:ext cx="182880" cy="14066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Что такое причастный оборот?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indent="45720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Причастный оборот </a:t>
            </a:r>
            <a:r>
              <a:rPr lang="ru-RU" b="1" dirty="0" smtClean="0"/>
              <a:t>– это причастие с зависимыми словами:</a:t>
            </a:r>
          </a:p>
          <a:p>
            <a:pPr indent="457200" algn="just">
              <a:buNone/>
            </a:pPr>
            <a:r>
              <a:rPr lang="ru-RU" dirty="0" smtClean="0"/>
              <a:t>Девочка (какая?), </a:t>
            </a:r>
            <a:r>
              <a:rPr lang="en-US" dirty="0" smtClean="0"/>
              <a:t>I </a:t>
            </a:r>
            <a:r>
              <a:rPr lang="ru-RU" u="wavy" dirty="0" smtClean="0"/>
              <a:t>читающая книгу</a:t>
            </a:r>
            <a:r>
              <a:rPr lang="ru-RU" dirty="0" smtClean="0"/>
              <a:t> </a:t>
            </a:r>
            <a:r>
              <a:rPr lang="en-US" dirty="0" smtClean="0"/>
              <a:t>I</a:t>
            </a:r>
            <a:endParaRPr lang="ru-RU" dirty="0" smtClean="0"/>
          </a:p>
          <a:p>
            <a:pPr indent="457200" algn="just">
              <a:buNone/>
            </a:pPr>
            <a:r>
              <a:rPr lang="en-US" dirty="0" smtClean="0"/>
              <a:t>I </a:t>
            </a:r>
            <a:r>
              <a:rPr lang="ru-RU" u="wavy" dirty="0" smtClean="0"/>
              <a:t>читающая книгу</a:t>
            </a:r>
            <a:r>
              <a:rPr lang="ru-RU" dirty="0" smtClean="0"/>
              <a:t> </a:t>
            </a:r>
            <a:r>
              <a:rPr lang="en-US" dirty="0" smtClean="0"/>
              <a:t>I </a:t>
            </a:r>
            <a:r>
              <a:rPr lang="ru-RU" dirty="0" smtClean="0"/>
              <a:t>девочка</a:t>
            </a:r>
          </a:p>
          <a:p>
            <a:pPr indent="457200" algn="just">
              <a:buNone/>
            </a:pPr>
            <a:r>
              <a:rPr lang="ru-RU" b="1" dirty="0" smtClean="0">
                <a:solidFill>
                  <a:srgbClr val="00B050"/>
                </a:solidFill>
              </a:rPr>
              <a:t>Девочка </a:t>
            </a:r>
            <a:r>
              <a:rPr lang="ru-RU" dirty="0" smtClean="0"/>
              <a:t>– определяемое слово, от которого задается вопрос к причастному обороту.</a:t>
            </a:r>
            <a:endParaRPr lang="ru-RU" b="1" dirty="0" smtClean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indent="457200" algn="just"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Причастный оборот на письме обособляется запятыми, если стоит после определяемого слова </a:t>
            </a:r>
            <a:r>
              <a:rPr lang="ru-RU" b="1" dirty="0" smtClean="0"/>
              <a:t>(</a:t>
            </a:r>
            <a:r>
              <a:rPr lang="ru-RU" b="1" dirty="0" err="1" smtClean="0"/>
              <a:t>пунктограмма</a:t>
            </a:r>
            <a:r>
              <a:rPr lang="ru-RU" b="1" dirty="0" smtClean="0"/>
              <a:t> №7)</a:t>
            </a:r>
          </a:p>
          <a:p>
            <a:pPr indent="457200" algn="just">
              <a:buNone/>
            </a:pPr>
            <a:r>
              <a:rPr lang="ru-RU" b="1" dirty="0" smtClean="0"/>
              <a:t>В причастный оборот </a:t>
            </a:r>
            <a:r>
              <a:rPr lang="ru-RU" b="1" dirty="0" smtClean="0">
                <a:solidFill>
                  <a:srgbClr val="C00000"/>
                </a:solidFill>
              </a:rPr>
              <a:t>не входит определяемое слово</a:t>
            </a:r>
            <a:r>
              <a:rPr lang="ru-RU" b="1" dirty="0" smtClean="0"/>
              <a:t>.</a:t>
            </a:r>
            <a:endParaRPr lang="ru-RU" dirty="0"/>
          </a:p>
        </p:txBody>
      </p:sp>
      <p:sp>
        <p:nvSpPr>
          <p:cNvPr id="7" name="Рамка 6"/>
          <p:cNvSpPr/>
          <p:nvPr/>
        </p:nvSpPr>
        <p:spPr>
          <a:xfrm>
            <a:off x="1561513" y="3601328"/>
            <a:ext cx="1463041" cy="365761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19299" y="2672862"/>
            <a:ext cx="1479377" cy="24837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5" y="0"/>
            <a:ext cx="10515600" cy="1325563"/>
          </a:xfrm>
        </p:spPr>
        <p:txBody>
          <a:bodyPr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</a:rPr>
              <a:t>Изучите! 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9317" y="1294227"/>
            <a:ext cx="10705514" cy="4643585"/>
          </a:xfrm>
        </p:spPr>
        <p:txBody>
          <a:bodyPr>
            <a:normAutofit lnSpcReduction="10000"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rgbClr val="7030A0"/>
                </a:solidFill>
              </a:rPr>
              <a:t>Что значит  обособить?</a:t>
            </a:r>
            <a:r>
              <a:rPr lang="ru-RU" dirty="0" smtClean="0"/>
              <a:t> </a:t>
            </a:r>
          </a:p>
          <a:p>
            <a:pPr indent="228600" algn="just">
              <a:buNone/>
            </a:pPr>
            <a:r>
              <a:rPr lang="ru-RU" dirty="0" smtClean="0"/>
              <a:t>Словарь Сергея Ивановича Ожегова (выдающегося русского языковеда,  лексиколога, историка литературного языка, профессора, автора всемирно известного </a:t>
            </a:r>
            <a:r>
              <a:rPr lang="ru-RU" b="1" dirty="0" smtClean="0"/>
              <a:t>«Словаря русского языка»</a:t>
            </a:r>
            <a:r>
              <a:rPr lang="ru-RU" dirty="0" smtClean="0"/>
              <a:t>.)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Обособить</a:t>
            </a:r>
            <a:r>
              <a:rPr lang="ru-RU" dirty="0" smtClean="0"/>
              <a:t> – выделить особо, ограничить.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Особенный</a:t>
            </a:r>
            <a:r>
              <a:rPr lang="ru-RU" dirty="0" smtClean="0"/>
              <a:t> – не такой, как все, исключительный.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Обособленный</a:t>
            </a:r>
            <a:r>
              <a:rPr lang="ru-RU" dirty="0" smtClean="0"/>
              <a:t> – стоящий особняком, отдельный.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Обособление</a:t>
            </a:r>
            <a:r>
              <a:rPr lang="ru-RU" dirty="0" smtClean="0"/>
              <a:t> – выделение, ограничение.</a:t>
            </a:r>
          </a:p>
          <a:p>
            <a:pPr indent="228600" algn="just">
              <a:buFont typeface="Wingdings" pitchFamily="2" charset="2"/>
              <a:buChar char="Ø"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00B050"/>
                </a:solidFill>
              </a:rPr>
              <a:t>Обособиться</a:t>
            </a:r>
            <a:r>
              <a:rPr lang="ru-RU" dirty="0" smtClean="0"/>
              <a:t> – выделиться из общего, изолироваться, занять особое положение.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Как правильно расставить знаки препинания в предложении с причастным оборотом?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62708" y="1825625"/>
            <a:ext cx="10791092" cy="4351338"/>
          </a:xfrm>
        </p:spPr>
        <p:txBody>
          <a:bodyPr/>
          <a:lstStyle/>
          <a:p>
            <a:pPr indent="228600" algn="just">
              <a:buNone/>
            </a:pPr>
            <a:r>
              <a:rPr lang="ru-RU" b="1" dirty="0" smtClean="0"/>
              <a:t>Чтобы правильно расставить запятые в предложении с причастным оборотом, нужно предварительно определить его границы, поставив вопрос от определяемого слова.</a:t>
            </a:r>
            <a:r>
              <a:rPr lang="ru-RU" dirty="0" smtClean="0"/>
              <a:t> Определяемое слово в состав причастного оборота не входит.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dirty="0" smtClean="0"/>
              <a:t>мужчина   играющий на гитаре</a:t>
            </a:r>
          </a:p>
          <a:p>
            <a:pPr indent="228600" algn="just">
              <a:buNone/>
            </a:pPr>
            <a:endParaRPr lang="ru-RU" dirty="0" smtClean="0"/>
          </a:p>
          <a:p>
            <a:pPr indent="228600" algn="just">
              <a:buNone/>
            </a:pPr>
            <a:r>
              <a:rPr lang="ru-RU" dirty="0" smtClean="0"/>
              <a:t>девочка   вытирающая пыль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3314" name="Picture 2" descr="https://img.freepik.com/free-vector/_29190-3498.jpg?size=626&amp;ext=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004517" y="3583807"/>
            <a:ext cx="2923804" cy="2662250"/>
          </a:xfrm>
          <a:prstGeom prst="rect">
            <a:avLst/>
          </a:prstGeom>
          <a:noFill/>
        </p:spPr>
      </p:pic>
      <p:sp>
        <p:nvSpPr>
          <p:cNvPr id="6" name="Рамка 5"/>
          <p:cNvSpPr/>
          <p:nvPr/>
        </p:nvSpPr>
        <p:spPr>
          <a:xfrm>
            <a:off x="1083212" y="4366266"/>
            <a:ext cx="1491174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1041009" y="5336937"/>
            <a:ext cx="1420836" cy="571495"/>
          </a:xfrm>
          <a:prstGeom prst="frame">
            <a:avLst>
              <a:gd name="adj1" fmla="val 0"/>
            </a:avLst>
          </a:prstGeom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90285" y="3790631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548082" y="478943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/>
              <a:t>х</a:t>
            </a:r>
            <a:endParaRPr lang="ru-RU" sz="36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rot="5400000">
            <a:off x="2525151" y="4621238"/>
            <a:ext cx="63304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5400000">
            <a:off x="5870920" y="4632962"/>
            <a:ext cx="63304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424334" y="5617700"/>
            <a:ext cx="63304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5535639" y="5563774"/>
            <a:ext cx="633047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10800000">
            <a:off x="1885078" y="4192174"/>
            <a:ext cx="2588449" cy="14067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10800000" flipV="1">
            <a:off x="1856939" y="5148774"/>
            <a:ext cx="2405572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rot="5400000">
            <a:off x="4119489" y="5261318"/>
            <a:ext cx="269632" cy="117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rot="5400000">
            <a:off x="4330505" y="4332850"/>
            <a:ext cx="269632" cy="11724"/>
          </a:xfrm>
          <a:prstGeom prst="straightConnector1">
            <a:avLst/>
          </a:prstGeom>
          <a:ln w="3810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643621" y="3846900"/>
            <a:ext cx="12241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какой?</a:t>
            </a:r>
            <a:endParaRPr lang="ru-RU" sz="2400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756163" y="4775368"/>
            <a:ext cx="12025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какая?</a:t>
            </a:r>
            <a:endParaRPr lang="ru-RU" sz="2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581293" y="4510427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endParaRPr lang="ru-RU" sz="24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2466408" y="5408415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,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</TotalTime>
  <Words>1058</Words>
  <Application>Microsoft Office PowerPoint</Application>
  <PresentationFormat>Произвольный</PresentationFormat>
  <Paragraphs>200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Сегодня на уроке</vt:lpstr>
      <vt:lpstr>Повторение ранее изученного.</vt:lpstr>
      <vt:lpstr>Причастные  обороты.</vt:lpstr>
      <vt:lpstr>Задание №1. </vt:lpstr>
      <vt:lpstr>Слайд 6</vt:lpstr>
      <vt:lpstr>Что такое причастный оборот?</vt:lpstr>
      <vt:lpstr>Изучите! </vt:lpstr>
      <vt:lpstr>Как правильно расставить знаки препинания в предложении с причастным оборотом?</vt:lpstr>
      <vt:lpstr>Когда причастный оборот выделяется запятыми в предложении? </vt:lpstr>
      <vt:lpstr>В каких случаях причастный оборот не обособляется ? </vt:lpstr>
      <vt:lpstr>Задание №2. Выполните упражнение 57.</vt:lpstr>
      <vt:lpstr>Проверим!</vt:lpstr>
      <vt:lpstr>Слайд 14</vt:lpstr>
      <vt:lpstr>Синтаксическая функция причастного оборота.</vt:lpstr>
      <vt:lpstr>Задание №3. Синтаксический разбор предложения.</vt:lpstr>
      <vt:lpstr>Задание №4. Распределите слова в два столбика.</vt:lpstr>
      <vt:lpstr>Проверим!</vt:lpstr>
      <vt:lpstr>Задание №5. Вставьте пропущенные знаки препинания.</vt:lpstr>
      <vt:lpstr>Слайд 20</vt:lpstr>
      <vt:lpstr>1. Что такое причастный оборот? </vt:lpstr>
      <vt:lpstr>2. В каком случае причастный оборот обычно не обособляется? </vt:lpstr>
      <vt:lpstr>3. В каком случае причастный оборот выделяется запятыми? </vt:lpstr>
      <vt:lpstr>4. В каком из вариантов причастный оборот не выделяется запятыми? </vt:lpstr>
      <vt:lpstr>5. В каком из вариантов причастный оборот выделяется запятыми? </vt:lpstr>
      <vt:lpstr>Оцени себя!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72</cp:revision>
  <dcterms:created xsi:type="dcterms:W3CDTF">2020-08-20T14:06:43Z</dcterms:created>
  <dcterms:modified xsi:type="dcterms:W3CDTF">2020-09-17T17:40:18Z</dcterms:modified>
</cp:coreProperties>
</file>