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29" r:id="rId3"/>
    <p:sldId id="1418" r:id="rId4"/>
    <p:sldId id="1430" r:id="rId5"/>
    <p:sldId id="1420" r:id="rId6"/>
    <p:sldId id="1442" r:id="rId7"/>
    <p:sldId id="1421" r:id="rId8"/>
    <p:sldId id="1423" r:id="rId9"/>
    <p:sldId id="1397" r:id="rId10"/>
    <p:sldId id="1426" r:id="rId11"/>
    <p:sldId id="1413" r:id="rId12"/>
    <p:sldId id="1431" r:id="rId13"/>
    <p:sldId id="1432" r:id="rId14"/>
    <p:sldId id="1401" r:id="rId15"/>
    <p:sldId id="1403" r:id="rId16"/>
    <p:sldId id="1443" r:id="rId17"/>
    <p:sldId id="1404" r:id="rId18"/>
    <p:sldId id="1407" r:id="rId19"/>
    <p:sldId id="1435" r:id="rId20"/>
    <p:sldId id="1436" r:id="rId21"/>
    <p:sldId id="1437" r:id="rId22"/>
    <p:sldId id="1415" r:id="rId23"/>
    <p:sldId id="1433" r:id="rId24"/>
    <p:sldId id="143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8043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86265" y="2911709"/>
            <a:ext cx="811595" cy="2237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817" y="2166423"/>
            <a:ext cx="8276449" cy="37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4400" dirty="0" smtClean="0"/>
          </a:p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Подготовка к сочинению - описанию внешности человека. </a:t>
            </a:r>
            <a:r>
              <a:rPr lang="ru-RU" sz="4400" b="1" dirty="0" smtClean="0"/>
              <a:t>	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46082" name="Picture 2" descr="https://topuch.ru/laboratornaya-rabota-1-zadanie--sostavete-shemi/5038_html_43ae1f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282" y="0"/>
            <a:ext cx="7505700" cy="6858000"/>
          </a:xfrm>
          <a:prstGeom prst="rect">
            <a:avLst/>
          </a:prstGeom>
          <a:noFill/>
        </p:spPr>
      </p:pic>
      <p:pic>
        <p:nvPicPr>
          <p:cNvPr id="5" name="Picture 2" descr="https://i.pinimg.com/736x/08/c3/9b/08c39ba3508cc89d7db9837058d0bfb2--clipart-school-pictur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8871" y="520505"/>
            <a:ext cx="4963129" cy="61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026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791" y="997874"/>
            <a:ext cx="3685736" cy="36450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70583" y="1006568"/>
            <a:ext cx="65789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В просторной, залитой солнечным светом комнате за большим обеденным столом сидит девочка, в руках она держит золотистый персик... Перед нами картина талантливого живописца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Валентина Александровича Серова «Девочка с персиками». </a:t>
            </a:r>
          </a:p>
          <a:p>
            <a:pPr indent="457200" algn="just"/>
            <a:r>
              <a:rPr lang="ru-RU" sz="2400" dirty="0" smtClean="0"/>
              <a:t>Это портрет двенадцатилетней Веры Мамонтовой, дочери московского купца и мецената.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934" y="4835158"/>
            <a:ext cx="11357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Увидев живую и непоседливую девочку в тот миг, когда она прибежала из сада с персиком в руке, художник предложил ей позировать.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21038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Знакомство с жизнью художника.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322363"/>
            <a:ext cx="8249529" cy="3545059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3200" dirty="0" smtClean="0"/>
              <a:t>В.А.Серов родился </a:t>
            </a:r>
            <a:r>
              <a:rPr lang="ru-RU" sz="3200" b="1" i="1" dirty="0" smtClean="0"/>
              <a:t>19 января 1865 года в Петербурге.</a:t>
            </a:r>
            <a:r>
              <a:rPr lang="ru-RU" sz="3200" dirty="0" smtClean="0"/>
              <a:t> С детства Серову прививалась любовь к искусству. </a:t>
            </a:r>
            <a:r>
              <a:rPr lang="ru-RU" sz="3200" b="1" i="1" dirty="0" smtClean="0"/>
              <a:t>С пяти лет рисование стало его любимым занятием. </a:t>
            </a:r>
            <a:r>
              <a:rPr lang="ru-RU" sz="3200" dirty="0" smtClean="0"/>
              <a:t>Девятилетним ребёнком Серов приехал в Париж, где начал заниматься с известным художником И.Е. Репиным. </a:t>
            </a:r>
            <a:endParaRPr lang="ru-RU" sz="3200" dirty="0"/>
          </a:p>
        </p:txBody>
      </p:sp>
      <p:pic>
        <p:nvPicPr>
          <p:cNvPr id="52226" name="Picture 2" descr="https://i.pinimg.com/736x/a1/07/77/a107772bde53f8a7695615df701c45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6564" y="1463039"/>
            <a:ext cx="2362390" cy="29401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92591" y="4526671"/>
            <a:ext cx="10485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smtClean="0"/>
              <a:t>В.А. Серов писал портреты. В </a:t>
            </a:r>
            <a:r>
              <a:rPr lang="ru-RU" sz="3200" b="1" i="1" dirty="0" smtClean="0"/>
              <a:t>1887 году </a:t>
            </a:r>
            <a:r>
              <a:rPr lang="ru-RU" sz="3200" dirty="0" smtClean="0"/>
              <a:t>Серов написал портрет </a:t>
            </a:r>
            <a:r>
              <a:rPr lang="ru-RU" sz="3200" b="1" i="1" dirty="0" smtClean="0"/>
              <a:t>Веры Мамонтовой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6" y="981563"/>
            <a:ext cx="6617677" cy="4351338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 Художник не раз заговаривал о её портрете. Она была красочной, милой девочкой: </a:t>
            </a:r>
            <a:r>
              <a:rPr lang="ru-RU" b="1" i="1" dirty="0" smtClean="0">
                <a:solidFill>
                  <a:srgbClr val="7030A0"/>
                </a:solidFill>
              </a:rPr>
              <a:t>яркие губы, тёмные волосы, тёмные, как спелая смородина, глаза с синеватыми белками. А кожа нежная, и сейчас, под летним загаром, совсем персиковая</a:t>
            </a:r>
            <a:r>
              <a:rPr lang="ru-RU" dirty="0" smtClean="0"/>
              <a:t>. И Валентин Серов стал уговаривать Верочку: «Ну, посиди, сделай милость... Я такой портрет напишу, сама себя не узнаешь. Красавицей будешь!» Она капризничала, и лукаво отвечала: «Ты же замучаешь меня... Скучно сидеть, лето...».</a:t>
            </a:r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622" y="969740"/>
            <a:ext cx="4178105" cy="413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774" y="418856"/>
            <a:ext cx="11268223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В. А. Серов </a:t>
            </a:r>
            <a:r>
              <a:rPr lang="ru-RU" dirty="0" smtClean="0"/>
              <a:t>– великолепный портретист глубоко понимал духовный мир детей и изображал их с большой любовью. За свою недолгую жизнь он исполнил немало детских портретов: </a:t>
            </a:r>
            <a:r>
              <a:rPr lang="ru-RU" b="1" dirty="0" smtClean="0">
                <a:solidFill>
                  <a:srgbClr val="00B050"/>
                </a:solidFill>
              </a:rPr>
              <a:t>«Девочка с персиками» (1887г.) «Саша Серов», «Дети», «Дети Боткиных», «</a:t>
            </a:r>
            <a:r>
              <a:rPr lang="ru-RU" b="1" dirty="0" err="1" smtClean="0">
                <a:solidFill>
                  <a:srgbClr val="00B050"/>
                </a:solidFill>
              </a:rPr>
              <a:t>Миха</a:t>
            </a:r>
            <a:r>
              <a:rPr lang="ru-RU" b="1" dirty="0" smtClean="0">
                <a:solidFill>
                  <a:srgbClr val="00B050"/>
                </a:solidFill>
              </a:rPr>
              <a:t> Морозов», «Юра Морозов», «Девочки Касьяновы» </a:t>
            </a:r>
            <a:r>
              <a:rPr lang="ru-RU" dirty="0" smtClean="0"/>
              <a:t>и др. Детские образы Серова пленяют простотой, бесхитростностью, той особой непосредственностью, которая свойственна изображением мимолетно схваченной натуры.</a:t>
            </a:r>
          </a:p>
          <a:p>
            <a:pPr>
              <a:buNone/>
            </a:pPr>
            <a:r>
              <a:rPr lang="ru-RU" dirty="0" smtClean="0"/>
              <a:t>   </a:t>
            </a:r>
          </a:p>
          <a:p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74" y="3819829"/>
            <a:ext cx="2574388" cy="2545973"/>
          </a:xfrm>
          <a:prstGeom prst="rect">
            <a:avLst/>
          </a:prstGeom>
          <a:noFill/>
        </p:spPr>
      </p:pic>
      <p:pic>
        <p:nvPicPr>
          <p:cNvPr id="13314" name="Picture 2" descr="https://proza.ru/pics/2017/10/16/5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7767" y="3736543"/>
            <a:ext cx="1964576" cy="2692393"/>
          </a:xfrm>
          <a:prstGeom prst="rect">
            <a:avLst/>
          </a:prstGeom>
          <a:noFill/>
        </p:spPr>
      </p:pic>
      <p:pic>
        <p:nvPicPr>
          <p:cNvPr id="13316" name="Picture 4" descr="https://sochinyshka.ru/wp-content/uploads/2017/01/mika-mor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1139" y="3705012"/>
            <a:ext cx="2755504" cy="2752060"/>
          </a:xfrm>
          <a:prstGeom prst="rect">
            <a:avLst/>
          </a:prstGeom>
          <a:noFill/>
        </p:spPr>
      </p:pic>
      <p:pic>
        <p:nvPicPr>
          <p:cNvPr id="13318" name="Picture 6" descr="https://kunstru.ru/wp-content/uploads/2019/10/%D0%B7%D0%B0%D0%B3%D1%80%D1%83%D0%B6%D0%B5%D0%BD%D0%BD%D0%BE%D0%B5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5157" y="3713871"/>
            <a:ext cx="2052307" cy="27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Знакомство с описаниями портрета.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5" y="1026942"/>
            <a:ext cx="11338560" cy="218049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 Мы с вами учимся не просто рассматривать, а описывать портрет, в этом нам помогут два текста, авторами которых являются </a:t>
            </a:r>
            <a:r>
              <a:rPr lang="ru-RU" b="1" dirty="0" smtClean="0"/>
              <a:t>Г.С. Арбузов </a:t>
            </a:r>
            <a:r>
              <a:rPr lang="ru-RU" dirty="0" smtClean="0"/>
              <a:t>и </a:t>
            </a:r>
            <a:r>
              <a:rPr lang="ru-RU" b="1" dirty="0" smtClean="0"/>
              <a:t>И.Э. Грабарь </a:t>
            </a:r>
            <a:r>
              <a:rPr lang="ru-RU" dirty="0" smtClean="0"/>
              <a:t>о портрете-картине </a:t>
            </a:r>
            <a:r>
              <a:rPr lang="ru-RU" b="1" dirty="0" smtClean="0"/>
              <a:t>«Девочка с персиками» </a:t>
            </a:r>
            <a:r>
              <a:rPr lang="ru-RU" dirty="0" smtClean="0"/>
              <a:t>кисти В.А. Серова.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Прочитаем 1-ый текст: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3102" y="3201129"/>
            <a:ext cx="6714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400" dirty="0" smtClean="0"/>
              <a:t>…Смуглое лицо девочки с проступающим сквозь загар  румянцем, живой взгляд  ее карих глаз, небрежно брошенные со лба непокорные волосы, спокойно, но так трепетно и  живо лежащие на столе руки, неповторимая  чистота тонов - все это прелестно, все  оставляет глубокий след  в  душе каждого человека…</a:t>
            </a:r>
          </a:p>
        </p:txBody>
      </p:sp>
      <p:pic>
        <p:nvPicPr>
          <p:cNvPr id="5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0988" y="2658793"/>
            <a:ext cx="3790114" cy="374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031" y="967496"/>
            <a:ext cx="7469944" cy="4351338"/>
          </a:xfrm>
        </p:spPr>
        <p:txBody>
          <a:bodyPr>
            <a:normAutofit fontScale="850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…Девочка  в  </a:t>
            </a:r>
            <a:r>
              <a:rPr lang="ru-RU" dirty="0" err="1" smtClean="0"/>
              <a:t>розовой</a:t>
            </a:r>
            <a:r>
              <a:rPr lang="ru-RU" dirty="0" smtClean="0"/>
              <a:t> кофточке  с черным бантом и  красной гвоздикой сидит за столом, покрытым белой  скатертью; лежит  нож; персики и листья брошены на  стол; написаны все стулья, подсвечник на окне и фигурка игрушечного солдата в глубине комнаты; фарфоровая  тарелка на стене; за окном сад в поздние дни  лета…</a:t>
            </a:r>
          </a:p>
          <a:p>
            <a:pPr indent="228600" algn="just">
              <a:buNone/>
            </a:pPr>
            <a:r>
              <a:rPr lang="ru-RU" dirty="0" smtClean="0"/>
              <a:t>С предельной выразительностью передан свет, льющийся  серебристым  потоком  из окна  и  наполняющий комнату. Этот свет сияет на стене  и фарфоровой  тарелке, бликами отражается  на спинках стульев, мягко ложится на скатерть, скользит по лицу и рукам…</a:t>
            </a:r>
          </a:p>
          <a:p>
            <a:pPr indent="228600" algn="just">
              <a:buNone/>
            </a:pPr>
            <a:r>
              <a:rPr lang="ru-RU" dirty="0" smtClean="0"/>
              <a:t>/по Г.С.Арбузову/.</a:t>
            </a:r>
          </a:p>
          <a:p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2680" y="1055076"/>
            <a:ext cx="3790114" cy="374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какие черты обращает внимание автор, и в какой последовательности?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Лицо.</a:t>
            </a:r>
          </a:p>
          <a:p>
            <a:r>
              <a:rPr lang="ru-RU" dirty="0" smtClean="0"/>
              <a:t>Взгляд.</a:t>
            </a:r>
          </a:p>
          <a:p>
            <a:r>
              <a:rPr lang="ru-RU" dirty="0" smtClean="0"/>
              <a:t>Волосы</a:t>
            </a:r>
          </a:p>
          <a:p>
            <a:r>
              <a:rPr lang="ru-RU" dirty="0" smtClean="0"/>
              <a:t>Руки</a:t>
            </a:r>
          </a:p>
          <a:p>
            <a:r>
              <a:rPr lang="ru-RU" dirty="0" smtClean="0"/>
              <a:t>Одежда.</a:t>
            </a:r>
          </a:p>
          <a:p>
            <a:r>
              <a:rPr lang="ru-RU" dirty="0" smtClean="0"/>
              <a:t>Обстановка (интерьер)</a:t>
            </a:r>
          </a:p>
          <a:p>
            <a:r>
              <a:rPr lang="ru-RU" dirty="0" smtClean="0"/>
              <a:t>Цвет</a:t>
            </a:r>
          </a:p>
          <a:p>
            <a:r>
              <a:rPr lang="ru-RU" dirty="0" smtClean="0"/>
              <a:t>Свет</a:t>
            </a:r>
          </a:p>
          <a:p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951" y="1771598"/>
            <a:ext cx="4445391" cy="439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493" y="731520"/>
            <a:ext cx="7518008" cy="569866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b="1" dirty="0" smtClean="0"/>
              <a:t>А теперь обратимся к тексту Грабаря.</a:t>
            </a:r>
          </a:p>
          <a:p>
            <a:pPr indent="228600" algn="just">
              <a:buNone/>
            </a:pPr>
            <a:r>
              <a:rPr lang="ru-RU" sz="2400" dirty="0" smtClean="0"/>
              <a:t>…Черноглазая, с румянцем во всю щеку, с копной  густых каштановых волос на голове она казалась старше своих лет, почти  барышней, хотя  ей  не  было  еще  полных  двенадцати лет. Серов  сразу  решил  ее  писать - в том самом платьице, в  котором увидал, - в </a:t>
            </a:r>
            <a:r>
              <a:rPr lang="ru-RU" sz="2400" dirty="0" err="1" smtClean="0"/>
              <a:t>розовой</a:t>
            </a:r>
            <a:r>
              <a:rPr lang="ru-RU" sz="2400" dirty="0" smtClean="0"/>
              <a:t>  кофточке, с черным  бантом….</a:t>
            </a:r>
          </a:p>
          <a:p>
            <a:pPr indent="228600" algn="just">
              <a:buNone/>
            </a:pPr>
            <a:r>
              <a:rPr lang="ru-RU" sz="2400" dirty="0" smtClean="0"/>
              <a:t>(По И.Грабарю).</a:t>
            </a:r>
          </a:p>
          <a:p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970" y="2799471"/>
            <a:ext cx="3733215" cy="369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5657" y="224448"/>
            <a:ext cx="1102086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№1. Подберите прилагательные.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6431"/>
            <a:ext cx="10134600" cy="330590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Брови </a:t>
            </a:r>
            <a:r>
              <a:rPr lang="ru-RU" dirty="0" smtClean="0"/>
              <a:t>- 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Взгляд </a:t>
            </a:r>
            <a:r>
              <a:rPr lang="ru-RU" dirty="0" smtClean="0"/>
              <a:t>–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Волосы</a:t>
            </a:r>
            <a:r>
              <a:rPr lang="ru-RU" dirty="0" smtClean="0"/>
              <a:t> –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Губы </a:t>
            </a:r>
            <a:r>
              <a:rPr lang="ru-RU" dirty="0" smtClean="0"/>
              <a:t>–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Загар </a:t>
            </a:r>
            <a:r>
              <a:rPr lang="ru-RU" dirty="0" smtClean="0"/>
              <a:t>- </a:t>
            </a:r>
          </a:p>
        </p:txBody>
      </p:sp>
      <p:pic>
        <p:nvPicPr>
          <p:cNvPr id="5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4333" y="1290450"/>
            <a:ext cx="1781908" cy="1762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06659" y="3940183"/>
            <a:ext cx="10330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Лицо </a:t>
            </a:r>
            <a:r>
              <a:rPr lang="ru-RU" sz="2800" dirty="0" smtClean="0"/>
              <a:t>– </a:t>
            </a:r>
          </a:p>
          <a:p>
            <a:pPr indent="228600" algn="just">
              <a:buNone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Румянец 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4832" y="1260788"/>
            <a:ext cx="71354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длинные, изогнутые, вычерченные, чёрные. </a:t>
            </a: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92654" y="1767227"/>
            <a:ext cx="64208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внимательный, открытый, пристальный.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09559" y="2344002"/>
            <a:ext cx="71384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тёмные, густые, непокорные, </a:t>
            </a:r>
            <a:r>
              <a:rPr lang="ru-RU" sz="2600" dirty="0" smtClean="0"/>
              <a:t>растрепанные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5256" y="2892642"/>
            <a:ext cx="5605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err="1" smtClean="0"/>
              <a:t>розовые</a:t>
            </a:r>
            <a:r>
              <a:rPr lang="ru-RU" sz="2600" dirty="0" smtClean="0"/>
              <a:t>, правильные, сомкнутые. </a:t>
            </a:r>
            <a:endParaRPr lang="ru-RU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8482" y="3356876"/>
            <a:ext cx="78164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buNone/>
            </a:pPr>
            <a:r>
              <a:rPr lang="ru-RU" sz="2600" dirty="0" smtClean="0"/>
              <a:t>золотистый, лёгкий, нежный, ровный, свежий.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6405" y="4018057"/>
            <a:ext cx="96065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смуглое, девичье, детское, живое, свежее, милое, открытое,</a:t>
            </a:r>
          </a:p>
          <a:p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9876" y="4498536"/>
            <a:ext cx="10456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 smtClean="0"/>
              <a:t>прелестное, привлекательное, приятное, симпатичное, нежное, приветливое.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4687" y="5284149"/>
            <a:ext cx="41762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лёгкий, нежный, </a:t>
            </a:r>
            <a:r>
              <a:rPr lang="ru-RU" sz="2600" dirty="0" err="1" smtClean="0"/>
              <a:t>розовый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уроке: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87926" y="1519827"/>
            <a:ext cx="5894363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marL="514350" algn="just"/>
            <a:r>
              <a:rPr lang="ru-RU" sz="2400" dirty="0" smtClean="0"/>
              <a:t>Познакомимся с особенностями и видами </a:t>
            </a:r>
            <a:r>
              <a:rPr lang="ru-RU" sz="2400" b="1" dirty="0" smtClean="0">
                <a:solidFill>
                  <a:srgbClr val="00B050"/>
                </a:solidFill>
              </a:rPr>
              <a:t>текста описания внешности</a:t>
            </a:r>
            <a:r>
              <a:rPr lang="ru-RU" sz="24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2670" y="4466873"/>
            <a:ext cx="5641145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marL="514350" algn="just"/>
            <a:r>
              <a:rPr lang="ru-RU" sz="2400" dirty="0" smtClean="0"/>
              <a:t>Подготовимся к написанию сочинения данного типа.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0128" y="2907747"/>
            <a:ext cx="572555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marL="514350" algn="just"/>
            <a:r>
              <a:rPr lang="ru-RU" sz="2400" dirty="0" smtClean="0"/>
              <a:t>Научимся </a:t>
            </a:r>
            <a:r>
              <a:rPr lang="ru-RU" sz="2400" b="1" dirty="0" smtClean="0">
                <a:solidFill>
                  <a:srgbClr val="00B050"/>
                </a:solidFill>
              </a:rPr>
              <a:t>находить главное </a:t>
            </a:r>
            <a:r>
              <a:rPr lang="ru-RU" sz="2400" dirty="0" smtClean="0"/>
              <a:t>в облике конкретной личности и </a:t>
            </a:r>
            <a:r>
              <a:rPr lang="ru-RU" sz="2400" b="1" dirty="0" smtClean="0">
                <a:solidFill>
                  <a:srgbClr val="00B050"/>
                </a:solidFill>
              </a:rPr>
              <a:t>описывать свои наблюдения</a:t>
            </a:r>
            <a:r>
              <a:rPr lang="ru-RU" sz="2400" dirty="0" smtClean="0"/>
              <a:t>.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4867103" y="1653561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083609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111743" y="306929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153948" y="450180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1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46" y="2700996"/>
            <a:ext cx="4011077" cy="2250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Составление плана сочинения.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289453"/>
          </a:xfrm>
        </p:spPr>
        <p:txBody>
          <a:bodyPr>
            <a:normAutofit/>
          </a:bodyPr>
          <a:lstStyle/>
          <a:p>
            <a:pPr indent="228600" algn="just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 Вступление</a:t>
            </a:r>
            <a:r>
              <a:rPr lang="ru-RU" sz="3200" dirty="0" smtClean="0"/>
              <a:t> (по какой картине пишем сочинение и кто её автор).</a:t>
            </a:r>
          </a:p>
          <a:p>
            <a:pPr indent="228600" algn="just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  Основная часть </a:t>
            </a:r>
            <a:r>
              <a:rPr lang="ru-RU" sz="3200" dirty="0" smtClean="0"/>
              <a:t>(описание картины).</a:t>
            </a:r>
          </a:p>
          <a:p>
            <a:pPr indent="228600" algn="just">
              <a:buNone/>
            </a:pPr>
            <a:r>
              <a:rPr lang="ru-RU" sz="3200" dirty="0" smtClean="0"/>
              <a:t>а) Портрет девочки (лицо, брови, глаза, волосы девочки, одежда, настроение).  </a:t>
            </a:r>
          </a:p>
          <a:p>
            <a:pPr indent="228600" algn="just">
              <a:buNone/>
            </a:pPr>
            <a:r>
              <a:rPr lang="ru-RU" sz="3200" dirty="0" smtClean="0"/>
              <a:t>б) Комната, озаренная светом (стол, мебель, стены). </a:t>
            </a:r>
          </a:p>
          <a:p>
            <a:pPr indent="228600" algn="just">
              <a:buNone/>
            </a:pPr>
            <a:r>
              <a:rPr lang="ru-RU" sz="3200" dirty="0" smtClean="0"/>
              <a:t>в) Цвет и настроение картины (краски и тона картины)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</a:p>
          <a:p>
            <a:pPr indent="228600" algn="just">
              <a:buFont typeface="+mj-lt"/>
              <a:buAutoNum type="arabicPeriod" startAt="3"/>
            </a:pPr>
            <a:r>
              <a:rPr lang="ru-RU" sz="3200" b="1" dirty="0" smtClean="0">
                <a:solidFill>
                  <a:srgbClr val="0070C0"/>
                </a:solidFill>
              </a:rPr>
              <a:t> Заключение</a:t>
            </a:r>
            <a:r>
              <a:rPr lang="ru-RU" sz="3200" dirty="0" smtClean="0"/>
              <a:t> (отношение к картине).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4" name="Рисунок 3" descr="мальчик думает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1074" y="5261317"/>
            <a:ext cx="1890705" cy="12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Орфографическая подготовка.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6983437" cy="471392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Дев…</a:t>
            </a:r>
            <a:r>
              <a:rPr lang="ru-RU" dirty="0" err="1" smtClean="0"/>
              <a:t>чка</a:t>
            </a:r>
            <a:r>
              <a:rPr lang="ru-RU" dirty="0" smtClean="0"/>
              <a:t>, к…</a:t>
            </a:r>
            <a:r>
              <a:rPr lang="ru-RU" dirty="0" err="1" smtClean="0"/>
              <a:t>ртина</a:t>
            </a:r>
            <a:r>
              <a:rPr lang="ru-RU" dirty="0" smtClean="0"/>
              <a:t>, </a:t>
            </a:r>
            <a:r>
              <a:rPr lang="ru-RU" dirty="0" err="1" smtClean="0"/>
              <a:t>п...ртрет</a:t>
            </a:r>
            <a:r>
              <a:rPr lang="ru-RU" dirty="0" smtClean="0"/>
              <a:t>, </a:t>
            </a:r>
            <a:r>
              <a:rPr lang="ru-RU" dirty="0" err="1" smtClean="0"/>
              <a:t>роз...вая</a:t>
            </a:r>
            <a:r>
              <a:rPr lang="ru-RU" dirty="0" smtClean="0"/>
              <a:t>, кофт…</a:t>
            </a:r>
            <a:r>
              <a:rPr lang="ru-RU" dirty="0" err="1" smtClean="0"/>
              <a:t>чка</a:t>
            </a:r>
            <a:r>
              <a:rPr lang="ru-RU" dirty="0" smtClean="0"/>
              <a:t>, ч…</a:t>
            </a:r>
            <a:r>
              <a:rPr lang="ru-RU" dirty="0" err="1" smtClean="0"/>
              <a:t>рный</a:t>
            </a:r>
            <a:r>
              <a:rPr lang="ru-RU" dirty="0" smtClean="0"/>
              <a:t>, </a:t>
            </a:r>
            <a:r>
              <a:rPr lang="ru-RU" dirty="0" err="1" smtClean="0"/>
              <a:t>г...рошину</a:t>
            </a:r>
            <a:r>
              <a:rPr lang="ru-RU" dirty="0" smtClean="0"/>
              <a:t>, вол…</a:t>
            </a:r>
            <a:r>
              <a:rPr lang="ru-RU" dirty="0" err="1" smtClean="0"/>
              <a:t>сы</a:t>
            </a:r>
            <a:r>
              <a:rPr lang="ru-RU" dirty="0" smtClean="0"/>
              <a:t>, с…</a:t>
            </a:r>
            <a:r>
              <a:rPr lang="ru-RU" dirty="0" err="1" smtClean="0"/>
              <a:t>ребрян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, т…</a:t>
            </a:r>
            <a:r>
              <a:rPr lang="ru-RU" dirty="0" err="1" smtClean="0"/>
              <a:t>релка</a:t>
            </a:r>
            <a:r>
              <a:rPr lang="ru-RU" dirty="0" smtClean="0"/>
              <a:t>, </a:t>
            </a:r>
            <a:r>
              <a:rPr lang="ru-RU" dirty="0" err="1" smtClean="0"/>
              <a:t>б...льшие</a:t>
            </a:r>
            <a:r>
              <a:rPr lang="ru-RU" dirty="0" smtClean="0"/>
              <a:t>, </a:t>
            </a:r>
            <a:r>
              <a:rPr lang="ru-RU" dirty="0" err="1" smtClean="0"/>
              <a:t>гл...зами</a:t>
            </a:r>
            <a:r>
              <a:rPr lang="ru-RU" dirty="0" smtClean="0"/>
              <a:t>, </a:t>
            </a:r>
            <a:r>
              <a:rPr lang="ru-RU" dirty="0" err="1" smtClean="0"/>
              <a:t>с...дит</a:t>
            </a:r>
            <a:r>
              <a:rPr lang="ru-RU" dirty="0" smtClean="0"/>
              <a:t>, за ст…лом, ст…</a:t>
            </a:r>
            <a:r>
              <a:rPr lang="ru-RU" dirty="0" err="1" smtClean="0"/>
              <a:t>ит</a:t>
            </a:r>
            <a:r>
              <a:rPr lang="ru-RU" dirty="0" smtClean="0"/>
              <a:t>, </a:t>
            </a:r>
            <a:r>
              <a:rPr lang="ru-RU" dirty="0" err="1" smtClean="0"/>
              <a:t>ст</a:t>
            </a:r>
            <a:r>
              <a:rPr lang="ru-RU" dirty="0" smtClean="0"/>
              <a:t>…</a:t>
            </a:r>
            <a:r>
              <a:rPr lang="ru-RU" dirty="0" err="1" smtClean="0"/>
              <a:t>рин</a:t>
            </a:r>
            <a:r>
              <a:rPr lang="ru-RU" dirty="0" smtClean="0"/>
              <a:t>…</a:t>
            </a:r>
            <a:r>
              <a:rPr lang="ru-RU" dirty="0" err="1" smtClean="0"/>
              <a:t>ая</a:t>
            </a:r>
            <a:r>
              <a:rPr lang="ru-RU" dirty="0" smtClean="0"/>
              <a:t>, </a:t>
            </a:r>
            <a:r>
              <a:rPr lang="ru-RU" dirty="0" err="1" smtClean="0"/>
              <a:t>ст</a:t>
            </a:r>
            <a:r>
              <a:rPr lang="ru-RU" dirty="0" smtClean="0"/>
              <a:t>…на, дек…</a:t>
            </a:r>
            <a:r>
              <a:rPr lang="ru-RU" dirty="0" err="1" smtClean="0"/>
              <a:t>ративная</a:t>
            </a:r>
            <a:r>
              <a:rPr lang="ru-RU" dirty="0" smtClean="0"/>
              <a:t>, </a:t>
            </a:r>
            <a:r>
              <a:rPr lang="ru-RU" dirty="0" err="1" smtClean="0"/>
              <a:t>осв</a:t>
            </a:r>
            <a:r>
              <a:rPr lang="ru-RU" dirty="0" smtClean="0"/>
              <a:t>…</a:t>
            </a:r>
            <a:r>
              <a:rPr lang="ru-RU" dirty="0" err="1" smtClean="0"/>
              <a:t>щают</a:t>
            </a:r>
            <a:r>
              <a:rPr lang="ru-RU" dirty="0" smtClean="0"/>
              <a:t>, длин…</a:t>
            </a:r>
            <a:r>
              <a:rPr lang="ru-RU" dirty="0" err="1" smtClean="0"/>
              <a:t>ые</a:t>
            </a:r>
            <a:r>
              <a:rPr lang="ru-RU" dirty="0" smtClean="0"/>
              <a:t>, </a:t>
            </a:r>
            <a:r>
              <a:rPr lang="ru-RU" dirty="0" err="1" smtClean="0"/>
              <a:t>щ</a:t>
            </a:r>
            <a:r>
              <a:rPr lang="ru-RU" dirty="0" smtClean="0"/>
              <a:t>…</a:t>
            </a:r>
            <a:r>
              <a:rPr lang="ru-RU" dirty="0" err="1" smtClean="0"/>
              <a:t>ка</a:t>
            </a:r>
            <a:r>
              <a:rPr lang="ru-RU" dirty="0" smtClean="0"/>
              <a:t>, б…</a:t>
            </a:r>
            <a:r>
              <a:rPr lang="ru-RU" dirty="0" err="1" smtClean="0"/>
              <a:t>лосн...жная</a:t>
            </a:r>
            <a:r>
              <a:rPr lang="ru-RU" dirty="0" smtClean="0"/>
              <a:t>, </a:t>
            </a:r>
            <a:r>
              <a:rPr lang="ru-RU" dirty="0" err="1" smtClean="0"/>
              <a:t>держ...т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 descr="В. А. Серов Девочка с перс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4345" y="1491176"/>
            <a:ext cx="3207434" cy="31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14661" y="138739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1436" y="139912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556" y="179301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3486" y="176488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390" y="215877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4845" y="215877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9597" y="251046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5350" y="293249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8747" y="329826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2273" y="135926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4864" y="253860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7547" y="25104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78365" y="216112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49608" y="329825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9232" y="329825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46359" y="369215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571" y="364995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4845" y="369215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78077" y="293249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8390" y="368043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5671" y="2890297"/>
            <a:ext cx="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78587" y="291608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58390" y="4046192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89713" y="176722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24993" y="253860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6808763" y="2461846"/>
            <a:ext cx="323557" cy="98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Требования к сочинению: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658" y="1702190"/>
            <a:ext cx="7897837" cy="4868668"/>
          </a:xfrm>
        </p:spPr>
        <p:txBody>
          <a:bodyPr/>
          <a:lstStyle/>
          <a:p>
            <a:pPr indent="228600" algn="just">
              <a:buFont typeface="+mj-lt"/>
              <a:buAutoNum type="arabicPeriod"/>
            </a:pPr>
            <a:r>
              <a:rPr lang="ru-RU" dirty="0" smtClean="0"/>
              <a:t> Найти свой подход, выразить отношение.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Соблюдать последовательность.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Не подменять описание повествованием.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Найти самое существенное, характерное, индивидуальное.</a:t>
            </a:r>
          </a:p>
          <a:p>
            <a:pPr indent="228600" algn="just">
              <a:buFont typeface="+mj-lt"/>
              <a:buAutoNum type="arabicPeriod"/>
            </a:pPr>
            <a:r>
              <a:rPr lang="ru-RU" dirty="0" smtClean="0"/>
              <a:t> Помнить, что внешность человека раскрывает его внутренний мир.</a:t>
            </a:r>
          </a:p>
          <a:p>
            <a:endParaRPr lang="ru-RU" dirty="0"/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730" y="1324374"/>
            <a:ext cx="2425014" cy="407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389" y="1966301"/>
            <a:ext cx="7461738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«Писал я больше месяца и измучил ее, бедную, до смерти, </a:t>
            </a:r>
            <a:r>
              <a:rPr lang="ru-RU" b="1" i="1" dirty="0" smtClean="0"/>
              <a:t>- </a:t>
            </a:r>
            <a:r>
              <a:rPr lang="ru-RU" b="1" dirty="0" smtClean="0"/>
              <a:t>вспоминал Серов, </a:t>
            </a:r>
            <a:r>
              <a:rPr lang="ru-RU" b="1" i="1" dirty="0" smtClean="0"/>
              <a:t>- </a:t>
            </a:r>
            <a:r>
              <a:rPr lang="ru-RU" b="1" i="1" dirty="0" smtClean="0">
                <a:solidFill>
                  <a:srgbClr val="002060"/>
                </a:solidFill>
              </a:rPr>
              <a:t>уж очень хотелось сохранить свежесть живописи при полной законченности - вот как у старых мастеров».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s://cdn.fishki.net/upload/post/2018/05/13/2596231/a026975584d079a5edf4521643fe6d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6561" y="1139484"/>
            <a:ext cx="3568580" cy="475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48639" y="1575582"/>
            <a:ext cx="11099409" cy="460138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Написать сочинение по картине </a:t>
            </a:r>
            <a:r>
              <a:rPr lang="ru-RU" sz="3200" b="1" dirty="0" smtClean="0">
                <a:solidFill>
                  <a:srgbClr val="00B050"/>
                </a:solidFill>
              </a:rPr>
              <a:t>В. А. Серова «Девочка с персиками»</a:t>
            </a:r>
            <a:r>
              <a:rPr lang="ru-RU" sz="3200" b="1" dirty="0" smtClean="0"/>
              <a:t>, опираясь на составленный план и собранные материалы.</a:t>
            </a:r>
            <a:endParaRPr lang="ru-RU" sz="3200" b="1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287" y="3379327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4801" y="653986"/>
            <a:ext cx="6241142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«Каждое лицо интересно. Задача художника-портретиста – выразить внутренний мир человека».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228600" algn="r">
              <a:buNone/>
            </a:pPr>
            <a:r>
              <a:rPr lang="ru-RU" b="1" dirty="0" smtClean="0"/>
              <a:t>И.Глазунов</a:t>
            </a:r>
          </a:p>
          <a:p>
            <a:endParaRPr lang="ru-RU" dirty="0"/>
          </a:p>
        </p:txBody>
      </p:sp>
      <p:pic>
        <p:nvPicPr>
          <p:cNvPr id="40962" name="Picture 2" descr="https://im0-tub-ru.yandex.net/i?id=89091927c0b2f88b085c037ec654c8af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5235" y="667659"/>
            <a:ext cx="2741328" cy="3715656"/>
          </a:xfrm>
          <a:prstGeom prst="rect">
            <a:avLst/>
          </a:prstGeom>
          <a:noFill/>
        </p:spPr>
      </p:pic>
      <p:pic>
        <p:nvPicPr>
          <p:cNvPr id="40966" name="Picture 6" descr="https://i.pinimg.com/736x/3b/c9/71/3bc971e2fc33f43abab680fc2f592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1774" y="3432517"/>
            <a:ext cx="2547003" cy="3123028"/>
          </a:xfrm>
          <a:prstGeom prst="rect">
            <a:avLst/>
          </a:prstGeom>
          <a:noFill/>
        </p:spPr>
      </p:pic>
      <p:pic>
        <p:nvPicPr>
          <p:cNvPr id="40970" name="Picture 10" descr="https://i.pinimg.com/736x/5f/78/6e/5f786e4eac022ee648b05236a7015f8e--amazing-art-ap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3012" y="3446585"/>
            <a:ext cx="2573492" cy="3024553"/>
          </a:xfrm>
          <a:prstGeom prst="rect">
            <a:avLst/>
          </a:prstGeom>
          <a:noFill/>
        </p:spPr>
      </p:pic>
      <p:pic>
        <p:nvPicPr>
          <p:cNvPr id="40972" name="Picture 12" descr="https://i.pinimg.com/originals/a2/23/72/a223721f621951813c328d2e1e824dc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889" y="638629"/>
            <a:ext cx="2665911" cy="3687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портрет?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335" y="1533378"/>
            <a:ext cx="6203853" cy="4573246"/>
          </a:xfrm>
        </p:spPr>
        <p:txBody>
          <a:bodyPr>
            <a:normAutofit fontScale="92500"/>
          </a:bodyPr>
          <a:lstStyle/>
          <a:p>
            <a:pPr indent="22860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Портре́т</a:t>
            </a:r>
            <a:r>
              <a:rPr lang="ru-RU" dirty="0" smtClean="0"/>
              <a:t> (фр. — «воспроизводить что-либо черта в черту») — изображение или описание какого-либо человека либо группы людей, существующих или существовавших в реальной действительности, в том числе художественными средствами </a:t>
            </a:r>
            <a:r>
              <a:rPr lang="ru-RU" b="1" dirty="0" smtClean="0">
                <a:solidFill>
                  <a:srgbClr val="7030A0"/>
                </a:solidFill>
              </a:rPr>
              <a:t>(живописи, графики, гравюры, скульптур, фотографии, полиграфии, видео), </a:t>
            </a:r>
            <a:r>
              <a:rPr lang="ru-RU" dirty="0" smtClean="0"/>
              <a:t>а также в литературе и криминалистике 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(словесный портрет).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0178" name="Picture 2" descr="https://upload.wikimedia.org/wikipedia/commons/9/9f/Bronze_Horseman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646" y="2011680"/>
            <a:ext cx="2859258" cy="3812344"/>
          </a:xfrm>
          <a:prstGeom prst="rect">
            <a:avLst/>
          </a:prstGeom>
          <a:noFill/>
        </p:spPr>
      </p:pic>
      <p:pic>
        <p:nvPicPr>
          <p:cNvPr id="50182" name="Picture 6" descr="https://i12.fotocdn.net/s123/4bbb96b47620e740/user_xl/28146457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89" y="1913205"/>
            <a:ext cx="2625970" cy="393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Литературный и художественные портреты.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5253111" cy="486742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Портрет в литературе</a:t>
            </a:r>
            <a:r>
              <a:rPr lang="ru-RU" sz="2400" dirty="0" smtClean="0"/>
              <a:t> — одно из средств художественной характеристики, состоящее в том, что </a:t>
            </a:r>
            <a:r>
              <a:rPr lang="ru-RU" sz="2400" b="1" dirty="0" smtClean="0"/>
              <a:t>писатель раскрывает типический характер своих героев и выражает своё идейное отношение к ним через изображение внешности героев: их фигуры, лица, одежды, движений, жестов и манер</a:t>
            </a:r>
            <a:endParaRPr lang="ru-RU" sz="2400" b="1" baseline="30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71138" y="1569276"/>
            <a:ext cx="51628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400" dirty="0" smtClean="0"/>
              <a:t>В </a:t>
            </a:r>
            <a:r>
              <a:rPr lang="ru-RU" sz="2400" dirty="0" smtClean="0">
                <a:solidFill>
                  <a:srgbClr val="00B050"/>
                </a:solidFill>
              </a:rPr>
              <a:t>изобразительном искусстве портрет</a:t>
            </a:r>
            <a:r>
              <a:rPr lang="ru-RU" sz="2400" dirty="0" smtClean="0"/>
              <a:t> — самостоятельный жанр, целью которого является </a:t>
            </a:r>
            <a:r>
              <a:rPr lang="ru-RU" sz="2400" b="1" dirty="0" smtClean="0"/>
              <a:t>отображение визуальных характеристик модели</a:t>
            </a:r>
            <a:r>
              <a:rPr lang="ru-RU" sz="2400" dirty="0" smtClean="0"/>
              <a:t>. На портрете изображается внешний облик (а через него и внутренний мир) конкретного, реального, существовавшего в прошлом или существующего в настоящем человека.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368" y="4979963"/>
            <a:ext cx="1798881" cy="1638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Викторина.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Месяц под косой блестит,</a:t>
            </a:r>
          </a:p>
          <a:p>
            <a:pPr>
              <a:buNone/>
            </a:pPr>
            <a:r>
              <a:rPr lang="ru-RU" dirty="0" smtClean="0"/>
              <a:t>А во лбу звезда горит,</a:t>
            </a:r>
          </a:p>
          <a:p>
            <a:pPr>
              <a:buNone/>
            </a:pPr>
            <a:r>
              <a:rPr lang="ru-RU" dirty="0" smtClean="0"/>
              <a:t>А сама – то величава,</a:t>
            </a:r>
          </a:p>
          <a:p>
            <a:pPr>
              <a:buNone/>
            </a:pPr>
            <a:r>
              <a:rPr lang="ru-RU" dirty="0" smtClean="0"/>
              <a:t>Выступает, будто пава,</a:t>
            </a:r>
          </a:p>
          <a:p>
            <a:pPr>
              <a:buNone/>
            </a:pPr>
            <a:r>
              <a:rPr lang="ru-RU" dirty="0" smtClean="0"/>
              <a:t>А как речь – то говорит,</a:t>
            </a:r>
          </a:p>
          <a:p>
            <a:pPr>
              <a:buNone/>
            </a:pPr>
            <a:r>
              <a:rPr lang="ru-RU" dirty="0" smtClean="0"/>
              <a:t>Словно реченька журчит.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s://u.livelib.ru/character/1000005743/o/236324z0/o-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497" y="1927273"/>
            <a:ext cx="3882684" cy="2912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07040" y="4862119"/>
            <a:ext cx="3128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Царевна-лебедь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70C0"/>
                </a:solidFill>
              </a:rPr>
              <a:t>Викторина.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/>
          <a:lstStyle/>
          <a:p>
            <a:pPr marL="514350" indent="514350" algn="just">
              <a:buNone/>
            </a:pPr>
            <a:r>
              <a:rPr lang="ru-RU" dirty="0" smtClean="0"/>
              <a:t>Женщина эта, необычайно прекрасная, была вся изо льда, из ослепительного, сверкающего льда! Глаза её сияли, как звёзды, но в них не было ни тепла, ни мира.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s://i.pinimg.com/736x/80/a7/e9/80a7e90a379e208ee9f3c545866af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542" y="2658793"/>
            <a:ext cx="3119758" cy="31019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10619" y="5846857"/>
            <a:ext cx="2974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снежная королева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Викторина.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1209822"/>
            <a:ext cx="10515600" cy="4699855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Из числа всей ее челяди самым замечательным лицом был мужчина двенадцати вершков роста, глухонемой от рождения. Одаренный необычайной силой, он работал за четверых – дело спорилось в его руках… Славный он был мужик.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5842" name="Picture 2" descr="https://im0-tub-ru.yandex.net/i?id=43cc4b479a47f648b6ce03a6c73e7b2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696" y="3165230"/>
            <a:ext cx="3963850" cy="26409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78023" y="5846857"/>
            <a:ext cx="216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Герасим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чего нужно уметь описывать внешность?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60320" y="1825625"/>
            <a:ext cx="6921305" cy="4351338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Описание внешности </a:t>
            </a:r>
            <a:r>
              <a:rPr lang="ru-RU" dirty="0" smtClean="0"/>
              <a:t>– важное умение, которым должен владеть каждый человек, поскольку в жизни нам нередко приходится в той или иной мере описывать внешность человека, его характер, манеры, поведение; с портретом мы встречаемся и в художественной литературе, и публицистике. Кроме того, описание внешности человека предполагает не только умение наблюдать, но и умение понимать психологическое состояние человека, его внутренний мир, выражать свое отношение к нему.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160" y="1448972"/>
            <a:ext cx="2064162" cy="46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8293" y="1772529"/>
            <a:ext cx="1576503" cy="42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836</Words>
  <Application>Microsoft Office PowerPoint</Application>
  <PresentationFormat>Произвольный</PresentationFormat>
  <Paragraphs>131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Сегодня на уроке:</vt:lpstr>
      <vt:lpstr>Слайд 3</vt:lpstr>
      <vt:lpstr>Что такое портрет?</vt:lpstr>
      <vt:lpstr>Литературный и художественные портреты.</vt:lpstr>
      <vt:lpstr>Викторина.</vt:lpstr>
      <vt:lpstr>Викторина. </vt:lpstr>
      <vt:lpstr>Викторина.</vt:lpstr>
      <vt:lpstr>Для чего нужно уметь описывать внешность?</vt:lpstr>
      <vt:lpstr>Слайд 10</vt:lpstr>
      <vt:lpstr>Слайд 11</vt:lpstr>
      <vt:lpstr>Знакомство с жизнью художника.</vt:lpstr>
      <vt:lpstr>Слайд 13</vt:lpstr>
      <vt:lpstr>Слайд 14</vt:lpstr>
      <vt:lpstr>Знакомство с описаниями портрета.</vt:lpstr>
      <vt:lpstr>Слайд 16</vt:lpstr>
      <vt:lpstr>На какие черты обращает внимание автор, и в какой последовательности?</vt:lpstr>
      <vt:lpstr>Слайд 18</vt:lpstr>
      <vt:lpstr>Задание №1. Подберите прилагательные.</vt:lpstr>
      <vt:lpstr>Составление плана сочинения. </vt:lpstr>
      <vt:lpstr>Орфографическая подготовка. </vt:lpstr>
      <vt:lpstr>Требования к сочинению: </vt:lpstr>
      <vt:lpstr>Слайд 23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76</cp:revision>
  <dcterms:created xsi:type="dcterms:W3CDTF">2020-08-20T14:06:43Z</dcterms:created>
  <dcterms:modified xsi:type="dcterms:W3CDTF">2020-09-14T16:56:52Z</dcterms:modified>
</cp:coreProperties>
</file>