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426" r:id="rId3"/>
    <p:sldId id="1397" r:id="rId4"/>
    <p:sldId id="1398" r:id="rId5"/>
    <p:sldId id="1399" r:id="rId6"/>
    <p:sldId id="1408" r:id="rId7"/>
    <p:sldId id="1402" r:id="rId8"/>
    <p:sldId id="1429" r:id="rId9"/>
    <p:sldId id="1405" r:id="rId10"/>
    <p:sldId id="1409" r:id="rId11"/>
    <p:sldId id="1410" r:id="rId12"/>
    <p:sldId id="1401" r:id="rId13"/>
    <p:sldId id="1400" r:id="rId14"/>
    <p:sldId id="1411" r:id="rId15"/>
    <p:sldId id="1413" r:id="rId16"/>
    <p:sldId id="1412" r:id="rId17"/>
    <p:sldId id="1418" r:id="rId18"/>
    <p:sldId id="1417" r:id="rId19"/>
    <p:sldId id="1414" r:id="rId20"/>
    <p:sldId id="1416" r:id="rId21"/>
    <p:sldId id="1415" r:id="rId22"/>
    <p:sldId id="1419" r:id="rId23"/>
    <p:sldId id="1420" r:id="rId24"/>
    <p:sldId id="1421" r:id="rId25"/>
    <p:sldId id="1422" r:id="rId26"/>
    <p:sldId id="1423" r:id="rId27"/>
    <p:sldId id="1424" r:id="rId28"/>
    <p:sldId id="1427" r:id="rId29"/>
    <p:sldId id="142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8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0877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15926" y="2644422"/>
            <a:ext cx="839731" cy="24902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=""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1951" y="3123373"/>
            <a:ext cx="8276449" cy="181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6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Склонение причастий.</a:t>
            </a:r>
            <a:endParaRPr lang="ru-RU" altLang="ru-RU" sz="6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5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 1.</a:t>
            </a:r>
            <a:r>
              <a:rPr lang="ru-RU" sz="5400" dirty="0" smtClean="0">
                <a:solidFill>
                  <a:srgbClr val="002060"/>
                </a:solidFill>
              </a:rPr>
              <a:t> </a:t>
            </a:r>
            <a:endParaRPr lang="ru-RU" sz="54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08538" y="1280160"/>
            <a:ext cx="10515600" cy="5247249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dirty="0" smtClean="0"/>
              <a:t>Спишите словосочетания, вставляя пропущенные окончания причастий. Определите падеж причастий.</a:t>
            </a:r>
          </a:p>
          <a:p>
            <a:pPr indent="228600" algn="just">
              <a:buNone/>
            </a:pPr>
            <a:r>
              <a:rPr lang="ru-RU" sz="3200" dirty="0" smtClean="0"/>
              <a:t>О </a:t>
            </a:r>
            <a:r>
              <a:rPr lang="ru-RU" sz="3200" dirty="0" err="1" smtClean="0"/>
              <a:t>приближающ</a:t>
            </a:r>
            <a:r>
              <a:rPr lang="ru-RU" sz="3200" dirty="0" smtClean="0"/>
              <a:t>…</a:t>
            </a:r>
            <a:r>
              <a:rPr lang="ru-RU" sz="3200" dirty="0" err="1" smtClean="0"/>
              <a:t>ся</a:t>
            </a:r>
            <a:r>
              <a:rPr lang="ru-RU" sz="3200" dirty="0" smtClean="0"/>
              <a:t> урагане</a:t>
            </a:r>
          </a:p>
          <a:p>
            <a:pPr indent="228600" algn="just">
              <a:buNone/>
            </a:pPr>
            <a:r>
              <a:rPr lang="ru-RU" sz="3200" dirty="0" smtClean="0"/>
              <a:t>по </a:t>
            </a:r>
            <a:r>
              <a:rPr lang="ru-RU" sz="3200" dirty="0" err="1" smtClean="0"/>
              <a:t>осыпающ</a:t>
            </a:r>
            <a:r>
              <a:rPr lang="ru-RU" sz="3200" dirty="0" smtClean="0"/>
              <a:t>…</a:t>
            </a:r>
            <a:r>
              <a:rPr lang="ru-RU" sz="3200" dirty="0" err="1" smtClean="0"/>
              <a:t>ся</a:t>
            </a:r>
            <a:r>
              <a:rPr lang="ru-RU" sz="3200" dirty="0" smtClean="0"/>
              <a:t> ступенькам </a:t>
            </a:r>
          </a:p>
          <a:p>
            <a:pPr indent="228600" algn="just">
              <a:buNone/>
            </a:pPr>
            <a:r>
              <a:rPr lang="ru-RU" sz="3200" dirty="0" smtClean="0"/>
              <a:t>в </a:t>
            </a:r>
            <a:r>
              <a:rPr lang="ru-RU" sz="3200" dirty="0" err="1" smtClean="0"/>
              <a:t>наступивш</a:t>
            </a:r>
            <a:r>
              <a:rPr lang="ru-RU" sz="3200" dirty="0" smtClean="0"/>
              <a:t>… тишине</a:t>
            </a:r>
          </a:p>
          <a:p>
            <a:pPr indent="228600" algn="just">
              <a:buNone/>
            </a:pPr>
            <a:r>
              <a:rPr lang="ru-RU" sz="3200" dirty="0" smtClean="0"/>
              <a:t>в </a:t>
            </a:r>
            <a:r>
              <a:rPr lang="ru-RU" sz="3200" dirty="0" err="1" smtClean="0"/>
              <a:t>окруженн</a:t>
            </a:r>
            <a:r>
              <a:rPr lang="ru-RU" sz="3200" dirty="0" smtClean="0"/>
              <a:t>… садиком домике</a:t>
            </a:r>
          </a:p>
          <a:p>
            <a:pPr indent="228600" algn="just">
              <a:buNone/>
            </a:pPr>
            <a:r>
              <a:rPr lang="ru-RU" sz="3200" dirty="0" smtClean="0"/>
              <a:t>на </a:t>
            </a:r>
            <a:r>
              <a:rPr lang="ru-RU" sz="3200" dirty="0" err="1" smtClean="0"/>
              <a:t>пролетающ</a:t>
            </a:r>
            <a:r>
              <a:rPr lang="ru-RU" sz="3200" dirty="0" smtClean="0"/>
              <a:t>… журавлей</a:t>
            </a:r>
          </a:p>
          <a:p>
            <a:pPr indent="228600" algn="just">
              <a:buNone/>
            </a:pPr>
            <a:r>
              <a:rPr lang="ru-RU" sz="3200" dirty="0" smtClean="0"/>
              <a:t>из </a:t>
            </a:r>
            <a:r>
              <a:rPr lang="ru-RU" sz="3200" dirty="0" err="1" smtClean="0"/>
              <a:t>тающ</a:t>
            </a:r>
            <a:r>
              <a:rPr lang="ru-RU" sz="3200" dirty="0" smtClean="0"/>
              <a:t>… снега</a:t>
            </a:r>
          </a:p>
          <a:p>
            <a:pPr indent="228600" algn="just">
              <a:buNone/>
            </a:pPr>
            <a:r>
              <a:rPr lang="ru-RU" sz="3200" dirty="0" smtClean="0"/>
              <a:t>в </a:t>
            </a:r>
            <a:r>
              <a:rPr lang="ru-RU" sz="3200" dirty="0" err="1" smtClean="0"/>
              <a:t>расстилавш</a:t>
            </a:r>
            <a:r>
              <a:rPr lang="ru-RU" sz="3200" dirty="0" smtClean="0"/>
              <a:t>… </a:t>
            </a:r>
            <a:r>
              <a:rPr lang="ru-RU" sz="3200" dirty="0" err="1" smtClean="0"/>
              <a:t>ся</a:t>
            </a:r>
            <a:r>
              <a:rPr lang="ru-RU" sz="3200" dirty="0" smtClean="0"/>
              <a:t> тумане.</a:t>
            </a:r>
          </a:p>
          <a:p>
            <a:endParaRPr lang="ru-RU" dirty="0"/>
          </a:p>
        </p:txBody>
      </p:sp>
      <p:pic>
        <p:nvPicPr>
          <p:cNvPr id="4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785638" y="2560321"/>
            <a:ext cx="5406362" cy="3411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6508" y="618978"/>
            <a:ext cx="7588348" cy="4853353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2400" dirty="0" smtClean="0"/>
              <a:t>О (как</a:t>
            </a:r>
            <a:r>
              <a:rPr lang="ru-RU" sz="2400" b="1" dirty="0" smtClean="0">
                <a:solidFill>
                  <a:srgbClr val="FF0000"/>
                </a:solidFill>
              </a:rPr>
              <a:t>ом</a:t>
            </a:r>
            <a:r>
              <a:rPr lang="ru-RU" sz="2400" dirty="0" smtClean="0"/>
              <a:t>?) приближающ</a:t>
            </a:r>
            <a:r>
              <a:rPr lang="ru-RU" sz="2400" b="1" dirty="0" smtClean="0">
                <a:solidFill>
                  <a:srgbClr val="FF0000"/>
                </a:solidFill>
              </a:rPr>
              <a:t>ем</a:t>
            </a:r>
            <a:r>
              <a:rPr lang="ru-RU" sz="2400" dirty="0" smtClean="0"/>
              <a:t>ся урагане – </a:t>
            </a:r>
            <a:r>
              <a:rPr lang="ru-RU" sz="2400" b="1" dirty="0" err="1" smtClean="0"/>
              <a:t>П.п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по (как</a:t>
            </a:r>
            <a:r>
              <a:rPr lang="ru-RU" sz="2400" b="1" dirty="0" smtClean="0">
                <a:solidFill>
                  <a:srgbClr val="FF0000"/>
                </a:solidFill>
              </a:rPr>
              <a:t>им</a:t>
            </a:r>
            <a:r>
              <a:rPr lang="ru-RU" sz="2400" dirty="0" smtClean="0"/>
              <a:t>?) осыпающ</a:t>
            </a:r>
            <a:r>
              <a:rPr lang="ru-RU" sz="2400" b="1" dirty="0" smtClean="0">
                <a:solidFill>
                  <a:srgbClr val="FF0000"/>
                </a:solidFill>
              </a:rPr>
              <a:t>им</a:t>
            </a:r>
            <a:r>
              <a:rPr lang="ru-RU" sz="2400" dirty="0" smtClean="0"/>
              <a:t>ся ступенькам – </a:t>
            </a:r>
            <a:r>
              <a:rPr lang="ru-RU" sz="2400" b="1" dirty="0" err="1" smtClean="0"/>
              <a:t>Д.п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в (как</a:t>
            </a:r>
            <a:r>
              <a:rPr lang="ru-RU" sz="2400" b="1" dirty="0" smtClean="0">
                <a:solidFill>
                  <a:srgbClr val="FF0000"/>
                </a:solidFill>
              </a:rPr>
              <a:t>ой</a:t>
            </a:r>
            <a:r>
              <a:rPr lang="ru-RU" sz="2400" dirty="0" smtClean="0"/>
              <a:t>?) наступивш</a:t>
            </a:r>
            <a:r>
              <a:rPr lang="ru-RU" sz="2400" b="1" dirty="0" smtClean="0">
                <a:solidFill>
                  <a:srgbClr val="FF0000"/>
                </a:solidFill>
              </a:rPr>
              <a:t>ей</a:t>
            </a:r>
            <a:r>
              <a:rPr lang="ru-RU" sz="2400" dirty="0" smtClean="0"/>
              <a:t> тишине – </a:t>
            </a:r>
            <a:r>
              <a:rPr lang="ru-RU" sz="2400" b="1" dirty="0" err="1" smtClean="0"/>
              <a:t>П.п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в (как</a:t>
            </a:r>
            <a:r>
              <a:rPr lang="ru-RU" sz="2400" b="1" dirty="0" smtClean="0">
                <a:solidFill>
                  <a:srgbClr val="FF0000"/>
                </a:solidFill>
              </a:rPr>
              <a:t>ом</a:t>
            </a:r>
            <a:r>
              <a:rPr lang="ru-RU" sz="2400" dirty="0" smtClean="0"/>
              <a:t>?) окруженн</a:t>
            </a:r>
            <a:r>
              <a:rPr lang="ru-RU" sz="2400" b="1" dirty="0" smtClean="0">
                <a:solidFill>
                  <a:srgbClr val="FF0000"/>
                </a:solidFill>
              </a:rPr>
              <a:t>ом</a:t>
            </a:r>
            <a:r>
              <a:rPr lang="ru-RU" sz="2400" dirty="0" smtClean="0"/>
              <a:t> садиком домике – </a:t>
            </a:r>
            <a:r>
              <a:rPr lang="ru-RU" sz="2400" b="1" dirty="0" err="1" smtClean="0"/>
              <a:t>П.п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на (как</a:t>
            </a:r>
            <a:r>
              <a:rPr lang="ru-RU" sz="2400" b="1" dirty="0" smtClean="0">
                <a:solidFill>
                  <a:srgbClr val="FF0000"/>
                </a:solidFill>
              </a:rPr>
              <a:t>их</a:t>
            </a:r>
            <a:r>
              <a:rPr lang="ru-RU" sz="2400" dirty="0" smtClean="0"/>
              <a:t>?) пролетающ</a:t>
            </a:r>
            <a:r>
              <a:rPr lang="ru-RU" sz="2400" b="1" dirty="0" smtClean="0">
                <a:solidFill>
                  <a:srgbClr val="FF0000"/>
                </a:solidFill>
              </a:rPr>
              <a:t>их</a:t>
            </a:r>
            <a:r>
              <a:rPr lang="ru-RU" sz="2400" dirty="0" smtClean="0"/>
              <a:t> журавлей – </a:t>
            </a:r>
            <a:r>
              <a:rPr lang="ru-RU" sz="2400" b="1" dirty="0" err="1" smtClean="0"/>
              <a:t>В.п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из (как</a:t>
            </a:r>
            <a:r>
              <a:rPr lang="ru-RU" sz="2400" b="1" dirty="0" smtClean="0">
                <a:solidFill>
                  <a:srgbClr val="FF0000"/>
                </a:solidFill>
              </a:rPr>
              <a:t>ого</a:t>
            </a:r>
            <a:r>
              <a:rPr lang="ru-RU" sz="2400" dirty="0" smtClean="0"/>
              <a:t>?) тающ</a:t>
            </a:r>
            <a:r>
              <a:rPr lang="ru-RU" sz="2400" b="1" dirty="0" smtClean="0">
                <a:solidFill>
                  <a:srgbClr val="FF0000"/>
                </a:solidFill>
              </a:rPr>
              <a:t>его</a:t>
            </a:r>
            <a:r>
              <a:rPr lang="ru-RU" sz="2400" dirty="0" smtClean="0"/>
              <a:t> снега – </a:t>
            </a:r>
            <a:r>
              <a:rPr lang="ru-RU" sz="2400" b="1" dirty="0" err="1" smtClean="0"/>
              <a:t>Р.п</a:t>
            </a:r>
            <a:r>
              <a:rPr lang="ru-RU" sz="2400" dirty="0" smtClean="0"/>
              <a:t>;</a:t>
            </a:r>
          </a:p>
          <a:p>
            <a:pPr indent="228600" algn="just">
              <a:buNone/>
            </a:pPr>
            <a:r>
              <a:rPr lang="ru-RU" sz="2400" dirty="0" smtClean="0"/>
              <a:t>в (как</a:t>
            </a:r>
            <a:r>
              <a:rPr lang="ru-RU" sz="2400" b="1" dirty="0" smtClean="0">
                <a:solidFill>
                  <a:srgbClr val="FF0000"/>
                </a:solidFill>
              </a:rPr>
              <a:t>ом</a:t>
            </a:r>
            <a:r>
              <a:rPr lang="ru-RU" sz="2400" dirty="0" smtClean="0"/>
              <a:t>?) расстилавш</a:t>
            </a:r>
            <a:r>
              <a:rPr lang="ru-RU" sz="2400" b="1" dirty="0" smtClean="0">
                <a:solidFill>
                  <a:srgbClr val="FF0000"/>
                </a:solidFill>
              </a:rPr>
              <a:t>ем</a:t>
            </a:r>
            <a:r>
              <a:rPr lang="ru-RU" sz="2400" dirty="0" smtClean="0"/>
              <a:t>ся тумане – </a:t>
            </a:r>
            <a:r>
              <a:rPr lang="ru-RU" sz="2400" b="1" dirty="0" smtClean="0"/>
              <a:t>П.п</a:t>
            </a:r>
            <a:r>
              <a:rPr lang="ru-RU" sz="2400" dirty="0" smtClean="0"/>
              <a:t>.</a:t>
            </a:r>
          </a:p>
          <a:p>
            <a:endParaRPr lang="ru-RU" dirty="0"/>
          </a:p>
        </p:txBody>
      </p:sp>
      <p:pic>
        <p:nvPicPr>
          <p:cNvPr id="24582" name="Picture 6" descr="http://myplanet-ua.com/wp-content/uploads/2015/12/guseprolyo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1464" y="647113"/>
            <a:ext cx="3741109" cy="2808952"/>
          </a:xfrm>
          <a:prstGeom prst="rect">
            <a:avLst/>
          </a:prstGeom>
          <a:noFill/>
        </p:spPr>
      </p:pic>
      <p:pic>
        <p:nvPicPr>
          <p:cNvPr id="24584" name="Picture 8" descr="https://avatars.mds.yandex.net/get-pdb/2062817/0625beac-7114-4a8e-ba8a-70bab4e12985/s1200?webp=fals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3383" y="3975988"/>
            <a:ext cx="3712121" cy="2467014"/>
          </a:xfrm>
          <a:prstGeom prst="rect">
            <a:avLst/>
          </a:prstGeom>
          <a:noFill/>
        </p:spPr>
      </p:pic>
      <p:pic>
        <p:nvPicPr>
          <p:cNvPr id="24586" name="Picture 10" descr="https://crosti.ru/patterns/00/1c/d1/363c36168b/preview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2678" y="3948986"/>
            <a:ext cx="3446584" cy="2522152"/>
          </a:xfrm>
          <a:prstGeom prst="rect">
            <a:avLst/>
          </a:prstGeom>
          <a:noFill/>
        </p:spPr>
      </p:pic>
      <p:pic>
        <p:nvPicPr>
          <p:cNvPr id="24588" name="Picture 12" descr="https://im0-tub-ru.yandex.net/i?id=e19d7ddd91b13d400f0334ae6aae3b3b-l&amp;n=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77497" y="3924886"/>
            <a:ext cx="3512456" cy="250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600" dirty="0" smtClean="0"/>
              <a:t>Из </a:t>
            </a:r>
            <a:r>
              <a:rPr lang="ru-RU" sz="3600" dirty="0" err="1" smtClean="0"/>
              <a:t>цветущ</a:t>
            </a:r>
            <a:r>
              <a:rPr lang="ru-RU" sz="3600" dirty="0" smtClean="0"/>
              <a:t>..го весен..его сада </a:t>
            </a:r>
          </a:p>
          <a:p>
            <a:pPr indent="228600" algn="just">
              <a:buNone/>
            </a:pPr>
            <a:r>
              <a:rPr lang="ru-RU" sz="3600" dirty="0" smtClean="0"/>
              <a:t>в раскрытое </a:t>
            </a:r>
            <a:r>
              <a:rPr lang="ru-RU" sz="3600" dirty="0" err="1" smtClean="0"/>
              <a:t>настеж</a:t>
            </a:r>
            <a:r>
              <a:rPr lang="ru-RU" sz="3600" dirty="0" smtClean="0"/>
              <a:t>.. окно</a:t>
            </a:r>
          </a:p>
          <a:p>
            <a:pPr indent="228600" algn="just">
              <a:buNone/>
            </a:pPr>
            <a:r>
              <a:rPr lang="ru-RU" sz="3600" dirty="0" smtClean="0"/>
              <a:t>от </a:t>
            </a:r>
            <a:r>
              <a:rPr lang="ru-RU" sz="3600" dirty="0" err="1" smtClean="0"/>
              <a:t>распустивш</a:t>
            </a:r>
            <a:r>
              <a:rPr lang="ru-RU" sz="3600" dirty="0" smtClean="0"/>
              <a:t>..</a:t>
            </a:r>
            <a:r>
              <a:rPr lang="ru-RU" sz="3600" dirty="0" err="1" smtClean="0"/>
              <a:t>гося</a:t>
            </a:r>
            <a:r>
              <a:rPr lang="ru-RU" sz="3600" dirty="0" smtClean="0"/>
              <a:t> цветка</a:t>
            </a:r>
          </a:p>
          <a:p>
            <a:pPr indent="228600" algn="just">
              <a:buNone/>
            </a:pPr>
            <a:r>
              <a:rPr lang="ru-RU" sz="3600" dirty="0" smtClean="0"/>
              <a:t>по протоптанной тр..пинке</a:t>
            </a:r>
          </a:p>
          <a:p>
            <a:pPr indent="228600" algn="just">
              <a:buNone/>
            </a:pPr>
            <a:r>
              <a:rPr lang="ru-RU" sz="3600" dirty="0" err="1" smtClean="0"/>
              <a:t>накопивш</a:t>
            </a:r>
            <a:r>
              <a:rPr lang="ru-RU" sz="3600" dirty="0" smtClean="0"/>
              <a:t>..</a:t>
            </a:r>
            <a:r>
              <a:rPr lang="ru-RU" sz="3600" dirty="0" err="1" smtClean="0"/>
              <a:t>йся</a:t>
            </a:r>
            <a:r>
              <a:rPr lang="ru-RU" sz="3600" dirty="0" smtClean="0"/>
              <a:t> зной</a:t>
            </a:r>
          </a:p>
          <a:p>
            <a:pPr indent="228600" algn="just">
              <a:buNone/>
            </a:pPr>
            <a:r>
              <a:rPr lang="ru-RU" sz="3600" dirty="0" smtClean="0"/>
              <a:t>за </a:t>
            </a:r>
            <a:r>
              <a:rPr lang="ru-RU" sz="3600" dirty="0" err="1" smtClean="0"/>
              <a:t>поднимающ</a:t>
            </a:r>
            <a:r>
              <a:rPr lang="ru-RU" sz="3600" dirty="0" smtClean="0"/>
              <a:t>..</a:t>
            </a:r>
            <a:r>
              <a:rPr lang="ru-RU" sz="3600" dirty="0" err="1" smtClean="0"/>
              <a:t>мся</a:t>
            </a:r>
            <a:r>
              <a:rPr lang="ru-RU" sz="3600" dirty="0" smtClean="0"/>
              <a:t> со..</a:t>
            </a:r>
            <a:r>
              <a:rPr lang="ru-RU" sz="3600" dirty="0" err="1" smtClean="0"/>
              <a:t>нцем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764" y="318253"/>
            <a:ext cx="1011739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</a:rPr>
              <a:t>Задание №2. Определите у причастий род, падеж.</a:t>
            </a:r>
            <a:endParaRPr lang="ru-RU" sz="4400" dirty="0"/>
          </a:p>
        </p:txBody>
      </p:sp>
      <p:pic>
        <p:nvPicPr>
          <p:cNvPr id="5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36038" y="1503120"/>
            <a:ext cx="2762640" cy="46382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2050" name="Picture 2" descr="https://portal.iv-edu.ru/dep/mouoshuya/shuya_mbdou23/commondocs/%D0%9A%D0%B0%D1%80%D1%82%D0%B8%D0%BD%D0%BA%D0%B8/%D0%94%D0%B5%D1%82%D0%B8%20%D0%BB%D0%B8%D0%BD%D0%B5%D0%B9%D0%BA%D0%B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7842" y="-182880"/>
            <a:ext cx="9227004" cy="23240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1631852"/>
            <a:ext cx="10515600" cy="4671720"/>
          </a:xfrm>
        </p:spPr>
        <p:txBody>
          <a:bodyPr/>
          <a:lstStyle/>
          <a:p>
            <a:pPr indent="228600" algn="just">
              <a:buNone/>
            </a:pPr>
            <a:r>
              <a:rPr lang="ru-RU" sz="3600" dirty="0" smtClean="0"/>
              <a:t>Из </a:t>
            </a:r>
            <a:r>
              <a:rPr lang="ru-RU" sz="3600" dirty="0" err="1" smtClean="0"/>
              <a:t>цветущ</a:t>
            </a:r>
            <a:r>
              <a:rPr lang="ru-RU" sz="3600" dirty="0" smtClean="0"/>
              <a:t>..го весен..его сада – </a:t>
            </a:r>
            <a:r>
              <a:rPr lang="ru-RU" sz="3600" dirty="0" err="1" smtClean="0"/>
              <a:t>муж.р</a:t>
            </a:r>
            <a:r>
              <a:rPr lang="ru-RU" sz="3600" dirty="0" smtClean="0"/>
              <a:t>., Р.п., </a:t>
            </a:r>
          </a:p>
          <a:p>
            <a:pPr indent="228600" algn="just">
              <a:buNone/>
            </a:pPr>
            <a:r>
              <a:rPr lang="ru-RU" sz="3600" dirty="0" smtClean="0"/>
              <a:t>в раскрытое </a:t>
            </a:r>
            <a:r>
              <a:rPr lang="ru-RU" sz="3600" dirty="0" err="1" smtClean="0"/>
              <a:t>настеж</a:t>
            </a:r>
            <a:r>
              <a:rPr lang="ru-RU" sz="3600" dirty="0" smtClean="0"/>
              <a:t>.. окно – ср.р., В.п.,</a:t>
            </a:r>
          </a:p>
          <a:p>
            <a:pPr indent="228600" algn="just">
              <a:buNone/>
            </a:pPr>
            <a:r>
              <a:rPr lang="ru-RU" sz="3600" dirty="0" smtClean="0"/>
              <a:t>от </a:t>
            </a:r>
            <a:r>
              <a:rPr lang="ru-RU" sz="3600" dirty="0" err="1" smtClean="0"/>
              <a:t>распустивш</a:t>
            </a:r>
            <a:r>
              <a:rPr lang="ru-RU" sz="3600" dirty="0" smtClean="0"/>
              <a:t>..</a:t>
            </a:r>
            <a:r>
              <a:rPr lang="ru-RU" sz="3600" dirty="0" err="1" smtClean="0"/>
              <a:t>гося</a:t>
            </a:r>
            <a:r>
              <a:rPr lang="ru-RU" sz="3600" dirty="0" smtClean="0"/>
              <a:t> цветка – </a:t>
            </a:r>
            <a:r>
              <a:rPr lang="ru-RU" sz="3600" dirty="0" err="1" smtClean="0"/>
              <a:t>муж.р</a:t>
            </a:r>
            <a:r>
              <a:rPr lang="ru-RU" sz="3600" dirty="0" smtClean="0"/>
              <a:t>., Р.п.,</a:t>
            </a:r>
          </a:p>
          <a:p>
            <a:pPr indent="228600" algn="just">
              <a:buNone/>
            </a:pPr>
            <a:r>
              <a:rPr lang="ru-RU" sz="3600" dirty="0" smtClean="0"/>
              <a:t>по протоптанной тр..пинке – </a:t>
            </a:r>
            <a:r>
              <a:rPr lang="ru-RU" sz="3600" dirty="0" err="1" smtClean="0"/>
              <a:t>жен.р</a:t>
            </a:r>
            <a:r>
              <a:rPr lang="ru-RU" sz="3600" dirty="0" smtClean="0"/>
              <a:t>., Д.п.,</a:t>
            </a:r>
          </a:p>
          <a:p>
            <a:pPr indent="228600" algn="just">
              <a:buNone/>
            </a:pPr>
            <a:r>
              <a:rPr lang="ru-RU" sz="3600" dirty="0" err="1" smtClean="0"/>
              <a:t>накопивш</a:t>
            </a:r>
            <a:r>
              <a:rPr lang="ru-RU" sz="3600" dirty="0" smtClean="0"/>
              <a:t>..</a:t>
            </a:r>
            <a:r>
              <a:rPr lang="ru-RU" sz="3600" dirty="0" err="1" smtClean="0"/>
              <a:t>йся</a:t>
            </a:r>
            <a:r>
              <a:rPr lang="ru-RU" sz="3600" dirty="0" smtClean="0"/>
              <a:t> зной – </a:t>
            </a:r>
            <a:r>
              <a:rPr lang="ru-RU" sz="3600" dirty="0" err="1" smtClean="0"/>
              <a:t>муж.р</a:t>
            </a:r>
            <a:r>
              <a:rPr lang="ru-RU" sz="3600" dirty="0" smtClean="0"/>
              <a:t>., И.п.,</a:t>
            </a:r>
          </a:p>
          <a:p>
            <a:pPr indent="228600" algn="just">
              <a:buNone/>
            </a:pPr>
            <a:r>
              <a:rPr lang="ru-RU" sz="3600" dirty="0" smtClean="0"/>
              <a:t>за </a:t>
            </a:r>
            <a:r>
              <a:rPr lang="ru-RU" sz="3600" dirty="0" err="1" smtClean="0"/>
              <a:t>поднимающ</a:t>
            </a:r>
            <a:r>
              <a:rPr lang="ru-RU" sz="3600" dirty="0" smtClean="0"/>
              <a:t>..</a:t>
            </a:r>
            <a:r>
              <a:rPr lang="ru-RU" sz="3600" dirty="0" err="1" smtClean="0"/>
              <a:t>мся</a:t>
            </a:r>
            <a:r>
              <a:rPr lang="ru-RU" sz="3600" dirty="0" smtClean="0"/>
              <a:t> со..</a:t>
            </a:r>
            <a:r>
              <a:rPr lang="ru-RU" sz="3600" dirty="0" err="1" smtClean="0"/>
              <a:t>нцем</a:t>
            </a:r>
            <a:r>
              <a:rPr lang="ru-RU" sz="3600" dirty="0" smtClean="0"/>
              <a:t> – ср.р., Т.п.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63633" y="154214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1621" y="2763688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2957" y="3975854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3825" y="4606555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61246" y="1528076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н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6235" y="2104851"/>
            <a:ext cx="468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ь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19041" y="3385010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29202" y="4608900"/>
            <a:ext cx="4780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6775" y="1139483"/>
            <a:ext cx="10777025" cy="5037480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Заменить глагольные конструкции причастием, обозначить главное слово и выделить окончания причастий.</a:t>
            </a:r>
          </a:p>
          <a:p>
            <a:pPr indent="228600" algn="just">
              <a:buNone/>
            </a:pPr>
            <a:r>
              <a:rPr lang="ru-RU" sz="3200" dirty="0" smtClean="0"/>
              <a:t>Наступает осень,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которая приносит </a:t>
            </a:r>
            <a:r>
              <a:rPr lang="ru-RU" sz="3200" dirty="0" smtClean="0"/>
              <a:t>дожди.</a:t>
            </a:r>
          </a:p>
          <a:p>
            <a:pPr indent="228600" algn="just">
              <a:buNone/>
            </a:pPr>
            <a:r>
              <a:rPr lang="ru-RU" sz="3200" dirty="0" smtClean="0"/>
              <a:t>Наступает осень, приносящ</a:t>
            </a:r>
            <a:r>
              <a:rPr lang="ru-RU" sz="3200" b="1" dirty="0" smtClean="0">
                <a:solidFill>
                  <a:srgbClr val="C00000"/>
                </a:solidFill>
              </a:rPr>
              <a:t>ая</a:t>
            </a:r>
            <a:r>
              <a:rPr lang="ru-RU" sz="3200" dirty="0" smtClean="0"/>
              <a:t> дожди.</a:t>
            </a:r>
          </a:p>
          <a:p>
            <a:pPr indent="228600" algn="just">
              <a:buNone/>
            </a:pPr>
            <a:r>
              <a:rPr lang="ru-RU" sz="3200" dirty="0" smtClean="0"/>
              <a:t>Река,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которая огибала </a:t>
            </a:r>
            <a:r>
              <a:rPr lang="ru-RU" sz="3200" dirty="0" smtClean="0"/>
              <a:t>берег, уходила в горы.</a:t>
            </a:r>
          </a:p>
          <a:p>
            <a:pPr indent="228600" algn="just">
              <a:buNone/>
            </a:pPr>
            <a:r>
              <a:rPr lang="ru-RU" sz="3200" dirty="0" smtClean="0"/>
              <a:t>Река, огибавш</a:t>
            </a:r>
            <a:r>
              <a:rPr lang="ru-RU" sz="3200" b="1" dirty="0" smtClean="0">
                <a:solidFill>
                  <a:srgbClr val="C00000"/>
                </a:solidFill>
              </a:rPr>
              <a:t>ая</a:t>
            </a:r>
            <a:r>
              <a:rPr lang="ru-RU" sz="3200" dirty="0" smtClean="0"/>
              <a:t> берег, уходила в горы.</a:t>
            </a:r>
          </a:p>
          <a:p>
            <a:pPr indent="228600" algn="just">
              <a:buNone/>
            </a:pPr>
            <a:r>
              <a:rPr lang="ru-RU" sz="3200" dirty="0" smtClean="0"/>
              <a:t>Цветы,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которые замерзли </a:t>
            </a:r>
            <a:r>
              <a:rPr lang="ru-RU" sz="3200" dirty="0" smtClean="0"/>
              <a:t>за ночь, оживали.</a:t>
            </a:r>
          </a:p>
          <a:p>
            <a:pPr indent="228600" algn="just">
              <a:buNone/>
            </a:pPr>
            <a:r>
              <a:rPr lang="ru-RU" sz="3200" dirty="0" smtClean="0"/>
              <a:t>Цветы, замерзш</a:t>
            </a:r>
            <a:r>
              <a:rPr lang="ru-RU" sz="3200" b="1" dirty="0" smtClean="0">
                <a:solidFill>
                  <a:srgbClr val="C00000"/>
                </a:solidFill>
              </a:rPr>
              <a:t>ие</a:t>
            </a:r>
            <a:r>
              <a:rPr lang="ru-RU" sz="3200" dirty="0" smtClean="0"/>
              <a:t> за ночь, оживали. </a:t>
            </a:r>
            <a:endParaRPr lang="ru-RU" sz="3200" b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6175" y="290671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х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35541" y="402978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х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5880" y="521146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/>
              <a:t>х</a:t>
            </a:r>
            <a:endParaRPr lang="ru-RU" sz="2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A2BA5D9-60B2-4184-89AB-279EA057F83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9383151" y="3526471"/>
            <a:ext cx="2808849" cy="39702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5362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881026" y="1000108"/>
            <a:ext cx="10287072" cy="322263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60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Потренируемся!</a:t>
            </a:r>
          </a:p>
        </p:txBody>
      </p:sp>
      <p:pic>
        <p:nvPicPr>
          <p:cNvPr id="15363" name="Picture 3" descr="мальчик за компо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1" y="3962400"/>
            <a:ext cx="3503084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6886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chemeClr val="accent6">
                    <a:lumMod val="50000"/>
                  </a:schemeClr>
                </a:solidFill>
              </a:rPr>
              <a:t>1. Какое слово является причастием?</a:t>
            </a:r>
            <a:br>
              <a:rPr lang="ru-RU" sz="53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1994437"/>
            <a:ext cx="10515600" cy="4351338"/>
          </a:xfrm>
        </p:spPr>
        <p:txBody>
          <a:bodyPr/>
          <a:lstStyle/>
          <a:p>
            <a:pPr indent="0">
              <a:buNone/>
            </a:pPr>
            <a:r>
              <a:rPr lang="ru-RU" sz="4400" dirty="0" smtClean="0"/>
              <a:t>1) детальный</a:t>
            </a:r>
            <a:br>
              <a:rPr lang="ru-RU" sz="4400" dirty="0" smtClean="0"/>
            </a:br>
            <a:r>
              <a:rPr lang="ru-RU" sz="4400" dirty="0" smtClean="0"/>
              <a:t>2) тонущий</a:t>
            </a:r>
            <a:br>
              <a:rPr lang="ru-RU" sz="4400" dirty="0" smtClean="0"/>
            </a:br>
            <a:r>
              <a:rPr lang="ru-RU" sz="4400" dirty="0" smtClean="0"/>
              <a:t>3) могучий</a:t>
            </a:r>
            <a:br>
              <a:rPr lang="ru-RU" sz="4400" dirty="0" smtClean="0"/>
            </a:br>
            <a:r>
              <a:rPr lang="ru-RU" sz="4400" dirty="0" smtClean="0"/>
              <a:t>4) зеленый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тонущий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29698" name="Picture 2" descr="https://avatars.mds.yandex.net/get-zen_doc/3373796/pub_5ec59a530e23134d4937ba52_5ec59a610238ee57579e9eac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63507" y="1941342"/>
            <a:ext cx="4082769" cy="27116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66054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2. С какими частями речи причастия согласуются в словосочетаниях и предложениях?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166425"/>
            <a:ext cx="10515600" cy="4010538"/>
          </a:xfrm>
        </p:spPr>
        <p:txBody>
          <a:bodyPr/>
          <a:lstStyle/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существительными и местоимениями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существительными и прилагательными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глаголами и местоимениями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глаголами и прилагательными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существительными и местоимениями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03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</a:rPr>
              <a:t>3. Что такое склонение причастий?</a:t>
            </a:r>
            <a:endParaRPr lang="ru-RU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1319187"/>
            <a:ext cx="10515600" cy="5109747"/>
          </a:xfrm>
        </p:spPr>
        <p:txBody>
          <a:bodyPr>
            <a:normAutofit/>
          </a:bodyPr>
          <a:lstStyle/>
          <a:p>
            <a:pPr marL="742950" indent="-514350" algn="just">
              <a:buFont typeface="+mj-lt"/>
              <a:buAutoNum type="arabicParenR"/>
            </a:pPr>
            <a:r>
              <a:rPr lang="ru-RU" dirty="0" smtClean="0"/>
              <a:t>грамматический признак, указывающий на способность изменяться по падежам, временам и спряжениям</a:t>
            </a:r>
          </a:p>
          <a:p>
            <a:pPr marL="742950" indent="-514350" algn="just">
              <a:buFont typeface="+mj-lt"/>
              <a:buAutoNum type="arabicParenR"/>
            </a:pPr>
            <a:r>
              <a:rPr lang="ru-RU" dirty="0" smtClean="0"/>
              <a:t>грамматический признак, указывающий на способность изменяться по падежам, родам и числам</a:t>
            </a:r>
          </a:p>
          <a:p>
            <a:pPr marL="742950" indent="-514350" algn="just">
              <a:buFont typeface="+mj-lt"/>
              <a:buAutoNum type="arabicParenR"/>
            </a:pPr>
            <a:r>
              <a:rPr lang="ru-RU" dirty="0" smtClean="0"/>
              <a:t>синтаксический признак, указывающий на способность согласовываться с прилагательными и глаголами</a:t>
            </a:r>
          </a:p>
          <a:p>
            <a:pPr marL="742950" indent="-514350" algn="just">
              <a:buFont typeface="+mj-lt"/>
              <a:buAutoNum type="arabicParenR"/>
            </a:pPr>
            <a:r>
              <a:rPr lang="ru-RU" dirty="0" smtClean="0"/>
              <a:t> синтаксический признак, указывающий на способность согласовываться с числительными и глаголами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грамматический признак, указывающий на способность изменяться по падежам, родам и числам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6">
                    <a:lumMod val="50000"/>
                  </a:schemeClr>
                </a:solidFill>
              </a:rPr>
              <a:t>4. В каком словосочетании причастие является зависимым словом?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0403" y="2092912"/>
            <a:ext cx="10515600" cy="4351338"/>
          </a:xfrm>
        </p:spPr>
        <p:txBody>
          <a:bodyPr/>
          <a:lstStyle/>
          <a:p>
            <a:pPr indent="0">
              <a:buNone/>
            </a:pPr>
            <a:r>
              <a:rPr lang="ru-RU" sz="4400" dirty="0" smtClean="0"/>
              <a:t>1) собравший урожай</a:t>
            </a:r>
            <a:br>
              <a:rPr lang="ru-RU" sz="4400" dirty="0" smtClean="0"/>
            </a:br>
            <a:r>
              <a:rPr lang="ru-RU" sz="4400" dirty="0" smtClean="0"/>
              <a:t>2) убежавшее молоко</a:t>
            </a:r>
            <a:br>
              <a:rPr lang="ru-RU" sz="4400" dirty="0" smtClean="0"/>
            </a:br>
            <a:r>
              <a:rPr lang="ru-RU" sz="4400" dirty="0" smtClean="0"/>
              <a:t>3) заглянувший в окно</a:t>
            </a:r>
            <a:br>
              <a:rPr lang="ru-RU" sz="4400" dirty="0" smtClean="0"/>
            </a:br>
            <a:r>
              <a:rPr lang="ru-RU" sz="4400" dirty="0" smtClean="0"/>
              <a:t>4) читающий текст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убежавшее молоко</a:t>
            </a:r>
            <a:endParaRPr lang="ru-RU" sz="4400" b="1" dirty="0">
              <a:solidFill>
                <a:srgbClr val="7030A0"/>
              </a:solidFill>
            </a:endParaRPr>
          </a:p>
        </p:txBody>
      </p:sp>
      <p:pic>
        <p:nvPicPr>
          <p:cNvPr id="31746" name="Picture 2" descr="https://us.123rf.com/450wm/olesia/olesia1207/olesia120700002/14454900-casserole-with-singed-milk-is-on-the-gas-stove.jpg?ver=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5010" y="2023702"/>
            <a:ext cx="2953385" cy="27696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0145" y="200363"/>
            <a:ext cx="7439655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Сегодня на уроке.</a:t>
            </a:r>
            <a:endParaRPr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7481952" y="1576096"/>
            <a:ext cx="4166098" cy="1303438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Повторим всё, что узнали о причастии на предыдущем уроке.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96019" y="3149288"/>
            <a:ext cx="432084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Узнаем, что называется склонением причастий.</a:t>
            </a:r>
            <a:endParaRPr lang="en-US" sz="24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883" y="4694346"/>
            <a:ext cx="4363045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Разберем, как склоняются причастия.</a:t>
            </a:r>
            <a:endParaRPr lang="en-US" sz="24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23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189785" y="1650847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237957" y="1542143"/>
            <a:ext cx="38404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538"/>
              </a:spcBef>
            </a:pPr>
            <a:r>
              <a:rPr lang="ru-RU" altLang="ru-RU" sz="6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Склонение причастий</a:t>
            </a:r>
            <a:r>
              <a:rPr lang="ru-RU" altLang="ru-RU" sz="24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endParaRPr lang="ru-RU" altLang="ru-RU" sz="24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11"/>
          <p:cNvSpPr/>
          <p:nvPr/>
        </p:nvSpPr>
        <p:spPr>
          <a:xfrm>
            <a:off x="6257779" y="3097476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ru-RU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lang="en-US" sz="3800" kern="0" dirty="0" smtClea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6" name="Oval 11"/>
          <p:cNvSpPr/>
          <p:nvPr/>
        </p:nvSpPr>
        <p:spPr>
          <a:xfrm>
            <a:off x="6243711" y="4630853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ru-RU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lang="en-US" sz="3800" kern="0" dirty="0" smtClean="0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27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2631" y="3495177"/>
            <a:ext cx="3572419" cy="2593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5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403" y="60427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chemeClr val="accent6">
                    <a:lumMod val="50000"/>
                  </a:schemeClr>
                </a:solidFill>
              </a:rPr>
              <a:t>5. Укажите причастие совершенного вида</a:t>
            </a:r>
            <a:r>
              <a:rPr lang="ru-RU" sz="53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53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66302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4400" dirty="0" smtClean="0"/>
              <a:t>вертевший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400" dirty="0" smtClean="0"/>
              <a:t>помогавший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400" dirty="0" smtClean="0"/>
              <a:t>влиявший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4400" dirty="0" smtClean="0"/>
              <a:t>созревший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sz="4400" b="1" dirty="0" smtClean="0">
                <a:solidFill>
                  <a:srgbClr val="7030A0"/>
                </a:solidFill>
              </a:rPr>
              <a:t>созревший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33794" name="Picture 2" descr="https://get.pxhere.com/photo/apple-branch-plant-fruit-flower-food-produce-autumn-pomegranate-flowering-plant-rose-family-land-plant-1225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3853" y="1995661"/>
            <a:ext cx="5148308" cy="2899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6">
                    <a:lumMod val="50000"/>
                  </a:schemeClr>
                </a:solidFill>
              </a:rPr>
              <a:t>6. В каком ряду в обоих словах на месте пропуска пишется буква Е ?</a:t>
            </a:r>
            <a:r>
              <a:rPr lang="ru-RU" sz="49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514350">
              <a:buFont typeface="+mj-lt"/>
              <a:buAutoNum type="arabicParenR"/>
            </a:pPr>
            <a:r>
              <a:rPr lang="ru-RU" sz="4000" dirty="0" smtClean="0"/>
              <a:t>о </a:t>
            </a:r>
            <a:r>
              <a:rPr lang="ru-RU" sz="4000" dirty="0" err="1" smtClean="0"/>
              <a:t>выпавш</a:t>
            </a:r>
            <a:r>
              <a:rPr lang="ru-RU" sz="4000" dirty="0" smtClean="0"/>
              <a:t>..м снег..</a:t>
            </a:r>
          </a:p>
          <a:p>
            <a:pPr marL="742950" indent="-514350">
              <a:buFont typeface="+mj-lt"/>
              <a:buAutoNum type="arabicParenR"/>
            </a:pPr>
            <a:r>
              <a:rPr lang="ru-RU" sz="4000" dirty="0" smtClean="0"/>
              <a:t>о </a:t>
            </a:r>
            <a:r>
              <a:rPr lang="ru-RU" sz="4000" dirty="0" err="1" smtClean="0"/>
              <a:t>затаивш</a:t>
            </a:r>
            <a:r>
              <a:rPr lang="ru-RU" sz="4000" dirty="0" smtClean="0"/>
              <a:t>..</a:t>
            </a:r>
            <a:r>
              <a:rPr lang="ru-RU" sz="4000" dirty="0" err="1" smtClean="0"/>
              <a:t>йся</a:t>
            </a:r>
            <a:r>
              <a:rPr lang="ru-RU" sz="4000" dirty="0" smtClean="0"/>
              <a:t> </a:t>
            </a:r>
            <a:r>
              <a:rPr lang="ru-RU" sz="4000" dirty="0" err="1" smtClean="0"/>
              <a:t>мыш</a:t>
            </a:r>
            <a:r>
              <a:rPr lang="ru-RU" sz="4000" dirty="0" smtClean="0"/>
              <a:t>..</a:t>
            </a:r>
          </a:p>
          <a:p>
            <a:pPr marL="742950" indent="-514350">
              <a:buFont typeface="+mj-lt"/>
              <a:buAutoNum type="arabicParenR"/>
            </a:pPr>
            <a:r>
              <a:rPr lang="ru-RU" sz="4000" dirty="0" smtClean="0"/>
              <a:t>о </a:t>
            </a:r>
            <a:r>
              <a:rPr lang="ru-RU" sz="4000" dirty="0" err="1" smtClean="0"/>
              <a:t>скачущ</a:t>
            </a:r>
            <a:r>
              <a:rPr lang="ru-RU" sz="4000" dirty="0" smtClean="0"/>
              <a:t>..</a:t>
            </a:r>
            <a:r>
              <a:rPr lang="ru-RU" sz="4000" dirty="0" err="1" smtClean="0"/>
              <a:t>й</a:t>
            </a:r>
            <a:r>
              <a:rPr lang="ru-RU" sz="4000" dirty="0" smtClean="0"/>
              <a:t> </a:t>
            </a:r>
            <a:r>
              <a:rPr lang="ru-RU" sz="4000" dirty="0" err="1" smtClean="0"/>
              <a:t>лошад</a:t>
            </a:r>
            <a:r>
              <a:rPr lang="ru-RU" sz="4000" dirty="0" smtClean="0"/>
              <a:t>..</a:t>
            </a:r>
            <a:endParaRPr lang="ru-RU" sz="4000" b="1" dirty="0" smtClean="0">
              <a:solidFill>
                <a:srgbClr val="FF0000"/>
              </a:solidFill>
            </a:endParaRPr>
          </a:p>
          <a:p>
            <a:pPr marL="742950" indent="-514350">
              <a:buFont typeface="+mj-lt"/>
              <a:buAutoNum type="arabicParenR"/>
            </a:pPr>
            <a:r>
              <a:rPr lang="ru-RU" sz="4000" dirty="0" smtClean="0"/>
              <a:t>с </a:t>
            </a:r>
            <a:r>
              <a:rPr lang="ru-RU" sz="4000" dirty="0" err="1" smtClean="0"/>
              <a:t>бьющ</a:t>
            </a:r>
            <a:r>
              <a:rPr lang="ru-RU" sz="4000" dirty="0" smtClean="0"/>
              <a:t>..</a:t>
            </a:r>
            <a:r>
              <a:rPr lang="ru-RU" sz="4000" dirty="0" err="1" smtClean="0"/>
              <a:t>мся</a:t>
            </a:r>
            <a:r>
              <a:rPr lang="ru-RU" sz="4000" dirty="0" smtClean="0"/>
              <a:t> </a:t>
            </a:r>
            <a:r>
              <a:rPr lang="ru-RU" sz="4000" dirty="0" err="1" smtClean="0"/>
              <a:t>сердц</a:t>
            </a:r>
            <a:r>
              <a:rPr lang="ru-RU" sz="4000" dirty="0" smtClean="0"/>
              <a:t>..м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о выпавш</a:t>
            </a:r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r>
              <a:rPr lang="ru-RU" sz="4000" b="1" dirty="0" smtClean="0">
                <a:solidFill>
                  <a:srgbClr val="7030A0"/>
                </a:solidFill>
              </a:rPr>
              <a:t>м снег</a:t>
            </a:r>
            <a:r>
              <a:rPr lang="ru-RU" sz="4000" b="1" dirty="0" smtClean="0">
                <a:solidFill>
                  <a:srgbClr val="FF0000"/>
                </a:solidFill>
              </a:rPr>
              <a:t>е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46513" y="3117725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21609" y="374842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27049" y="172267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99577" y="1722679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39590" y="241199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е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946401" y="3131792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99330" y="3790629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337952" y="2426062"/>
            <a:ext cx="500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</a:t>
            </a:r>
            <a:endParaRPr lang="ru-RU" sz="4000" dirty="0"/>
          </a:p>
        </p:txBody>
      </p:sp>
      <p:pic>
        <p:nvPicPr>
          <p:cNvPr id="32772" name="Picture 4" descr="https://img3.foto.by/photos/1ec1f/0c7dd/95d91/d8ef214c2cba872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8080" y="1773864"/>
            <a:ext cx="4060874" cy="2707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268" y="73088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 smtClean="0">
                <a:solidFill>
                  <a:schemeClr val="accent6">
                    <a:lumMod val="50000"/>
                  </a:schemeClr>
                </a:solidFill>
              </a:rPr>
              <a:t>7. В какой падежной форме причастия имеют окончание «-</a:t>
            </a:r>
            <a:r>
              <a:rPr lang="ru-RU" sz="4900" b="1" dirty="0" err="1" smtClean="0">
                <a:solidFill>
                  <a:schemeClr val="accent6">
                    <a:lumMod val="50000"/>
                  </a:schemeClr>
                </a:solidFill>
              </a:rPr>
              <a:t>ыми</a:t>
            </a:r>
            <a:r>
              <a:rPr lang="ru-RU" sz="4900" b="1" dirty="0" smtClean="0">
                <a:solidFill>
                  <a:schemeClr val="accent6">
                    <a:lumMod val="50000"/>
                  </a:schemeClr>
                </a:solidFill>
              </a:rPr>
              <a:t>-(-ими-)»?</a:t>
            </a:r>
            <a:br>
              <a:rPr lang="ru-RU" sz="4900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6335" y="2050708"/>
            <a:ext cx="10515600" cy="4351338"/>
          </a:xfrm>
        </p:spPr>
        <p:txBody>
          <a:bodyPr/>
          <a:lstStyle/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Р. п., женского рода, единственного числа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П. п., мужского рода, единственного числа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Д.п., множественного числа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Т. п., множественное числа</a:t>
            </a:r>
          </a:p>
          <a:p>
            <a:pPr marL="742950" indent="-742950">
              <a:buFont typeface="+mj-lt"/>
              <a:buAutoNum type="arabicParenR"/>
            </a:pPr>
            <a:endParaRPr lang="ru-RU" sz="3600" dirty="0" smtClean="0"/>
          </a:p>
          <a:p>
            <a:pPr marL="742950" indent="-74295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Т. п., множественное числа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5" y="64647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8. От какого из причастий не образуется форма </a:t>
            </a:r>
            <a:r>
              <a:rPr lang="ru-RU" b="1" dirty="0" smtClean="0">
                <a:solidFill>
                  <a:srgbClr val="C00000"/>
                </a:solidFill>
              </a:rPr>
              <a:t>Д. п., среднего рода, единственного числа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 сделанный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 пишущий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 производимый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200" dirty="0" smtClean="0"/>
              <a:t> от всех указанных причастий образуется данная форма.</a:t>
            </a:r>
          </a:p>
          <a:p>
            <a:endParaRPr lang="ru-RU" sz="3200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rgbClr val="7030A0"/>
                </a:solidFill>
              </a:rPr>
              <a:t>От всех указанных причастий образуется данная форма.</a:t>
            </a:r>
            <a:endParaRPr lang="ru-RU" sz="32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3" y="6886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9. В каком из вариантов </a:t>
            </a:r>
            <a:r>
              <a:rPr lang="ru-RU" b="1" dirty="0" smtClean="0">
                <a:solidFill>
                  <a:srgbClr val="C00000"/>
                </a:solidFill>
              </a:rPr>
              <a:t>неверно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образована падежная форма причастия?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980370"/>
            <a:ext cx="10515600" cy="4351338"/>
          </a:xfrm>
        </p:spPr>
        <p:txBody>
          <a:bodyPr/>
          <a:lstStyle/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увидеть украшенную шарами ель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не найти непрочитанный отцом газеты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узнать об услышанных соседом новостях</a:t>
            </a:r>
          </a:p>
          <a:p>
            <a:pPr marL="742950" indent="-742950">
              <a:buFont typeface="+mj-lt"/>
              <a:buAutoNum type="arabicParenR"/>
            </a:pPr>
            <a:r>
              <a:rPr lang="ru-RU" sz="3600" dirty="0" smtClean="0"/>
              <a:t> обнаружить сложенные женщиной вещи</a:t>
            </a:r>
          </a:p>
          <a:p>
            <a:endParaRPr lang="ru-RU" dirty="0" smtClean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не найти непрочитанн</a:t>
            </a:r>
            <a:r>
              <a:rPr lang="ru-RU" sz="3600" b="1" dirty="0" smtClean="0">
                <a:solidFill>
                  <a:srgbClr val="FF0000"/>
                </a:solidFill>
              </a:rPr>
              <a:t>ой</a:t>
            </a:r>
            <a:r>
              <a:rPr lang="ru-RU" sz="3600" b="1" dirty="0" smtClean="0">
                <a:solidFill>
                  <a:srgbClr val="7030A0"/>
                </a:solidFill>
              </a:rPr>
              <a:t> отцом газеты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64" y="68868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10. В каком из вариантов употреблено причастие в форме В. п., единственного числа, среднего рода?</a:t>
            </a:r>
            <a:b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2268" y="2092911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 поставить на купленный стол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 спросить о купленных продуктах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 убирать купленной шваброй</a:t>
            </a:r>
          </a:p>
          <a:p>
            <a:pPr marL="514350" indent="-514350">
              <a:buFont typeface="+mj-lt"/>
              <a:buAutoNum type="arabicParenR"/>
            </a:pPr>
            <a:r>
              <a:rPr lang="ru-RU" sz="3600" dirty="0" smtClean="0"/>
              <a:t> помыть купленное яблоко</a:t>
            </a:r>
          </a:p>
          <a:p>
            <a:endParaRPr lang="ru-RU" sz="3600" b="1" dirty="0" smtClean="0"/>
          </a:p>
          <a:p>
            <a:pPr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помыть купленное яблоко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34818" name="Picture 2" descr="https://im0-tub-ru.yandex.net/i?id=4a51422f6aafeafe843c7074edae05b5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91612" y="1829752"/>
            <a:ext cx="2505075" cy="304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Оцени себя!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600" dirty="0" smtClean="0"/>
              <a:t> 10-9 правильных ответов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5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8-7 правильных ответов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4</a:t>
            </a:r>
            <a:r>
              <a:rPr lang="ru-RU" sz="3600" dirty="0" smtClean="0"/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3600" dirty="0" smtClean="0"/>
              <a:t> 6-5 правильных ответов – оценка «</a:t>
            </a:r>
            <a:r>
              <a:rPr lang="ru-RU" sz="3600" b="1" dirty="0" smtClean="0">
                <a:solidFill>
                  <a:srgbClr val="FF0000"/>
                </a:solidFill>
              </a:rPr>
              <a:t>3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pic>
        <p:nvPicPr>
          <p:cNvPr id="40962" name="Picture 2" descr="https://img.kanal-o.ru/img/2018-04-23/fmt_94_24_shutterstock_4695018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595" y="3707451"/>
            <a:ext cx="4869954" cy="2739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95996" y="689317"/>
            <a:ext cx="6533272" cy="264597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Успех – это когда ты девять раз упал, но десять раз поднялся.</a:t>
            </a:r>
          </a:p>
          <a:p>
            <a:pPr algn="r"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Уинстон Черчилль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6288" y="3262756"/>
            <a:ext cx="6096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3200" b="1" dirty="0" smtClean="0">
                <a:solidFill>
                  <a:srgbClr val="7030A0"/>
                </a:solidFill>
              </a:rPr>
              <a:t>Засучите рукава, упорно работайте и знайте, что ваши усилия в конечном итоге окупятся, если вы будете учиться и расти. </a:t>
            </a:r>
          </a:p>
          <a:p>
            <a:pPr indent="457200" algn="r"/>
            <a:r>
              <a:rPr lang="ru-RU" sz="3200" b="1" dirty="0" smtClean="0">
                <a:solidFill>
                  <a:srgbClr val="7030A0"/>
                </a:solidFill>
              </a:rPr>
              <a:t>Стив Павлина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1990" name="Picture 6" descr="https://businessman.ru/static/img/n/1/1/3/5/7/8/5/i/11357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79" y="3446007"/>
            <a:ext cx="4234824" cy="2378017"/>
          </a:xfrm>
          <a:prstGeom prst="rect">
            <a:avLst/>
          </a:prstGeom>
          <a:noFill/>
        </p:spPr>
      </p:pic>
      <p:pic>
        <p:nvPicPr>
          <p:cNvPr id="41992" name="Picture 8" descr="https://forum.affinity.serif.com/uploads/monthly_2018_03/5ab50b5ee97d3_WinstonChurchill-Colour2.jpg.8d656199a13bbdc44c6f5eb3839038f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93777" y="583765"/>
            <a:ext cx="2803939" cy="2257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5234" y="242565"/>
            <a:ext cx="9223498" cy="773901"/>
          </a:xfrm>
          <a:prstGeom prst="rect">
            <a:avLst/>
          </a:prstGeom>
        </p:spPr>
        <p:txBody>
          <a:bodyPr vert="horz" wrap="square" lIns="0" tIns="34896" rIns="0" bIns="0" rtlCol="0" anchor="ctr">
            <a:spAutoFit/>
          </a:bodyPr>
          <a:lstStyle/>
          <a:p>
            <a:pPr marL="26842" algn="ctr">
              <a:lnSpc>
                <a:spcPct val="100000"/>
              </a:lnSpc>
              <a:spcBef>
                <a:spcPts val="275"/>
              </a:spcBef>
            </a:pPr>
            <a:r>
              <a:rPr lang="ru-RU" sz="4800" dirty="0" smtClean="0"/>
              <a:t>Подведение итогов урока.</a:t>
            </a:r>
            <a:endParaRPr sz="4800" dirty="0"/>
          </a:p>
        </p:txBody>
      </p:sp>
      <p:sp>
        <p:nvSpPr>
          <p:cNvPr id="16" name="TextBox 15"/>
          <p:cNvSpPr txBox="1"/>
          <p:nvPr/>
        </p:nvSpPr>
        <p:spPr>
          <a:xfrm>
            <a:off x="7481952" y="1702705"/>
            <a:ext cx="4166098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Повторили всё, что знаем о причастии.</a:t>
            </a:r>
            <a:endParaRPr lang="en-US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96019" y="3149288"/>
            <a:ext cx="4320842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Узнали, что называется склонением причастий.</a:t>
            </a:r>
            <a:endParaRPr lang="en-US" sz="24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67883" y="4694346"/>
            <a:ext cx="4363045" cy="934106"/>
          </a:xfrm>
          <a:prstGeom prst="rect">
            <a:avLst/>
          </a:prstGeom>
          <a:noFill/>
        </p:spPr>
        <p:txBody>
          <a:bodyPr wrap="square" lIns="193551" tIns="96776" rIns="193551" bIns="96776" rtlCol="0">
            <a:spAutoFit/>
          </a:bodyPr>
          <a:lstStyle/>
          <a:p>
            <a:pPr defTabSz="1219084">
              <a:spcAft>
                <a:spcPts val="199"/>
              </a:spcAft>
              <a:defRPr/>
            </a:pPr>
            <a:r>
              <a:rPr lang="ru-RU" sz="2400" b="1" kern="0" spc="-70" dirty="0" smtClean="0">
                <a:solidFill>
                  <a:srgbClr val="57565A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Разобрали, как склоняются причастия.</a:t>
            </a:r>
            <a:endParaRPr lang="en-US" sz="2400" kern="0" dirty="0" smtClean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879976" y="1583223"/>
            <a:ext cx="0" cy="4401749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189785" y="1650847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en-US" sz="3800" kern="0" dirty="0" smtClean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5" name="Oval 11"/>
          <p:cNvSpPr/>
          <p:nvPr/>
        </p:nvSpPr>
        <p:spPr>
          <a:xfrm>
            <a:off x="6257779" y="3097476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ru-RU" sz="3800" kern="0" dirty="0" smtClean="0">
                <a:solidFill>
                  <a:srgbClr val="FFFFFF"/>
                </a:solidFill>
                <a:latin typeface="Open Sans Light"/>
              </a:rPr>
              <a:t>2</a:t>
            </a:r>
            <a:endParaRPr lang="en-US" sz="3800" kern="0" dirty="0" smtClean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6" name="Oval 11"/>
          <p:cNvSpPr/>
          <p:nvPr/>
        </p:nvSpPr>
        <p:spPr>
          <a:xfrm>
            <a:off x="6243711" y="4630853"/>
            <a:ext cx="1130353" cy="1064218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93551" tIns="96776" rIns="193551" bIns="96776" rtlCol="0" anchor="ctr"/>
          <a:lstStyle/>
          <a:p>
            <a:pPr algn="ctr" defTabSz="1219084">
              <a:defRPr/>
            </a:pPr>
            <a:r>
              <a:rPr lang="ru-RU" sz="3800" kern="0" dirty="0" smtClean="0">
                <a:solidFill>
                  <a:srgbClr val="FFFFFF"/>
                </a:solidFill>
                <a:latin typeface="Open Sans Light"/>
              </a:rPr>
              <a:t>3</a:t>
            </a:r>
            <a:endParaRPr lang="en-US" sz="3800" kern="0" dirty="0" smtClean="0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27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99240" y="2172814"/>
            <a:ext cx="3572419" cy="2593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9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25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Самостоятельная работа.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5249" y="1825625"/>
            <a:ext cx="11101115" cy="4351338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47</a:t>
            </a:r>
            <a:r>
              <a:rPr lang="ru-RU" sz="3200" b="1" dirty="0" smtClean="0"/>
              <a:t> (стр. 22). </a:t>
            </a:r>
            <a:r>
              <a:rPr lang="ru-RU" sz="3200" dirty="0" smtClean="0"/>
              <a:t>Спишите, вставляя пропущенные буквы. В скобках укажите вопрос. Выделите окончания причастий, сверху надпишите падеж.</a:t>
            </a:r>
          </a:p>
        </p:txBody>
      </p:sp>
      <p:pic>
        <p:nvPicPr>
          <p:cNvPr id="6" name="Picture 6" descr="https://avatars.mds.yandex.net/get-zen_doc/1107063/pub_5bb10e3e9f3bb400aa407fb1_5bb10e9c3788e900a9045cf1/scale_12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8200" y="3565515"/>
            <a:ext cx="3572419" cy="2593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95997" y="22444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Проверка самостоятельной работы.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838200" y="1420837"/>
            <a:ext cx="10515600" cy="475612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FF0000"/>
                </a:solidFill>
              </a:rPr>
              <a:t>42 </a:t>
            </a:r>
            <a:r>
              <a:rPr lang="ru-RU" b="1" dirty="0" smtClean="0"/>
              <a:t>(стр. 21). </a:t>
            </a:r>
            <a:r>
              <a:rPr lang="ru-RU" dirty="0" smtClean="0"/>
              <a:t>Спишите пословицы. Укажите вид и время причастий, обозначьте их окончания.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знающий</a:t>
            </a:r>
            <a:r>
              <a:rPr lang="ru-RU" dirty="0" smtClean="0"/>
              <a:t> – несовершенный вид, настоящее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привыкший</a:t>
            </a:r>
            <a:r>
              <a:rPr lang="ru-RU" dirty="0" smtClean="0"/>
              <a:t> – совершенный вид, прошедшее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подстреленная</a:t>
            </a:r>
            <a:r>
              <a:rPr lang="ru-RU" dirty="0" smtClean="0"/>
              <a:t> – совершенный вид, прошедшее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сказанного</a:t>
            </a:r>
            <a:r>
              <a:rPr lang="ru-RU" dirty="0" smtClean="0"/>
              <a:t> – совершенный вид, прошедшее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теряющий</a:t>
            </a:r>
            <a:r>
              <a:rPr lang="ru-RU" dirty="0" smtClean="0"/>
              <a:t> – несовершенный вид, настоящее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развалившийся </a:t>
            </a:r>
            <a:r>
              <a:rPr lang="ru-RU" dirty="0" smtClean="0"/>
              <a:t>– совершенный вид, прошедшее время;</a:t>
            </a:r>
          </a:p>
          <a:p>
            <a:pPr algn="just"/>
            <a:r>
              <a:rPr lang="ru-RU" dirty="0" smtClean="0">
                <a:solidFill>
                  <a:srgbClr val="7030A0"/>
                </a:solidFill>
              </a:rPr>
              <a:t>ускользнувшая</a:t>
            </a:r>
            <a:r>
              <a:rPr lang="ru-RU" dirty="0" smtClean="0"/>
              <a:t> – совершенный вид, прошедшее время.</a:t>
            </a:r>
            <a:endParaRPr lang="ru-RU" dirty="0"/>
          </a:p>
        </p:txBody>
      </p:sp>
      <p:sp>
        <p:nvSpPr>
          <p:cNvPr id="5" name="Рамка 4"/>
          <p:cNvSpPr/>
          <p:nvPr/>
        </p:nvSpPr>
        <p:spPr>
          <a:xfrm>
            <a:off x="2289136" y="2326450"/>
            <a:ext cx="439997" cy="388614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3259806" y="3395594"/>
            <a:ext cx="425929" cy="332343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2455603" y="3871551"/>
            <a:ext cx="540815" cy="376891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/>
        </p:nvSpPr>
        <p:spPr>
          <a:xfrm>
            <a:off x="2453259" y="4417846"/>
            <a:ext cx="458753" cy="337033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2943283" y="4950075"/>
            <a:ext cx="390760" cy="339378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Рамка 11"/>
          <p:cNvSpPr/>
          <p:nvPr/>
        </p:nvSpPr>
        <p:spPr>
          <a:xfrm>
            <a:off x="3250428" y="5468235"/>
            <a:ext cx="449375" cy="341722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Рамка 12"/>
          <p:cNvSpPr/>
          <p:nvPr/>
        </p:nvSpPr>
        <p:spPr>
          <a:xfrm>
            <a:off x="2600970" y="2877435"/>
            <a:ext cx="451719" cy="386270"/>
          </a:xfrm>
          <a:prstGeom prst="frame">
            <a:avLst>
              <a:gd name="adj1" fmla="val 0"/>
            </a:avLst>
          </a:prstGeom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07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Словарный диктант.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030" y="1519311"/>
            <a:ext cx="11591779" cy="4657652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dirty="0" smtClean="0"/>
              <a:t>Под…</a:t>
            </a:r>
            <a:r>
              <a:rPr lang="ru-RU" dirty="0" err="1" smtClean="0"/>
              <a:t>езжающий</a:t>
            </a:r>
            <a:r>
              <a:rPr lang="ru-RU" dirty="0" smtClean="0"/>
              <a:t> об…</a:t>
            </a:r>
            <a:r>
              <a:rPr lang="ru-RU" dirty="0" err="1" smtClean="0"/>
              <a:t>ездчик</a:t>
            </a:r>
            <a:r>
              <a:rPr lang="ru-RU" dirty="0" smtClean="0"/>
              <a:t>, с…</a:t>
            </a:r>
            <a:r>
              <a:rPr lang="ru-RU" dirty="0" err="1" smtClean="0"/>
              <a:t>экономленный</a:t>
            </a:r>
            <a:r>
              <a:rPr lang="ru-RU" dirty="0" smtClean="0"/>
              <a:t> метал…, об…явленное представление, </a:t>
            </a:r>
            <a:r>
              <a:rPr lang="ru-RU" dirty="0" err="1" smtClean="0"/>
              <a:t>изъ</a:t>
            </a:r>
            <a:r>
              <a:rPr lang="ru-RU" dirty="0" smtClean="0"/>
              <a:t>…</a:t>
            </a:r>
            <a:r>
              <a:rPr lang="ru-RU" dirty="0" err="1" smtClean="0"/>
              <a:t>сняющийся</a:t>
            </a:r>
            <a:r>
              <a:rPr lang="ru-RU" dirty="0" smtClean="0"/>
              <a:t> на француз…ком языке, расчетливый </a:t>
            </a:r>
            <a:r>
              <a:rPr lang="ru-RU" dirty="0" err="1" smtClean="0"/>
              <a:t>пац</a:t>
            </a:r>
            <a:r>
              <a:rPr lang="ru-RU" dirty="0" smtClean="0"/>
              <a:t>…</a:t>
            </a:r>
            <a:r>
              <a:rPr lang="ru-RU" dirty="0" err="1" smtClean="0"/>
              <a:t>ент</a:t>
            </a:r>
            <a:r>
              <a:rPr lang="ru-RU" dirty="0" smtClean="0"/>
              <a:t>, р…</a:t>
            </a:r>
            <a:r>
              <a:rPr lang="ru-RU" dirty="0" err="1" smtClean="0"/>
              <a:t>стущее</a:t>
            </a:r>
            <a:r>
              <a:rPr lang="ru-RU" dirty="0" smtClean="0"/>
              <a:t> деревце, </a:t>
            </a:r>
            <a:r>
              <a:rPr lang="ru-RU" dirty="0" err="1" smtClean="0"/>
              <a:t>изл</a:t>
            </a:r>
            <a:r>
              <a:rPr lang="ru-RU" dirty="0" smtClean="0"/>
              <a:t>…</a:t>
            </a:r>
            <a:r>
              <a:rPr lang="ru-RU" dirty="0" err="1" smtClean="0"/>
              <a:t>гающий</a:t>
            </a:r>
            <a:r>
              <a:rPr lang="ru-RU" dirty="0" smtClean="0"/>
              <a:t> обстоятельства происшедшего.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Задание:</a:t>
            </a:r>
            <a:r>
              <a:rPr lang="ru-RU" dirty="0" smtClean="0"/>
              <a:t> </a:t>
            </a:r>
            <a:r>
              <a:rPr lang="ru-RU" b="1" dirty="0" smtClean="0"/>
              <a:t>выпишите причастия.</a:t>
            </a:r>
          </a:p>
          <a:p>
            <a:pPr indent="228600" algn="just">
              <a:buNone/>
            </a:pPr>
            <a:r>
              <a:rPr lang="ru-RU" dirty="0" smtClean="0"/>
              <a:t> Подъезжающий, сэкономленный, объявленное, изъясняющийся, растущее, излагающий,  происшедшего.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2412" y="1457738"/>
            <a:ext cx="484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08673" y="1401465"/>
            <a:ext cx="445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91230" y="1370987"/>
            <a:ext cx="484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9901" y="1750816"/>
            <a:ext cx="4844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</a:rPr>
              <a:t>ъ</a:t>
            </a:r>
            <a:endParaRPr lang="ru-RU" sz="3200" b="1" dirty="0">
              <a:solidFill>
                <a:srgbClr val="FF000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7076049" y="1730326"/>
            <a:ext cx="379828" cy="844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531993" y="1809429"/>
            <a:ext cx="4235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954057" y="1781294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98538" y="2175189"/>
            <a:ext cx="4363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263105" y="2161121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258330" y="2175189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а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6" name="Picture 2" descr="C:\Documents and Settings\User\Мои документы\Мои рисунки\компьютеры и школа\Копия img6.jpg">
            <a:extLst>
              <a:ext uri="{FF2B5EF4-FFF2-40B4-BE49-F238E27FC236}">
                <a16:creationId xmlns="" xmlns:a16="http://schemas.microsoft.com/office/drawing/2014/main" id="{F8AAE6B6-B92D-4BE1-B986-DAD47796B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610" y="4481909"/>
            <a:ext cx="3037982" cy="2179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606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Повторение.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336431"/>
            <a:ext cx="10515600" cy="5078437"/>
          </a:xfrm>
        </p:spPr>
        <p:txBody>
          <a:bodyPr>
            <a:normAutofit fontScale="85000" lnSpcReduction="10000"/>
          </a:bodyPr>
          <a:lstStyle/>
          <a:p>
            <a:pPr indent="228600" algn="just">
              <a:buNone/>
            </a:pPr>
            <a:r>
              <a:rPr lang="ru-RU" dirty="0" smtClean="0"/>
              <a:t> 1. Что такое причастие?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Особая форма глагола.</a:t>
            </a:r>
          </a:p>
          <a:p>
            <a:pPr indent="228600" algn="just">
              <a:buNone/>
            </a:pPr>
            <a:r>
              <a:rPr lang="ru-RU" dirty="0" smtClean="0"/>
              <a:t>2. Что обозначает причастие?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Признак предмета по действию.</a:t>
            </a:r>
          </a:p>
          <a:p>
            <a:pPr indent="228600" algn="just">
              <a:buNone/>
            </a:pPr>
            <a:r>
              <a:rPr lang="ru-RU" dirty="0" smtClean="0"/>
              <a:t>3. На какие вопросы отвечает причастие? 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Какой?</a:t>
            </a:r>
          </a:p>
          <a:p>
            <a:pPr indent="228600" algn="just">
              <a:buNone/>
            </a:pPr>
            <a:r>
              <a:rPr lang="ru-RU" dirty="0" smtClean="0"/>
              <a:t>4. Признаки каких частей речи совмещает в себе причастие?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Глагола и прилагательного.</a:t>
            </a:r>
          </a:p>
          <a:p>
            <a:pPr indent="228600" algn="just">
              <a:buNone/>
            </a:pPr>
            <a:r>
              <a:rPr lang="ru-RU" dirty="0" smtClean="0"/>
              <a:t>5. Какова синтаксическая роль причастия?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Определение, сказуемое (краткие причастия).</a:t>
            </a:r>
          </a:p>
          <a:p>
            <a:pPr indent="228600" algn="just">
              <a:buNone/>
            </a:pPr>
            <a:r>
              <a:rPr lang="ru-RU" dirty="0" smtClean="0"/>
              <a:t>6. Назовите суффиксы причастий.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-</a:t>
            </a:r>
            <a:r>
              <a:rPr lang="ru-RU" b="1" dirty="0" err="1" smtClean="0">
                <a:solidFill>
                  <a:srgbClr val="C00000"/>
                </a:solidFill>
              </a:rPr>
              <a:t>ущ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ющ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ащ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ящ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вш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ш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ом</a:t>
            </a:r>
            <a:r>
              <a:rPr lang="ru-RU" b="1" dirty="0" smtClean="0">
                <a:solidFill>
                  <a:srgbClr val="C00000"/>
                </a:solidFill>
              </a:rPr>
              <a:t>-, -ем-, -им-, -</a:t>
            </a:r>
            <a:r>
              <a:rPr lang="ru-RU" b="1" dirty="0" err="1" smtClean="0">
                <a:solidFill>
                  <a:srgbClr val="C00000"/>
                </a:solidFill>
              </a:rPr>
              <a:t>нн</a:t>
            </a:r>
            <a:r>
              <a:rPr lang="ru-RU" b="1" dirty="0" smtClean="0">
                <a:solidFill>
                  <a:srgbClr val="C00000"/>
                </a:solidFill>
              </a:rPr>
              <a:t>-, -</a:t>
            </a:r>
            <a:r>
              <a:rPr lang="ru-RU" b="1" dirty="0" err="1" smtClean="0">
                <a:solidFill>
                  <a:srgbClr val="C00000"/>
                </a:solidFill>
              </a:rPr>
              <a:t>енн</a:t>
            </a:r>
            <a:r>
              <a:rPr lang="ru-RU" b="1" dirty="0" smtClean="0">
                <a:solidFill>
                  <a:srgbClr val="C00000"/>
                </a:solidFill>
              </a:rPr>
              <a:t>-, -т-.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79765" y="478301"/>
            <a:ext cx="2804155" cy="2781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131AB7C-043F-48A5-B2D6-F23BA8CFF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1" y="4515730"/>
            <a:ext cx="1363565" cy="1641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35" y="18224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Склонение причастий.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420836"/>
            <a:ext cx="10515600" cy="4994031"/>
          </a:xfrm>
        </p:spPr>
        <p:txBody>
          <a:bodyPr/>
          <a:lstStyle/>
          <a:p>
            <a:pPr indent="228600" algn="just">
              <a:buNone/>
            </a:pPr>
            <a:r>
              <a:rPr lang="ru-RU" sz="3200" b="1" dirty="0" smtClean="0">
                <a:solidFill>
                  <a:srgbClr val="C00000"/>
                </a:solidFill>
              </a:rPr>
              <a:t>Склонение причастий в русском языке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/>
              <a:t>– это грамматический признак причастий, указывающий на их способность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изменяться по падежам, родам и числам</a:t>
            </a:r>
            <a:r>
              <a:rPr lang="ru-RU" sz="3200" dirty="0" smtClean="0"/>
              <a:t>.</a:t>
            </a:r>
          </a:p>
          <a:p>
            <a:pPr indent="228600" algn="just">
              <a:buNone/>
            </a:pPr>
            <a:r>
              <a:rPr lang="ru-RU" sz="3200" dirty="0" smtClean="0"/>
              <a:t> В словосочетаниях и предложениях причастия обычно </a:t>
            </a:r>
            <a:r>
              <a:rPr lang="ru-RU" sz="3200" b="1" dirty="0" smtClean="0">
                <a:solidFill>
                  <a:srgbClr val="7030A0"/>
                </a:solidFill>
              </a:rPr>
              <a:t>согласуются с существительным или местоимением:</a:t>
            </a:r>
            <a:r>
              <a:rPr lang="ru-RU" sz="3200" dirty="0" smtClean="0">
                <a:solidFill>
                  <a:srgbClr val="7030A0"/>
                </a:solidFill>
              </a:rPr>
              <a:t> </a:t>
            </a:r>
          </a:p>
          <a:p>
            <a:pPr indent="228600" algn="just">
              <a:buNone/>
            </a:pPr>
            <a:r>
              <a:rPr lang="ru-RU" sz="3200" dirty="0" smtClean="0"/>
              <a:t>мужчина, (какой?) </a:t>
            </a:r>
            <a:r>
              <a:rPr lang="ru-RU" sz="3200" b="1" dirty="0" smtClean="0"/>
              <a:t>одетый</a:t>
            </a:r>
            <a:r>
              <a:rPr lang="ru-RU" sz="3200" dirty="0" smtClean="0"/>
              <a:t> в темное пальто; </a:t>
            </a:r>
          </a:p>
          <a:p>
            <a:pPr indent="228600" algn="just">
              <a:buNone/>
            </a:pPr>
            <a:r>
              <a:rPr lang="ru-RU" sz="3200" b="1" dirty="0" smtClean="0"/>
              <a:t>одетый</a:t>
            </a:r>
            <a:r>
              <a:rPr lang="ru-RU" sz="3200" dirty="0" smtClean="0"/>
              <a:t> – причастие в форме </a:t>
            </a:r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И. п., ед. ч., муж. рода</a:t>
            </a:r>
            <a:r>
              <a:rPr lang="ru-RU" sz="3200" dirty="0" smtClean="0"/>
              <a:t>, согласовано с существительным мужчина.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 </a:t>
            </a:r>
            <a:r>
              <a:rPr lang="ru-RU" sz="5400" b="1" dirty="0" smtClean="0">
                <a:solidFill>
                  <a:srgbClr val="002060"/>
                </a:solidFill>
              </a:rPr>
              <a:t>Освоение нового материала.</a:t>
            </a:r>
            <a:endParaRPr lang="ru-RU" sz="5400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69146" y="1659982"/>
          <a:ext cx="10128738" cy="3460656"/>
        </p:xfrm>
        <a:graphic>
          <a:graphicData uri="http://schemas.openxmlformats.org/drawingml/2006/table">
            <a:tbl>
              <a:tblPr/>
              <a:tblGrid>
                <a:gridCol w="1256721"/>
                <a:gridCol w="3909400"/>
                <a:gridCol w="2517011"/>
                <a:gridCol w="2445606"/>
              </a:tblGrid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И.п.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ий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ий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ие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Р.п.</a:t>
                      </a:r>
                      <a:endParaRPr lang="ru-RU" sz="1800" b="1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его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его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их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Д.п.</a:t>
                      </a:r>
                      <a:endParaRPr lang="ru-RU" sz="1800" b="1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ему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ему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им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В.п.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его</a:t>
                      </a:r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/лучш</a:t>
                      </a:r>
                      <a:r>
                        <a:rPr lang="ru-RU" sz="3200" b="1" i="0" u="none" strike="noStrike" dirty="0" smtClean="0">
                          <a:solidFill>
                            <a:srgbClr val="7030A0"/>
                          </a:solidFill>
                          <a:latin typeface="Times New Roman"/>
                        </a:rPr>
                        <a:t>ий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его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их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Т.п.</a:t>
                      </a:r>
                      <a:endParaRPr lang="ru-RU" sz="1800" b="1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им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им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ими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76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1" i="0" u="none" strike="noStrike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/>
                        </a:rPr>
                        <a:t>П.п.</a:t>
                      </a:r>
                      <a:endParaRPr lang="ru-RU" sz="1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 </a:t>
                      </a:r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лучш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ем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 </a:t>
                      </a:r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ем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3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 </a:t>
                      </a:r>
                      <a:r>
                        <a:rPr lang="ru-RU" sz="3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спящ</a:t>
                      </a:r>
                      <a:r>
                        <a:rPr lang="ru-RU" sz="3200" b="1" i="0" u="none" strike="noStrike" dirty="0">
                          <a:solidFill>
                            <a:srgbClr val="7030A0"/>
                          </a:solidFill>
                          <a:latin typeface="Times New Roman"/>
                        </a:rPr>
                        <a:t>их</a:t>
                      </a:r>
                      <a:endParaRPr lang="ru-RU" sz="1800" b="1" dirty="0">
                        <a:solidFill>
                          <a:srgbClr val="7030A0"/>
                        </a:solidFill>
                        <a:latin typeface="Times New Roman"/>
                      </a:endParaRPr>
                    </a:p>
                  </a:txBody>
                  <a:tcPr marL="35560" marR="35560" marT="35560" marB="3556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36320" y="5398869"/>
            <a:ext cx="1021783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Вывод: </a:t>
            </a:r>
            <a:r>
              <a:rPr lang="ru-RU" sz="3200" b="1" dirty="0" smtClean="0"/>
              <a:t>полные причастия склоняются так же, как полные прилагательные.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Орфограмма № 65.</a:t>
            </a:r>
            <a:endParaRPr lang="ru-RU" sz="66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75582"/>
            <a:ext cx="10515600" cy="4895556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b="1" dirty="0" smtClean="0"/>
              <a:t>Окончания причастий определяются так же, как окончания прилагательных, по ударным окончаниям заданных к ним вопросов, например:</a:t>
            </a:r>
          </a:p>
          <a:p>
            <a:pPr indent="228600" algn="just">
              <a:buNone/>
            </a:pPr>
            <a:r>
              <a:rPr lang="ru-RU" dirty="0" smtClean="0"/>
              <a:t>с читающ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  <a:r>
              <a:rPr lang="ru-RU" dirty="0" smtClean="0"/>
              <a:t> мальчиком – с мальчиком (как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  <a:r>
              <a:rPr lang="ru-RU" dirty="0" smtClean="0"/>
              <a:t>?) читающ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им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Исключение</a:t>
            </a:r>
            <a:r>
              <a:rPr lang="ru-RU" b="1" dirty="0" smtClean="0"/>
              <a:t> </a:t>
            </a:r>
            <a:r>
              <a:rPr lang="ru-RU" dirty="0" smtClean="0"/>
              <a:t>составляет именительный падеж мужского</a:t>
            </a:r>
            <a:r>
              <a:rPr lang="ru-RU" b="1" dirty="0" smtClean="0"/>
              <a:t> </a:t>
            </a:r>
            <a:r>
              <a:rPr lang="ru-RU" dirty="0" smtClean="0"/>
              <a:t>рода единственного числа, имеющий окончание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-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ий</a:t>
            </a:r>
            <a:r>
              <a:rPr lang="ru-RU" b="1" dirty="0" smtClean="0"/>
              <a:t>, например:</a:t>
            </a:r>
          </a:p>
          <a:p>
            <a:pPr indent="228600" algn="just">
              <a:buNone/>
            </a:pPr>
            <a:r>
              <a:rPr lang="ru-RU" dirty="0" smtClean="0"/>
              <a:t>читающ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ий</a:t>
            </a:r>
            <a:r>
              <a:rPr lang="ru-RU" dirty="0" smtClean="0"/>
              <a:t> – мальчик (как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ой</a:t>
            </a:r>
            <a:r>
              <a:rPr lang="ru-RU" dirty="0" smtClean="0"/>
              <a:t>?) читающ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ий</a:t>
            </a:r>
            <a:r>
              <a:rPr lang="ru-RU" dirty="0" smtClean="0"/>
              <a:t> . </a:t>
            </a:r>
            <a:endParaRPr lang="ru-RU" dirty="0"/>
          </a:p>
        </p:txBody>
      </p:sp>
      <p:pic>
        <p:nvPicPr>
          <p:cNvPr id="4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9059593" y="4240023"/>
            <a:ext cx="2362544" cy="2325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ttps://funart.pro/uploads/posts/2020-04/1585951088_14-p-bezhevie-foni-dlya-prezentatsii-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1693" y="562708"/>
            <a:ext cx="11465170" cy="5992837"/>
          </a:xfrm>
        </p:spPr>
        <p:txBody>
          <a:bodyPr>
            <a:normAutofit fontScale="92500"/>
          </a:bodyPr>
          <a:lstStyle/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Винительный падеж</a:t>
            </a:r>
            <a:r>
              <a:rPr lang="ru-RU" dirty="0" smtClean="0"/>
              <a:t> причастий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мужского рода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множественного числа </a:t>
            </a:r>
            <a:r>
              <a:rPr lang="ru-RU" dirty="0" smtClean="0"/>
              <a:t>совпадает по форме с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именительным</a:t>
            </a:r>
            <a:r>
              <a:rPr lang="ru-RU" dirty="0" smtClean="0"/>
              <a:t>, если причастие относится к </a:t>
            </a:r>
            <a:r>
              <a:rPr lang="ru-RU" b="1" dirty="0" smtClean="0">
                <a:solidFill>
                  <a:srgbClr val="7030A0"/>
                </a:solidFill>
              </a:rPr>
              <a:t>неодушевлённому существительному</a:t>
            </a:r>
            <a:r>
              <a:rPr lang="ru-RU" dirty="0" smtClean="0"/>
              <a:t>:</a:t>
            </a:r>
          </a:p>
          <a:p>
            <a:pPr indent="228600" algn="just">
              <a:buNone/>
            </a:pPr>
            <a:r>
              <a:rPr lang="ru-RU" i="1" dirty="0" smtClean="0"/>
              <a:t>вижу отъезжающ</a:t>
            </a:r>
            <a:r>
              <a:rPr lang="ru-RU" b="1" i="1" dirty="0" smtClean="0">
                <a:solidFill>
                  <a:srgbClr val="C00000"/>
                </a:solidFill>
              </a:rPr>
              <a:t>ий</a:t>
            </a:r>
            <a:r>
              <a:rPr lang="ru-RU" i="1" dirty="0" smtClean="0"/>
              <a:t> поезд</a:t>
            </a:r>
            <a:r>
              <a:rPr lang="ru-RU" dirty="0" smtClean="0"/>
              <a:t> </a:t>
            </a:r>
            <a:r>
              <a:rPr lang="ru-RU" b="1" dirty="0" smtClean="0"/>
              <a:t>(В. п.)</a:t>
            </a:r>
            <a:r>
              <a:rPr lang="ru-RU" dirty="0" smtClean="0"/>
              <a:t> </a:t>
            </a:r>
            <a:r>
              <a:rPr lang="ru-RU" i="1" dirty="0" smtClean="0"/>
              <a:t> –  отъезжающ</a:t>
            </a:r>
            <a:r>
              <a:rPr lang="ru-RU" b="1" i="1" dirty="0" smtClean="0">
                <a:solidFill>
                  <a:srgbClr val="C00000"/>
                </a:solidFill>
              </a:rPr>
              <a:t>ий</a:t>
            </a:r>
            <a:r>
              <a:rPr lang="ru-RU" i="1" dirty="0" smtClean="0"/>
              <a:t> поезд</a:t>
            </a:r>
            <a:r>
              <a:rPr lang="ru-RU" dirty="0" smtClean="0"/>
              <a:t> </a:t>
            </a:r>
            <a:r>
              <a:rPr lang="ru-RU" b="1" dirty="0" smtClean="0"/>
              <a:t>(И. п.)</a:t>
            </a:r>
            <a:r>
              <a:rPr lang="ru-RU" dirty="0" smtClean="0"/>
              <a:t>,</a:t>
            </a:r>
          </a:p>
          <a:p>
            <a:pPr indent="228600" algn="just">
              <a:buNone/>
            </a:pPr>
            <a:r>
              <a:rPr lang="ru-RU" i="1" dirty="0" smtClean="0"/>
              <a:t>вижу испачканн</a:t>
            </a:r>
            <a:r>
              <a:rPr lang="ru-RU" b="1" i="1" dirty="0" smtClean="0">
                <a:solidFill>
                  <a:srgbClr val="C00000"/>
                </a:solidFill>
              </a:rPr>
              <a:t>ые</a:t>
            </a:r>
            <a:r>
              <a:rPr lang="ru-RU" i="1" dirty="0" smtClean="0"/>
              <a:t> ботинки</a:t>
            </a:r>
            <a:r>
              <a:rPr lang="ru-RU" dirty="0" smtClean="0"/>
              <a:t> </a:t>
            </a:r>
            <a:r>
              <a:rPr lang="ru-RU" b="1" dirty="0" smtClean="0"/>
              <a:t>(В. п.)</a:t>
            </a:r>
            <a:r>
              <a:rPr lang="ru-RU" dirty="0" smtClean="0"/>
              <a:t> </a:t>
            </a:r>
            <a:r>
              <a:rPr lang="ru-RU" i="1" dirty="0" smtClean="0"/>
              <a:t> –  испачканн</a:t>
            </a:r>
            <a:r>
              <a:rPr lang="ru-RU" b="1" i="1" dirty="0" smtClean="0">
                <a:solidFill>
                  <a:srgbClr val="C00000"/>
                </a:solidFill>
              </a:rPr>
              <a:t>ые</a:t>
            </a:r>
            <a:r>
              <a:rPr lang="ru-RU" i="1" dirty="0" smtClean="0"/>
              <a:t> ботинки</a:t>
            </a:r>
            <a:r>
              <a:rPr lang="ru-RU" dirty="0" smtClean="0"/>
              <a:t> </a:t>
            </a:r>
            <a:r>
              <a:rPr lang="ru-RU" b="1" dirty="0" smtClean="0"/>
              <a:t>(И. п.)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Винительный падеж</a:t>
            </a:r>
            <a:r>
              <a:rPr lang="ru-RU" dirty="0" smtClean="0"/>
              <a:t> причастий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мужского рода </a:t>
            </a:r>
            <a:r>
              <a:rPr lang="ru-RU" dirty="0" smtClean="0"/>
              <a:t>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множественного числа</a:t>
            </a:r>
            <a:r>
              <a:rPr lang="ru-RU" dirty="0" smtClean="0"/>
              <a:t> совпадает по форме с 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родительным</a:t>
            </a:r>
            <a:r>
              <a:rPr lang="ru-RU" dirty="0" smtClean="0"/>
              <a:t>, если причастие относится к </a:t>
            </a:r>
            <a:r>
              <a:rPr lang="ru-RU" b="1" dirty="0" smtClean="0">
                <a:solidFill>
                  <a:srgbClr val="7030A0"/>
                </a:solidFill>
              </a:rPr>
              <a:t>одушевлённому существительному</a:t>
            </a:r>
            <a:r>
              <a:rPr lang="ru-RU" dirty="0" smtClean="0"/>
              <a:t>:</a:t>
            </a:r>
          </a:p>
          <a:p>
            <a:pPr indent="228600" algn="just">
              <a:buNone/>
            </a:pPr>
            <a:r>
              <a:rPr lang="ru-RU" i="1" dirty="0" smtClean="0"/>
              <a:t>вижу убегающ</a:t>
            </a:r>
            <a:r>
              <a:rPr lang="ru-RU" b="1" i="1" dirty="0" smtClean="0">
                <a:solidFill>
                  <a:srgbClr val="C00000"/>
                </a:solidFill>
              </a:rPr>
              <a:t>его</a:t>
            </a:r>
            <a:r>
              <a:rPr lang="ru-RU" i="1" dirty="0" smtClean="0"/>
              <a:t> медведя</a:t>
            </a:r>
            <a:r>
              <a:rPr lang="ru-RU" dirty="0" smtClean="0"/>
              <a:t> </a:t>
            </a:r>
            <a:r>
              <a:rPr lang="ru-RU" b="1" dirty="0" smtClean="0"/>
              <a:t>(В. п.)</a:t>
            </a:r>
            <a:r>
              <a:rPr lang="ru-RU" dirty="0" smtClean="0"/>
              <a:t> </a:t>
            </a:r>
            <a:r>
              <a:rPr lang="ru-RU" i="1" dirty="0" smtClean="0"/>
              <a:t> – нет убегающ</a:t>
            </a:r>
            <a:r>
              <a:rPr lang="ru-RU" b="1" i="1" dirty="0" smtClean="0">
                <a:solidFill>
                  <a:srgbClr val="C00000"/>
                </a:solidFill>
              </a:rPr>
              <a:t>его</a:t>
            </a:r>
            <a:r>
              <a:rPr lang="ru-RU" i="1" dirty="0" smtClean="0"/>
              <a:t> медведя</a:t>
            </a:r>
            <a:r>
              <a:rPr lang="ru-RU" dirty="0" smtClean="0"/>
              <a:t> </a:t>
            </a:r>
            <a:r>
              <a:rPr lang="ru-RU" b="1" dirty="0" smtClean="0"/>
              <a:t>(Р. п.)</a:t>
            </a:r>
            <a:r>
              <a:rPr lang="ru-RU" dirty="0" smtClean="0"/>
              <a:t>,</a:t>
            </a:r>
          </a:p>
          <a:p>
            <a:pPr indent="228600" algn="just">
              <a:buNone/>
            </a:pPr>
            <a:r>
              <a:rPr lang="ru-RU" i="1" dirty="0" smtClean="0"/>
              <a:t>вижу играющ</a:t>
            </a:r>
            <a:r>
              <a:rPr lang="ru-RU" b="1" i="1" dirty="0" smtClean="0">
                <a:solidFill>
                  <a:srgbClr val="C00000"/>
                </a:solidFill>
              </a:rPr>
              <a:t>их</a:t>
            </a:r>
            <a:r>
              <a:rPr lang="ru-RU" i="1" dirty="0" smtClean="0"/>
              <a:t> медвежат</a:t>
            </a:r>
            <a:r>
              <a:rPr lang="ru-RU" dirty="0" smtClean="0"/>
              <a:t> </a:t>
            </a:r>
            <a:r>
              <a:rPr lang="ru-RU" b="1" dirty="0" smtClean="0"/>
              <a:t>(В. п.)</a:t>
            </a:r>
            <a:r>
              <a:rPr lang="ru-RU" dirty="0" smtClean="0"/>
              <a:t> </a:t>
            </a:r>
            <a:r>
              <a:rPr lang="ru-RU" i="1" dirty="0" smtClean="0"/>
              <a:t> – нет играющ</a:t>
            </a:r>
            <a:r>
              <a:rPr lang="ru-RU" b="1" i="1" dirty="0" smtClean="0">
                <a:solidFill>
                  <a:srgbClr val="C00000"/>
                </a:solidFill>
              </a:rPr>
              <a:t>их</a:t>
            </a:r>
            <a:r>
              <a:rPr lang="ru-RU" i="1" dirty="0" smtClean="0"/>
              <a:t> медвежат</a:t>
            </a:r>
            <a:r>
              <a:rPr lang="ru-RU" dirty="0" smtClean="0"/>
              <a:t> </a:t>
            </a:r>
            <a:r>
              <a:rPr lang="ru-RU" b="1" dirty="0" smtClean="0"/>
              <a:t>(Р. п.).</a:t>
            </a:r>
          </a:p>
          <a:p>
            <a:endParaRPr lang="ru-RU" dirty="0"/>
          </a:p>
        </p:txBody>
      </p:sp>
      <p:pic>
        <p:nvPicPr>
          <p:cNvPr id="23556" name="Picture 4" descr="https://im0-tub-ru.yandex.net/i?id=fbd127e7dce84394c9269b120449b82f-l&amp;n=1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BFA"/>
              </a:clrFrom>
              <a:clrTo>
                <a:srgbClr val="F9FB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2572" y="4723646"/>
            <a:ext cx="4594742" cy="1931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1045</Words>
  <Application>Microsoft Office PowerPoint</Application>
  <PresentationFormat>Произвольный</PresentationFormat>
  <Paragraphs>229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Сегодня на уроке.</vt:lpstr>
      <vt:lpstr>Проверка самостоятельной работы.</vt:lpstr>
      <vt:lpstr>Словарный диктант.</vt:lpstr>
      <vt:lpstr>Повторение.</vt:lpstr>
      <vt:lpstr>Склонение причастий.</vt:lpstr>
      <vt:lpstr> Освоение нового материала.</vt:lpstr>
      <vt:lpstr>Орфограмма № 65.</vt:lpstr>
      <vt:lpstr>Слайд 9</vt:lpstr>
      <vt:lpstr>Задание № 1. </vt:lpstr>
      <vt:lpstr>Слайд 11</vt:lpstr>
      <vt:lpstr>Слайд 12</vt:lpstr>
      <vt:lpstr> </vt:lpstr>
      <vt:lpstr>Задание №3.</vt:lpstr>
      <vt:lpstr>Слайд 15</vt:lpstr>
      <vt:lpstr>1. Какое слово является причастием? </vt:lpstr>
      <vt:lpstr>2. С какими частями речи причастия согласуются в словосочетаниях и предложениях? </vt:lpstr>
      <vt:lpstr>3. Что такое склонение причастий?</vt:lpstr>
      <vt:lpstr>4. В каком словосочетании причастие является зависимым словом? </vt:lpstr>
      <vt:lpstr>5. Укажите причастие совершенного вида </vt:lpstr>
      <vt:lpstr>6. В каком ряду в обоих словах на месте пропуска пишется буква Е ? </vt:lpstr>
      <vt:lpstr>7. В какой падежной форме причастия имеют окончание «-ыми-(-ими-)»? </vt:lpstr>
      <vt:lpstr>8. От какого из причастий не образуется форма Д. п., среднего рода, единственного числа? </vt:lpstr>
      <vt:lpstr>9. В каком из вариантов неверно образована падежная форма причастия? </vt:lpstr>
      <vt:lpstr>10. В каком из вариантов употреблено причастие в форме В. п., единственного числа, среднего рода? </vt:lpstr>
      <vt:lpstr>Оцени себя!</vt:lpstr>
      <vt:lpstr>Слайд 27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85</cp:revision>
  <dcterms:created xsi:type="dcterms:W3CDTF">2020-08-20T14:06:43Z</dcterms:created>
  <dcterms:modified xsi:type="dcterms:W3CDTF">2020-09-16T06:06:54Z</dcterms:modified>
</cp:coreProperties>
</file>