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396" r:id="rId2"/>
    <p:sldId id="1426" r:id="rId3"/>
    <p:sldId id="1397" r:id="rId4"/>
    <p:sldId id="1398" r:id="rId5"/>
    <p:sldId id="1399" r:id="rId6"/>
    <p:sldId id="1408" r:id="rId7"/>
    <p:sldId id="1402" r:id="rId8"/>
    <p:sldId id="1429" r:id="rId9"/>
    <p:sldId id="1405" r:id="rId10"/>
    <p:sldId id="1409" r:id="rId11"/>
    <p:sldId id="1410" r:id="rId12"/>
    <p:sldId id="1401" r:id="rId13"/>
    <p:sldId id="1400" r:id="rId14"/>
    <p:sldId id="1411" r:id="rId15"/>
    <p:sldId id="1413" r:id="rId16"/>
    <p:sldId id="1412" r:id="rId17"/>
    <p:sldId id="1418" r:id="rId18"/>
    <p:sldId id="1417" r:id="rId19"/>
    <p:sldId id="1414" r:id="rId20"/>
    <p:sldId id="1416" r:id="rId21"/>
    <p:sldId id="1415" r:id="rId22"/>
    <p:sldId id="1419" r:id="rId23"/>
    <p:sldId id="1420" r:id="rId24"/>
    <p:sldId id="1421" r:id="rId25"/>
    <p:sldId id="1422" r:id="rId26"/>
    <p:sldId id="1423" r:id="rId27"/>
    <p:sldId id="1424" r:id="rId28"/>
    <p:sldId id="1427" r:id="rId29"/>
    <p:sldId id="1428" r:id="rId3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-78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D26E18D-32EE-4035-A4E3-B34C35965D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930618BF-D382-4E42-BAF7-1FB04BC58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AA2DC59-5E07-4679-96EE-E3BA45F8A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5CAEE0-3756-4FBD-8695-560297902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8E14F11-130E-42A3-946C-AF58E676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9070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C1658C9-D59B-4314-951B-8888A29FB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8A6DDC9-C1F3-4C98-9B38-2802BAE643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5903E9E-3276-4160-99E1-A028AA3EE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23A4806-E782-486C-AC86-48F46332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9985FB75-3301-4BF9-8854-B1DADA4739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901231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4BD3AD99-9B6A-49BA-B725-695DB686C5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A84A739A-4F76-496D-B3EA-F5CE4AA074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FB0B024-F010-4C33-B043-131BDE22E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35196B90-CB5A-47FC-A208-5A8C8CE0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1F96754-FEFF-4B44-853D-A010367392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05082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8" indent="-152378">
              <a:buFont typeface="Arial" panose="020B0604020202020204" pitchFamily="34" charset="0"/>
              <a:buChar char="•"/>
              <a:defRPr sz="1399"/>
            </a:lvl2pPr>
            <a:lvl3pPr marL="304757" indent="-152378">
              <a:defRPr sz="1399"/>
            </a:lvl3pPr>
            <a:lvl4pPr marL="533324" indent="-228567">
              <a:defRPr sz="1399"/>
            </a:lvl4pPr>
            <a:lvl5pPr marL="761891" indent="-228567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23808770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37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17" name="bg object 17"/>
          <p:cNvSpPr/>
          <p:nvPr/>
        </p:nvSpPr>
        <p:spPr>
          <a:xfrm>
            <a:off x="141354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4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1" y="1523335"/>
            <a:ext cx="3857667" cy="4154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0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39"/>
            <a:ext cx="5303521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9/16/2020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38CD64C-FEC5-45BD-ABCB-8656FE575E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708CC801-B949-4261-B739-0403C72444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B84E27-A0D4-4A9B-A653-5E0F2FE7F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0594785-DD27-44F5-9109-E45828EC7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681BA8A-41B6-4066-9619-BCD0DBF7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8615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E3D165-AE7E-4E5E-8B9A-E0EEF115E8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5F288F0A-11B0-41CB-AB85-EACCB9C388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29DC3AB-FC53-4348-A8DC-FA026D16C6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1EDBB0C-0B19-457D-BFF4-FCCF7E71D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D7F9205-AA2D-445D-92CC-6DD9BB9A7A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72990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3344D00-FD72-42B3-A90A-A4C4BE21A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076DEAD-AE1C-4A06-B7AA-BF22D460BF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61F71760-C14D-42F0-B777-C104BB397C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2C68100C-AE1F-440B-ABF8-9D27526D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DA3F574-D215-4CB2-81B1-2DDD9F2F1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E37117E-AC61-4E8C-A4AE-43438EF61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1333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422B49-FF1C-45E0-908A-5D2D3DF82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FC2036B-FE2A-4A22-9507-B9407546DF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83219AEF-2C1F-4725-BE1B-FAEE098740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227BB459-FAE7-40B8-B7E2-823AF3F892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1CAE417E-FE4A-427E-BF31-0C598A75D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0E5E48E0-CECF-4389-9338-5ED8E7B6F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BB9A13B7-E5AB-46C8-9AA3-A86437F90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36E15D4D-7306-4FCC-8C49-4F01CB29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55075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0E7E95C-6926-468E-9F38-80286F8D2B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E177399E-56DE-487C-9363-F44B69377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5D105CB1-7A03-4372-8188-67DE7C61F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4210E8D-7DEC-4069-86AE-79A7202AE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06262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EA79D241-9E2B-4C7F-ACCC-D992BA990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E2BD324E-59C9-4ED5-9A6F-BA35F2E19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9F50762B-856E-4AE6-8398-5B1BBDB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0074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600B5AC-35D4-4FAE-AD7E-7E4E3DBB5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BCA50C01-38F8-4252-B80A-DDC0D2B97F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A7EB6792-9C83-41F3-B45D-E83FC63C14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720B4B13-C9CC-4D82-A00B-A25025ECCE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4090B2B-14FD-462A-8DD1-1CA180AE3D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3A68FB5-F62B-4354-B744-5AB00E282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0111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E6E3D96-237A-4209-A6E1-50463AAB8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0C57931C-C963-4B78-A855-2C8AEE4EA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A06AE58-B70F-4DBF-B101-595A53F76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DDA82A78-8898-4BDF-BA9D-6DF605F77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8ADEBCC-ABB4-4A21-858F-E4B266557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103E07A9-3823-40D2-B6F0-2DA92F939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32364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2359F32-47CB-497F-BCEE-23DE74600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4E78A6A4-24C7-405D-8322-B926E1085C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7592695-C481-4036-BC77-D524C31C38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C8B90E-9513-48C5-B692-0EEAC661165E}" type="datetimeFigureOut">
              <a:rPr lang="ru-RU" smtClean="0"/>
              <a:pPr/>
              <a:t>16.09.2020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FBCB4FF-8251-44E8-9C2A-BFC1D19A90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1A0B51F9-DDFF-4F5D-A440-1C4E26717D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382DC-695D-46DC-B7F4-126DDE3536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275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36095" y="2968283"/>
            <a:ext cx="2382399" cy="236337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bject 2">
            <a:extLst>
              <a:ext uri="{FF2B5EF4-FFF2-40B4-BE49-F238E27FC236}">
                <a16:creationId xmlns=""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2985" y="3247"/>
            <a:ext cx="12173957" cy="215805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16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815926" y="2644422"/>
            <a:ext cx="839731" cy="2490285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=""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=""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9940666" y="482101"/>
            <a:ext cx="1276313" cy="1276313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=""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10410314" y="526307"/>
            <a:ext cx="366387" cy="765747"/>
          </a:xfrm>
          <a:prstGeom prst="rect">
            <a:avLst/>
          </a:prstGeom>
        </p:spPr>
        <p:txBody>
          <a:bodyPr vert="horz" wrap="square" lIns="0" tIns="33552" rIns="0" bIns="0" rtlCol="0">
            <a:spAutoFit/>
          </a:bodyPr>
          <a:lstStyle/>
          <a:p>
            <a:pPr>
              <a:spcBef>
                <a:spcPts val="265"/>
              </a:spcBef>
            </a:pPr>
            <a:r>
              <a:rPr lang="ru-RU" sz="4756" b="1" spc="21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=""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10142762" y="1156970"/>
            <a:ext cx="920609" cy="448492"/>
          </a:xfrm>
          <a:prstGeom prst="rect">
            <a:avLst/>
          </a:prstGeom>
        </p:spPr>
        <p:txBody>
          <a:bodyPr vert="horz" wrap="square" lIns="0" tIns="25499" rIns="0" bIns="0" rtlCol="0">
            <a:spAutoFit/>
          </a:bodyPr>
          <a:lstStyle/>
          <a:p>
            <a:pPr>
              <a:spcBef>
                <a:spcPts val="201"/>
              </a:spcBef>
            </a:pPr>
            <a:r>
              <a:rPr lang="ru-RU" sz="2747" spc="-11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747" dirty="0">
              <a:latin typeface="Arial"/>
              <a:cs typeface="Arial"/>
            </a:endParaRPr>
          </a:p>
        </p:txBody>
      </p:sp>
      <p:sp>
        <p:nvSpPr>
          <p:cNvPr id="39" name="object 2">
            <a:extLst>
              <a:ext uri="{FF2B5EF4-FFF2-40B4-BE49-F238E27FC236}">
                <a16:creationId xmlns="" xmlns:a16="http://schemas.microsoft.com/office/drawing/2014/main" id="{775A4F4D-43DB-4668-AA70-0FDB52242C44}"/>
              </a:ext>
            </a:extLst>
          </p:cNvPr>
          <p:cNvSpPr txBox="1">
            <a:spLocks/>
          </p:cNvSpPr>
          <p:nvPr/>
        </p:nvSpPr>
        <p:spPr>
          <a:xfrm>
            <a:off x="2049238" y="471857"/>
            <a:ext cx="6261915" cy="1138567"/>
          </a:xfrm>
          <a:prstGeom prst="rect">
            <a:avLst/>
          </a:prstGeom>
        </p:spPr>
        <p:txBody>
          <a:bodyPr vert="horz" wrap="square" lIns="0" tIns="30911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19">
              <a:spcBef>
                <a:spcPts val="241"/>
              </a:spcBef>
              <a:defRPr/>
            </a:pPr>
            <a:r>
              <a:rPr lang="ru-RU" sz="7196" kern="0" spc="-11" dirty="0">
                <a:solidFill>
                  <a:sysClr val="window" lastClr="FFFFFF"/>
                </a:solidFill>
              </a:rPr>
              <a:t>Русский</a:t>
            </a:r>
            <a:r>
              <a:rPr lang="ru-RU" sz="7196" kern="0" spc="-116" dirty="0">
                <a:solidFill>
                  <a:sysClr val="window" lastClr="FFFFFF"/>
                </a:solidFill>
              </a:rPr>
              <a:t> </a:t>
            </a:r>
            <a:r>
              <a:rPr lang="ru-RU" sz="7196" kern="0" spc="21" dirty="0">
                <a:solidFill>
                  <a:sysClr val="window" lastClr="FFFFFF"/>
                </a:solidFill>
              </a:rPr>
              <a:t>язык</a:t>
            </a:r>
          </a:p>
        </p:txBody>
      </p:sp>
      <p:sp>
        <p:nvSpPr>
          <p:cNvPr id="40" name="object 12">
            <a:extLst>
              <a:ext uri="{FF2B5EF4-FFF2-40B4-BE49-F238E27FC236}">
                <a16:creationId xmlns="" xmlns:a16="http://schemas.microsoft.com/office/drawing/2014/main" id="{CBB755C7-D145-4CBF-A0CA-DCC15AF34619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301975" y="0"/>
                </a:move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30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18914"/>
                </a:lnTo>
                <a:lnTo>
                  <a:pt x="18921" y="15454"/>
                </a:lnTo>
                <a:lnTo>
                  <a:pt x="323109" y="15454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close/>
              </a:path>
              <a:path w="325120" h="464184">
                <a:moveTo>
                  <a:pt x="321185" y="247345"/>
                </a:moveTo>
                <a:lnTo>
                  <a:pt x="312649" y="247345"/>
                </a:lnTo>
                <a:lnTo>
                  <a:pt x="309190" y="250804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23087" y="448318"/>
                </a:lnTo>
                <a:lnTo>
                  <a:pt x="324648" y="440585"/>
                </a:lnTo>
                <a:lnTo>
                  <a:pt x="324648" y="250804"/>
                </a:lnTo>
                <a:lnTo>
                  <a:pt x="321185" y="247345"/>
                </a:lnTo>
                <a:close/>
              </a:path>
              <a:path w="325120" h="464184">
                <a:moveTo>
                  <a:pt x="323109" y="15454"/>
                </a:moveTo>
                <a:lnTo>
                  <a:pt x="305727" y="15454"/>
                </a:lnTo>
                <a:lnTo>
                  <a:pt x="309190" y="18914"/>
                </a:lnTo>
                <a:lnTo>
                  <a:pt x="309190" y="73832"/>
                </a:lnTo>
                <a:lnTo>
                  <a:pt x="31264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23183"/>
                </a:lnTo>
                <a:lnTo>
                  <a:pt x="323109" y="1545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13">
            <a:extLst>
              <a:ext uri="{FF2B5EF4-FFF2-40B4-BE49-F238E27FC236}">
                <a16:creationId xmlns="" xmlns:a16="http://schemas.microsoft.com/office/drawing/2014/main" id="{A320EC73-1DA7-41B7-A48C-0FE802E7001D}"/>
              </a:ext>
            </a:extLst>
          </p:cNvPr>
          <p:cNvSpPr/>
          <p:nvPr/>
        </p:nvSpPr>
        <p:spPr>
          <a:xfrm>
            <a:off x="737122" y="614627"/>
            <a:ext cx="688152" cy="982496"/>
          </a:xfrm>
          <a:custGeom>
            <a:avLst/>
            <a:gdLst/>
            <a:ahLst/>
            <a:cxnLst/>
            <a:rect l="l" t="t" r="r" b="b"/>
            <a:pathLst>
              <a:path w="325120" h="464184">
                <a:moveTo>
                  <a:pt x="23187" y="463777"/>
                </a:moveTo>
                <a:lnTo>
                  <a:pt x="301457" y="463777"/>
                </a:lnTo>
                <a:lnTo>
                  <a:pt x="310484" y="461954"/>
                </a:lnTo>
                <a:lnTo>
                  <a:pt x="317856" y="456985"/>
                </a:lnTo>
                <a:lnTo>
                  <a:pt x="322826" y="449613"/>
                </a:lnTo>
                <a:lnTo>
                  <a:pt x="324648" y="440585"/>
                </a:lnTo>
                <a:lnTo>
                  <a:pt x="324648" y="255074"/>
                </a:lnTo>
                <a:lnTo>
                  <a:pt x="324648" y="250804"/>
                </a:lnTo>
                <a:lnTo>
                  <a:pt x="321185" y="247345"/>
                </a:lnTo>
                <a:lnTo>
                  <a:pt x="316919" y="247345"/>
                </a:lnTo>
                <a:lnTo>
                  <a:pt x="312649" y="247345"/>
                </a:lnTo>
                <a:lnTo>
                  <a:pt x="309190" y="250804"/>
                </a:lnTo>
                <a:lnTo>
                  <a:pt x="309190" y="255074"/>
                </a:lnTo>
                <a:lnTo>
                  <a:pt x="309190" y="440585"/>
                </a:lnTo>
                <a:lnTo>
                  <a:pt x="309190" y="444855"/>
                </a:lnTo>
                <a:lnTo>
                  <a:pt x="305727" y="448318"/>
                </a:lnTo>
                <a:lnTo>
                  <a:pt x="301457" y="448318"/>
                </a:lnTo>
                <a:lnTo>
                  <a:pt x="23187" y="448318"/>
                </a:lnTo>
                <a:lnTo>
                  <a:pt x="18921" y="448318"/>
                </a:lnTo>
                <a:lnTo>
                  <a:pt x="15458" y="444855"/>
                </a:lnTo>
                <a:lnTo>
                  <a:pt x="15458" y="440585"/>
                </a:lnTo>
                <a:lnTo>
                  <a:pt x="15458" y="23183"/>
                </a:lnTo>
                <a:lnTo>
                  <a:pt x="15458" y="18914"/>
                </a:lnTo>
                <a:lnTo>
                  <a:pt x="18921" y="15454"/>
                </a:lnTo>
                <a:lnTo>
                  <a:pt x="23187" y="15454"/>
                </a:lnTo>
                <a:lnTo>
                  <a:pt x="301457" y="15454"/>
                </a:lnTo>
                <a:lnTo>
                  <a:pt x="305727" y="15454"/>
                </a:lnTo>
                <a:lnTo>
                  <a:pt x="309190" y="18914"/>
                </a:lnTo>
                <a:lnTo>
                  <a:pt x="309190" y="23183"/>
                </a:lnTo>
                <a:lnTo>
                  <a:pt x="309190" y="69562"/>
                </a:lnTo>
                <a:lnTo>
                  <a:pt x="309190" y="73832"/>
                </a:lnTo>
                <a:lnTo>
                  <a:pt x="312649" y="77292"/>
                </a:lnTo>
                <a:lnTo>
                  <a:pt x="316919" y="77292"/>
                </a:lnTo>
                <a:lnTo>
                  <a:pt x="321185" y="77292"/>
                </a:lnTo>
                <a:lnTo>
                  <a:pt x="324648" y="73832"/>
                </a:lnTo>
                <a:lnTo>
                  <a:pt x="324648" y="69562"/>
                </a:lnTo>
                <a:lnTo>
                  <a:pt x="324648" y="23183"/>
                </a:lnTo>
                <a:lnTo>
                  <a:pt x="322873" y="14269"/>
                </a:lnTo>
                <a:lnTo>
                  <a:pt x="318025" y="6956"/>
                </a:lnTo>
                <a:lnTo>
                  <a:pt x="310820" y="1961"/>
                </a:lnTo>
                <a:lnTo>
                  <a:pt x="301975" y="0"/>
                </a:lnTo>
                <a:lnTo>
                  <a:pt x="22673" y="0"/>
                </a:lnTo>
                <a:lnTo>
                  <a:pt x="13828" y="1961"/>
                </a:lnTo>
                <a:lnTo>
                  <a:pt x="6623" y="6956"/>
                </a:lnTo>
                <a:lnTo>
                  <a:pt x="1775" y="14269"/>
                </a:lnTo>
                <a:lnTo>
                  <a:pt x="0" y="23183"/>
                </a:lnTo>
                <a:lnTo>
                  <a:pt x="0" y="440585"/>
                </a:lnTo>
                <a:lnTo>
                  <a:pt x="1822" y="449613"/>
                </a:lnTo>
                <a:lnTo>
                  <a:pt x="6791" y="456985"/>
                </a:lnTo>
                <a:lnTo>
                  <a:pt x="14162" y="461954"/>
                </a:lnTo>
                <a:lnTo>
                  <a:pt x="23187" y="463777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object 14">
            <a:extLst>
              <a:ext uri="{FF2B5EF4-FFF2-40B4-BE49-F238E27FC236}">
                <a16:creationId xmlns="" xmlns:a16="http://schemas.microsoft.com/office/drawing/2014/main" id="{6F5E0EA3-D2C1-4987-9881-745CA41B84A5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406805" y="11192"/>
                </a:moveTo>
                <a:lnTo>
                  <a:pt x="352473" y="11192"/>
                </a:lnTo>
                <a:lnTo>
                  <a:pt x="35384" y="328280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761" y="330761"/>
                </a:lnTo>
                <a:lnTo>
                  <a:pt x="0" y="409531"/>
                </a:lnTo>
                <a:lnTo>
                  <a:pt x="245" y="412274"/>
                </a:lnTo>
                <a:lnTo>
                  <a:pt x="3107" y="416613"/>
                </a:lnTo>
                <a:lnTo>
                  <a:pt x="5529" y="417920"/>
                </a:lnTo>
                <a:lnTo>
                  <a:pt x="9195" y="417920"/>
                </a:lnTo>
                <a:lnTo>
                  <a:pt x="10213" y="417711"/>
                </a:lnTo>
                <a:lnTo>
                  <a:pt x="61990" y="395507"/>
                </a:lnTo>
                <a:lnTo>
                  <a:pt x="22816" y="395507"/>
                </a:lnTo>
                <a:lnTo>
                  <a:pt x="43498" y="347241"/>
                </a:lnTo>
                <a:lnTo>
                  <a:pt x="65430" y="347241"/>
                </a:lnTo>
                <a:lnTo>
                  <a:pt x="51854" y="333665"/>
                </a:lnTo>
                <a:lnTo>
                  <a:pt x="307051" y="78479"/>
                </a:lnTo>
                <a:lnTo>
                  <a:pt x="328910" y="78479"/>
                </a:lnTo>
                <a:lnTo>
                  <a:pt x="317981" y="67549"/>
                </a:lnTo>
                <a:lnTo>
                  <a:pt x="330602" y="54918"/>
                </a:lnTo>
                <a:lnTo>
                  <a:pt x="352438" y="54918"/>
                </a:lnTo>
                <a:lnTo>
                  <a:pt x="341532" y="43988"/>
                </a:lnTo>
                <a:lnTo>
                  <a:pt x="369260" y="16300"/>
                </a:lnTo>
                <a:lnTo>
                  <a:pt x="377798" y="14014"/>
                </a:lnTo>
                <a:lnTo>
                  <a:pt x="408786" y="14014"/>
                </a:lnTo>
                <a:lnTo>
                  <a:pt x="406994" y="11318"/>
                </a:lnTo>
                <a:lnTo>
                  <a:pt x="406805" y="11192"/>
                </a:lnTo>
                <a:close/>
              </a:path>
              <a:path w="418465" h="418465">
                <a:moveTo>
                  <a:pt x="65430" y="347241"/>
                </a:moveTo>
                <a:lnTo>
                  <a:pt x="43498" y="347241"/>
                </a:lnTo>
                <a:lnTo>
                  <a:pt x="71078" y="374821"/>
                </a:lnTo>
                <a:lnTo>
                  <a:pt x="22816" y="395507"/>
                </a:lnTo>
                <a:lnTo>
                  <a:pt x="61990" y="39550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932" y="382960"/>
                </a:lnTo>
                <a:lnTo>
                  <a:pt x="106502" y="366465"/>
                </a:lnTo>
                <a:lnTo>
                  <a:pt x="84654" y="366465"/>
                </a:lnTo>
                <a:lnTo>
                  <a:pt x="65430" y="347241"/>
                </a:lnTo>
                <a:close/>
              </a:path>
              <a:path w="418465" h="418465">
                <a:moveTo>
                  <a:pt x="328910" y="78479"/>
                </a:moveTo>
                <a:lnTo>
                  <a:pt x="307051" y="78479"/>
                </a:lnTo>
                <a:lnTo>
                  <a:pt x="339840" y="111268"/>
                </a:lnTo>
                <a:lnTo>
                  <a:pt x="84654" y="366465"/>
                </a:lnTo>
                <a:lnTo>
                  <a:pt x="106502" y="366465"/>
                </a:lnTo>
                <a:lnTo>
                  <a:pt x="372632" y="100338"/>
                </a:lnTo>
                <a:lnTo>
                  <a:pt x="350770" y="100338"/>
                </a:lnTo>
                <a:lnTo>
                  <a:pt x="328910" y="78479"/>
                </a:lnTo>
                <a:close/>
              </a:path>
              <a:path w="418465" h="418465">
                <a:moveTo>
                  <a:pt x="352438" y="54918"/>
                </a:moveTo>
                <a:lnTo>
                  <a:pt x="330602" y="54918"/>
                </a:lnTo>
                <a:lnTo>
                  <a:pt x="363402" y="87713"/>
                </a:lnTo>
                <a:lnTo>
                  <a:pt x="350770" y="100338"/>
                </a:lnTo>
                <a:lnTo>
                  <a:pt x="372632" y="100338"/>
                </a:lnTo>
                <a:lnTo>
                  <a:pt x="396154" y="76817"/>
                </a:lnTo>
                <a:lnTo>
                  <a:pt x="374291" y="76817"/>
                </a:lnTo>
                <a:lnTo>
                  <a:pt x="352438" y="54918"/>
                </a:lnTo>
                <a:close/>
              </a:path>
              <a:path w="418465" h="418465">
                <a:moveTo>
                  <a:pt x="408786" y="14014"/>
                </a:moveTo>
                <a:lnTo>
                  <a:pt x="377798" y="14014"/>
                </a:lnTo>
                <a:lnTo>
                  <a:pt x="393804" y="18301"/>
                </a:lnTo>
                <a:lnTo>
                  <a:pt x="400057" y="24551"/>
                </a:lnTo>
                <a:lnTo>
                  <a:pt x="404345" y="40561"/>
                </a:lnTo>
                <a:lnTo>
                  <a:pt x="402059" y="49100"/>
                </a:lnTo>
                <a:lnTo>
                  <a:pt x="396198" y="54957"/>
                </a:lnTo>
                <a:lnTo>
                  <a:pt x="374291" y="76817"/>
                </a:lnTo>
                <a:lnTo>
                  <a:pt x="396154" y="76817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8786" y="14014"/>
                </a:lnTo>
                <a:close/>
              </a:path>
              <a:path w="418465" h="418465">
                <a:moveTo>
                  <a:pt x="396158" y="54950"/>
                </a:moveTo>
                <a:close/>
              </a:path>
              <a:path w="418465" h="418465">
                <a:moveTo>
                  <a:pt x="379748" y="0"/>
                </a:moveTo>
                <a:lnTo>
                  <a:pt x="365235" y="2783"/>
                </a:lnTo>
                <a:lnTo>
                  <a:pt x="352454" y="11199"/>
                </a:lnTo>
                <a:lnTo>
                  <a:pt x="406805" y="11192"/>
                </a:lnTo>
                <a:lnTo>
                  <a:pt x="394249" y="2846"/>
                </a:lnTo>
                <a:lnTo>
                  <a:pt x="379748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15">
            <a:extLst>
              <a:ext uri="{FF2B5EF4-FFF2-40B4-BE49-F238E27FC236}">
                <a16:creationId xmlns="" xmlns:a16="http://schemas.microsoft.com/office/drawing/2014/main" id="{0ABB8709-86F6-46CA-8C30-4777699EAB4C}"/>
              </a:ext>
            </a:extLst>
          </p:cNvPr>
          <p:cNvSpPr/>
          <p:nvPr/>
        </p:nvSpPr>
        <p:spPr>
          <a:xfrm>
            <a:off x="1554429" y="673002"/>
            <a:ext cx="138756" cy="13873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16">
            <a:extLst>
              <a:ext uri="{FF2B5EF4-FFF2-40B4-BE49-F238E27FC236}">
                <a16:creationId xmlns="" xmlns:a16="http://schemas.microsoft.com/office/drawing/2014/main" id="{06354F10-528C-411E-AECE-792AA79C15FD}"/>
              </a:ext>
            </a:extLst>
          </p:cNvPr>
          <p:cNvSpPr/>
          <p:nvPr/>
        </p:nvSpPr>
        <p:spPr>
          <a:xfrm>
            <a:off x="882736" y="1381216"/>
            <a:ext cx="102148" cy="102148"/>
          </a:xfrm>
          <a:custGeom>
            <a:avLst/>
            <a:gdLst/>
            <a:ahLst/>
            <a:cxnLst/>
            <a:rect l="l" t="t" r="r" b="b"/>
            <a:pathLst>
              <a:path w="48259" h="48259">
                <a:moveTo>
                  <a:pt x="0" y="48265"/>
                </a:moveTo>
                <a:lnTo>
                  <a:pt x="20681" y="0"/>
                </a:lnTo>
                <a:lnTo>
                  <a:pt x="48261" y="27579"/>
                </a:lnTo>
                <a:lnTo>
                  <a:pt x="0" y="48265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object 17">
            <a:extLst>
              <a:ext uri="{FF2B5EF4-FFF2-40B4-BE49-F238E27FC236}">
                <a16:creationId xmlns="" xmlns:a16="http://schemas.microsoft.com/office/drawing/2014/main" id="{ABFF23E1-C735-4C78-94D0-05E248A54E8A}"/>
              </a:ext>
            </a:extLst>
          </p:cNvPr>
          <p:cNvSpPr/>
          <p:nvPr/>
        </p:nvSpPr>
        <p:spPr>
          <a:xfrm>
            <a:off x="944196" y="812352"/>
            <a:ext cx="610197" cy="610197"/>
          </a:xfrm>
          <a:custGeom>
            <a:avLst/>
            <a:gdLst/>
            <a:ahLst/>
            <a:cxnLst/>
            <a:rect l="l" t="t" r="r" b="b"/>
            <a:pathLst>
              <a:path w="288290" h="288290">
                <a:moveTo>
                  <a:pt x="255197" y="0"/>
                </a:moveTo>
                <a:lnTo>
                  <a:pt x="287986" y="32788"/>
                </a:lnTo>
                <a:lnTo>
                  <a:pt x="32800" y="287986"/>
                </a:lnTo>
                <a:lnTo>
                  <a:pt x="0" y="255186"/>
                </a:lnTo>
                <a:lnTo>
                  <a:pt x="255197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object 18">
            <a:extLst>
              <a:ext uri="{FF2B5EF4-FFF2-40B4-BE49-F238E27FC236}">
                <a16:creationId xmlns="" xmlns:a16="http://schemas.microsoft.com/office/drawing/2014/main" id="{349ECD76-B28B-45A9-AA8C-8C168BF29136}"/>
              </a:ext>
            </a:extLst>
          </p:cNvPr>
          <p:cNvSpPr/>
          <p:nvPr/>
        </p:nvSpPr>
        <p:spPr>
          <a:xfrm>
            <a:off x="1507485" y="762483"/>
            <a:ext cx="96771" cy="96771"/>
          </a:xfrm>
          <a:custGeom>
            <a:avLst/>
            <a:gdLst/>
            <a:ahLst/>
            <a:cxnLst/>
            <a:rect l="l" t="t" r="r" b="b"/>
            <a:pathLst>
              <a:path w="45720" h="45720">
                <a:moveTo>
                  <a:pt x="32788" y="45420"/>
                </a:moveTo>
                <a:lnTo>
                  <a:pt x="0" y="12631"/>
                </a:lnTo>
                <a:lnTo>
                  <a:pt x="12621" y="0"/>
                </a:lnTo>
                <a:lnTo>
                  <a:pt x="45421" y="32795"/>
                </a:lnTo>
                <a:lnTo>
                  <a:pt x="32788" y="4542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19">
            <a:extLst>
              <a:ext uri="{FF2B5EF4-FFF2-40B4-BE49-F238E27FC236}">
                <a16:creationId xmlns="" xmlns:a16="http://schemas.microsoft.com/office/drawing/2014/main" id="{895C7C7C-2970-4E77-BAA2-3030D8DC862C}"/>
              </a:ext>
            </a:extLst>
          </p:cNvPr>
          <p:cNvSpPr/>
          <p:nvPr/>
        </p:nvSpPr>
        <p:spPr>
          <a:xfrm>
            <a:off x="834442" y="646242"/>
            <a:ext cx="885727" cy="885727"/>
          </a:xfrm>
          <a:custGeom>
            <a:avLst/>
            <a:gdLst/>
            <a:ahLst/>
            <a:cxnLst/>
            <a:rect l="l" t="t" r="r" b="b"/>
            <a:pathLst>
              <a:path w="418465" h="418465">
                <a:moveTo>
                  <a:pt x="352473" y="11192"/>
                </a:moveTo>
                <a:lnTo>
                  <a:pt x="301579" y="62078"/>
                </a:lnTo>
                <a:lnTo>
                  <a:pt x="35460" y="328208"/>
                </a:lnTo>
                <a:lnTo>
                  <a:pt x="35359" y="328381"/>
                </a:lnTo>
                <a:lnTo>
                  <a:pt x="34678" y="329086"/>
                </a:lnTo>
                <a:lnTo>
                  <a:pt x="34182" y="329825"/>
                </a:lnTo>
                <a:lnTo>
                  <a:pt x="33822" y="330631"/>
                </a:lnTo>
                <a:lnTo>
                  <a:pt x="33761" y="330761"/>
                </a:lnTo>
                <a:lnTo>
                  <a:pt x="1026" y="407145"/>
                </a:lnTo>
                <a:lnTo>
                  <a:pt x="0" y="409531"/>
                </a:lnTo>
                <a:lnTo>
                  <a:pt x="245" y="412274"/>
                </a:lnTo>
                <a:lnTo>
                  <a:pt x="1677" y="414446"/>
                </a:lnTo>
                <a:lnTo>
                  <a:pt x="3107" y="416613"/>
                </a:lnTo>
                <a:lnTo>
                  <a:pt x="5529" y="417920"/>
                </a:lnTo>
                <a:lnTo>
                  <a:pt x="8129" y="417920"/>
                </a:lnTo>
                <a:lnTo>
                  <a:pt x="9177" y="417923"/>
                </a:lnTo>
                <a:lnTo>
                  <a:pt x="10213" y="417711"/>
                </a:lnTo>
                <a:lnTo>
                  <a:pt x="11174" y="417293"/>
                </a:lnTo>
                <a:lnTo>
                  <a:pt x="87552" y="384559"/>
                </a:lnTo>
                <a:lnTo>
                  <a:pt x="87682" y="384497"/>
                </a:lnTo>
                <a:lnTo>
                  <a:pt x="88492" y="384141"/>
                </a:lnTo>
                <a:lnTo>
                  <a:pt x="89226" y="383641"/>
                </a:lnTo>
                <a:lnTo>
                  <a:pt x="89863" y="383029"/>
                </a:lnTo>
                <a:lnTo>
                  <a:pt x="90032" y="382935"/>
                </a:lnTo>
                <a:lnTo>
                  <a:pt x="356227" y="116748"/>
                </a:lnTo>
                <a:lnTo>
                  <a:pt x="407113" y="65858"/>
                </a:lnTo>
                <a:lnTo>
                  <a:pt x="415530" y="53076"/>
                </a:lnTo>
                <a:lnTo>
                  <a:pt x="418313" y="38563"/>
                </a:lnTo>
                <a:lnTo>
                  <a:pt x="415466" y="24063"/>
                </a:lnTo>
                <a:lnTo>
                  <a:pt x="406994" y="11318"/>
                </a:lnTo>
                <a:lnTo>
                  <a:pt x="394249" y="2846"/>
                </a:lnTo>
                <a:lnTo>
                  <a:pt x="379748" y="0"/>
                </a:lnTo>
                <a:lnTo>
                  <a:pt x="365235" y="2783"/>
                </a:lnTo>
                <a:lnTo>
                  <a:pt x="352454" y="11199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object 20">
            <a:extLst>
              <a:ext uri="{FF2B5EF4-FFF2-40B4-BE49-F238E27FC236}">
                <a16:creationId xmlns="" xmlns:a16="http://schemas.microsoft.com/office/drawing/2014/main" id="{C131B292-257F-4A7B-A11F-1F0B7801BBD2}"/>
              </a:ext>
            </a:extLst>
          </p:cNvPr>
          <p:cNvSpPr/>
          <p:nvPr/>
        </p:nvSpPr>
        <p:spPr>
          <a:xfrm>
            <a:off x="867967" y="77851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21">
            <a:extLst>
              <a:ext uri="{FF2B5EF4-FFF2-40B4-BE49-F238E27FC236}">
                <a16:creationId xmlns="" xmlns:a16="http://schemas.microsoft.com/office/drawing/2014/main" id="{A3188B50-45BA-4B67-8828-724D3FB814B6}"/>
              </a:ext>
            </a:extLst>
          </p:cNvPr>
          <p:cNvSpPr/>
          <p:nvPr/>
        </p:nvSpPr>
        <p:spPr>
          <a:xfrm>
            <a:off x="867967" y="762154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193235" y="0"/>
                </a:move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object 22">
            <a:extLst>
              <a:ext uri="{FF2B5EF4-FFF2-40B4-BE49-F238E27FC236}">
                <a16:creationId xmlns="" xmlns:a16="http://schemas.microsoft.com/office/drawing/2014/main" id="{6A6888D2-7ACE-4E45-8E8F-5C2603158F99}"/>
              </a:ext>
            </a:extLst>
          </p:cNvPr>
          <p:cNvSpPr/>
          <p:nvPr/>
        </p:nvSpPr>
        <p:spPr>
          <a:xfrm>
            <a:off x="867967" y="876672"/>
            <a:ext cx="426063" cy="0"/>
          </a:xfrm>
          <a:custGeom>
            <a:avLst/>
            <a:gdLst/>
            <a:ahLst/>
            <a:cxnLst/>
            <a:rect l="l" t="t" r="r" b="b"/>
            <a:pathLst>
              <a:path w="201295">
                <a:moveTo>
                  <a:pt x="0" y="0"/>
                </a:moveTo>
                <a:lnTo>
                  <a:pt x="200964" y="0"/>
                </a:lnTo>
              </a:path>
            </a:pathLst>
          </a:custGeom>
          <a:ln w="15457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23">
            <a:extLst>
              <a:ext uri="{FF2B5EF4-FFF2-40B4-BE49-F238E27FC236}">
                <a16:creationId xmlns="" xmlns:a16="http://schemas.microsoft.com/office/drawing/2014/main" id="{02BA5A4F-953F-4F1E-89AF-C36D044FA8D5}"/>
              </a:ext>
            </a:extLst>
          </p:cNvPr>
          <p:cNvSpPr/>
          <p:nvPr/>
        </p:nvSpPr>
        <p:spPr>
          <a:xfrm>
            <a:off x="867967" y="860313"/>
            <a:ext cx="426063" cy="33601"/>
          </a:xfrm>
          <a:custGeom>
            <a:avLst/>
            <a:gdLst/>
            <a:ahLst/>
            <a:cxnLst/>
            <a:rect l="l" t="t" r="r" b="b"/>
            <a:pathLst>
              <a:path w="201295" h="15875">
                <a:moveTo>
                  <a:pt x="200964" y="7728"/>
                </a:moveTo>
                <a:lnTo>
                  <a:pt x="200964" y="3459"/>
                </a:lnTo>
                <a:lnTo>
                  <a:pt x="197501" y="0"/>
                </a:lnTo>
                <a:lnTo>
                  <a:pt x="193235" y="0"/>
                </a:lnTo>
                <a:lnTo>
                  <a:pt x="7728" y="0"/>
                </a:lnTo>
                <a:lnTo>
                  <a:pt x="3459" y="0"/>
                </a:lnTo>
                <a:lnTo>
                  <a:pt x="0" y="3459"/>
                </a:lnTo>
                <a:lnTo>
                  <a:pt x="0" y="7728"/>
                </a:lnTo>
                <a:lnTo>
                  <a:pt x="0" y="11998"/>
                </a:lnTo>
                <a:lnTo>
                  <a:pt x="3459" y="15457"/>
                </a:lnTo>
                <a:lnTo>
                  <a:pt x="7728" y="15457"/>
                </a:lnTo>
                <a:lnTo>
                  <a:pt x="193235" y="15457"/>
                </a:lnTo>
                <a:lnTo>
                  <a:pt x="197501" y="15457"/>
                </a:lnTo>
                <a:lnTo>
                  <a:pt x="200964" y="11998"/>
                </a:lnTo>
                <a:lnTo>
                  <a:pt x="200964" y="7728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24">
            <a:extLst>
              <a:ext uri="{FF2B5EF4-FFF2-40B4-BE49-F238E27FC236}">
                <a16:creationId xmlns="" xmlns:a16="http://schemas.microsoft.com/office/drawing/2014/main" id="{AB643593-D789-40B0-966A-78146405CC2F}"/>
              </a:ext>
            </a:extLst>
          </p:cNvPr>
          <p:cNvSpPr/>
          <p:nvPr/>
        </p:nvSpPr>
        <p:spPr>
          <a:xfrm>
            <a:off x="867966" y="974829"/>
            <a:ext cx="327947" cy="0"/>
          </a:xfrm>
          <a:custGeom>
            <a:avLst/>
            <a:gdLst/>
            <a:ahLst/>
            <a:cxnLst/>
            <a:rect l="l" t="t" r="r" b="b"/>
            <a:pathLst>
              <a:path w="154940">
                <a:moveTo>
                  <a:pt x="0" y="0"/>
                </a:moveTo>
                <a:lnTo>
                  <a:pt x="154587" y="0"/>
                </a:lnTo>
              </a:path>
            </a:pathLst>
          </a:custGeom>
          <a:ln w="15461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object 25">
            <a:extLst>
              <a:ext uri="{FF2B5EF4-FFF2-40B4-BE49-F238E27FC236}">
                <a16:creationId xmlns="" xmlns:a16="http://schemas.microsoft.com/office/drawing/2014/main" id="{8F53C781-98B4-4F4A-BF71-0E4979E2750B}"/>
              </a:ext>
            </a:extLst>
          </p:cNvPr>
          <p:cNvSpPr/>
          <p:nvPr/>
        </p:nvSpPr>
        <p:spPr>
          <a:xfrm>
            <a:off x="867966" y="958467"/>
            <a:ext cx="327947" cy="33601"/>
          </a:xfrm>
          <a:custGeom>
            <a:avLst/>
            <a:gdLst/>
            <a:ahLst/>
            <a:cxnLst/>
            <a:rect l="l" t="t" r="r" b="b"/>
            <a:pathLst>
              <a:path w="154940" h="15875">
                <a:moveTo>
                  <a:pt x="7728" y="0"/>
                </a:moveTo>
                <a:lnTo>
                  <a:pt x="3459" y="0"/>
                </a:lnTo>
                <a:lnTo>
                  <a:pt x="0" y="3463"/>
                </a:lnTo>
                <a:lnTo>
                  <a:pt x="0" y="7732"/>
                </a:lnTo>
                <a:lnTo>
                  <a:pt x="0" y="11998"/>
                </a:lnTo>
                <a:lnTo>
                  <a:pt x="3459" y="15461"/>
                </a:lnTo>
                <a:lnTo>
                  <a:pt x="7728" y="15461"/>
                </a:lnTo>
                <a:lnTo>
                  <a:pt x="146858" y="15461"/>
                </a:lnTo>
                <a:lnTo>
                  <a:pt x="151124" y="15461"/>
                </a:lnTo>
                <a:lnTo>
                  <a:pt x="154587" y="11998"/>
                </a:lnTo>
                <a:lnTo>
                  <a:pt x="154587" y="7732"/>
                </a:lnTo>
                <a:lnTo>
                  <a:pt x="154587" y="3463"/>
                </a:lnTo>
                <a:lnTo>
                  <a:pt x="151124" y="0"/>
                </a:lnTo>
                <a:lnTo>
                  <a:pt x="146858" y="0"/>
                </a:lnTo>
                <a:lnTo>
                  <a:pt x="7728" y="0"/>
                </a:lnTo>
                <a:close/>
              </a:path>
            </a:pathLst>
          </a:custGeom>
          <a:ln w="3175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1935419"/>
            <a:endParaRPr sz="381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="" xmlns:a16="http://schemas.microsoft.com/office/drawing/2014/main" id="{BE8A2EAD-6C49-45BE-8503-9B1E6FF4F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1951" y="3123373"/>
            <a:ext cx="8276449" cy="181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68479" rIns="0" bIns="0">
            <a:spAutoFit/>
          </a:bodyPr>
          <a:lstStyle>
            <a:lvl1pPr marL="190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538"/>
              </a:spcBef>
            </a:pPr>
            <a:r>
              <a:rPr lang="ru-RU" altLang="ru-RU" sz="6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Склонение причастий.</a:t>
            </a:r>
            <a:endParaRPr lang="ru-RU" altLang="ru-RU" sz="60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2700"/>
              </a:lnSpc>
              <a:spcBef>
                <a:spcPts val="538"/>
              </a:spcBef>
            </a:pPr>
            <a:r>
              <a:rPr lang="ru-RU" altLang="ru-RU" sz="4000" b="1" dirty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84006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335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Задание № 1.</a:t>
            </a:r>
            <a:r>
              <a:rPr lang="ru-RU" sz="5400" dirty="0" smtClean="0">
                <a:solidFill>
                  <a:srgbClr val="002060"/>
                </a:solidFill>
              </a:rPr>
              <a:t> </a:t>
            </a:r>
            <a:endParaRPr lang="ru-RU" sz="54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08538" y="1280160"/>
            <a:ext cx="10515600" cy="5247249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dirty="0" smtClean="0"/>
              <a:t>Спишите словосочетания, вставляя пропущенные окончания причастий. Определите падеж причастий.</a:t>
            </a:r>
          </a:p>
          <a:p>
            <a:pPr indent="228600" algn="just">
              <a:buNone/>
            </a:pPr>
            <a:r>
              <a:rPr lang="ru-RU" sz="3200" dirty="0" smtClean="0"/>
              <a:t>О </a:t>
            </a:r>
            <a:r>
              <a:rPr lang="ru-RU" sz="3200" dirty="0" err="1" smtClean="0"/>
              <a:t>приближающ</a:t>
            </a:r>
            <a:r>
              <a:rPr lang="ru-RU" sz="3200" dirty="0" smtClean="0"/>
              <a:t>…</a:t>
            </a:r>
            <a:r>
              <a:rPr lang="ru-RU" sz="3200" dirty="0" err="1" smtClean="0"/>
              <a:t>ся</a:t>
            </a:r>
            <a:r>
              <a:rPr lang="ru-RU" sz="3200" dirty="0" smtClean="0"/>
              <a:t> урагане</a:t>
            </a:r>
          </a:p>
          <a:p>
            <a:pPr indent="228600" algn="just">
              <a:buNone/>
            </a:pPr>
            <a:r>
              <a:rPr lang="ru-RU" sz="3200" dirty="0" smtClean="0"/>
              <a:t>по </a:t>
            </a:r>
            <a:r>
              <a:rPr lang="ru-RU" sz="3200" dirty="0" err="1" smtClean="0"/>
              <a:t>осыпающ</a:t>
            </a:r>
            <a:r>
              <a:rPr lang="ru-RU" sz="3200" dirty="0" smtClean="0"/>
              <a:t>…</a:t>
            </a:r>
            <a:r>
              <a:rPr lang="ru-RU" sz="3200" dirty="0" err="1" smtClean="0"/>
              <a:t>ся</a:t>
            </a:r>
            <a:r>
              <a:rPr lang="ru-RU" sz="3200" dirty="0" smtClean="0"/>
              <a:t> ступенькам </a:t>
            </a:r>
          </a:p>
          <a:p>
            <a:pPr indent="228600" algn="just">
              <a:buNone/>
            </a:pPr>
            <a:r>
              <a:rPr lang="ru-RU" sz="3200" dirty="0" smtClean="0"/>
              <a:t>в </a:t>
            </a:r>
            <a:r>
              <a:rPr lang="ru-RU" sz="3200" dirty="0" err="1" smtClean="0"/>
              <a:t>наступивш</a:t>
            </a:r>
            <a:r>
              <a:rPr lang="ru-RU" sz="3200" dirty="0" smtClean="0"/>
              <a:t>… тишине</a:t>
            </a:r>
          </a:p>
          <a:p>
            <a:pPr indent="228600" algn="just">
              <a:buNone/>
            </a:pPr>
            <a:r>
              <a:rPr lang="ru-RU" sz="3200" dirty="0" smtClean="0"/>
              <a:t>в </a:t>
            </a:r>
            <a:r>
              <a:rPr lang="ru-RU" sz="3200" dirty="0" err="1" smtClean="0"/>
              <a:t>окруженн</a:t>
            </a:r>
            <a:r>
              <a:rPr lang="ru-RU" sz="3200" dirty="0" smtClean="0"/>
              <a:t>… садиком домике</a:t>
            </a:r>
          </a:p>
          <a:p>
            <a:pPr indent="228600" algn="just">
              <a:buNone/>
            </a:pPr>
            <a:r>
              <a:rPr lang="ru-RU" sz="3200" dirty="0" smtClean="0"/>
              <a:t>на </a:t>
            </a:r>
            <a:r>
              <a:rPr lang="ru-RU" sz="3200" dirty="0" err="1" smtClean="0"/>
              <a:t>пролетающ</a:t>
            </a:r>
            <a:r>
              <a:rPr lang="ru-RU" sz="3200" dirty="0" smtClean="0"/>
              <a:t>… журавлей</a:t>
            </a:r>
          </a:p>
          <a:p>
            <a:pPr indent="228600" algn="just">
              <a:buNone/>
            </a:pPr>
            <a:r>
              <a:rPr lang="ru-RU" sz="3200" dirty="0" smtClean="0"/>
              <a:t>из </a:t>
            </a:r>
            <a:r>
              <a:rPr lang="ru-RU" sz="3200" dirty="0" err="1" smtClean="0"/>
              <a:t>тающ</a:t>
            </a:r>
            <a:r>
              <a:rPr lang="ru-RU" sz="3200" dirty="0" smtClean="0"/>
              <a:t>… снега</a:t>
            </a:r>
          </a:p>
          <a:p>
            <a:pPr indent="228600" algn="just">
              <a:buNone/>
            </a:pPr>
            <a:r>
              <a:rPr lang="ru-RU" sz="3200" dirty="0" smtClean="0"/>
              <a:t>в </a:t>
            </a:r>
            <a:r>
              <a:rPr lang="ru-RU" sz="3200" dirty="0" err="1" smtClean="0"/>
              <a:t>расстилавш</a:t>
            </a:r>
            <a:r>
              <a:rPr lang="ru-RU" sz="3200" dirty="0" smtClean="0"/>
              <a:t>… </a:t>
            </a:r>
            <a:r>
              <a:rPr lang="ru-RU" sz="3200" dirty="0" err="1" smtClean="0"/>
              <a:t>ся</a:t>
            </a:r>
            <a:r>
              <a:rPr lang="ru-RU" sz="3200" dirty="0" smtClean="0"/>
              <a:t> тумане.</a:t>
            </a:r>
          </a:p>
          <a:p>
            <a:endParaRPr lang="ru-RU" dirty="0"/>
          </a:p>
        </p:txBody>
      </p:sp>
      <p:pic>
        <p:nvPicPr>
          <p:cNvPr id="4" name="Picture 4" descr="https://www.xn--80aamvfrenmk0d2c.xn--p1ai/upload/information_system_1/9/4/0/item_940/information_items_94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785638" y="2560321"/>
            <a:ext cx="5406362" cy="34114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6508" y="618978"/>
            <a:ext cx="7588348" cy="4853353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2400" dirty="0" smtClean="0"/>
              <a:t>О (как</a:t>
            </a:r>
            <a:r>
              <a:rPr lang="ru-RU" sz="2400" b="1" dirty="0" smtClean="0">
                <a:solidFill>
                  <a:srgbClr val="FF0000"/>
                </a:solidFill>
              </a:rPr>
              <a:t>ом</a:t>
            </a:r>
            <a:r>
              <a:rPr lang="ru-RU" sz="2400" dirty="0" smtClean="0"/>
              <a:t>?) приближающ</a:t>
            </a:r>
            <a:r>
              <a:rPr lang="ru-RU" sz="2400" b="1" dirty="0" smtClean="0">
                <a:solidFill>
                  <a:srgbClr val="FF0000"/>
                </a:solidFill>
              </a:rPr>
              <a:t>ем</a:t>
            </a:r>
            <a:r>
              <a:rPr lang="ru-RU" sz="2400" dirty="0" smtClean="0"/>
              <a:t>ся урагане – </a:t>
            </a:r>
            <a:r>
              <a:rPr lang="ru-RU" sz="2400" b="1" dirty="0" err="1" smtClean="0"/>
              <a:t>П.п</a:t>
            </a:r>
            <a:r>
              <a:rPr lang="ru-RU" sz="2400" dirty="0" smtClean="0"/>
              <a:t>;</a:t>
            </a:r>
          </a:p>
          <a:p>
            <a:pPr indent="228600" algn="just">
              <a:buNone/>
            </a:pPr>
            <a:r>
              <a:rPr lang="ru-RU" sz="2400" dirty="0" smtClean="0"/>
              <a:t>по (как</a:t>
            </a:r>
            <a:r>
              <a:rPr lang="ru-RU" sz="2400" b="1" dirty="0" smtClean="0">
                <a:solidFill>
                  <a:srgbClr val="FF0000"/>
                </a:solidFill>
              </a:rPr>
              <a:t>им</a:t>
            </a:r>
            <a:r>
              <a:rPr lang="ru-RU" sz="2400" dirty="0" smtClean="0"/>
              <a:t>?) осыпающ</a:t>
            </a:r>
            <a:r>
              <a:rPr lang="ru-RU" sz="2400" b="1" dirty="0" smtClean="0">
                <a:solidFill>
                  <a:srgbClr val="FF0000"/>
                </a:solidFill>
              </a:rPr>
              <a:t>им</a:t>
            </a:r>
            <a:r>
              <a:rPr lang="ru-RU" sz="2400" dirty="0" smtClean="0"/>
              <a:t>ся ступенькам – </a:t>
            </a:r>
            <a:r>
              <a:rPr lang="ru-RU" sz="2400" b="1" dirty="0" err="1" smtClean="0"/>
              <a:t>Д.п</a:t>
            </a:r>
            <a:r>
              <a:rPr lang="ru-RU" sz="2400" dirty="0" smtClean="0"/>
              <a:t>;</a:t>
            </a:r>
          </a:p>
          <a:p>
            <a:pPr indent="228600" algn="just">
              <a:buNone/>
            </a:pPr>
            <a:r>
              <a:rPr lang="ru-RU" sz="2400" dirty="0" smtClean="0"/>
              <a:t>в (как</a:t>
            </a:r>
            <a:r>
              <a:rPr lang="ru-RU" sz="2400" b="1" dirty="0" smtClean="0">
                <a:solidFill>
                  <a:srgbClr val="FF0000"/>
                </a:solidFill>
              </a:rPr>
              <a:t>ой</a:t>
            </a:r>
            <a:r>
              <a:rPr lang="ru-RU" sz="2400" dirty="0" smtClean="0"/>
              <a:t>?) наступивш</a:t>
            </a:r>
            <a:r>
              <a:rPr lang="ru-RU" sz="2400" b="1" dirty="0" smtClean="0">
                <a:solidFill>
                  <a:srgbClr val="FF0000"/>
                </a:solidFill>
              </a:rPr>
              <a:t>ей</a:t>
            </a:r>
            <a:r>
              <a:rPr lang="ru-RU" sz="2400" dirty="0" smtClean="0"/>
              <a:t> тишине – </a:t>
            </a:r>
            <a:r>
              <a:rPr lang="ru-RU" sz="2400" b="1" dirty="0" err="1" smtClean="0"/>
              <a:t>П.п</a:t>
            </a:r>
            <a:r>
              <a:rPr lang="ru-RU" sz="2400" dirty="0" smtClean="0"/>
              <a:t>;</a:t>
            </a:r>
          </a:p>
          <a:p>
            <a:pPr indent="228600" algn="just">
              <a:buNone/>
            </a:pPr>
            <a:r>
              <a:rPr lang="ru-RU" sz="2400" dirty="0" smtClean="0"/>
              <a:t>в (как</a:t>
            </a:r>
            <a:r>
              <a:rPr lang="ru-RU" sz="2400" b="1" dirty="0" smtClean="0">
                <a:solidFill>
                  <a:srgbClr val="FF0000"/>
                </a:solidFill>
              </a:rPr>
              <a:t>ом</a:t>
            </a:r>
            <a:r>
              <a:rPr lang="ru-RU" sz="2400" dirty="0" smtClean="0"/>
              <a:t>?) окруженн</a:t>
            </a:r>
            <a:r>
              <a:rPr lang="ru-RU" sz="2400" b="1" dirty="0" smtClean="0">
                <a:solidFill>
                  <a:srgbClr val="FF0000"/>
                </a:solidFill>
              </a:rPr>
              <a:t>ом</a:t>
            </a:r>
            <a:r>
              <a:rPr lang="ru-RU" sz="2400" dirty="0" smtClean="0"/>
              <a:t> садиком домике – </a:t>
            </a:r>
            <a:r>
              <a:rPr lang="ru-RU" sz="2400" b="1" dirty="0" err="1" smtClean="0"/>
              <a:t>П.п</a:t>
            </a:r>
            <a:r>
              <a:rPr lang="ru-RU" sz="2400" dirty="0" smtClean="0"/>
              <a:t>;</a:t>
            </a:r>
          </a:p>
          <a:p>
            <a:pPr indent="228600" algn="just">
              <a:buNone/>
            </a:pPr>
            <a:r>
              <a:rPr lang="ru-RU" sz="2400" dirty="0" smtClean="0"/>
              <a:t>на (как</a:t>
            </a:r>
            <a:r>
              <a:rPr lang="ru-RU" sz="2400" b="1" dirty="0" smtClean="0">
                <a:solidFill>
                  <a:srgbClr val="FF0000"/>
                </a:solidFill>
              </a:rPr>
              <a:t>их</a:t>
            </a:r>
            <a:r>
              <a:rPr lang="ru-RU" sz="2400" dirty="0" smtClean="0"/>
              <a:t>?) пролетающ</a:t>
            </a:r>
            <a:r>
              <a:rPr lang="ru-RU" sz="2400" b="1" dirty="0" smtClean="0">
                <a:solidFill>
                  <a:srgbClr val="FF0000"/>
                </a:solidFill>
              </a:rPr>
              <a:t>их</a:t>
            </a:r>
            <a:r>
              <a:rPr lang="ru-RU" sz="2400" dirty="0" smtClean="0"/>
              <a:t> журавлей – </a:t>
            </a:r>
            <a:r>
              <a:rPr lang="ru-RU" sz="2400" b="1" dirty="0" err="1" smtClean="0"/>
              <a:t>В.п</a:t>
            </a:r>
            <a:r>
              <a:rPr lang="ru-RU" sz="2400" dirty="0" smtClean="0"/>
              <a:t>;</a:t>
            </a:r>
          </a:p>
          <a:p>
            <a:pPr indent="228600" algn="just">
              <a:buNone/>
            </a:pPr>
            <a:r>
              <a:rPr lang="ru-RU" sz="2400" dirty="0" smtClean="0"/>
              <a:t>из (как</a:t>
            </a:r>
            <a:r>
              <a:rPr lang="ru-RU" sz="2400" b="1" dirty="0" smtClean="0">
                <a:solidFill>
                  <a:srgbClr val="FF0000"/>
                </a:solidFill>
              </a:rPr>
              <a:t>ого</a:t>
            </a:r>
            <a:r>
              <a:rPr lang="ru-RU" sz="2400" dirty="0" smtClean="0"/>
              <a:t>?) тающ</a:t>
            </a:r>
            <a:r>
              <a:rPr lang="ru-RU" sz="2400" b="1" dirty="0" smtClean="0">
                <a:solidFill>
                  <a:srgbClr val="FF0000"/>
                </a:solidFill>
              </a:rPr>
              <a:t>его</a:t>
            </a:r>
            <a:r>
              <a:rPr lang="ru-RU" sz="2400" dirty="0" smtClean="0"/>
              <a:t> снега – </a:t>
            </a:r>
            <a:r>
              <a:rPr lang="ru-RU" sz="2400" b="1" dirty="0" err="1" smtClean="0"/>
              <a:t>Р.п</a:t>
            </a:r>
            <a:r>
              <a:rPr lang="ru-RU" sz="2400" dirty="0" smtClean="0"/>
              <a:t>;</a:t>
            </a:r>
          </a:p>
          <a:p>
            <a:pPr indent="228600" algn="just">
              <a:buNone/>
            </a:pPr>
            <a:r>
              <a:rPr lang="ru-RU" sz="2400" dirty="0" smtClean="0"/>
              <a:t>в (как</a:t>
            </a:r>
            <a:r>
              <a:rPr lang="ru-RU" sz="2400" b="1" dirty="0" smtClean="0">
                <a:solidFill>
                  <a:srgbClr val="FF0000"/>
                </a:solidFill>
              </a:rPr>
              <a:t>ом</a:t>
            </a:r>
            <a:r>
              <a:rPr lang="ru-RU" sz="2400" dirty="0" smtClean="0"/>
              <a:t>?) расстилавш</a:t>
            </a:r>
            <a:r>
              <a:rPr lang="ru-RU" sz="2400" b="1" dirty="0" smtClean="0">
                <a:solidFill>
                  <a:srgbClr val="FF0000"/>
                </a:solidFill>
              </a:rPr>
              <a:t>ем</a:t>
            </a:r>
            <a:r>
              <a:rPr lang="ru-RU" sz="2400" dirty="0" smtClean="0"/>
              <a:t>ся тумане – </a:t>
            </a:r>
            <a:r>
              <a:rPr lang="ru-RU" sz="2400" b="1" dirty="0" smtClean="0"/>
              <a:t>П.п</a:t>
            </a:r>
            <a:r>
              <a:rPr lang="ru-RU" sz="2400" dirty="0" smtClean="0"/>
              <a:t>.</a:t>
            </a:r>
          </a:p>
          <a:p>
            <a:endParaRPr lang="ru-RU" dirty="0"/>
          </a:p>
        </p:txBody>
      </p:sp>
      <p:pic>
        <p:nvPicPr>
          <p:cNvPr id="24582" name="Picture 6" descr="http://myplanet-ua.com/wp-content/uploads/2015/12/guseprolyot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1464" y="647113"/>
            <a:ext cx="3741109" cy="2808952"/>
          </a:xfrm>
          <a:prstGeom prst="rect">
            <a:avLst/>
          </a:prstGeom>
          <a:noFill/>
        </p:spPr>
      </p:pic>
      <p:pic>
        <p:nvPicPr>
          <p:cNvPr id="24584" name="Picture 8" descr="https://avatars.mds.yandex.net/get-pdb/2062817/0625beac-7114-4a8e-ba8a-70bab4e12985/s1200?webp=fals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3383" y="3975988"/>
            <a:ext cx="3712121" cy="2467014"/>
          </a:xfrm>
          <a:prstGeom prst="rect">
            <a:avLst/>
          </a:prstGeom>
          <a:noFill/>
        </p:spPr>
      </p:pic>
      <p:pic>
        <p:nvPicPr>
          <p:cNvPr id="24586" name="Picture 10" descr="https://crosti.ru/patterns/00/1c/d1/363c36168b/preview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2678" y="3948986"/>
            <a:ext cx="3446584" cy="2522152"/>
          </a:xfrm>
          <a:prstGeom prst="rect">
            <a:avLst/>
          </a:prstGeom>
          <a:noFill/>
        </p:spPr>
      </p:pic>
      <p:pic>
        <p:nvPicPr>
          <p:cNvPr id="24588" name="Picture 12" descr="https://im0-tub-ru.yandex.net/i?id=e19d7ddd91b13d400f0334ae6aae3b3b-l&amp;n=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377497" y="3924886"/>
            <a:ext cx="3512456" cy="25040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228600" algn="just">
              <a:buNone/>
            </a:pPr>
            <a:r>
              <a:rPr lang="ru-RU" sz="3600" dirty="0" smtClean="0"/>
              <a:t>Из </a:t>
            </a:r>
            <a:r>
              <a:rPr lang="ru-RU" sz="3600" dirty="0" err="1" smtClean="0"/>
              <a:t>цветущ</a:t>
            </a:r>
            <a:r>
              <a:rPr lang="ru-RU" sz="3600" dirty="0" smtClean="0"/>
              <a:t>..го весен..его сада </a:t>
            </a:r>
          </a:p>
          <a:p>
            <a:pPr indent="228600" algn="just">
              <a:buNone/>
            </a:pPr>
            <a:r>
              <a:rPr lang="ru-RU" sz="3600" dirty="0" smtClean="0"/>
              <a:t>в раскрытое </a:t>
            </a:r>
            <a:r>
              <a:rPr lang="ru-RU" sz="3600" dirty="0" err="1" smtClean="0"/>
              <a:t>настеж</a:t>
            </a:r>
            <a:r>
              <a:rPr lang="ru-RU" sz="3600" dirty="0" smtClean="0"/>
              <a:t>.. окно</a:t>
            </a:r>
          </a:p>
          <a:p>
            <a:pPr indent="228600" algn="just">
              <a:buNone/>
            </a:pPr>
            <a:r>
              <a:rPr lang="ru-RU" sz="3600" dirty="0" smtClean="0"/>
              <a:t>от </a:t>
            </a:r>
            <a:r>
              <a:rPr lang="ru-RU" sz="3600" dirty="0" err="1" smtClean="0"/>
              <a:t>распустивш</a:t>
            </a:r>
            <a:r>
              <a:rPr lang="ru-RU" sz="3600" dirty="0" smtClean="0"/>
              <a:t>..</a:t>
            </a:r>
            <a:r>
              <a:rPr lang="ru-RU" sz="3600" dirty="0" err="1" smtClean="0"/>
              <a:t>гося</a:t>
            </a:r>
            <a:r>
              <a:rPr lang="ru-RU" sz="3600" dirty="0" smtClean="0"/>
              <a:t> цветка</a:t>
            </a:r>
          </a:p>
          <a:p>
            <a:pPr indent="228600" algn="just">
              <a:buNone/>
            </a:pPr>
            <a:r>
              <a:rPr lang="ru-RU" sz="3600" dirty="0" smtClean="0"/>
              <a:t>по протоптанной тр..пинке</a:t>
            </a:r>
          </a:p>
          <a:p>
            <a:pPr indent="228600" algn="just">
              <a:buNone/>
            </a:pPr>
            <a:r>
              <a:rPr lang="ru-RU" sz="3600" dirty="0" err="1" smtClean="0"/>
              <a:t>накопивш</a:t>
            </a:r>
            <a:r>
              <a:rPr lang="ru-RU" sz="3600" dirty="0" smtClean="0"/>
              <a:t>..</a:t>
            </a:r>
            <a:r>
              <a:rPr lang="ru-RU" sz="3600" dirty="0" err="1" smtClean="0"/>
              <a:t>йся</a:t>
            </a:r>
            <a:r>
              <a:rPr lang="ru-RU" sz="3600" dirty="0" smtClean="0"/>
              <a:t> зной</a:t>
            </a:r>
          </a:p>
          <a:p>
            <a:pPr indent="228600" algn="just">
              <a:buNone/>
            </a:pPr>
            <a:r>
              <a:rPr lang="ru-RU" sz="3600" dirty="0" smtClean="0"/>
              <a:t>за </a:t>
            </a:r>
            <a:r>
              <a:rPr lang="ru-RU" sz="3600" dirty="0" err="1" smtClean="0"/>
              <a:t>поднимающ</a:t>
            </a:r>
            <a:r>
              <a:rPr lang="ru-RU" sz="3600" dirty="0" smtClean="0"/>
              <a:t>..</a:t>
            </a:r>
            <a:r>
              <a:rPr lang="ru-RU" sz="3600" dirty="0" err="1" smtClean="0"/>
              <a:t>мся</a:t>
            </a:r>
            <a:r>
              <a:rPr lang="ru-RU" sz="3600" dirty="0" smtClean="0"/>
              <a:t> со..</a:t>
            </a:r>
            <a:r>
              <a:rPr lang="ru-RU" sz="3600" dirty="0" err="1" smtClean="0"/>
              <a:t>нцем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36764" y="318253"/>
            <a:ext cx="1011739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2060"/>
                </a:solidFill>
              </a:rPr>
              <a:t>Задание №2. Определите у причастий род, падеж.</a:t>
            </a:r>
            <a:endParaRPr lang="ru-RU" sz="4400" dirty="0"/>
          </a:p>
        </p:txBody>
      </p:sp>
      <p:pic>
        <p:nvPicPr>
          <p:cNvPr id="5" name="Picture 4" descr="https://avatars.mds.yandex.net/get-pdb/2301590/dee02935-4d31-4356-88dd-8848df22b0c7/s1200?webp=fal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36038" y="1503120"/>
            <a:ext cx="2762640" cy="4638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2050" name="Picture 2" descr="https://portal.iv-edu.ru/dep/mouoshuya/shuya_mbdou23/commondocs/%D0%9A%D0%B0%D1%80%D1%82%D0%B8%D0%BD%D0%BA%D0%B8/%D0%94%D0%B5%D1%82%D0%B8%20%D0%BB%D0%B8%D0%BD%D0%B5%D0%B9%D0%BA%D0%B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67842" y="-182880"/>
            <a:ext cx="9227004" cy="232405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4132" y="1631852"/>
            <a:ext cx="10515600" cy="4671720"/>
          </a:xfrm>
        </p:spPr>
        <p:txBody>
          <a:bodyPr/>
          <a:lstStyle/>
          <a:p>
            <a:pPr indent="228600" algn="just">
              <a:buNone/>
            </a:pPr>
            <a:r>
              <a:rPr lang="ru-RU" sz="3600" dirty="0" smtClean="0"/>
              <a:t>Из </a:t>
            </a:r>
            <a:r>
              <a:rPr lang="ru-RU" sz="3600" dirty="0" err="1" smtClean="0"/>
              <a:t>цветущ</a:t>
            </a:r>
            <a:r>
              <a:rPr lang="ru-RU" sz="3600" dirty="0" smtClean="0"/>
              <a:t>..го весен..его сада – </a:t>
            </a:r>
            <a:r>
              <a:rPr lang="ru-RU" sz="3600" dirty="0" err="1" smtClean="0"/>
              <a:t>муж.р</a:t>
            </a:r>
            <a:r>
              <a:rPr lang="ru-RU" sz="3600" dirty="0" smtClean="0"/>
              <a:t>., Р.п., </a:t>
            </a:r>
          </a:p>
          <a:p>
            <a:pPr indent="228600" algn="just">
              <a:buNone/>
            </a:pPr>
            <a:r>
              <a:rPr lang="ru-RU" sz="3600" dirty="0" smtClean="0"/>
              <a:t>в раскрытое </a:t>
            </a:r>
            <a:r>
              <a:rPr lang="ru-RU" sz="3600" dirty="0" err="1" smtClean="0"/>
              <a:t>настеж</a:t>
            </a:r>
            <a:r>
              <a:rPr lang="ru-RU" sz="3600" dirty="0" smtClean="0"/>
              <a:t>.. окно – ср.р., В.п.,</a:t>
            </a:r>
          </a:p>
          <a:p>
            <a:pPr indent="228600" algn="just">
              <a:buNone/>
            </a:pPr>
            <a:r>
              <a:rPr lang="ru-RU" sz="3600" dirty="0" smtClean="0"/>
              <a:t>от </a:t>
            </a:r>
            <a:r>
              <a:rPr lang="ru-RU" sz="3600" dirty="0" err="1" smtClean="0"/>
              <a:t>распустивш</a:t>
            </a:r>
            <a:r>
              <a:rPr lang="ru-RU" sz="3600" dirty="0" smtClean="0"/>
              <a:t>..</a:t>
            </a:r>
            <a:r>
              <a:rPr lang="ru-RU" sz="3600" dirty="0" err="1" smtClean="0"/>
              <a:t>гося</a:t>
            </a:r>
            <a:r>
              <a:rPr lang="ru-RU" sz="3600" dirty="0" smtClean="0"/>
              <a:t> цветка – </a:t>
            </a:r>
            <a:r>
              <a:rPr lang="ru-RU" sz="3600" dirty="0" err="1" smtClean="0"/>
              <a:t>муж.р</a:t>
            </a:r>
            <a:r>
              <a:rPr lang="ru-RU" sz="3600" dirty="0" smtClean="0"/>
              <a:t>., Р.п.,</a:t>
            </a:r>
          </a:p>
          <a:p>
            <a:pPr indent="228600" algn="just">
              <a:buNone/>
            </a:pPr>
            <a:r>
              <a:rPr lang="ru-RU" sz="3600" dirty="0" smtClean="0"/>
              <a:t>по протоптанной тр..пинке – </a:t>
            </a:r>
            <a:r>
              <a:rPr lang="ru-RU" sz="3600" dirty="0" err="1" smtClean="0"/>
              <a:t>жен.р</a:t>
            </a:r>
            <a:r>
              <a:rPr lang="ru-RU" sz="3600" dirty="0" smtClean="0"/>
              <a:t>., Д.п.,</a:t>
            </a:r>
          </a:p>
          <a:p>
            <a:pPr indent="228600" algn="just">
              <a:buNone/>
            </a:pPr>
            <a:r>
              <a:rPr lang="ru-RU" sz="3600" dirty="0" err="1" smtClean="0"/>
              <a:t>накопивш</a:t>
            </a:r>
            <a:r>
              <a:rPr lang="ru-RU" sz="3600" dirty="0" smtClean="0"/>
              <a:t>..</a:t>
            </a:r>
            <a:r>
              <a:rPr lang="ru-RU" sz="3600" dirty="0" err="1" smtClean="0"/>
              <a:t>йся</a:t>
            </a:r>
            <a:r>
              <a:rPr lang="ru-RU" sz="3600" dirty="0" smtClean="0"/>
              <a:t> зной – </a:t>
            </a:r>
            <a:r>
              <a:rPr lang="ru-RU" sz="3600" dirty="0" err="1" smtClean="0"/>
              <a:t>муж.р</a:t>
            </a:r>
            <a:r>
              <a:rPr lang="ru-RU" sz="3600" dirty="0" smtClean="0"/>
              <a:t>., И.п.,</a:t>
            </a:r>
          </a:p>
          <a:p>
            <a:pPr indent="228600" algn="just">
              <a:buNone/>
            </a:pPr>
            <a:r>
              <a:rPr lang="ru-RU" sz="3600" dirty="0" smtClean="0"/>
              <a:t>за </a:t>
            </a:r>
            <a:r>
              <a:rPr lang="ru-RU" sz="3600" dirty="0" err="1" smtClean="0"/>
              <a:t>поднимающ</a:t>
            </a:r>
            <a:r>
              <a:rPr lang="ru-RU" sz="3600" dirty="0" smtClean="0"/>
              <a:t>..</a:t>
            </a:r>
            <a:r>
              <a:rPr lang="ru-RU" sz="3600" dirty="0" err="1" smtClean="0"/>
              <a:t>мся</a:t>
            </a:r>
            <a:r>
              <a:rPr lang="ru-RU" sz="3600" dirty="0" smtClean="0"/>
              <a:t> со..</a:t>
            </a:r>
            <a:r>
              <a:rPr lang="ru-RU" sz="3600" dirty="0" err="1" smtClean="0"/>
              <a:t>нцем</a:t>
            </a:r>
            <a:r>
              <a:rPr lang="ru-RU" sz="3600" dirty="0" smtClean="0"/>
              <a:t> – ср.р., Т.п. </a:t>
            </a:r>
            <a:endParaRPr lang="ru-RU" sz="3600" b="1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63633" y="1542143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61621" y="2763688"/>
            <a:ext cx="441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е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2957" y="3975854"/>
            <a:ext cx="46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03825" y="4606555"/>
            <a:ext cx="46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и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461246" y="1528076"/>
            <a:ext cx="46358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н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496235" y="2104851"/>
            <a:ext cx="4683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err="1" smtClean="0">
                <a:solidFill>
                  <a:srgbClr val="FF0000"/>
                </a:solidFill>
              </a:rPr>
              <a:t>ь</a:t>
            </a:r>
            <a:endParaRPr lang="ru-RU" sz="3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419041" y="3385010"/>
            <a:ext cx="4667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о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29202" y="4608900"/>
            <a:ext cx="47801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л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Задание №3.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6775" y="1139483"/>
            <a:ext cx="10777025" cy="5037480"/>
          </a:xfrm>
        </p:spPr>
        <p:txBody>
          <a:bodyPr/>
          <a:lstStyle/>
          <a:p>
            <a:pPr indent="228600" algn="just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Заменить глагольные конструкции причастием, обозначить главное слово и выделить окончания причастий.</a:t>
            </a:r>
          </a:p>
          <a:p>
            <a:pPr indent="228600" algn="just">
              <a:buNone/>
            </a:pPr>
            <a:r>
              <a:rPr lang="ru-RU" sz="3200" dirty="0" smtClean="0"/>
              <a:t>Наступает осень,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которая приносит </a:t>
            </a:r>
            <a:r>
              <a:rPr lang="ru-RU" sz="3200" dirty="0" smtClean="0"/>
              <a:t>дожди.</a:t>
            </a:r>
          </a:p>
          <a:p>
            <a:pPr indent="228600" algn="just">
              <a:buNone/>
            </a:pPr>
            <a:r>
              <a:rPr lang="ru-RU" sz="3200" dirty="0" smtClean="0"/>
              <a:t>Наступает осень, приносящ</a:t>
            </a:r>
            <a:r>
              <a:rPr lang="ru-RU" sz="3200" b="1" dirty="0" smtClean="0">
                <a:solidFill>
                  <a:srgbClr val="C00000"/>
                </a:solidFill>
              </a:rPr>
              <a:t>ая</a:t>
            </a:r>
            <a:r>
              <a:rPr lang="ru-RU" sz="3200" dirty="0" smtClean="0"/>
              <a:t> дожди.</a:t>
            </a:r>
          </a:p>
          <a:p>
            <a:pPr indent="228600" algn="just">
              <a:buNone/>
            </a:pPr>
            <a:r>
              <a:rPr lang="ru-RU" sz="3200" dirty="0" smtClean="0"/>
              <a:t>Река,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которая огибала </a:t>
            </a:r>
            <a:r>
              <a:rPr lang="ru-RU" sz="3200" dirty="0" smtClean="0"/>
              <a:t>берег, уходила в горы.</a:t>
            </a:r>
          </a:p>
          <a:p>
            <a:pPr indent="228600" algn="just">
              <a:buNone/>
            </a:pPr>
            <a:r>
              <a:rPr lang="ru-RU" sz="3200" dirty="0" smtClean="0"/>
              <a:t>Река, огибавш</a:t>
            </a:r>
            <a:r>
              <a:rPr lang="ru-RU" sz="3200" b="1" dirty="0" smtClean="0">
                <a:solidFill>
                  <a:srgbClr val="C00000"/>
                </a:solidFill>
              </a:rPr>
              <a:t>ая</a:t>
            </a:r>
            <a:r>
              <a:rPr lang="ru-RU" sz="3200" dirty="0" smtClean="0"/>
              <a:t> берег, уходила в горы.</a:t>
            </a:r>
          </a:p>
          <a:p>
            <a:pPr indent="228600" algn="just">
              <a:buNone/>
            </a:pPr>
            <a:r>
              <a:rPr lang="ru-RU" sz="3200" dirty="0" smtClean="0"/>
              <a:t>Цветы,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которые замерзли </a:t>
            </a:r>
            <a:r>
              <a:rPr lang="ru-RU" sz="3200" dirty="0" smtClean="0"/>
              <a:t>за ночь, оживали.</a:t>
            </a:r>
          </a:p>
          <a:p>
            <a:pPr indent="228600" algn="just">
              <a:buNone/>
            </a:pPr>
            <a:r>
              <a:rPr lang="ru-RU" sz="3200" dirty="0" smtClean="0"/>
              <a:t>Цветы, замерзш</a:t>
            </a:r>
            <a:r>
              <a:rPr lang="ru-RU" sz="3200" b="1" dirty="0" smtClean="0">
                <a:solidFill>
                  <a:srgbClr val="C00000"/>
                </a:solidFill>
              </a:rPr>
              <a:t>ие</a:t>
            </a:r>
            <a:r>
              <a:rPr lang="ru-RU" sz="3200" dirty="0" smtClean="0"/>
              <a:t> за ночь, оживали. </a:t>
            </a:r>
            <a:endParaRPr lang="ru-RU" sz="3200" b="1" dirty="0" smtClean="0"/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76175" y="290671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х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35541" y="4029781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х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505880" y="5211467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err="1" smtClean="0"/>
              <a:t>х</a:t>
            </a:r>
            <a:endParaRPr lang="ru-RU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4A2BA5D9-60B2-4184-89AB-279EA057F83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9383151" y="3526471"/>
            <a:ext cx="2808849" cy="39702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5362" name="WordArt 2"/>
          <p:cNvSpPr>
            <a:spLocks noChangeAspect="1" noChangeArrowheads="1" noChangeShapeType="1" noTextEdit="1"/>
          </p:cNvSpPr>
          <p:nvPr/>
        </p:nvSpPr>
        <p:spPr bwMode="auto">
          <a:xfrm>
            <a:off x="881026" y="1000108"/>
            <a:ext cx="10287072" cy="322263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ru-RU" sz="6000" b="1" kern="10" dirty="0">
                <a:ln w="9525">
                  <a:solidFill>
                    <a:srgbClr val="9933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Потренируемся!</a:t>
            </a:r>
          </a:p>
        </p:txBody>
      </p:sp>
      <p:pic>
        <p:nvPicPr>
          <p:cNvPr id="15363" name="Picture 3" descr="мальчик за компом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28001" y="3962400"/>
            <a:ext cx="3503084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132" y="6886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</a:rPr>
              <a:t>1. Какое слово является причастием?</a:t>
            </a:r>
            <a:br>
              <a:rPr lang="ru-RU" sz="53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4132" y="1994437"/>
            <a:ext cx="10515600" cy="4351338"/>
          </a:xfrm>
        </p:spPr>
        <p:txBody>
          <a:bodyPr/>
          <a:lstStyle/>
          <a:p>
            <a:pPr indent="0">
              <a:buNone/>
            </a:pPr>
            <a:r>
              <a:rPr lang="ru-RU" sz="4400" dirty="0" smtClean="0"/>
              <a:t>1) детальный</a:t>
            </a:r>
            <a:br>
              <a:rPr lang="ru-RU" sz="4400" dirty="0" smtClean="0"/>
            </a:br>
            <a:r>
              <a:rPr lang="ru-RU" sz="4400" dirty="0" smtClean="0"/>
              <a:t>2) тонущий</a:t>
            </a:r>
            <a:br>
              <a:rPr lang="ru-RU" sz="4400" dirty="0" smtClean="0"/>
            </a:br>
            <a:r>
              <a:rPr lang="ru-RU" sz="4400" dirty="0" smtClean="0"/>
              <a:t>3) могучий</a:t>
            </a:r>
            <a:br>
              <a:rPr lang="ru-RU" sz="4400" dirty="0" smtClean="0"/>
            </a:br>
            <a:r>
              <a:rPr lang="ru-RU" sz="4400" dirty="0" smtClean="0"/>
              <a:t>4) зеленый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тонущий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29698" name="Picture 2" descr="https://avatars.mds.yandex.net/get-zen_doc/3373796/pub_5ec59a530e23134d4937ba52_5ec59a610238ee57579e9eac/scale_12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63507" y="1941342"/>
            <a:ext cx="4082769" cy="27116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66054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2. С какими частями речи причастия согласуются в словосочетаниях и предложениях?</a:t>
            </a:r>
            <a: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2166425"/>
            <a:ext cx="10515600" cy="4010538"/>
          </a:xfrm>
        </p:spPr>
        <p:txBody>
          <a:bodyPr/>
          <a:lstStyle/>
          <a:p>
            <a:pPr marL="742950" indent="-742950">
              <a:buFont typeface="+mj-lt"/>
              <a:buAutoNum type="arabicParenR"/>
            </a:pPr>
            <a:r>
              <a:rPr lang="ru-RU" sz="3600" dirty="0" smtClean="0"/>
              <a:t> существительными и местоимениями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dirty="0" smtClean="0"/>
              <a:t> существительными и прилагательными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dirty="0" smtClean="0"/>
              <a:t> глаголами и местоимениями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dirty="0" smtClean="0"/>
              <a:t> глаголами и прилагательными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существительными и местоимениями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381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</a:rPr>
              <a:t>3. Что такое склонение причастий?</a:t>
            </a:r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4132" y="1319187"/>
            <a:ext cx="10515600" cy="5109747"/>
          </a:xfrm>
        </p:spPr>
        <p:txBody>
          <a:bodyPr>
            <a:normAutofit/>
          </a:bodyPr>
          <a:lstStyle/>
          <a:p>
            <a:pPr marL="742950" indent="-514350" algn="just">
              <a:buFont typeface="+mj-lt"/>
              <a:buAutoNum type="arabicParenR"/>
            </a:pPr>
            <a:r>
              <a:rPr lang="ru-RU" dirty="0" smtClean="0"/>
              <a:t>грамматический признак, указывающий на способность изменяться по падежам, временам и спряжениям</a:t>
            </a:r>
          </a:p>
          <a:p>
            <a:pPr marL="742950" indent="-514350" algn="just">
              <a:buFont typeface="+mj-lt"/>
              <a:buAutoNum type="arabicParenR"/>
            </a:pPr>
            <a:r>
              <a:rPr lang="ru-RU" dirty="0" smtClean="0"/>
              <a:t>грамматический признак, указывающий на способность изменяться по падежам, родам и числам</a:t>
            </a:r>
          </a:p>
          <a:p>
            <a:pPr marL="742950" indent="-514350" algn="just">
              <a:buFont typeface="+mj-lt"/>
              <a:buAutoNum type="arabicParenR"/>
            </a:pPr>
            <a:r>
              <a:rPr lang="ru-RU" dirty="0" smtClean="0"/>
              <a:t>синтаксический признак, указывающий на способность согласовываться с прилагательными и глаголами</a:t>
            </a:r>
          </a:p>
          <a:p>
            <a:pPr marL="742950" indent="-514350" algn="just">
              <a:buFont typeface="+mj-lt"/>
              <a:buAutoNum type="arabicParenR"/>
            </a:pPr>
            <a:r>
              <a:rPr lang="ru-RU" dirty="0" smtClean="0"/>
              <a:t> синтаксический признак, указывающий на способность согласовываться с числительными и глаголами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7030A0"/>
                </a:solidFill>
              </a:rPr>
              <a:t>грамматический признак, указывающий на способность изменяться по падежам, родам и числам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64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accent6">
                    <a:lumMod val="50000"/>
                  </a:schemeClr>
                </a:solidFill>
              </a:rPr>
              <a:t>4. В каком словосочетании причастие является зависимым словом?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80403" y="2092912"/>
            <a:ext cx="10515600" cy="4351338"/>
          </a:xfrm>
        </p:spPr>
        <p:txBody>
          <a:bodyPr/>
          <a:lstStyle/>
          <a:p>
            <a:pPr indent="0">
              <a:buNone/>
            </a:pPr>
            <a:r>
              <a:rPr lang="ru-RU" sz="4400" dirty="0" smtClean="0"/>
              <a:t>1) собравший урожай</a:t>
            </a:r>
            <a:br>
              <a:rPr lang="ru-RU" sz="4400" dirty="0" smtClean="0"/>
            </a:br>
            <a:r>
              <a:rPr lang="ru-RU" sz="4400" dirty="0" smtClean="0"/>
              <a:t>2) убежавшее молоко</a:t>
            </a:r>
            <a:br>
              <a:rPr lang="ru-RU" sz="4400" dirty="0" smtClean="0"/>
            </a:br>
            <a:r>
              <a:rPr lang="ru-RU" sz="4400" dirty="0" smtClean="0"/>
              <a:t>3) заглянувший в окно</a:t>
            </a:r>
            <a:br>
              <a:rPr lang="ru-RU" sz="4400" dirty="0" smtClean="0"/>
            </a:br>
            <a:r>
              <a:rPr lang="ru-RU" sz="4400" dirty="0" smtClean="0"/>
              <a:t>4) читающий текст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убежавшее молоко</a:t>
            </a:r>
            <a:endParaRPr lang="ru-RU" sz="4400" b="1" dirty="0">
              <a:solidFill>
                <a:srgbClr val="7030A0"/>
              </a:solidFill>
            </a:endParaRPr>
          </a:p>
        </p:txBody>
      </p:sp>
      <p:pic>
        <p:nvPicPr>
          <p:cNvPr id="31746" name="Picture 2" descr="https://us.123rf.com/450wm/olesia/olesia1207/olesia120700002/14454900-casserole-with-singed-milk-is-on-the-gas-stove.jpg?ver=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35010" y="2023702"/>
            <a:ext cx="2953385" cy="2769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0145" y="200363"/>
            <a:ext cx="7439655" cy="773901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4800" dirty="0" smtClean="0"/>
              <a:t>Сегодня на уроке.</a:t>
            </a:r>
            <a:endParaRPr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7481952" y="1576096"/>
            <a:ext cx="4166098" cy="1303438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Повторим всё, что узнали о причастии на предыдущем уроке.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6019" y="3149288"/>
            <a:ext cx="4320842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Узнаем, что называется склонением причастий.</a:t>
            </a:r>
            <a:endParaRPr lang="en-US" sz="2400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883" y="4694346"/>
            <a:ext cx="4363045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Разберем, как склоняются причастия.</a:t>
            </a:r>
            <a:endParaRPr lang="en-US" sz="2400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879976" y="1583223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6189785" y="1650847"/>
            <a:ext cx="1130353" cy="106421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237957" y="1542143"/>
            <a:ext cx="3840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538"/>
              </a:spcBef>
            </a:pPr>
            <a:r>
              <a:rPr lang="ru-RU" altLang="ru-RU" sz="60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Склонение причастий</a:t>
            </a:r>
            <a:r>
              <a:rPr lang="ru-RU" altLang="ru-RU" sz="2400" b="1" dirty="0" smtClean="0">
                <a:solidFill>
                  <a:srgbClr val="00206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  <a:endParaRPr lang="ru-RU" altLang="ru-RU" sz="2400" b="1" dirty="0">
              <a:solidFill>
                <a:srgbClr val="00206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11"/>
          <p:cNvSpPr/>
          <p:nvPr/>
        </p:nvSpPr>
        <p:spPr>
          <a:xfrm>
            <a:off x="6257779" y="3097476"/>
            <a:ext cx="1130353" cy="106421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ru-RU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  <a:endParaRPr lang="en-US" sz="3800" kern="0" dirty="0" smtClean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6" name="Oval 11"/>
          <p:cNvSpPr/>
          <p:nvPr/>
        </p:nvSpPr>
        <p:spPr>
          <a:xfrm>
            <a:off x="6243711" y="4630853"/>
            <a:ext cx="1130353" cy="106421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ru-RU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  <a:endParaRPr lang="en-US" sz="3800" kern="0" dirty="0" smtClean="0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27" name="Picture 6" descr="https://avatars.mds.yandex.net/get-zen_doc/1107063/pub_5bb10e3e9f3bb400aa407fb1_5bb10e9c3788e900a9045cf1/scale_12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2631" y="3495177"/>
            <a:ext cx="3572419" cy="2593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25" grpId="0" animBg="1"/>
      <p:bldP spid="2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0403" y="60427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b="1" dirty="0" smtClean="0">
                <a:solidFill>
                  <a:schemeClr val="accent6">
                    <a:lumMod val="50000"/>
                  </a:schemeClr>
                </a:solidFill>
              </a:rPr>
              <a:t>5. Укажите причастие совершенного вида</a:t>
            </a:r>
            <a:r>
              <a:rPr lang="ru-RU" sz="53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53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966302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4400" dirty="0" smtClean="0"/>
              <a:t>вертевший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400" dirty="0" smtClean="0"/>
              <a:t>помогавший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400" dirty="0" smtClean="0"/>
              <a:t>влиявший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4400" dirty="0" smtClean="0"/>
              <a:t>созревший</a:t>
            </a:r>
          </a:p>
          <a:p>
            <a:endParaRPr lang="ru-RU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созревший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33794" name="Picture 2" descr="https://get.pxhere.com/photo/apple-branch-plant-fruit-flower-food-produce-autumn-pomegranate-flowering-plant-rose-family-land-plant-12253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3853" y="1995661"/>
            <a:ext cx="5148308" cy="28998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accent6">
                    <a:lumMod val="50000"/>
                  </a:schemeClr>
                </a:solidFill>
              </a:rPr>
              <a:t>6. В каком ряду в обоих словах на месте пропуска пишется буква Е ?</a:t>
            </a:r>
            <a:r>
              <a:rPr lang="ru-RU" sz="4900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900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42950" indent="-514350">
              <a:buFont typeface="+mj-lt"/>
              <a:buAutoNum type="arabicParenR"/>
            </a:pPr>
            <a:r>
              <a:rPr lang="ru-RU" sz="4000" dirty="0" smtClean="0"/>
              <a:t>о </a:t>
            </a:r>
            <a:r>
              <a:rPr lang="ru-RU" sz="4000" dirty="0" err="1" smtClean="0"/>
              <a:t>выпавш</a:t>
            </a:r>
            <a:r>
              <a:rPr lang="ru-RU" sz="4000" dirty="0" smtClean="0"/>
              <a:t>..м снег..</a:t>
            </a:r>
          </a:p>
          <a:p>
            <a:pPr marL="742950" indent="-514350">
              <a:buFont typeface="+mj-lt"/>
              <a:buAutoNum type="arabicParenR"/>
            </a:pPr>
            <a:r>
              <a:rPr lang="ru-RU" sz="4000" dirty="0" smtClean="0"/>
              <a:t>о </a:t>
            </a:r>
            <a:r>
              <a:rPr lang="ru-RU" sz="4000" dirty="0" err="1" smtClean="0"/>
              <a:t>затаивш</a:t>
            </a:r>
            <a:r>
              <a:rPr lang="ru-RU" sz="4000" dirty="0" smtClean="0"/>
              <a:t>..</a:t>
            </a:r>
            <a:r>
              <a:rPr lang="ru-RU" sz="4000" dirty="0" err="1" smtClean="0"/>
              <a:t>йся</a:t>
            </a:r>
            <a:r>
              <a:rPr lang="ru-RU" sz="4000" dirty="0" smtClean="0"/>
              <a:t> </a:t>
            </a:r>
            <a:r>
              <a:rPr lang="ru-RU" sz="4000" dirty="0" err="1" smtClean="0"/>
              <a:t>мыш</a:t>
            </a:r>
            <a:r>
              <a:rPr lang="ru-RU" sz="4000" dirty="0" smtClean="0"/>
              <a:t>..</a:t>
            </a:r>
          </a:p>
          <a:p>
            <a:pPr marL="742950" indent="-514350">
              <a:buFont typeface="+mj-lt"/>
              <a:buAutoNum type="arabicParenR"/>
            </a:pPr>
            <a:r>
              <a:rPr lang="ru-RU" sz="4000" dirty="0" smtClean="0"/>
              <a:t>о </a:t>
            </a:r>
            <a:r>
              <a:rPr lang="ru-RU" sz="4000" dirty="0" err="1" smtClean="0"/>
              <a:t>скачущ</a:t>
            </a:r>
            <a:r>
              <a:rPr lang="ru-RU" sz="4000" dirty="0" smtClean="0"/>
              <a:t>..</a:t>
            </a:r>
            <a:r>
              <a:rPr lang="ru-RU" sz="4000" dirty="0" err="1" smtClean="0"/>
              <a:t>й</a:t>
            </a:r>
            <a:r>
              <a:rPr lang="ru-RU" sz="4000" dirty="0" smtClean="0"/>
              <a:t> </a:t>
            </a:r>
            <a:r>
              <a:rPr lang="ru-RU" sz="4000" dirty="0" err="1" smtClean="0"/>
              <a:t>лошад</a:t>
            </a:r>
            <a:r>
              <a:rPr lang="ru-RU" sz="4000" dirty="0" smtClean="0"/>
              <a:t>..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marL="742950" indent="-514350">
              <a:buFont typeface="+mj-lt"/>
              <a:buAutoNum type="arabicParenR"/>
            </a:pPr>
            <a:r>
              <a:rPr lang="ru-RU" sz="4000" dirty="0" smtClean="0"/>
              <a:t>с </a:t>
            </a:r>
            <a:r>
              <a:rPr lang="ru-RU" sz="4000" dirty="0" err="1" smtClean="0"/>
              <a:t>бьющ</a:t>
            </a:r>
            <a:r>
              <a:rPr lang="ru-RU" sz="4000" dirty="0" smtClean="0"/>
              <a:t>..</a:t>
            </a:r>
            <a:r>
              <a:rPr lang="ru-RU" sz="4000" dirty="0" err="1" smtClean="0"/>
              <a:t>мся</a:t>
            </a:r>
            <a:r>
              <a:rPr lang="ru-RU" sz="4000" dirty="0" smtClean="0"/>
              <a:t> </a:t>
            </a:r>
            <a:r>
              <a:rPr lang="ru-RU" sz="4000" dirty="0" err="1" smtClean="0"/>
              <a:t>сердц</a:t>
            </a:r>
            <a:r>
              <a:rPr lang="ru-RU" sz="4000" dirty="0" smtClean="0"/>
              <a:t>..м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4000" b="1" dirty="0" smtClean="0">
                <a:solidFill>
                  <a:srgbClr val="7030A0"/>
                </a:solidFill>
              </a:rPr>
              <a:t>о выпавш</a:t>
            </a:r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r>
              <a:rPr lang="ru-RU" sz="4000" b="1" dirty="0" smtClean="0">
                <a:solidFill>
                  <a:srgbClr val="7030A0"/>
                </a:solidFill>
              </a:rPr>
              <a:t>м снег</a:t>
            </a:r>
            <a:r>
              <a:rPr lang="ru-RU" sz="4000" b="1" dirty="0" smtClean="0">
                <a:solidFill>
                  <a:srgbClr val="FF0000"/>
                </a:solidFill>
              </a:rPr>
              <a:t>е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646513" y="3117725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21609" y="3748427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27049" y="172267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599577" y="1722679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939590" y="2411996"/>
            <a:ext cx="4700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е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946401" y="3131792"/>
            <a:ext cx="500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99330" y="3790629"/>
            <a:ext cx="500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337952" y="2426062"/>
            <a:ext cx="5004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endParaRPr lang="ru-RU" sz="4000" dirty="0"/>
          </a:p>
        </p:txBody>
      </p:sp>
      <p:pic>
        <p:nvPicPr>
          <p:cNvPr id="32772" name="Picture 4" descr="https://img3.foto.by/photos/1ec1f/0c7dd/95d91/d8ef214c2cba872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98080" y="1773864"/>
            <a:ext cx="4060874" cy="27072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73088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chemeClr val="accent6">
                    <a:lumMod val="50000"/>
                  </a:schemeClr>
                </a:solidFill>
              </a:rPr>
              <a:t>7. В какой падежной форме причастия имеют окончание «-</a:t>
            </a:r>
            <a:r>
              <a:rPr lang="ru-RU" sz="4900" b="1" dirty="0" err="1" smtClean="0">
                <a:solidFill>
                  <a:schemeClr val="accent6">
                    <a:lumMod val="50000"/>
                  </a:schemeClr>
                </a:solidFill>
              </a:rPr>
              <a:t>ыми</a:t>
            </a:r>
            <a:r>
              <a:rPr lang="ru-RU" sz="4900" b="1" dirty="0" smtClean="0">
                <a:solidFill>
                  <a:schemeClr val="accent6">
                    <a:lumMod val="50000"/>
                  </a:schemeClr>
                </a:solidFill>
              </a:rPr>
              <a:t>-(-ими-)»?</a:t>
            </a:r>
            <a:br>
              <a:rPr lang="ru-RU" sz="4900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66335" y="2050708"/>
            <a:ext cx="10515600" cy="4351338"/>
          </a:xfrm>
        </p:spPr>
        <p:txBody>
          <a:bodyPr/>
          <a:lstStyle/>
          <a:p>
            <a:pPr marL="742950" indent="-742950">
              <a:buFont typeface="+mj-lt"/>
              <a:buAutoNum type="arabicParenR"/>
            </a:pPr>
            <a:r>
              <a:rPr lang="ru-RU" sz="3600" dirty="0" smtClean="0"/>
              <a:t> Р. п., женского рода, единственного числа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dirty="0" smtClean="0"/>
              <a:t> П. п., мужского рода, единственного числа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dirty="0" smtClean="0"/>
              <a:t> Д.п., множественного числа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dirty="0" smtClean="0"/>
              <a:t> Т. п., множественное числа</a:t>
            </a:r>
          </a:p>
          <a:p>
            <a:pPr marL="742950" indent="-742950">
              <a:buFont typeface="+mj-lt"/>
              <a:buAutoNum type="arabicParenR"/>
            </a:pPr>
            <a:endParaRPr lang="ru-RU" sz="3600" dirty="0" smtClean="0"/>
          </a:p>
          <a:p>
            <a:pPr marL="742950" indent="-742950"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Т. п., множественное числа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65" y="64647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8. От какого из причастий не образуется форма </a:t>
            </a:r>
            <a:r>
              <a:rPr lang="ru-RU" b="1" dirty="0" smtClean="0">
                <a:solidFill>
                  <a:srgbClr val="C00000"/>
                </a:solidFill>
              </a:rPr>
              <a:t>Д. п., среднего рода, единственного числа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?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 сделанный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 пишущий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 производимый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200" dirty="0" smtClean="0"/>
              <a:t> от всех указанных причастий образуется данная форма.</a:t>
            </a:r>
          </a:p>
          <a:p>
            <a:endParaRPr lang="ru-RU" sz="3200" dirty="0" smtClean="0"/>
          </a:p>
          <a:p>
            <a:pPr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От всех указанных причастий образуется данная форма.</a:t>
            </a:r>
            <a:endParaRPr lang="ru-RU" sz="32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4133" y="6886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9. В каком из вариантов </a:t>
            </a:r>
            <a:r>
              <a:rPr lang="ru-RU" b="1" dirty="0" smtClean="0">
                <a:solidFill>
                  <a:srgbClr val="C00000"/>
                </a:solidFill>
              </a:rPr>
              <a:t>неверно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 образована падежная форма причастия?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980370"/>
            <a:ext cx="10515600" cy="4351338"/>
          </a:xfrm>
        </p:spPr>
        <p:txBody>
          <a:bodyPr/>
          <a:lstStyle/>
          <a:p>
            <a:pPr marL="742950" indent="-742950">
              <a:buFont typeface="+mj-lt"/>
              <a:buAutoNum type="arabicParenR"/>
            </a:pPr>
            <a:r>
              <a:rPr lang="ru-RU" sz="3600" dirty="0" smtClean="0"/>
              <a:t> увидеть украшенную шарами ель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dirty="0" smtClean="0"/>
              <a:t> не найти непрочитанный отцом газеты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dirty="0" smtClean="0"/>
              <a:t> узнать об услышанных соседом новостях</a:t>
            </a:r>
          </a:p>
          <a:p>
            <a:pPr marL="742950" indent="-742950">
              <a:buFont typeface="+mj-lt"/>
              <a:buAutoNum type="arabicParenR"/>
            </a:pPr>
            <a:r>
              <a:rPr lang="ru-RU" sz="3600" dirty="0" smtClean="0"/>
              <a:t> обнаружить сложенные женщиной вещи</a:t>
            </a:r>
          </a:p>
          <a:p>
            <a:endParaRPr lang="ru-RU" dirty="0" smtClean="0">
              <a:solidFill>
                <a:srgbClr val="7030A0"/>
              </a:solidFill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не найти непрочитанн</a:t>
            </a:r>
            <a:r>
              <a:rPr lang="ru-RU" sz="3600" b="1" dirty="0" smtClean="0">
                <a:solidFill>
                  <a:srgbClr val="FF0000"/>
                </a:solidFill>
              </a:rPr>
              <a:t>ой</a:t>
            </a:r>
            <a:r>
              <a:rPr lang="ru-RU" sz="3600" b="1" dirty="0" smtClean="0">
                <a:solidFill>
                  <a:srgbClr val="7030A0"/>
                </a:solidFill>
              </a:rPr>
              <a:t> отцом газеты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0064" y="68868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  <a:t>10. В каком из вариантов употреблено причастие в форме В. п., единственного числа, среднего рода?</a:t>
            </a:r>
            <a:br>
              <a:rPr lang="ru-RU" b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ru-RU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2268" y="2092911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 поставить на купленный стол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 спросить о купленных продуктах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 убирать купленной шваброй</a:t>
            </a:r>
          </a:p>
          <a:p>
            <a:pPr marL="514350" indent="-514350">
              <a:buFont typeface="+mj-lt"/>
              <a:buAutoNum type="arabicParenR"/>
            </a:pPr>
            <a:r>
              <a:rPr lang="ru-RU" sz="3600" dirty="0" smtClean="0"/>
              <a:t> помыть купленное яблоко</a:t>
            </a:r>
          </a:p>
          <a:p>
            <a:endParaRPr lang="ru-RU" sz="3600" b="1" dirty="0" smtClean="0"/>
          </a:p>
          <a:p>
            <a:pPr algn="ctr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помыть купленное яблоко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4818" name="Picture 2" descr="https://im0-tub-ru.yandex.net/i?id=4a51422f6aafeafe843c7074edae05b5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91612" y="1829752"/>
            <a:ext cx="2505075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Оцени себя!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3600" dirty="0" smtClean="0"/>
              <a:t> 10-9 правильных ответов – оценка «</a:t>
            </a:r>
            <a:r>
              <a:rPr lang="ru-RU" sz="3600" b="1" dirty="0" smtClean="0">
                <a:solidFill>
                  <a:srgbClr val="FF0000"/>
                </a:solidFill>
              </a:rPr>
              <a:t>5</a:t>
            </a:r>
            <a:r>
              <a:rPr lang="ru-RU" sz="3600" dirty="0" smtClean="0"/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 8-7 правильных ответов – оценка «</a:t>
            </a:r>
            <a:r>
              <a:rPr lang="ru-RU" sz="3600" b="1" dirty="0" smtClean="0">
                <a:solidFill>
                  <a:srgbClr val="FF0000"/>
                </a:solidFill>
              </a:rPr>
              <a:t>4</a:t>
            </a:r>
            <a:r>
              <a:rPr lang="ru-RU" sz="3600" dirty="0" smtClean="0"/>
              <a:t>»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/>
              <a:t> 6-5 правильных ответов – оценка «</a:t>
            </a:r>
            <a:r>
              <a:rPr lang="ru-RU" sz="3600" b="1" dirty="0" smtClean="0">
                <a:solidFill>
                  <a:srgbClr val="FF0000"/>
                </a:solidFill>
              </a:rPr>
              <a:t>3</a:t>
            </a:r>
            <a:r>
              <a:rPr lang="ru-RU" sz="3600" dirty="0" smtClean="0"/>
              <a:t>»</a:t>
            </a:r>
            <a:endParaRPr lang="ru-RU" sz="3600" dirty="0"/>
          </a:p>
        </p:txBody>
      </p:sp>
      <p:pic>
        <p:nvPicPr>
          <p:cNvPr id="40962" name="Picture 2" descr="https://img.kanal-o.ru/img/2018-04-23/fmt_94_24_shutterstock_4695018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56595" y="3707451"/>
            <a:ext cx="4869954" cy="27393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95996" y="689317"/>
            <a:ext cx="6533272" cy="2645972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Успех – это когда ты девять раз упал, но десять раз поднялся.</a:t>
            </a:r>
          </a:p>
          <a:p>
            <a:pPr algn="r">
              <a:buNone/>
            </a:pP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Уинстон Черчилль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186288" y="3262756"/>
            <a:ext cx="6096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3200" b="1" dirty="0" smtClean="0">
                <a:solidFill>
                  <a:srgbClr val="7030A0"/>
                </a:solidFill>
              </a:rPr>
              <a:t>Засучите рукава, упорно работайте и знайте, что ваши усилия в конечном итоге окупятся, если вы будете учиться и расти. </a:t>
            </a:r>
          </a:p>
          <a:p>
            <a:pPr indent="457200" algn="r"/>
            <a:r>
              <a:rPr lang="ru-RU" sz="3200" b="1" dirty="0" smtClean="0">
                <a:solidFill>
                  <a:srgbClr val="7030A0"/>
                </a:solidFill>
              </a:rPr>
              <a:t>Стив Павлина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1990" name="Picture 6" descr="https://businessman.ru/static/img/n/1/1/3/5/7/8/5/i/113578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5479" y="3446007"/>
            <a:ext cx="4234824" cy="2378017"/>
          </a:xfrm>
          <a:prstGeom prst="rect">
            <a:avLst/>
          </a:prstGeom>
          <a:noFill/>
        </p:spPr>
      </p:pic>
      <p:pic>
        <p:nvPicPr>
          <p:cNvPr id="41992" name="Picture 8" descr="https://forum.affinity.serif.com/uploads/monthly_2018_03/5ab50b5ee97d3_WinstonChurchill-Colour2.jpg.8d656199a13bbdc44c6f5eb3839038f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93777" y="583765"/>
            <a:ext cx="2803939" cy="2257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35234" y="242565"/>
            <a:ext cx="9223498" cy="773901"/>
          </a:xfrm>
          <a:prstGeom prst="rect">
            <a:avLst/>
          </a:prstGeom>
        </p:spPr>
        <p:txBody>
          <a:bodyPr vert="horz" wrap="square" lIns="0" tIns="34896" rIns="0" bIns="0" rtlCol="0" anchor="ctr">
            <a:spAutoFit/>
          </a:bodyPr>
          <a:lstStyle/>
          <a:p>
            <a:pPr marL="26842" algn="ctr">
              <a:lnSpc>
                <a:spcPct val="100000"/>
              </a:lnSpc>
              <a:spcBef>
                <a:spcPts val="275"/>
              </a:spcBef>
            </a:pPr>
            <a:r>
              <a:rPr lang="ru-RU" sz="4800" dirty="0" smtClean="0"/>
              <a:t>Подведение итогов урока.</a:t>
            </a:r>
            <a:endParaRPr sz="4800" dirty="0"/>
          </a:p>
        </p:txBody>
      </p:sp>
      <p:sp>
        <p:nvSpPr>
          <p:cNvPr id="16" name="TextBox 15"/>
          <p:cNvSpPr txBox="1"/>
          <p:nvPr/>
        </p:nvSpPr>
        <p:spPr>
          <a:xfrm>
            <a:off x="7481952" y="1702705"/>
            <a:ext cx="4166098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Повторили всё, что знаем о причастии.</a:t>
            </a:r>
            <a:endParaRPr lang="en-US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496019" y="3149288"/>
            <a:ext cx="4320842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Узнали, что называется склонением причастий.</a:t>
            </a:r>
            <a:endParaRPr lang="en-US" sz="2400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467883" y="4694346"/>
            <a:ext cx="4363045" cy="934106"/>
          </a:xfrm>
          <a:prstGeom prst="rect">
            <a:avLst/>
          </a:prstGeom>
          <a:noFill/>
        </p:spPr>
        <p:txBody>
          <a:bodyPr wrap="square" lIns="193551" tIns="96776" rIns="193551" bIns="96776" rtlCol="0">
            <a:spAutoFit/>
          </a:bodyPr>
          <a:lstStyle/>
          <a:p>
            <a:pPr defTabSz="1219084">
              <a:spcAft>
                <a:spcPts val="199"/>
              </a:spcAft>
              <a:defRPr/>
            </a:pPr>
            <a:r>
              <a:rPr lang="ru-RU" sz="2400" b="1" kern="0" spc="-70" dirty="0" smtClean="0">
                <a:solidFill>
                  <a:srgbClr val="57565A"/>
                </a:solidFill>
                <a:latin typeface="Arial" pitchFamily="34" charset="0"/>
                <a:ea typeface="Open Sans" panose="020B0606030504020204" pitchFamily="34" charset="0"/>
                <a:cs typeface="Arial" pitchFamily="34" charset="0"/>
              </a:rPr>
              <a:t>Разобрали, как склоняются причастия.</a:t>
            </a:r>
            <a:endParaRPr lang="en-US" sz="2400" kern="0" dirty="0" smtClean="0">
              <a:solidFill>
                <a:srgbClr val="57565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Straight Connector 9"/>
          <p:cNvCxnSpPr/>
          <p:nvPr/>
        </p:nvCxnSpPr>
        <p:spPr>
          <a:xfrm>
            <a:off x="5879976" y="1583223"/>
            <a:ext cx="0" cy="4401749"/>
          </a:xfrm>
          <a:prstGeom prst="line">
            <a:avLst/>
          </a:prstGeom>
          <a:noFill/>
          <a:ln w="9525" cap="flat" cmpd="sng" algn="ctr">
            <a:solidFill>
              <a:srgbClr val="7F7F7F">
                <a:alpha val="50000"/>
              </a:srgbClr>
            </a:solidFill>
            <a:prstDash val="solid"/>
          </a:ln>
          <a:effectLst/>
        </p:spPr>
      </p:cxnSp>
      <p:sp>
        <p:nvSpPr>
          <p:cNvPr id="21" name="Oval 11"/>
          <p:cNvSpPr/>
          <p:nvPr/>
        </p:nvSpPr>
        <p:spPr>
          <a:xfrm>
            <a:off x="6189785" y="1650847"/>
            <a:ext cx="1130353" cy="106421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en-US" sz="3800" kern="0" dirty="0" smtClean="0">
                <a:solidFill>
                  <a:srgbClr val="FFFFFF"/>
                </a:solidFill>
                <a:latin typeface="Open Sans Light"/>
              </a:rPr>
              <a:t>1</a:t>
            </a:r>
          </a:p>
        </p:txBody>
      </p:sp>
      <p:sp>
        <p:nvSpPr>
          <p:cNvPr id="25" name="Oval 11"/>
          <p:cNvSpPr/>
          <p:nvPr/>
        </p:nvSpPr>
        <p:spPr>
          <a:xfrm>
            <a:off x="6257779" y="3097476"/>
            <a:ext cx="1130353" cy="106421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ru-RU" sz="3800" kern="0" dirty="0" smtClean="0">
                <a:solidFill>
                  <a:srgbClr val="FFFFFF"/>
                </a:solidFill>
                <a:latin typeface="Open Sans Light"/>
              </a:rPr>
              <a:t>2</a:t>
            </a:r>
            <a:endParaRPr lang="en-US" sz="3800" kern="0" dirty="0" smtClean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6" name="Oval 11"/>
          <p:cNvSpPr/>
          <p:nvPr/>
        </p:nvSpPr>
        <p:spPr>
          <a:xfrm>
            <a:off x="6243711" y="4630853"/>
            <a:ext cx="1130353" cy="1064218"/>
          </a:xfrm>
          <a:prstGeom prst="ellipse">
            <a:avLst/>
          </a:prstGeom>
          <a:solidFill>
            <a:srgbClr val="0070C0"/>
          </a:solidFill>
          <a:ln w="9525" cap="flat" cmpd="sng" algn="ctr">
            <a:noFill/>
            <a:prstDash val="solid"/>
          </a:ln>
          <a:effectLst/>
        </p:spPr>
        <p:txBody>
          <a:bodyPr lIns="193551" tIns="96776" rIns="193551" bIns="96776" rtlCol="0" anchor="ctr"/>
          <a:lstStyle/>
          <a:p>
            <a:pPr algn="ctr" defTabSz="1219084">
              <a:defRPr/>
            </a:pPr>
            <a:r>
              <a:rPr lang="ru-RU" sz="3800" kern="0" dirty="0" smtClean="0">
                <a:solidFill>
                  <a:srgbClr val="FFFFFF"/>
                </a:solidFill>
                <a:latin typeface="Open Sans Light"/>
              </a:rPr>
              <a:t>3</a:t>
            </a:r>
            <a:endParaRPr lang="en-US" sz="3800" kern="0" dirty="0" smtClean="0">
              <a:solidFill>
                <a:srgbClr val="FFFFFF"/>
              </a:solidFill>
              <a:latin typeface="Open Sans Light"/>
            </a:endParaRPr>
          </a:p>
        </p:txBody>
      </p:sp>
      <p:pic>
        <p:nvPicPr>
          <p:cNvPr id="27" name="Picture 6" descr="https://avatars.mds.yandex.net/get-zen_doc/1107063/pub_5bb10e3e9f3bb400aa407fb1_5bb10e9c3788e900a9045cf1/scale_1200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9240" y="2172814"/>
            <a:ext cx="3572419" cy="25935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07014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1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9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9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9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/>
      <p:bldP spid="21" grpId="0" animBg="1"/>
      <p:bldP spid="25" grpId="0" animBg="1"/>
      <p:bldP spid="2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7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Самостоятельная работа.</a:t>
            </a:r>
            <a:endParaRPr lang="ru-RU" sz="7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75249" y="1825625"/>
            <a:ext cx="11101115" cy="4351338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sz="3200" b="1" dirty="0" smtClean="0"/>
              <a:t>Упражнение </a:t>
            </a:r>
            <a:r>
              <a:rPr lang="ru-RU" sz="3200" b="1" dirty="0" smtClean="0">
                <a:solidFill>
                  <a:srgbClr val="FF0000"/>
                </a:solidFill>
              </a:rPr>
              <a:t>47</a:t>
            </a:r>
            <a:r>
              <a:rPr lang="ru-RU" sz="3200" b="1" dirty="0" smtClean="0"/>
              <a:t> (стр. 22). </a:t>
            </a:r>
            <a:r>
              <a:rPr lang="ru-RU" sz="3200" dirty="0" smtClean="0"/>
              <a:t>Спишите, вставляя пропущенные буквы. В скобках укажите вопрос. Выделите окончания причастий, сверху надпишите падеж.</a:t>
            </a:r>
          </a:p>
        </p:txBody>
      </p:sp>
      <p:pic>
        <p:nvPicPr>
          <p:cNvPr id="6" name="Picture 6" descr="https://avatars.mds.yandex.net/get-zen_doc/1107063/pub_5bb10e3e9f3bb400aa407fb1_5bb10e9c3788e900a9045cf1/scale_120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08200" y="3565515"/>
            <a:ext cx="3572419" cy="2593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795997" y="224448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Проверка самостоятельной работы.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838200" y="1420837"/>
            <a:ext cx="10515600" cy="4756126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/>
              <a:t>Упражнение </a:t>
            </a:r>
            <a:r>
              <a:rPr lang="ru-RU" b="1" dirty="0" smtClean="0">
                <a:solidFill>
                  <a:srgbClr val="FF0000"/>
                </a:solidFill>
              </a:rPr>
              <a:t>42 </a:t>
            </a:r>
            <a:r>
              <a:rPr lang="ru-RU" b="1" dirty="0" smtClean="0"/>
              <a:t>(стр. 21). </a:t>
            </a:r>
            <a:r>
              <a:rPr lang="ru-RU" dirty="0" smtClean="0"/>
              <a:t>Спишите пословицы. Укажите вид и время причастий, обозначьте их окончания.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знающий</a:t>
            </a:r>
            <a:r>
              <a:rPr lang="ru-RU" dirty="0" smtClean="0"/>
              <a:t> – несовершенный вид, настоящее время;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привыкший</a:t>
            </a:r>
            <a:r>
              <a:rPr lang="ru-RU" dirty="0" smtClean="0"/>
              <a:t> – совершенный вид, прошедшее время;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подстреленная</a:t>
            </a:r>
            <a:r>
              <a:rPr lang="ru-RU" dirty="0" smtClean="0"/>
              <a:t> – совершенный вид, прошедшее время;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сказанного</a:t>
            </a:r>
            <a:r>
              <a:rPr lang="ru-RU" dirty="0" smtClean="0"/>
              <a:t> – совершенный вид, прошедшее время;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теряющий</a:t>
            </a:r>
            <a:r>
              <a:rPr lang="ru-RU" dirty="0" smtClean="0"/>
              <a:t> – несовершенный вид, настоящее время;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развалившийся </a:t>
            </a:r>
            <a:r>
              <a:rPr lang="ru-RU" dirty="0" smtClean="0"/>
              <a:t>– совершенный вид, прошедшее время;</a:t>
            </a:r>
          </a:p>
          <a:p>
            <a:pPr algn="just"/>
            <a:r>
              <a:rPr lang="ru-RU" dirty="0" smtClean="0">
                <a:solidFill>
                  <a:srgbClr val="7030A0"/>
                </a:solidFill>
              </a:rPr>
              <a:t>ускользнувшая</a:t>
            </a:r>
            <a:r>
              <a:rPr lang="ru-RU" dirty="0" smtClean="0"/>
              <a:t> – совершенный вид, прошедшее время.</a:t>
            </a:r>
            <a:endParaRPr lang="ru-RU" dirty="0"/>
          </a:p>
        </p:txBody>
      </p:sp>
      <p:sp>
        <p:nvSpPr>
          <p:cNvPr id="5" name="Рамка 4"/>
          <p:cNvSpPr/>
          <p:nvPr/>
        </p:nvSpPr>
        <p:spPr>
          <a:xfrm>
            <a:off x="2289136" y="2326450"/>
            <a:ext cx="439997" cy="388614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3259806" y="3395594"/>
            <a:ext cx="425929" cy="332343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Рамка 6"/>
          <p:cNvSpPr/>
          <p:nvPr/>
        </p:nvSpPr>
        <p:spPr>
          <a:xfrm>
            <a:off x="2455603" y="3871551"/>
            <a:ext cx="540815" cy="376891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Рамка 7"/>
          <p:cNvSpPr/>
          <p:nvPr/>
        </p:nvSpPr>
        <p:spPr>
          <a:xfrm>
            <a:off x="2453259" y="4417846"/>
            <a:ext cx="458753" cy="337033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Рамка 8"/>
          <p:cNvSpPr/>
          <p:nvPr/>
        </p:nvSpPr>
        <p:spPr>
          <a:xfrm>
            <a:off x="2943283" y="4950075"/>
            <a:ext cx="390760" cy="339378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Рамка 11"/>
          <p:cNvSpPr/>
          <p:nvPr/>
        </p:nvSpPr>
        <p:spPr>
          <a:xfrm>
            <a:off x="3250428" y="5468235"/>
            <a:ext cx="449375" cy="341722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2600970" y="2877435"/>
            <a:ext cx="451719" cy="386270"/>
          </a:xfrm>
          <a:prstGeom prst="frame">
            <a:avLst>
              <a:gd name="adj1" fmla="val 0"/>
            </a:avLst>
          </a:prstGeom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8071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</a:rPr>
              <a:t>Словарный диктант.</a:t>
            </a:r>
            <a:endParaRPr lang="ru-RU" sz="54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030" y="1519311"/>
            <a:ext cx="11591779" cy="4657652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dirty="0" smtClean="0"/>
              <a:t>Под…</a:t>
            </a:r>
            <a:r>
              <a:rPr lang="ru-RU" dirty="0" err="1" smtClean="0"/>
              <a:t>езжающий</a:t>
            </a:r>
            <a:r>
              <a:rPr lang="ru-RU" dirty="0" smtClean="0"/>
              <a:t> об…</a:t>
            </a:r>
            <a:r>
              <a:rPr lang="ru-RU" dirty="0" err="1" smtClean="0"/>
              <a:t>ездчик</a:t>
            </a:r>
            <a:r>
              <a:rPr lang="ru-RU" dirty="0" smtClean="0"/>
              <a:t>, с…</a:t>
            </a:r>
            <a:r>
              <a:rPr lang="ru-RU" dirty="0" err="1" smtClean="0"/>
              <a:t>экономленный</a:t>
            </a:r>
            <a:r>
              <a:rPr lang="ru-RU" dirty="0" smtClean="0"/>
              <a:t> метал…, об…явленное представление, </a:t>
            </a:r>
            <a:r>
              <a:rPr lang="ru-RU" dirty="0" err="1" smtClean="0"/>
              <a:t>изъ</a:t>
            </a:r>
            <a:r>
              <a:rPr lang="ru-RU" dirty="0" smtClean="0"/>
              <a:t>…</a:t>
            </a:r>
            <a:r>
              <a:rPr lang="ru-RU" dirty="0" err="1" smtClean="0"/>
              <a:t>сняющийся</a:t>
            </a:r>
            <a:r>
              <a:rPr lang="ru-RU" dirty="0" smtClean="0"/>
              <a:t> на француз…ком языке, расчетливый </a:t>
            </a:r>
            <a:r>
              <a:rPr lang="ru-RU" dirty="0" err="1" smtClean="0"/>
              <a:t>пац</a:t>
            </a:r>
            <a:r>
              <a:rPr lang="ru-RU" dirty="0" smtClean="0"/>
              <a:t>…</a:t>
            </a:r>
            <a:r>
              <a:rPr lang="ru-RU" dirty="0" err="1" smtClean="0"/>
              <a:t>ент</a:t>
            </a:r>
            <a:r>
              <a:rPr lang="ru-RU" dirty="0" smtClean="0"/>
              <a:t>, р…</a:t>
            </a:r>
            <a:r>
              <a:rPr lang="ru-RU" dirty="0" err="1" smtClean="0"/>
              <a:t>стущее</a:t>
            </a:r>
            <a:r>
              <a:rPr lang="ru-RU" dirty="0" smtClean="0"/>
              <a:t> деревце, </a:t>
            </a:r>
            <a:r>
              <a:rPr lang="ru-RU" dirty="0" err="1" smtClean="0"/>
              <a:t>изл</a:t>
            </a:r>
            <a:r>
              <a:rPr lang="ru-RU" dirty="0" smtClean="0"/>
              <a:t>…</a:t>
            </a:r>
            <a:r>
              <a:rPr lang="ru-RU" dirty="0" err="1" smtClean="0"/>
              <a:t>гающий</a:t>
            </a:r>
            <a:r>
              <a:rPr lang="ru-RU" dirty="0" smtClean="0"/>
              <a:t> обстоятельства происшедшего.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002060"/>
                </a:solidFill>
              </a:rPr>
              <a:t>Задание:</a:t>
            </a:r>
            <a:r>
              <a:rPr lang="ru-RU" dirty="0" smtClean="0"/>
              <a:t> </a:t>
            </a:r>
            <a:r>
              <a:rPr lang="ru-RU" b="1" dirty="0" smtClean="0"/>
              <a:t>выпишите причастия.</a:t>
            </a:r>
          </a:p>
          <a:p>
            <a:pPr indent="228600" algn="just">
              <a:buNone/>
            </a:pPr>
            <a:r>
              <a:rPr lang="ru-RU" dirty="0" smtClean="0"/>
              <a:t> Подъезжающий, сэкономленный, объявленное, изъясняющийся, растущее, излагающий,  происшедшего.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42412" y="1457738"/>
            <a:ext cx="484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ъ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08673" y="1401465"/>
            <a:ext cx="4459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91230" y="1370987"/>
            <a:ext cx="484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ъ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9901" y="1750816"/>
            <a:ext cx="4844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rgbClr val="FF0000"/>
                </a:solidFill>
              </a:rPr>
              <a:t>ъ</a:t>
            </a:r>
            <a:endParaRPr lang="ru-RU" sz="3200" b="1" dirty="0">
              <a:solidFill>
                <a:srgbClr val="FF0000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7076049" y="1730326"/>
            <a:ext cx="379828" cy="8440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6531993" y="1809429"/>
            <a:ext cx="4235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954057" y="1781294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898538" y="2175189"/>
            <a:ext cx="4363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и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63105" y="2161121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258330" y="217518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6" name="Picture 2" descr="C:\Documents and Settings\User\Мои документы\Мои рисунки\компьютеры и школа\Копия img6.jpg">
            <a:extLst>
              <a:ext uri="{FF2B5EF4-FFF2-40B4-BE49-F238E27FC236}">
                <a16:creationId xmlns="" xmlns:a16="http://schemas.microsoft.com/office/drawing/2014/main" id="{F8AAE6B6-B92D-4BE1-B986-DAD47796B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610" y="4481909"/>
            <a:ext cx="3037982" cy="2179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1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2606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Повторение.</a:t>
            </a:r>
            <a:endParaRPr lang="ru-RU" sz="66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336431"/>
            <a:ext cx="10515600" cy="5078437"/>
          </a:xfrm>
        </p:spPr>
        <p:txBody>
          <a:bodyPr>
            <a:normAutofit fontScale="85000" lnSpcReduction="10000"/>
          </a:bodyPr>
          <a:lstStyle/>
          <a:p>
            <a:pPr indent="228600" algn="just">
              <a:buNone/>
            </a:pPr>
            <a:r>
              <a:rPr lang="ru-RU" dirty="0" smtClean="0"/>
              <a:t> 1. Что такое причастие?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Особая форма глагола.</a:t>
            </a:r>
          </a:p>
          <a:p>
            <a:pPr indent="228600" algn="just">
              <a:buNone/>
            </a:pPr>
            <a:r>
              <a:rPr lang="ru-RU" dirty="0" smtClean="0"/>
              <a:t>2. Что обозначает причастие?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Признак предмета по действию.</a:t>
            </a:r>
          </a:p>
          <a:p>
            <a:pPr indent="228600" algn="just">
              <a:buNone/>
            </a:pPr>
            <a:r>
              <a:rPr lang="ru-RU" dirty="0" smtClean="0"/>
              <a:t>3. На какие вопросы отвечает причастие? 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Какой?</a:t>
            </a:r>
          </a:p>
          <a:p>
            <a:pPr indent="228600" algn="just">
              <a:buNone/>
            </a:pPr>
            <a:r>
              <a:rPr lang="ru-RU" dirty="0" smtClean="0"/>
              <a:t>4. Признаки каких частей речи совмещает в себе причастие?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Глагола и прилагательного.</a:t>
            </a:r>
          </a:p>
          <a:p>
            <a:pPr indent="228600" algn="just">
              <a:buNone/>
            </a:pPr>
            <a:r>
              <a:rPr lang="ru-RU" dirty="0" smtClean="0"/>
              <a:t>5. Какова синтаксическая роль причастия?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Определение, сказуемое (краткие причастия).</a:t>
            </a:r>
          </a:p>
          <a:p>
            <a:pPr indent="228600" algn="just">
              <a:buNone/>
            </a:pPr>
            <a:r>
              <a:rPr lang="ru-RU" dirty="0" smtClean="0"/>
              <a:t>6. Назовите суффиксы причастий.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-</a:t>
            </a:r>
            <a:r>
              <a:rPr lang="ru-RU" b="1" dirty="0" err="1" smtClean="0">
                <a:solidFill>
                  <a:srgbClr val="C00000"/>
                </a:solidFill>
              </a:rPr>
              <a:t>ущ</a:t>
            </a:r>
            <a:r>
              <a:rPr lang="ru-RU" b="1" dirty="0" smtClean="0">
                <a:solidFill>
                  <a:srgbClr val="C00000"/>
                </a:solidFill>
              </a:rPr>
              <a:t>-, -</a:t>
            </a:r>
            <a:r>
              <a:rPr lang="ru-RU" b="1" dirty="0" err="1" smtClean="0">
                <a:solidFill>
                  <a:srgbClr val="C00000"/>
                </a:solidFill>
              </a:rPr>
              <a:t>ющ</a:t>
            </a:r>
            <a:r>
              <a:rPr lang="ru-RU" b="1" dirty="0" smtClean="0">
                <a:solidFill>
                  <a:srgbClr val="C00000"/>
                </a:solidFill>
              </a:rPr>
              <a:t>-, -</a:t>
            </a:r>
            <a:r>
              <a:rPr lang="ru-RU" b="1" dirty="0" err="1" smtClean="0">
                <a:solidFill>
                  <a:srgbClr val="C00000"/>
                </a:solidFill>
              </a:rPr>
              <a:t>ащ</a:t>
            </a:r>
            <a:r>
              <a:rPr lang="ru-RU" b="1" dirty="0" smtClean="0">
                <a:solidFill>
                  <a:srgbClr val="C00000"/>
                </a:solidFill>
              </a:rPr>
              <a:t>-, -</a:t>
            </a:r>
            <a:r>
              <a:rPr lang="ru-RU" b="1" dirty="0" err="1" smtClean="0">
                <a:solidFill>
                  <a:srgbClr val="C00000"/>
                </a:solidFill>
              </a:rPr>
              <a:t>ящ</a:t>
            </a:r>
            <a:r>
              <a:rPr lang="ru-RU" b="1" dirty="0" smtClean="0">
                <a:solidFill>
                  <a:srgbClr val="C00000"/>
                </a:solidFill>
              </a:rPr>
              <a:t>-, -</a:t>
            </a:r>
            <a:r>
              <a:rPr lang="ru-RU" b="1" dirty="0" err="1" smtClean="0">
                <a:solidFill>
                  <a:srgbClr val="C00000"/>
                </a:solidFill>
              </a:rPr>
              <a:t>вш</a:t>
            </a:r>
            <a:r>
              <a:rPr lang="ru-RU" b="1" dirty="0" smtClean="0">
                <a:solidFill>
                  <a:srgbClr val="C00000"/>
                </a:solidFill>
              </a:rPr>
              <a:t>-, -</a:t>
            </a:r>
            <a:r>
              <a:rPr lang="ru-RU" b="1" dirty="0" err="1" smtClean="0">
                <a:solidFill>
                  <a:srgbClr val="C00000"/>
                </a:solidFill>
              </a:rPr>
              <a:t>ш</a:t>
            </a:r>
            <a:r>
              <a:rPr lang="ru-RU" b="1" dirty="0" smtClean="0">
                <a:solidFill>
                  <a:srgbClr val="C00000"/>
                </a:solidFill>
              </a:rPr>
              <a:t>-, -</a:t>
            </a:r>
            <a:r>
              <a:rPr lang="ru-RU" b="1" dirty="0" err="1" smtClean="0">
                <a:solidFill>
                  <a:srgbClr val="C00000"/>
                </a:solidFill>
              </a:rPr>
              <a:t>ом</a:t>
            </a:r>
            <a:r>
              <a:rPr lang="ru-RU" b="1" dirty="0" smtClean="0">
                <a:solidFill>
                  <a:srgbClr val="C00000"/>
                </a:solidFill>
              </a:rPr>
              <a:t>-, -ем-, -им-, -</a:t>
            </a:r>
            <a:r>
              <a:rPr lang="ru-RU" b="1" dirty="0" err="1" smtClean="0">
                <a:solidFill>
                  <a:srgbClr val="C00000"/>
                </a:solidFill>
              </a:rPr>
              <a:t>нн</a:t>
            </a:r>
            <a:r>
              <a:rPr lang="ru-RU" b="1" dirty="0" smtClean="0">
                <a:solidFill>
                  <a:srgbClr val="C00000"/>
                </a:solidFill>
              </a:rPr>
              <a:t>-, -</a:t>
            </a:r>
            <a:r>
              <a:rPr lang="ru-RU" b="1" dirty="0" err="1" smtClean="0">
                <a:solidFill>
                  <a:srgbClr val="C00000"/>
                </a:solidFill>
              </a:rPr>
              <a:t>енн</a:t>
            </a:r>
            <a:r>
              <a:rPr lang="ru-RU" b="1" dirty="0" smtClean="0">
                <a:solidFill>
                  <a:srgbClr val="C00000"/>
                </a:solidFill>
              </a:rPr>
              <a:t>-, -т-.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="" xmlns:a16="http://schemas.microsoft.com/office/drawing/2014/main" id="{5B501E54-EF4F-4C63-A9D7-559AD0222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679765" y="478301"/>
            <a:ext cx="2804155" cy="278176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131AB7C-043F-48A5-B2D6-F23BA8CFF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1" y="4515730"/>
            <a:ext cx="1363565" cy="1641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335" y="18224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Склонение причастий.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420836"/>
            <a:ext cx="10515600" cy="4994031"/>
          </a:xfrm>
        </p:spPr>
        <p:txBody>
          <a:bodyPr/>
          <a:lstStyle/>
          <a:p>
            <a:pPr indent="228600" algn="just">
              <a:buNone/>
            </a:pPr>
            <a:r>
              <a:rPr lang="ru-RU" sz="3200" b="1" dirty="0" smtClean="0">
                <a:solidFill>
                  <a:srgbClr val="C00000"/>
                </a:solidFill>
              </a:rPr>
              <a:t>Склонение причастий в русском языке</a:t>
            </a:r>
            <a:r>
              <a:rPr lang="ru-RU" sz="3200" dirty="0" smtClean="0">
                <a:solidFill>
                  <a:srgbClr val="C00000"/>
                </a:solidFill>
              </a:rPr>
              <a:t> </a:t>
            </a:r>
            <a:r>
              <a:rPr lang="ru-RU" sz="3200" dirty="0" smtClean="0"/>
              <a:t>– это грамматический признак причастий, указывающий на их способность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изменяться по падежам, родам и числам</a:t>
            </a:r>
            <a:r>
              <a:rPr lang="ru-RU" sz="3200" dirty="0" smtClean="0"/>
              <a:t>.</a:t>
            </a:r>
          </a:p>
          <a:p>
            <a:pPr indent="228600" algn="just">
              <a:buNone/>
            </a:pPr>
            <a:r>
              <a:rPr lang="ru-RU" sz="3200" dirty="0" smtClean="0"/>
              <a:t> В словосочетаниях и предложениях причастия обычно </a:t>
            </a:r>
            <a:r>
              <a:rPr lang="ru-RU" sz="3200" b="1" dirty="0" smtClean="0">
                <a:solidFill>
                  <a:srgbClr val="7030A0"/>
                </a:solidFill>
              </a:rPr>
              <a:t>согласуются с существительным или местоимением:</a:t>
            </a:r>
            <a:r>
              <a:rPr lang="ru-RU" sz="3200" dirty="0" smtClean="0">
                <a:solidFill>
                  <a:srgbClr val="7030A0"/>
                </a:solidFill>
              </a:rPr>
              <a:t> </a:t>
            </a:r>
          </a:p>
          <a:p>
            <a:pPr indent="228600" algn="just">
              <a:buNone/>
            </a:pPr>
            <a:r>
              <a:rPr lang="ru-RU" sz="3200" dirty="0" smtClean="0"/>
              <a:t>мужчина, (какой?) </a:t>
            </a:r>
            <a:r>
              <a:rPr lang="ru-RU" sz="3200" b="1" dirty="0" smtClean="0"/>
              <a:t>одетый</a:t>
            </a:r>
            <a:r>
              <a:rPr lang="ru-RU" sz="3200" dirty="0" smtClean="0"/>
              <a:t> в темное пальто; </a:t>
            </a:r>
          </a:p>
          <a:p>
            <a:pPr indent="228600" algn="just">
              <a:buNone/>
            </a:pPr>
            <a:r>
              <a:rPr lang="ru-RU" sz="3200" b="1" dirty="0" smtClean="0"/>
              <a:t>одетый</a:t>
            </a:r>
            <a:r>
              <a:rPr lang="ru-RU" sz="3200" dirty="0" smtClean="0"/>
              <a:t> – причастие в форме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И. п., ед. ч., муж. рода</a:t>
            </a:r>
            <a:r>
              <a:rPr lang="ru-RU" sz="3200" dirty="0" smtClean="0"/>
              <a:t>, согласовано с существительным мужчина.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 </a:t>
            </a:r>
            <a:r>
              <a:rPr lang="ru-RU" sz="5400" b="1" dirty="0" smtClean="0">
                <a:solidFill>
                  <a:srgbClr val="002060"/>
                </a:solidFill>
              </a:rPr>
              <a:t>Освоение нового материала.</a:t>
            </a:r>
            <a:endParaRPr lang="ru-RU" sz="5400" dirty="0">
              <a:solidFill>
                <a:srgbClr val="002060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069146" y="1659982"/>
          <a:ext cx="10128738" cy="3460656"/>
        </p:xfrm>
        <a:graphic>
          <a:graphicData uri="http://schemas.openxmlformats.org/drawingml/2006/table">
            <a:tbl>
              <a:tblPr/>
              <a:tblGrid>
                <a:gridCol w="1256721"/>
                <a:gridCol w="3909400"/>
                <a:gridCol w="2517011"/>
                <a:gridCol w="2445606"/>
              </a:tblGrid>
              <a:tr h="576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</a:rPr>
                        <a:t>И.п.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лучш</a:t>
                      </a:r>
                      <a:r>
                        <a:rPr lang="ru-RU" sz="32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ий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спящ</a:t>
                      </a:r>
                      <a:r>
                        <a:rPr lang="ru-RU" sz="32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ий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спящ</a:t>
                      </a:r>
                      <a:r>
                        <a:rPr lang="ru-RU" sz="3200" b="1" i="0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ие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6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</a:rPr>
                        <a:t>Р.п.</a:t>
                      </a:r>
                      <a:endParaRPr lang="ru-RU" sz="18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лучш</a:t>
                      </a:r>
                      <a:r>
                        <a:rPr lang="ru-RU" sz="32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его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спящ</a:t>
                      </a:r>
                      <a:r>
                        <a:rPr lang="ru-RU" sz="32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его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спящ</a:t>
                      </a:r>
                      <a:r>
                        <a:rPr lang="ru-RU" sz="3200" b="1" i="0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их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6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</a:rPr>
                        <a:t>Д.п.</a:t>
                      </a:r>
                      <a:endParaRPr lang="ru-RU" sz="18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лучш</a:t>
                      </a:r>
                      <a:r>
                        <a:rPr lang="ru-RU" sz="32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ему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спящ</a:t>
                      </a:r>
                      <a:r>
                        <a:rPr lang="ru-RU" sz="32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ему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спящ</a:t>
                      </a:r>
                      <a:r>
                        <a:rPr lang="ru-RU" sz="3200" b="1" i="0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им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6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</a:rPr>
                        <a:t>В.п.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лучш</a:t>
                      </a:r>
                      <a:r>
                        <a:rPr lang="ru-RU" sz="3200" b="1" i="0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его</a:t>
                      </a:r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/лучш</a:t>
                      </a:r>
                      <a:r>
                        <a:rPr lang="ru-RU" sz="3200" b="1" i="0" u="none" strike="noStrike" dirty="0" smtClean="0">
                          <a:solidFill>
                            <a:srgbClr val="7030A0"/>
                          </a:solidFill>
                          <a:latin typeface="Times New Roman"/>
                        </a:rPr>
                        <a:t>ий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спящ</a:t>
                      </a:r>
                      <a:r>
                        <a:rPr lang="ru-RU" sz="32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его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спящ</a:t>
                      </a:r>
                      <a:r>
                        <a:rPr lang="ru-RU" sz="32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их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6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</a:rPr>
                        <a:t>Т.п.</a:t>
                      </a:r>
                      <a:endParaRPr lang="ru-RU" sz="1800" b="1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лучш</a:t>
                      </a:r>
                      <a:r>
                        <a:rPr lang="ru-RU" sz="32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им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спящ</a:t>
                      </a:r>
                      <a:r>
                        <a:rPr lang="ru-RU" sz="32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им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спящ</a:t>
                      </a:r>
                      <a:r>
                        <a:rPr lang="ru-RU" sz="32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ими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76776"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1" i="0" u="none" strike="noStrike" dirty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</a:rPr>
                        <a:t>П.п.</a:t>
                      </a:r>
                      <a:endParaRPr lang="ru-RU" sz="1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 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лучш</a:t>
                      </a:r>
                      <a:r>
                        <a:rPr lang="ru-RU" sz="32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ем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 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спящ</a:t>
                      </a:r>
                      <a:r>
                        <a:rPr lang="ru-RU" sz="32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ем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3200" b="0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о </a:t>
                      </a:r>
                      <a:r>
                        <a:rPr lang="ru-RU" sz="32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спящ</a:t>
                      </a:r>
                      <a:r>
                        <a:rPr lang="ru-RU" sz="3200" b="1" i="0" u="none" strike="noStrike" dirty="0">
                          <a:solidFill>
                            <a:srgbClr val="7030A0"/>
                          </a:solidFill>
                          <a:latin typeface="Times New Roman"/>
                        </a:rPr>
                        <a:t>их</a:t>
                      </a:r>
                      <a:endParaRPr lang="ru-RU" sz="1800" b="1" dirty="0">
                        <a:solidFill>
                          <a:srgbClr val="7030A0"/>
                        </a:solidFill>
                        <a:latin typeface="Times New Roman"/>
                      </a:endParaRPr>
                    </a:p>
                  </a:txBody>
                  <a:tcPr marL="35560" marR="35560" marT="35560" marB="3556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036320" y="5398869"/>
            <a:ext cx="1021783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Вывод: </a:t>
            </a:r>
            <a:r>
              <a:rPr lang="ru-RU" sz="3200" b="1" dirty="0" smtClean="0"/>
              <a:t>полные причастия склоняются так же, как полные прилагательные.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103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002060"/>
                </a:solidFill>
              </a:rPr>
              <a:t>Орфограмма № 65.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575582"/>
            <a:ext cx="10515600" cy="4895556"/>
          </a:xfrm>
        </p:spPr>
        <p:txBody>
          <a:bodyPr>
            <a:normAutofit/>
          </a:bodyPr>
          <a:lstStyle/>
          <a:p>
            <a:pPr indent="228600" algn="just">
              <a:buNone/>
            </a:pPr>
            <a:r>
              <a:rPr lang="ru-RU" b="1" dirty="0" smtClean="0"/>
              <a:t>Окончания причастий определяются так же, как окончания прилагательных, по ударным окончаниям заданных к ним вопросов, например:</a:t>
            </a:r>
          </a:p>
          <a:p>
            <a:pPr indent="228600" algn="just">
              <a:buNone/>
            </a:pPr>
            <a:r>
              <a:rPr lang="ru-RU" dirty="0" smtClean="0"/>
              <a:t>с читающ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им</a:t>
            </a:r>
            <a:r>
              <a:rPr lang="ru-RU" dirty="0" smtClean="0"/>
              <a:t> мальчиком – с мальчиком (как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им</a:t>
            </a:r>
            <a:r>
              <a:rPr lang="ru-RU" dirty="0" smtClean="0"/>
              <a:t>?) читающ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им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Исключение</a:t>
            </a:r>
            <a:r>
              <a:rPr lang="ru-RU" b="1" dirty="0" smtClean="0"/>
              <a:t> </a:t>
            </a:r>
            <a:r>
              <a:rPr lang="ru-RU" dirty="0" smtClean="0"/>
              <a:t>составляет именительный падеж мужского</a:t>
            </a:r>
            <a:r>
              <a:rPr lang="ru-RU" b="1" dirty="0" smtClean="0"/>
              <a:t> </a:t>
            </a:r>
            <a:r>
              <a:rPr lang="ru-RU" dirty="0" smtClean="0"/>
              <a:t>рода единственного числа, имеющий окончание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-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</a:rPr>
              <a:t>ий</a:t>
            </a:r>
            <a:r>
              <a:rPr lang="ru-RU" b="1" dirty="0" smtClean="0"/>
              <a:t>, например:</a:t>
            </a:r>
          </a:p>
          <a:p>
            <a:pPr indent="228600" algn="just">
              <a:buNone/>
            </a:pPr>
            <a:r>
              <a:rPr lang="ru-RU" dirty="0" smtClean="0"/>
              <a:t>читающ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ий</a:t>
            </a:r>
            <a:r>
              <a:rPr lang="ru-RU" dirty="0" smtClean="0"/>
              <a:t> – мальчик (как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ой</a:t>
            </a:r>
            <a:r>
              <a:rPr lang="ru-RU" dirty="0" smtClean="0"/>
              <a:t>?) читающ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ий</a:t>
            </a:r>
            <a:r>
              <a:rPr lang="ru-RU" dirty="0" smtClean="0"/>
              <a:t> . </a:t>
            </a:r>
            <a:endParaRPr lang="ru-RU" dirty="0"/>
          </a:p>
        </p:txBody>
      </p:sp>
      <p:pic>
        <p:nvPicPr>
          <p:cNvPr id="4" name="Picture 1" descr="C:\Users\user\Desktop\к презентациям\541758_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9059593" y="4240023"/>
            <a:ext cx="2362544" cy="2325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s://funart.pro/uploads/posts/2020-04/1585951088_14-p-bezhevie-foni-dlya-prezentatsii-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1693" y="562708"/>
            <a:ext cx="11465170" cy="5992837"/>
          </a:xfrm>
        </p:spPr>
        <p:txBody>
          <a:bodyPr>
            <a:normAutofit fontScale="92500"/>
          </a:bodyPr>
          <a:lstStyle/>
          <a:p>
            <a:pPr indent="228600"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Винительный падеж</a:t>
            </a:r>
            <a:r>
              <a:rPr lang="ru-RU" dirty="0" smtClean="0"/>
              <a:t> причастий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мужского рода</a:t>
            </a:r>
            <a:r>
              <a:rPr lang="ru-RU" dirty="0" smtClean="0"/>
              <a:t> 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множественного числа </a:t>
            </a:r>
            <a:r>
              <a:rPr lang="ru-RU" dirty="0" smtClean="0"/>
              <a:t>совпадает по форме с 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именительным</a:t>
            </a:r>
            <a:r>
              <a:rPr lang="ru-RU" dirty="0" smtClean="0"/>
              <a:t>, если причастие относится к </a:t>
            </a:r>
            <a:r>
              <a:rPr lang="ru-RU" b="1" dirty="0" smtClean="0">
                <a:solidFill>
                  <a:srgbClr val="7030A0"/>
                </a:solidFill>
              </a:rPr>
              <a:t>неодушевлённому существительному</a:t>
            </a:r>
            <a:r>
              <a:rPr lang="ru-RU" dirty="0" smtClean="0"/>
              <a:t>:</a:t>
            </a:r>
          </a:p>
          <a:p>
            <a:pPr indent="228600" algn="just">
              <a:buNone/>
            </a:pPr>
            <a:r>
              <a:rPr lang="ru-RU" i="1" dirty="0" smtClean="0"/>
              <a:t>вижу отъезжающ</a:t>
            </a:r>
            <a:r>
              <a:rPr lang="ru-RU" b="1" i="1" dirty="0" smtClean="0">
                <a:solidFill>
                  <a:srgbClr val="C00000"/>
                </a:solidFill>
              </a:rPr>
              <a:t>ий</a:t>
            </a:r>
            <a:r>
              <a:rPr lang="ru-RU" i="1" dirty="0" smtClean="0"/>
              <a:t> поезд</a:t>
            </a:r>
            <a:r>
              <a:rPr lang="ru-RU" dirty="0" smtClean="0"/>
              <a:t> </a:t>
            </a:r>
            <a:r>
              <a:rPr lang="ru-RU" b="1" dirty="0" smtClean="0"/>
              <a:t>(В. п.)</a:t>
            </a:r>
            <a:r>
              <a:rPr lang="ru-RU" dirty="0" smtClean="0"/>
              <a:t> </a:t>
            </a:r>
            <a:r>
              <a:rPr lang="ru-RU" i="1" dirty="0" smtClean="0"/>
              <a:t> –  отъезжающ</a:t>
            </a:r>
            <a:r>
              <a:rPr lang="ru-RU" b="1" i="1" dirty="0" smtClean="0">
                <a:solidFill>
                  <a:srgbClr val="C00000"/>
                </a:solidFill>
              </a:rPr>
              <a:t>ий</a:t>
            </a:r>
            <a:r>
              <a:rPr lang="ru-RU" i="1" dirty="0" smtClean="0"/>
              <a:t> поезд</a:t>
            </a:r>
            <a:r>
              <a:rPr lang="ru-RU" dirty="0" smtClean="0"/>
              <a:t> </a:t>
            </a:r>
            <a:r>
              <a:rPr lang="ru-RU" b="1" dirty="0" smtClean="0"/>
              <a:t>(И. п.)</a:t>
            </a:r>
            <a:r>
              <a:rPr lang="ru-RU" dirty="0" smtClean="0"/>
              <a:t>,</a:t>
            </a:r>
          </a:p>
          <a:p>
            <a:pPr indent="228600" algn="just">
              <a:buNone/>
            </a:pPr>
            <a:r>
              <a:rPr lang="ru-RU" i="1" dirty="0" smtClean="0"/>
              <a:t>вижу испачканн</a:t>
            </a:r>
            <a:r>
              <a:rPr lang="ru-RU" b="1" i="1" dirty="0" smtClean="0">
                <a:solidFill>
                  <a:srgbClr val="C00000"/>
                </a:solidFill>
              </a:rPr>
              <a:t>ые</a:t>
            </a:r>
            <a:r>
              <a:rPr lang="ru-RU" i="1" dirty="0" smtClean="0"/>
              <a:t> ботинки</a:t>
            </a:r>
            <a:r>
              <a:rPr lang="ru-RU" dirty="0" smtClean="0"/>
              <a:t> </a:t>
            </a:r>
            <a:r>
              <a:rPr lang="ru-RU" b="1" dirty="0" smtClean="0"/>
              <a:t>(В. п.)</a:t>
            </a:r>
            <a:r>
              <a:rPr lang="ru-RU" dirty="0" smtClean="0"/>
              <a:t> </a:t>
            </a:r>
            <a:r>
              <a:rPr lang="ru-RU" i="1" dirty="0" smtClean="0"/>
              <a:t> –  испачканн</a:t>
            </a:r>
            <a:r>
              <a:rPr lang="ru-RU" b="1" i="1" dirty="0" smtClean="0">
                <a:solidFill>
                  <a:srgbClr val="C00000"/>
                </a:solidFill>
              </a:rPr>
              <a:t>ые</a:t>
            </a:r>
            <a:r>
              <a:rPr lang="ru-RU" i="1" dirty="0" smtClean="0"/>
              <a:t> ботинки</a:t>
            </a:r>
            <a:r>
              <a:rPr lang="ru-RU" dirty="0" smtClean="0"/>
              <a:t> </a:t>
            </a:r>
            <a:r>
              <a:rPr lang="ru-RU" b="1" dirty="0" smtClean="0"/>
              <a:t>(И. п.)</a:t>
            </a:r>
            <a:r>
              <a:rPr lang="ru-RU" dirty="0" smtClean="0"/>
              <a:t>.</a:t>
            </a:r>
          </a:p>
          <a:p>
            <a:pPr indent="228600" algn="just">
              <a:buNone/>
            </a:pP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Винительный падеж</a:t>
            </a:r>
            <a:r>
              <a:rPr lang="ru-RU" dirty="0" smtClean="0"/>
              <a:t> причастий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мужского рода </a:t>
            </a:r>
            <a:r>
              <a:rPr lang="ru-RU" dirty="0" smtClean="0"/>
              <a:t>и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множественного числа</a:t>
            </a:r>
            <a:r>
              <a:rPr lang="ru-RU" dirty="0" smtClean="0"/>
              <a:t> совпадает по форме с 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родительным</a:t>
            </a:r>
            <a:r>
              <a:rPr lang="ru-RU" dirty="0" smtClean="0"/>
              <a:t>, если причастие относится к </a:t>
            </a:r>
            <a:r>
              <a:rPr lang="ru-RU" b="1" dirty="0" smtClean="0">
                <a:solidFill>
                  <a:srgbClr val="7030A0"/>
                </a:solidFill>
              </a:rPr>
              <a:t>одушевлённому существительному</a:t>
            </a:r>
            <a:r>
              <a:rPr lang="ru-RU" dirty="0" smtClean="0"/>
              <a:t>:</a:t>
            </a:r>
          </a:p>
          <a:p>
            <a:pPr indent="228600" algn="just">
              <a:buNone/>
            </a:pPr>
            <a:r>
              <a:rPr lang="ru-RU" i="1" dirty="0" smtClean="0"/>
              <a:t>вижу убегающ</a:t>
            </a:r>
            <a:r>
              <a:rPr lang="ru-RU" b="1" i="1" dirty="0" smtClean="0">
                <a:solidFill>
                  <a:srgbClr val="C00000"/>
                </a:solidFill>
              </a:rPr>
              <a:t>его</a:t>
            </a:r>
            <a:r>
              <a:rPr lang="ru-RU" i="1" dirty="0" smtClean="0"/>
              <a:t> медведя</a:t>
            </a:r>
            <a:r>
              <a:rPr lang="ru-RU" dirty="0" smtClean="0"/>
              <a:t> </a:t>
            </a:r>
            <a:r>
              <a:rPr lang="ru-RU" b="1" dirty="0" smtClean="0"/>
              <a:t>(В. п.)</a:t>
            </a:r>
            <a:r>
              <a:rPr lang="ru-RU" dirty="0" smtClean="0"/>
              <a:t> </a:t>
            </a:r>
            <a:r>
              <a:rPr lang="ru-RU" i="1" dirty="0" smtClean="0"/>
              <a:t> – нет убегающ</a:t>
            </a:r>
            <a:r>
              <a:rPr lang="ru-RU" b="1" i="1" dirty="0" smtClean="0">
                <a:solidFill>
                  <a:srgbClr val="C00000"/>
                </a:solidFill>
              </a:rPr>
              <a:t>его</a:t>
            </a:r>
            <a:r>
              <a:rPr lang="ru-RU" i="1" dirty="0" smtClean="0"/>
              <a:t> медведя</a:t>
            </a:r>
            <a:r>
              <a:rPr lang="ru-RU" dirty="0" smtClean="0"/>
              <a:t> </a:t>
            </a:r>
            <a:r>
              <a:rPr lang="ru-RU" b="1" dirty="0" smtClean="0"/>
              <a:t>(Р. п.)</a:t>
            </a:r>
            <a:r>
              <a:rPr lang="ru-RU" dirty="0" smtClean="0"/>
              <a:t>,</a:t>
            </a:r>
          </a:p>
          <a:p>
            <a:pPr indent="228600" algn="just">
              <a:buNone/>
            </a:pPr>
            <a:r>
              <a:rPr lang="ru-RU" i="1" dirty="0" smtClean="0"/>
              <a:t>вижу играющ</a:t>
            </a:r>
            <a:r>
              <a:rPr lang="ru-RU" b="1" i="1" dirty="0" smtClean="0">
                <a:solidFill>
                  <a:srgbClr val="C00000"/>
                </a:solidFill>
              </a:rPr>
              <a:t>их</a:t>
            </a:r>
            <a:r>
              <a:rPr lang="ru-RU" i="1" dirty="0" smtClean="0"/>
              <a:t> медвежат</a:t>
            </a:r>
            <a:r>
              <a:rPr lang="ru-RU" dirty="0" smtClean="0"/>
              <a:t> </a:t>
            </a:r>
            <a:r>
              <a:rPr lang="ru-RU" b="1" dirty="0" smtClean="0"/>
              <a:t>(В. п.)</a:t>
            </a:r>
            <a:r>
              <a:rPr lang="ru-RU" dirty="0" smtClean="0"/>
              <a:t> </a:t>
            </a:r>
            <a:r>
              <a:rPr lang="ru-RU" i="1" dirty="0" smtClean="0"/>
              <a:t> – нет играющ</a:t>
            </a:r>
            <a:r>
              <a:rPr lang="ru-RU" b="1" i="1" dirty="0" smtClean="0">
                <a:solidFill>
                  <a:srgbClr val="C00000"/>
                </a:solidFill>
              </a:rPr>
              <a:t>их</a:t>
            </a:r>
            <a:r>
              <a:rPr lang="ru-RU" i="1" dirty="0" smtClean="0"/>
              <a:t> медвежат</a:t>
            </a:r>
            <a:r>
              <a:rPr lang="ru-RU" dirty="0" smtClean="0"/>
              <a:t> </a:t>
            </a:r>
            <a:r>
              <a:rPr lang="ru-RU" b="1" dirty="0" smtClean="0"/>
              <a:t>(Р. п.).</a:t>
            </a:r>
          </a:p>
          <a:p>
            <a:endParaRPr lang="ru-RU" dirty="0"/>
          </a:p>
        </p:txBody>
      </p:sp>
      <p:pic>
        <p:nvPicPr>
          <p:cNvPr id="23556" name="Picture 4" descr="https://im0-tub-ru.yandex.net/i?id=fbd127e7dce84394c9269b120449b82f-l&amp;n=1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BFA"/>
              </a:clrFrom>
              <a:clrTo>
                <a:srgbClr val="F9FB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52572" y="4723646"/>
            <a:ext cx="4594742" cy="19311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479</TotalTime>
  <Words>1045</Words>
  <Application>Microsoft Office PowerPoint</Application>
  <PresentationFormat>Произвольный</PresentationFormat>
  <Paragraphs>229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Слайд 1</vt:lpstr>
      <vt:lpstr>Сегодня на уроке.</vt:lpstr>
      <vt:lpstr>Проверка самостоятельной работы.</vt:lpstr>
      <vt:lpstr>Словарный диктант.</vt:lpstr>
      <vt:lpstr>Повторение.</vt:lpstr>
      <vt:lpstr>Склонение причастий.</vt:lpstr>
      <vt:lpstr> Освоение нового материала.</vt:lpstr>
      <vt:lpstr>Орфограмма № 65.</vt:lpstr>
      <vt:lpstr>Слайд 9</vt:lpstr>
      <vt:lpstr>Задание № 1. </vt:lpstr>
      <vt:lpstr>Слайд 11</vt:lpstr>
      <vt:lpstr>Слайд 12</vt:lpstr>
      <vt:lpstr> </vt:lpstr>
      <vt:lpstr>Задание №3.</vt:lpstr>
      <vt:lpstr>Слайд 15</vt:lpstr>
      <vt:lpstr>1. Какое слово является причастием? </vt:lpstr>
      <vt:lpstr>2. С какими частями речи причастия согласуются в словосочетаниях и предложениях? </vt:lpstr>
      <vt:lpstr>3. Что такое склонение причастий?</vt:lpstr>
      <vt:lpstr>4. В каком словосочетании причастие является зависимым словом? </vt:lpstr>
      <vt:lpstr>5. Укажите причастие совершенного вида </vt:lpstr>
      <vt:lpstr>6. В каком ряду в обоих словах на месте пропуска пишется буква Е ? </vt:lpstr>
      <vt:lpstr>7. В какой падежной форме причастия имеют окончание «-ыми-(-ими-)»? </vt:lpstr>
      <vt:lpstr>8. От какого из причастий не образуется форма Д. п., среднего рода, единственного числа? </vt:lpstr>
      <vt:lpstr>9. В каком из вариантов неверно образована падежная форма причастия? </vt:lpstr>
      <vt:lpstr>10. В каком из вариантов употреблено причастие в форме В. п., единственного числа, среднего рода? </vt:lpstr>
      <vt:lpstr>Оцени себя!</vt:lpstr>
      <vt:lpstr>Слайд 27</vt:lpstr>
      <vt:lpstr>Подведение итогов урока.</vt:lpstr>
      <vt:lpstr>Самостоятельная работа.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ТАНЮШКА</dc:creator>
  <cp:lastModifiedBy>Пользователь</cp:lastModifiedBy>
  <cp:revision>85</cp:revision>
  <dcterms:created xsi:type="dcterms:W3CDTF">2020-08-20T14:06:43Z</dcterms:created>
  <dcterms:modified xsi:type="dcterms:W3CDTF">2020-09-16T06:06:54Z</dcterms:modified>
</cp:coreProperties>
</file>