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96" r:id="rId2"/>
    <p:sldId id="1397" r:id="rId3"/>
    <p:sldId id="1398" r:id="rId4"/>
    <p:sldId id="1410" r:id="rId5"/>
    <p:sldId id="1399" r:id="rId6"/>
    <p:sldId id="1400" r:id="rId7"/>
    <p:sldId id="1401" r:id="rId8"/>
    <p:sldId id="1402" r:id="rId9"/>
    <p:sldId id="1415" r:id="rId10"/>
    <p:sldId id="1404" r:id="rId11"/>
    <p:sldId id="1406" r:id="rId12"/>
    <p:sldId id="1416" r:id="rId13"/>
    <p:sldId id="1405" r:id="rId14"/>
    <p:sldId id="1420" r:id="rId15"/>
    <p:sldId id="1419" r:id="rId16"/>
    <p:sldId id="1407" r:id="rId17"/>
    <p:sldId id="1408" r:id="rId18"/>
    <p:sldId id="1411" r:id="rId19"/>
    <p:sldId id="1412" r:id="rId20"/>
    <p:sldId id="1421" r:id="rId21"/>
    <p:sldId id="1413" r:id="rId22"/>
    <p:sldId id="1409" r:id="rId23"/>
    <p:sldId id="1414" r:id="rId24"/>
    <p:sldId id="1418" r:id="rId25"/>
    <p:sldId id="141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26E18D-32EE-4035-A4E3-B34C3596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30618BF-D382-4E42-BAF7-1FB04BC5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A2DC59-5E07-4679-96EE-E3BA45F8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5CAEE0-3756-4FBD-8695-56029790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E14F11-130E-42A3-946C-AF58E676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907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1658C9-D59B-4314-951B-8888A29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8A6DDC9-C1F3-4C98-9B38-2802BAE64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903E9E-3276-4160-99E1-A028AA3E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3A4806-E782-486C-AC86-48F46332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85FB75-3301-4BF9-8854-B1DADA47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01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BD3AD99-9B6A-49BA-B725-695DB686C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84A739A-4F76-496D-B3EA-F5CE4AA07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B0B024-F010-4C33-B043-131BDE2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5196B90-CB5A-47FC-A208-5A8C8CE0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F96754-FEFF-4B44-853D-A0103673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08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38087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8CD64C-FEC5-45BD-ABCB-8656FE57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8CC801-B949-4261-B739-0403C724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B84E27-A0D4-4A9B-A653-5E0F2FE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594785-DD27-44F5-9109-E45828E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81BA8A-41B6-4066-9619-BCD0DBF7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E3D165-AE7E-4E5E-8B9A-E0EEF115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288F0A-11B0-41CB-AB85-EACCB9C3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9DC3AB-FC53-4348-A8DC-FA026D16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EDBB0C-0B19-457D-BFF4-FCCF7E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D7F9205-AA2D-445D-92CC-6DD9BB9A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99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344D00-FD72-42B3-A90A-A4C4BE21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76DEAD-AE1C-4A06-B7AA-BF22D460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F71760-C14D-42F0-B777-C104BB39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C68100C-AE1F-440B-ABF8-9D27526D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DA3F574-D215-4CB2-81B1-2DDD9F2F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E37117E-AC61-4E8C-A4AE-43438EF6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33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422B49-FF1C-45E0-908A-5D2D3DF8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FC2036B-FE2A-4A22-9507-B9407546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3219AEF-2C1F-4725-BE1B-FAEE0987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27BB459-FAE7-40B8-B7E2-823AF3F89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CAE417E-FE4A-427E-BF31-0C598A75D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E5E48E0-CECF-4389-9338-5ED8E7B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B9A13B7-E5AB-46C8-9AA3-A86437F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6E15D4D-7306-4FCC-8C49-4F01CB29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50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E7E95C-6926-468E-9F38-80286F8D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177399E-56DE-487C-9363-F44B693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D105CB1-7A03-4372-8188-67DE7C61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4210E8D-7DEC-4069-86AE-79A7202A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62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A79D241-9E2B-4C7F-ACCC-D992BA99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2BD324E-59C9-4ED5-9A6F-BA35F2E1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F50762B-856E-4AE6-8398-5B1BBDB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00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00B5AC-35D4-4FAE-AD7E-7E4E3DBB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CA50C01-38F8-4252-B80A-DDC0D2B97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7EB6792-9C83-41F3-B45D-E83FC63C1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20B4B13-C9CC-4D82-A00B-A25025EC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4090B2B-14FD-462A-8DD1-1CA180A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3A68FB5-F62B-4354-B744-5AB00E28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70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6E3D96-237A-4209-A6E1-50463AAB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C57931C-C963-4B78-A855-2C8AEE4EA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A06AE58-B70F-4DBF-B101-595A53F76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DA82A78-8898-4BDF-BA9D-6DF605F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8ADEBCC-ABB4-4A21-858F-E4B26655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03E07A9-3823-40D2-B6F0-2DA92F9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23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359F32-47CB-497F-BCEE-23DE7460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E78A6A4-24C7-405D-8322-B926E108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7592695-C481-4036-BC77-D524C31C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B90E-9513-48C5-B692-0EEAC661165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BCB4FF-8251-44E8-9C2A-BFC1D19A9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0B51F9-DDFF-4F5D-A440-1C4E2671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5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36095" y="2968283"/>
            <a:ext cx="2382399" cy="2363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773724" y="2644422"/>
            <a:ext cx="881934" cy="240587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=""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=""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=""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=""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=""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=""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=""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=""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=""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=""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=""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=""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=""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=""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="" xmlns:a16="http://schemas.microsoft.com/office/drawing/2014/main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493" y="2687275"/>
            <a:ext cx="8276449" cy="2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38"/>
              </a:spcBef>
            </a:pPr>
            <a:r>
              <a:rPr lang="ru-RU" altLang="ru-RU" sz="4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Причастие как особая форма глагола.</a:t>
            </a:r>
            <a:endParaRPr lang="ru-RU" altLang="ru-RU" sz="48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840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https://ds04.infourok.ru/uploads/ex/089c/00106fd3-05e27795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51192" y="1148247"/>
            <a:ext cx="2413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настоящее время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52719" y="2794168"/>
            <a:ext cx="2413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настоящее время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03069" y="3314673"/>
            <a:ext cx="253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прошедшее время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17137" y="2245527"/>
            <a:ext cx="253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прошедшее время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23056" y="1696887"/>
            <a:ext cx="2413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настоящее время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Примеры: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89649"/>
            <a:ext cx="10515600" cy="4587314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Защища</a:t>
            </a:r>
            <a:r>
              <a:rPr lang="ru-RU" sz="3600" b="1" dirty="0" smtClean="0">
                <a:solidFill>
                  <a:srgbClr val="00B050"/>
                </a:solidFill>
              </a:rPr>
              <a:t>ющ</a:t>
            </a:r>
            <a:r>
              <a:rPr lang="ru-RU" sz="3600" dirty="0" smtClean="0"/>
              <a:t>ийся, лет</a:t>
            </a:r>
            <a:r>
              <a:rPr lang="ru-RU" sz="3600" b="1" dirty="0" smtClean="0">
                <a:solidFill>
                  <a:srgbClr val="00B050"/>
                </a:solidFill>
              </a:rPr>
              <a:t>ящ</a:t>
            </a:r>
            <a:r>
              <a:rPr lang="ru-RU" sz="3600" dirty="0" smtClean="0"/>
              <a:t>ий;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Избира</a:t>
            </a:r>
            <a:r>
              <a:rPr lang="ru-RU" sz="3600" b="1" dirty="0" smtClean="0">
                <a:solidFill>
                  <a:srgbClr val="00B050"/>
                </a:solidFill>
              </a:rPr>
              <a:t>ем</a:t>
            </a:r>
            <a:r>
              <a:rPr lang="ru-RU" sz="3600" dirty="0" smtClean="0"/>
              <a:t>ый, гон</a:t>
            </a:r>
            <a:r>
              <a:rPr lang="ru-RU" sz="3600" b="1" dirty="0" smtClean="0">
                <a:solidFill>
                  <a:srgbClr val="00B050"/>
                </a:solidFill>
              </a:rPr>
              <a:t>им</a:t>
            </a:r>
            <a:r>
              <a:rPr lang="ru-RU" sz="3600" dirty="0" smtClean="0"/>
              <a:t>ый;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Лежа</a:t>
            </a:r>
            <a:r>
              <a:rPr lang="ru-RU" sz="3600" b="1" dirty="0" smtClean="0">
                <a:solidFill>
                  <a:srgbClr val="00B050"/>
                </a:solidFill>
              </a:rPr>
              <a:t>вш</a:t>
            </a:r>
            <a:r>
              <a:rPr lang="ru-RU" sz="3600" dirty="0" smtClean="0"/>
              <a:t>ий, нес</a:t>
            </a:r>
            <a:r>
              <a:rPr lang="ru-RU" sz="3600" b="1" dirty="0" smtClean="0">
                <a:solidFill>
                  <a:srgbClr val="00B050"/>
                </a:solidFill>
              </a:rPr>
              <a:t>ш</a:t>
            </a:r>
            <a:r>
              <a:rPr lang="ru-RU" sz="3600" dirty="0" smtClean="0"/>
              <a:t>ий;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Указа</a:t>
            </a:r>
            <a:r>
              <a:rPr lang="ru-RU" sz="3600" b="1" dirty="0" smtClean="0">
                <a:solidFill>
                  <a:srgbClr val="00B050"/>
                </a:solidFill>
              </a:rPr>
              <a:t>нн</a:t>
            </a:r>
            <a:r>
              <a:rPr lang="ru-RU" sz="3600" dirty="0" smtClean="0"/>
              <a:t>ый, постро</a:t>
            </a:r>
            <a:r>
              <a:rPr lang="ru-RU" sz="3600" b="1" dirty="0" smtClean="0">
                <a:solidFill>
                  <a:srgbClr val="00B050"/>
                </a:solidFill>
              </a:rPr>
              <a:t>енн</a:t>
            </a:r>
            <a:r>
              <a:rPr lang="ru-RU" sz="3600" dirty="0" smtClean="0"/>
              <a:t>ый, поня</a:t>
            </a:r>
            <a:r>
              <a:rPr lang="ru-RU" sz="3600" b="1" dirty="0" smtClean="0">
                <a:solidFill>
                  <a:srgbClr val="00B050"/>
                </a:solidFill>
              </a:rPr>
              <a:t>т</a:t>
            </a:r>
            <a:r>
              <a:rPr lang="ru-RU" sz="3600" dirty="0" smtClean="0"/>
              <a:t>ый.</a:t>
            </a:r>
            <a:endParaRPr lang="ru-RU" sz="3600" dirty="0"/>
          </a:p>
        </p:txBody>
      </p:sp>
      <p:pic>
        <p:nvPicPr>
          <p:cNvPr id="24582" name="Picture 6" descr="https://creozavr.me/sites/default/files/styles/2_0_png_original/public/vectors/2019-12/defense-vector-333956491.svg.png?itok=e5LE6td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5871" y="547809"/>
            <a:ext cx="3194196" cy="3194196"/>
          </a:xfrm>
          <a:prstGeom prst="rect">
            <a:avLst/>
          </a:prstGeom>
          <a:noFill/>
        </p:spPr>
      </p:pic>
      <p:pic>
        <p:nvPicPr>
          <p:cNvPr id="24584" name="Picture 8" descr="http://i.mycdn.me/i?r=AzEPZsRbOZEKgBhR0XGMT1RkChlzyI-bMGbAaqO0jKxtpqaKTM5SRkZCeTgDn6uOy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7058" y="4323108"/>
            <a:ext cx="2914927" cy="2049558"/>
          </a:xfrm>
          <a:prstGeom prst="rect">
            <a:avLst/>
          </a:prstGeom>
          <a:noFill/>
        </p:spPr>
      </p:pic>
      <p:pic>
        <p:nvPicPr>
          <p:cNvPr id="24588" name="Picture 12" descr="https://lbolimp.ru/wp-content/uploads/2015/07/dostav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8806" y="4214295"/>
            <a:ext cx="2148288" cy="2414938"/>
          </a:xfrm>
          <a:prstGeom prst="rect">
            <a:avLst/>
          </a:prstGeom>
          <a:noFill/>
        </p:spPr>
      </p:pic>
      <p:pic>
        <p:nvPicPr>
          <p:cNvPr id="24590" name="Picture 14" descr="http://mfc79.ru/documents/10192/43246/%D0%A2%D1%80%D0%B5%D1%85%D0%B4%D0%BD%D0%B5%D0%B2%D0%BD%D0%BE%D0%B5%20%D0%B3%D0%BE%D0%BB%D0%BE%D1%81%D0%BE%D0%B2%D0%B0%D0%BD%D0%B8%D0%B5%20-+%D0%BA%D0%B0%D1%80%D1%82%D0%B8%D0%BD%D0%BA%D0%B0.jpg/4bbdbd89-3dca-4dee-9994-a4c93972ab8b?t=159711058369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3187" y="4411364"/>
            <a:ext cx="2922437" cy="2045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Задание №1. Упражнение 41. Образуйте причастия по образцу.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489981"/>
            <a:ext cx="5506329" cy="3686981"/>
          </a:xfrm>
        </p:spPr>
        <p:txBody>
          <a:bodyPr>
            <a:normAutofit fontScale="92500" lnSpcReduction="10000"/>
          </a:bodyPr>
          <a:lstStyle/>
          <a:p>
            <a:pPr indent="228600" algn="just">
              <a:buNone/>
            </a:pPr>
            <a:r>
              <a:rPr lang="ru-RU" dirty="0" smtClean="0"/>
              <a:t>Костёр горит</a:t>
            </a:r>
          </a:p>
          <a:p>
            <a:pPr indent="228600" algn="r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Горящий костёр</a:t>
            </a:r>
          </a:p>
          <a:p>
            <a:pPr indent="228600" algn="just">
              <a:buNone/>
            </a:pPr>
            <a:r>
              <a:rPr lang="ru-RU" dirty="0" smtClean="0"/>
              <a:t>Тюльпаны краснеют</a:t>
            </a:r>
          </a:p>
          <a:p>
            <a:pPr indent="228600" algn="r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Краснеющие тюльпаны</a:t>
            </a:r>
          </a:p>
          <a:p>
            <a:pPr indent="228600" algn="just">
              <a:buNone/>
            </a:pPr>
            <a:r>
              <a:rPr lang="ru-RU" dirty="0" smtClean="0"/>
              <a:t>Лёд сверкает</a:t>
            </a:r>
          </a:p>
          <a:p>
            <a:pPr indent="228600" algn="r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Сверкающий лёд</a:t>
            </a:r>
          </a:p>
          <a:p>
            <a:pPr indent="228600" algn="just">
              <a:buNone/>
            </a:pPr>
            <a:r>
              <a:rPr lang="ru-RU" dirty="0" smtClean="0"/>
              <a:t>Деревья почернели </a:t>
            </a:r>
          </a:p>
          <a:p>
            <a:pPr indent="228600" algn="r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Почерневшие деревья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32099" y="2463075"/>
            <a:ext cx="53841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buNone/>
            </a:pPr>
            <a:r>
              <a:rPr lang="ru-RU" sz="2800" dirty="0" smtClean="0"/>
              <a:t>Девочка играет</a:t>
            </a:r>
          </a:p>
          <a:p>
            <a:pPr indent="228600" algn="r"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Играющая девочка</a:t>
            </a:r>
          </a:p>
          <a:p>
            <a:pPr indent="228600" algn="just">
              <a:buNone/>
            </a:pPr>
            <a:r>
              <a:rPr lang="ru-RU" sz="2800" dirty="0" smtClean="0"/>
              <a:t>Человек хромает</a:t>
            </a:r>
          </a:p>
          <a:p>
            <a:pPr indent="228600" algn="r"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Хромающий человек</a:t>
            </a:r>
          </a:p>
          <a:p>
            <a:pPr indent="228600" algn="just">
              <a:buNone/>
            </a:pPr>
            <a:r>
              <a:rPr lang="ru-RU" sz="2800" dirty="0" smtClean="0"/>
              <a:t>Шум утихает</a:t>
            </a:r>
          </a:p>
          <a:p>
            <a:pPr indent="228600" algn="r"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Утихающий шум</a:t>
            </a:r>
          </a:p>
          <a:p>
            <a:pPr indent="228600" algn="just">
              <a:buNone/>
            </a:pPr>
            <a:r>
              <a:rPr lang="ru-RU" sz="2800" dirty="0" smtClean="0"/>
              <a:t>Спортсмен бежит</a:t>
            </a:r>
          </a:p>
          <a:p>
            <a:pPr indent="228600" algn="r"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Бегущий спортсмен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5618" y="1443670"/>
            <a:ext cx="9884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algn="ctr">
              <a:buNone/>
            </a:pPr>
            <a:r>
              <a:rPr lang="ru-RU" sz="3200" b="1" i="1" dirty="0" smtClean="0"/>
              <a:t>Образец: Горы побелели – побелевшие горы.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900igr.net/up/datas/98294/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771" y="0"/>
            <a:ext cx="10198247" cy="6858001"/>
          </a:xfrm>
          <a:prstGeom prst="rect">
            <a:avLst/>
          </a:prstGeom>
          <a:noFill/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xmlns="" id="{27B1B74E-DB4D-4504-8BB8-83EF7FB9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1510" y="5444197"/>
            <a:ext cx="3819850" cy="141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Например: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pPr indent="228600">
              <a:buNone/>
            </a:pPr>
            <a:r>
              <a:rPr lang="ru-RU" sz="3200" dirty="0" smtClean="0"/>
              <a:t>Дышащая прохладой речка манила нас к себе.</a:t>
            </a:r>
          </a:p>
          <a:p>
            <a:pPr indent="228600" algn="just">
              <a:buNone/>
            </a:pPr>
            <a:r>
              <a:rPr lang="ru-RU" sz="3200" dirty="0" smtClean="0"/>
              <a:t> 1.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Дышащая</a:t>
            </a:r>
            <a:r>
              <a:rPr lang="ru-RU" sz="3200" dirty="0" smtClean="0"/>
              <a:t> – от глагола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дышать</a:t>
            </a:r>
            <a:r>
              <a:rPr lang="ru-RU" sz="3200" dirty="0" smtClean="0"/>
              <a:t>.</a:t>
            </a:r>
          </a:p>
          <a:p>
            <a:pPr indent="228600" algn="just">
              <a:buNone/>
            </a:pPr>
            <a:r>
              <a:rPr lang="ru-RU" sz="3200" dirty="0" smtClean="0"/>
              <a:t> 2. Речка </a:t>
            </a:r>
            <a:r>
              <a:rPr lang="ru-RU" sz="3200" b="1" dirty="0" smtClean="0">
                <a:solidFill>
                  <a:srgbClr val="7030A0"/>
                </a:solidFill>
              </a:rPr>
              <a:t>(какая?) </a:t>
            </a:r>
            <a:r>
              <a:rPr lang="ru-RU" sz="3200" dirty="0" smtClean="0"/>
              <a:t>дышащая.</a:t>
            </a:r>
          </a:p>
          <a:p>
            <a:pPr indent="228600" algn="just">
              <a:buNone/>
            </a:pPr>
            <a:r>
              <a:rPr lang="ru-RU" sz="3200" dirty="0" smtClean="0"/>
              <a:t>     Речка, </a:t>
            </a:r>
            <a:r>
              <a:rPr lang="ru-RU" sz="3200" b="1" dirty="0" smtClean="0">
                <a:solidFill>
                  <a:srgbClr val="7030A0"/>
                </a:solidFill>
              </a:rPr>
              <a:t>которая дышит</a:t>
            </a:r>
            <a:r>
              <a:rPr lang="ru-RU" sz="3200" dirty="0" smtClean="0"/>
              <a:t>.</a:t>
            </a:r>
          </a:p>
          <a:p>
            <a:pPr indent="228600" algn="just">
              <a:buNone/>
            </a:pPr>
            <a:r>
              <a:rPr lang="ru-RU" sz="3200" dirty="0" smtClean="0"/>
              <a:t> 3. Суффикс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ащ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sz="3200" dirty="0" smtClean="0"/>
              <a:t>.</a:t>
            </a:r>
          </a:p>
          <a:p>
            <a:pPr indent="228600" algn="just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Вывод:</a:t>
            </a:r>
            <a:r>
              <a:rPr lang="ru-RU" sz="3200" dirty="0" smtClean="0"/>
              <a:t> </a:t>
            </a:r>
            <a:r>
              <a:rPr lang="ru-RU" sz="3200" b="1" dirty="0" smtClean="0"/>
              <a:t>дышащая – причастие.</a:t>
            </a:r>
          </a:p>
          <a:p>
            <a:pPr indent="228600">
              <a:buNone/>
            </a:pPr>
            <a:endParaRPr lang="ru-RU" dirty="0"/>
          </a:p>
        </p:txBody>
      </p:sp>
      <p:pic>
        <p:nvPicPr>
          <p:cNvPr id="5" name="Picture 4" descr="https://avatars.mds.yandex.net/get-pdb/2301590/dee02935-4d31-4356-88dd-8848df22b0c7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2224" y="2499433"/>
            <a:ext cx="1913390" cy="3212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900332"/>
            <a:ext cx="10515600" cy="5276631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Определяемое</a:t>
            </a:r>
            <a:r>
              <a:rPr lang="ru-RU" sz="3600" dirty="0" smtClean="0">
                <a:solidFill>
                  <a:srgbClr val="FF0000"/>
                </a:solidFill>
              </a:rPr>
              <a:t> </a:t>
            </a:r>
            <a:r>
              <a:rPr lang="ru-RU" sz="3600" b="1" dirty="0" smtClean="0">
                <a:solidFill>
                  <a:srgbClr val="FF0000"/>
                </a:solidFill>
              </a:rPr>
              <a:t>слово</a:t>
            </a:r>
            <a:r>
              <a:rPr lang="ru-RU" sz="3600" dirty="0" smtClean="0"/>
              <a:t> – существительное или личное местоимение, к которому относится </a:t>
            </a:r>
            <a:r>
              <a:rPr lang="ru-RU" sz="3600" b="1" dirty="0" smtClean="0"/>
              <a:t>причастие</a:t>
            </a:r>
            <a:r>
              <a:rPr lang="ru-RU" sz="3600" dirty="0" smtClean="0"/>
              <a:t> и от которого задается вопрос к </a:t>
            </a:r>
            <a:r>
              <a:rPr lang="ru-RU" sz="3600" b="1" dirty="0" smtClean="0"/>
              <a:t>причастию.</a:t>
            </a:r>
          </a:p>
          <a:p>
            <a:pPr indent="228600" algn="just">
              <a:buNone/>
            </a:pPr>
            <a:endParaRPr lang="ru-RU" sz="3600" b="1" dirty="0" smtClean="0"/>
          </a:p>
          <a:p>
            <a:pPr indent="228600" algn="just">
              <a:buNone/>
            </a:pPr>
            <a:r>
              <a:rPr lang="ru-RU" sz="3600" dirty="0" smtClean="0"/>
              <a:t>Тающий ледник –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ледник</a:t>
            </a:r>
            <a:r>
              <a:rPr lang="ru-RU" sz="3600" dirty="0" smtClean="0"/>
              <a:t> (какой?) тающий.</a:t>
            </a:r>
          </a:p>
          <a:p>
            <a:pPr indent="228600" algn="just"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Ледник</a:t>
            </a:r>
            <a:r>
              <a:rPr lang="ru-RU" sz="3600" dirty="0" smtClean="0"/>
              <a:t> – </a:t>
            </a:r>
            <a:r>
              <a:rPr lang="ru-RU" sz="3600" b="1" dirty="0" smtClean="0">
                <a:solidFill>
                  <a:srgbClr val="7030A0"/>
                </a:solidFill>
              </a:rPr>
              <a:t>определяемое слово.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Picture 6" descr="https://avatars.mds.yandex.net/get-zen_doc/1107063/pub_5bb10e3e9f3bb400aa407fb1_5bb10e9c3788e900a9045cf1/scale_12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53157" y="4244969"/>
            <a:ext cx="3232660" cy="2346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6" name="Picture 2" descr="https://avatars.mds.yandex.net/get-zen_doc/51478/pub_59ce0b5ead0f22b1a10618ee_59ce0d227ddde809ff331967/scale_12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083" y="4079631"/>
            <a:ext cx="4062243" cy="18076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Как отличить причастие от прилагательного?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97735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dirty="0" smtClean="0"/>
              <a:t>Чтобы отличить прилагательное от причастия, нужно понять,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от какой части речи образуется слово</a:t>
            </a:r>
            <a:r>
              <a:rPr lang="ru-RU" dirty="0" smtClean="0"/>
              <a:t>.</a:t>
            </a:r>
          </a:p>
          <a:p>
            <a:pPr indent="228600" algn="just">
              <a:buNone/>
            </a:pPr>
            <a:r>
              <a:rPr lang="ru-RU" dirty="0" smtClean="0"/>
              <a:t>Например, </a:t>
            </a:r>
            <a:r>
              <a:rPr lang="ru-RU" b="1" dirty="0" smtClean="0">
                <a:solidFill>
                  <a:srgbClr val="7030A0"/>
                </a:solidFill>
              </a:rPr>
              <a:t>«цветной» </a:t>
            </a:r>
            <a:r>
              <a:rPr lang="ru-RU" dirty="0" smtClean="0"/>
              <a:t>(это прилагательное) — слово образовано от существительного </a:t>
            </a:r>
            <a:r>
              <a:rPr lang="ru-RU" b="1" dirty="0" smtClean="0">
                <a:solidFill>
                  <a:srgbClr val="7030A0"/>
                </a:solidFill>
              </a:rPr>
              <a:t>«цвет»</a:t>
            </a:r>
            <a:r>
              <a:rPr lang="ru-RU" b="1" dirty="0" smtClean="0"/>
              <a:t>,</a:t>
            </a:r>
            <a:r>
              <a:rPr lang="ru-RU" b="1" dirty="0" smtClean="0">
                <a:solidFill>
                  <a:srgbClr val="7030A0"/>
                </a:solidFill>
              </a:rPr>
              <a:t> «солёный» </a:t>
            </a:r>
            <a:r>
              <a:rPr lang="ru-RU" dirty="0" smtClean="0"/>
              <a:t>(прилагательное) — от существительного </a:t>
            </a:r>
            <a:r>
              <a:rPr lang="ru-RU" b="1" dirty="0" smtClean="0">
                <a:solidFill>
                  <a:srgbClr val="7030A0"/>
                </a:solidFill>
              </a:rPr>
              <a:t>«соль».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49970" y="4050547"/>
            <a:ext cx="72167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Причастия же образуются только от глаголов! </a:t>
            </a:r>
            <a:r>
              <a:rPr lang="ru-RU" sz="2800" b="1" dirty="0" smtClean="0">
                <a:solidFill>
                  <a:srgbClr val="7030A0"/>
                </a:solidFill>
              </a:rPr>
              <a:t>«Смешанный» </a:t>
            </a:r>
            <a:r>
              <a:rPr lang="ru-RU" sz="2800" dirty="0" smtClean="0"/>
              <a:t>(причастие) — от глагола </a:t>
            </a:r>
            <a:r>
              <a:rPr lang="ru-RU" sz="2800" b="1" dirty="0" smtClean="0">
                <a:solidFill>
                  <a:srgbClr val="7030A0"/>
                </a:solidFill>
              </a:rPr>
              <a:t>«смешать», «прочитанный» </a:t>
            </a:r>
            <a:r>
              <a:rPr lang="ru-RU" sz="2800" dirty="0" smtClean="0"/>
              <a:t>— от глагола </a:t>
            </a:r>
            <a:r>
              <a:rPr lang="ru-RU" sz="2800" b="1" dirty="0" smtClean="0">
                <a:solidFill>
                  <a:srgbClr val="7030A0"/>
                </a:solidFill>
              </a:rPr>
              <a:t>«прочитать».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Как отличить причастие от прилагательного?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 algn="just">
              <a:buNone/>
            </a:pPr>
            <a:r>
              <a:rPr lang="ru-RU" sz="3200" dirty="0" smtClean="0"/>
              <a:t>Прилагательные </a:t>
            </a:r>
            <a:r>
              <a:rPr lang="ru-RU" sz="3200" b="1" dirty="0" smtClean="0"/>
              <a:t>не имеют зависимых слов</a:t>
            </a:r>
            <a:r>
              <a:rPr lang="ru-RU" sz="3200" dirty="0" smtClean="0"/>
              <a:t>, а </a:t>
            </a:r>
            <a:r>
              <a:rPr lang="ru-RU" sz="3200" b="1" dirty="0" smtClean="0">
                <a:solidFill>
                  <a:srgbClr val="C00000"/>
                </a:solidFill>
              </a:rPr>
              <a:t>причастия часто употребляются с зависимыми словами.</a:t>
            </a:r>
          </a:p>
          <a:p>
            <a:pPr indent="228600" algn="just">
              <a:buNone/>
            </a:pPr>
            <a:r>
              <a:rPr lang="ru-RU" sz="3200" b="1" dirty="0" smtClean="0"/>
              <a:t>Сравните:</a:t>
            </a:r>
            <a:endParaRPr lang="ru-RU" sz="3200" dirty="0" smtClean="0"/>
          </a:p>
          <a:p>
            <a:pPr indent="228600" algn="just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стираный </a:t>
            </a:r>
            <a:r>
              <a:rPr lang="ru-RU" sz="3200" b="1" dirty="0" smtClean="0"/>
              <a:t>свитер</a:t>
            </a:r>
          </a:p>
          <a:p>
            <a:pPr indent="228600" algn="just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стиранный </a:t>
            </a:r>
            <a:r>
              <a:rPr lang="ru-RU" sz="3200" b="1" dirty="0" smtClean="0"/>
              <a:t>(кем?) бабушкой свитер</a:t>
            </a:r>
            <a:endParaRPr lang="ru-RU" sz="32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131AB7C-043F-48A5-B2D6-F23BA8CFF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822462" y="2964934"/>
            <a:ext cx="2687132" cy="323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002060"/>
                </a:solidFill>
              </a:rPr>
              <a:t>Задание №2. Распределительный диктант.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05243"/>
            <a:ext cx="10515600" cy="4671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Ходящий, ходовой, ходить, умный, умеющий, уметь, певучий, петь, поющий, танцевать, танцующий, танцевальный.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78782" y="3153377"/>
          <a:ext cx="8687583" cy="2937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861"/>
                <a:gridCol w="2895861"/>
                <a:gridCol w="2895861"/>
              </a:tblGrid>
              <a:tr h="10061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прилагательное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глагол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причастие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5829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9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9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14401" y="689319"/>
          <a:ext cx="10508568" cy="5486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2856"/>
                <a:gridCol w="3502856"/>
                <a:gridCol w="3502856"/>
              </a:tblGrid>
              <a:tr h="18525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прилагательное</a:t>
                      </a:r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глагол</a:t>
                      </a:r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причастие</a:t>
                      </a:r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  <a:tr h="90847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ходовой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ходить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ходящий</a:t>
                      </a:r>
                      <a:endParaRPr lang="ru-RU" sz="2800" dirty="0"/>
                    </a:p>
                  </a:txBody>
                  <a:tcPr/>
                </a:tc>
              </a:tr>
              <a:tr h="90847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умный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уметь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умеющий</a:t>
                      </a:r>
                      <a:endParaRPr lang="ru-RU" sz="2800" dirty="0"/>
                    </a:p>
                  </a:txBody>
                  <a:tcPr/>
                </a:tc>
              </a:tr>
              <a:tr h="90847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певучий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петь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поющий</a:t>
                      </a:r>
                      <a:endParaRPr lang="ru-RU" sz="2800" dirty="0"/>
                    </a:p>
                  </a:txBody>
                  <a:tcPr/>
                </a:tc>
              </a:tr>
              <a:tr h="90847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танцевальный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танцевать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танцующий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Проверка самостоятельной </a:t>
            </a:r>
            <a:r>
              <a:rPr lang="ru-RU" sz="4800" b="1" dirty="0" smtClean="0">
                <a:solidFill>
                  <a:srgbClr val="002060"/>
                </a:solidFill>
              </a:rPr>
              <a:t>работы</a:t>
            </a:r>
            <a:r>
              <a:rPr lang="ru-RU" sz="4800" b="1" dirty="0" smtClean="0">
                <a:solidFill>
                  <a:srgbClr val="002060"/>
                </a:solidFill>
              </a:rPr>
              <a:t>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838200" y="1519311"/>
            <a:ext cx="10515600" cy="4657652"/>
          </a:xfrm>
        </p:spPr>
        <p:txBody>
          <a:bodyPr>
            <a:normAutofit lnSpcReduction="10000"/>
          </a:bodyPr>
          <a:lstStyle/>
          <a:p>
            <a:pPr indent="228600" algn="just">
              <a:buNone/>
            </a:pPr>
            <a:r>
              <a:rPr lang="ru-RU" b="1" dirty="0" smtClean="0"/>
              <a:t>Упражнение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36 </a:t>
            </a:r>
            <a:r>
              <a:rPr lang="ru-RU" b="1" dirty="0" smtClean="0"/>
              <a:t>(стр. 18)</a:t>
            </a:r>
            <a:r>
              <a:rPr lang="ru-RU" dirty="0" smtClean="0"/>
              <a:t>. Спишите, вставляя пропущенные буквы, укажите наклонение глаголов, время, лицо и число. Выделите грамматические основы предложений.</a:t>
            </a:r>
          </a:p>
          <a:p>
            <a:pPr indent="228600" algn="just">
              <a:buNone/>
            </a:pPr>
            <a:r>
              <a:rPr lang="ru-RU" u="sng" dirty="0" smtClean="0"/>
              <a:t>Я</a:t>
            </a:r>
            <a:r>
              <a:rPr lang="ru-RU" dirty="0" smtClean="0"/>
              <a:t> </a:t>
            </a:r>
            <a:r>
              <a:rPr lang="ru-RU" u="dbl" dirty="0" smtClean="0"/>
              <a:t>переходил</a:t>
            </a:r>
            <a:r>
              <a:rPr lang="ru-RU" dirty="0" smtClean="0"/>
              <a:t> лесные п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ляны, </a:t>
            </a:r>
            <a:r>
              <a:rPr lang="ru-RU" u="dbl" dirty="0" smtClean="0"/>
              <a:t>спускался</a:t>
            </a:r>
            <a:r>
              <a:rPr lang="ru-RU" dirty="0" smtClean="0"/>
              <a:t> в овраги, заросшие папоротниками, </a:t>
            </a:r>
            <a:r>
              <a:rPr lang="ru-RU" u="dbl" dirty="0" smtClean="0"/>
              <a:t>проб</a:t>
            </a:r>
            <a:r>
              <a:rPr lang="ru-RU" b="1" u="dbl" dirty="0" smtClean="0">
                <a:solidFill>
                  <a:srgbClr val="FF0000"/>
                </a:solidFill>
              </a:rPr>
              <a:t>и</a:t>
            </a:r>
            <a:r>
              <a:rPr lang="ru-RU" u="dbl" dirty="0" smtClean="0"/>
              <a:t>рался</a:t>
            </a:r>
            <a:r>
              <a:rPr lang="ru-RU" dirty="0" smtClean="0"/>
              <a:t> буреломом к реке под горой. Близко поднявшийся </a:t>
            </a:r>
            <a:r>
              <a:rPr lang="ru-RU" u="sng" dirty="0" smtClean="0"/>
              <a:t>филин</a:t>
            </a:r>
            <a:r>
              <a:rPr lang="ru-RU" dirty="0" smtClean="0"/>
              <a:t> будто бы </a:t>
            </a:r>
            <a:r>
              <a:rPr lang="ru-RU" u="dbl" dirty="0" smtClean="0"/>
              <a:t>м</a:t>
            </a:r>
            <a:r>
              <a:rPr lang="ru-RU" b="1" u="dbl" dirty="0" smtClean="0">
                <a:solidFill>
                  <a:srgbClr val="FF0000"/>
                </a:solidFill>
              </a:rPr>
              <a:t>е</a:t>
            </a:r>
            <a:r>
              <a:rPr lang="ru-RU" u="dbl" dirty="0" smtClean="0"/>
              <a:t>лькнул</a:t>
            </a:r>
            <a:r>
              <a:rPr lang="ru-RU" dirty="0" smtClean="0"/>
              <a:t> тенью среди ёлок, </a:t>
            </a:r>
            <a:r>
              <a:rPr lang="ru-RU" u="dbl" dirty="0" smtClean="0"/>
              <a:t>огл</a:t>
            </a:r>
            <a:r>
              <a:rPr lang="ru-RU" b="1" u="dbl" dirty="0" smtClean="0">
                <a:solidFill>
                  <a:srgbClr val="FF0000"/>
                </a:solidFill>
              </a:rPr>
              <a:t>а</a:t>
            </a:r>
            <a:r>
              <a:rPr lang="ru-RU" u="dbl" dirty="0" smtClean="0"/>
              <a:t>сил</a:t>
            </a:r>
            <a:r>
              <a:rPr lang="ru-RU" dirty="0" smtClean="0"/>
              <a:t> ночь ре</a:t>
            </a:r>
            <a:r>
              <a:rPr lang="ru-RU" b="1" dirty="0" smtClean="0">
                <a:solidFill>
                  <a:srgbClr val="FF0000"/>
                </a:solidFill>
              </a:rPr>
              <a:t>з</a:t>
            </a:r>
            <a:r>
              <a:rPr lang="ru-RU" dirty="0" smtClean="0"/>
              <a:t>ким протяжным воплем, а невдалеке </a:t>
            </a:r>
            <a:r>
              <a:rPr lang="ru-RU" u="sng" dirty="0" smtClean="0"/>
              <a:t>что-то </a:t>
            </a:r>
            <a:r>
              <a:rPr lang="ru-RU" u="dbl" dirty="0" smtClean="0"/>
              <a:t>шев</a:t>
            </a:r>
            <a:r>
              <a:rPr lang="ru-RU" b="1" u="dbl" dirty="0" smtClean="0">
                <a:solidFill>
                  <a:srgbClr val="FF0000"/>
                </a:solidFill>
              </a:rPr>
              <a:t>е</a:t>
            </a:r>
            <a:r>
              <a:rPr lang="ru-RU" u="dbl" dirty="0" smtClean="0"/>
              <a:t>лилось</a:t>
            </a:r>
            <a:r>
              <a:rPr lang="ru-RU" dirty="0" smtClean="0"/>
              <a:t> и </a:t>
            </a:r>
            <a:r>
              <a:rPr lang="ru-RU" u="dbl" dirty="0" smtClean="0"/>
              <a:t>хрустело</a:t>
            </a:r>
            <a:r>
              <a:rPr lang="ru-RU" dirty="0" smtClean="0"/>
              <a:t>: там осторожно </a:t>
            </a:r>
            <a:r>
              <a:rPr lang="ru-RU" u="dbl" dirty="0" smtClean="0"/>
              <a:t>крался</a:t>
            </a:r>
            <a:r>
              <a:rPr lang="ru-RU" dirty="0" smtClean="0"/>
              <a:t> </a:t>
            </a:r>
            <a:r>
              <a:rPr lang="ru-RU" u="sng" dirty="0" smtClean="0"/>
              <a:t>барсук-охотник</a:t>
            </a:r>
            <a:r>
              <a:rPr lang="ru-RU" dirty="0" smtClean="0"/>
              <a:t>, вероятно, по-своему уд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влявшийся этой необыкновенной ноч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. </a:t>
            </a:r>
            <a:r>
              <a:rPr lang="ru-RU" u="dbl" dirty="0" smtClean="0"/>
              <a:t>Беги</a:t>
            </a:r>
            <a:r>
              <a:rPr lang="ru-RU" dirty="0" smtClean="0"/>
              <a:t>, </a:t>
            </a:r>
            <a:r>
              <a:rPr lang="ru-RU" u="dbl" dirty="0" smtClean="0"/>
              <a:t>беги</a:t>
            </a:r>
            <a:r>
              <a:rPr lang="ru-RU" dirty="0" smtClean="0"/>
              <a:t> по св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им охотничьим делам. </a:t>
            </a:r>
          </a:p>
          <a:p>
            <a:pPr indent="228600" algn="just"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Задание №3. Укажите словосочетания “прилагательное + существительное”.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314" y="1797490"/>
            <a:ext cx="4788877" cy="4351338"/>
          </a:xfrm>
        </p:spPr>
        <p:txBody>
          <a:bodyPr/>
          <a:lstStyle/>
          <a:p>
            <a:r>
              <a:rPr lang="ru-RU" dirty="0" smtClean="0"/>
              <a:t>зимняя дорога</a:t>
            </a:r>
          </a:p>
          <a:p>
            <a:r>
              <a:rPr lang="ru-RU" dirty="0" smtClean="0"/>
              <a:t>зимующие птицы</a:t>
            </a:r>
          </a:p>
          <a:p>
            <a:r>
              <a:rPr lang="ru-RU" dirty="0" smtClean="0"/>
              <a:t>замерзшая река</a:t>
            </a:r>
          </a:p>
          <a:p>
            <a:r>
              <a:rPr lang="ru-RU" dirty="0" smtClean="0"/>
              <a:t>политый цветок</a:t>
            </a:r>
          </a:p>
          <a:p>
            <a:r>
              <a:rPr lang="ru-RU" dirty="0" smtClean="0"/>
              <a:t>растаявший лед</a:t>
            </a:r>
          </a:p>
          <a:p>
            <a:r>
              <a:rPr lang="ru-RU" dirty="0" smtClean="0"/>
              <a:t>замолкшие голоса</a:t>
            </a:r>
          </a:p>
          <a:p>
            <a:r>
              <a:rPr lang="ru-RU" dirty="0" smtClean="0"/>
              <a:t>беленький заяц</a:t>
            </a:r>
          </a:p>
          <a:p>
            <a:r>
              <a:rPr lang="ru-RU" dirty="0" smtClean="0"/>
              <a:t>покрытая снегом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96111" y="190907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зимняя дорога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беленький заяц</a:t>
            </a:r>
          </a:p>
        </p:txBody>
      </p:sp>
      <p:pic>
        <p:nvPicPr>
          <p:cNvPr id="6" name="Picture 2" descr="https://im0-tub-ru.yandex.net/i?id=b09d765d142c372a2b9a431ab2497da2-l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4861" y="3478566"/>
            <a:ext cx="3052250" cy="2289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Задание №4. Укажите словосочетания “причастие + существительное”.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9892" y="1617784"/>
            <a:ext cx="4817012" cy="4797083"/>
          </a:xfrm>
        </p:spPr>
        <p:txBody>
          <a:bodyPr>
            <a:normAutofit/>
          </a:bodyPr>
          <a:lstStyle/>
          <a:p>
            <a:r>
              <a:rPr lang="ru-RU" dirty="0" smtClean="0"/>
              <a:t>падающий снег</a:t>
            </a:r>
          </a:p>
          <a:p>
            <a:r>
              <a:rPr lang="ru-RU" dirty="0" smtClean="0"/>
              <a:t>сидящие на дереве</a:t>
            </a:r>
          </a:p>
          <a:p>
            <a:r>
              <a:rPr lang="ru-RU" dirty="0" smtClean="0"/>
              <a:t>северная природа</a:t>
            </a:r>
          </a:p>
          <a:p>
            <a:r>
              <a:rPr lang="ru-RU" dirty="0" smtClean="0"/>
              <a:t>выполнивший задание</a:t>
            </a:r>
          </a:p>
          <a:p>
            <a:r>
              <a:rPr lang="ru-RU" dirty="0" smtClean="0"/>
              <a:t>летящий снег</a:t>
            </a:r>
          </a:p>
          <a:p>
            <a:r>
              <a:rPr lang="ru-RU" dirty="0" smtClean="0"/>
              <a:t>сияющее солнце</a:t>
            </a:r>
          </a:p>
          <a:p>
            <a:r>
              <a:rPr lang="ru-RU" dirty="0" smtClean="0"/>
              <a:t>удивительный узор</a:t>
            </a:r>
          </a:p>
          <a:p>
            <a:r>
              <a:rPr lang="ru-RU" dirty="0" smtClean="0"/>
              <a:t>мигающие звезды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1617784"/>
            <a:ext cx="6096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падающий снег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сидящие на дереве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выполнивший задание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летящий снег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сияющее солнце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мигающие звезды</a:t>
            </a:r>
          </a:p>
        </p:txBody>
      </p:sp>
      <p:pic>
        <p:nvPicPr>
          <p:cNvPr id="28674" name="Picture 2" descr="https://im0-tub-ru.yandex.net/i?id=b09d765d142c372a2b9a431ab2497da2-l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2492" y="4364831"/>
            <a:ext cx="3052250" cy="2289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Синтаксическая роль причастия.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1590" y="1842868"/>
            <a:ext cx="10515600" cy="1589649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Определение:</a:t>
            </a:r>
          </a:p>
          <a:p>
            <a:pPr>
              <a:buNone/>
            </a:pPr>
            <a:r>
              <a:rPr lang="ru-RU" sz="3600" b="1" u="wavy" dirty="0" smtClean="0"/>
              <a:t>Сорванный</a:t>
            </a:r>
            <a:r>
              <a:rPr lang="ru-RU" sz="3600" dirty="0" smtClean="0"/>
              <a:t> </a:t>
            </a:r>
            <a:r>
              <a:rPr lang="ru-RU" sz="3600" u="sng" dirty="0" smtClean="0"/>
              <a:t>цветок</a:t>
            </a:r>
            <a:r>
              <a:rPr lang="ru-RU" sz="3600" dirty="0" smtClean="0"/>
              <a:t> </a:t>
            </a:r>
            <a:r>
              <a:rPr lang="ru-RU" sz="3600" u="dbl" dirty="0" smtClean="0"/>
              <a:t>увял</a:t>
            </a:r>
            <a:r>
              <a:rPr lang="ru-RU" sz="36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03742" y="396396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Сказуемое:</a:t>
            </a:r>
          </a:p>
          <a:p>
            <a:pPr>
              <a:buNone/>
            </a:pPr>
            <a:r>
              <a:rPr lang="ru-RU" sz="3600" u="sng" dirty="0" smtClean="0"/>
              <a:t>Цветок</a:t>
            </a:r>
            <a:r>
              <a:rPr lang="ru-RU" sz="3600" dirty="0" smtClean="0"/>
              <a:t> </a:t>
            </a:r>
            <a:r>
              <a:rPr lang="ru-RU" sz="3600" u="dbl" dirty="0" smtClean="0"/>
              <a:t>был </a:t>
            </a:r>
            <a:r>
              <a:rPr lang="ru-RU" sz="3600" b="1" u="dbl" dirty="0" smtClean="0"/>
              <a:t>сорван</a:t>
            </a:r>
            <a:r>
              <a:rPr lang="ru-RU" sz="3600" b="1" dirty="0" smtClean="0"/>
              <a:t>.</a:t>
            </a:r>
          </a:p>
        </p:txBody>
      </p:sp>
      <p:pic>
        <p:nvPicPr>
          <p:cNvPr id="26626" name="Picture 2" descr="https://studfile.net/html/2706/356/html_1uoYG6lsR8.8ZjM/img-o3Zx8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0142" y="3464793"/>
            <a:ext cx="3558295" cy="2668721"/>
          </a:xfrm>
          <a:prstGeom prst="rect">
            <a:avLst/>
          </a:prstGeom>
          <a:noFill/>
        </p:spPr>
      </p:pic>
      <p:pic>
        <p:nvPicPr>
          <p:cNvPr id="26630" name="Picture 6" descr="https://ds05.infourok.ru/uploads/ex/0b51/0000a790-1aa4ec7c/img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1637" y="1498211"/>
            <a:ext cx="3291840" cy="246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Задание №5. Синтаксический разбор предложения.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28600" algn="ctr">
              <a:buNone/>
            </a:pPr>
            <a:r>
              <a:rPr lang="ru-RU" sz="4400" dirty="0" smtClean="0"/>
              <a:t>Палящее солнце заставило нас подумать об отдыхе.</a:t>
            </a:r>
          </a:p>
          <a:p>
            <a:pPr indent="228600" algn="ctr">
              <a:buNone/>
            </a:pPr>
            <a:endParaRPr lang="ru-RU" sz="4400" dirty="0" smtClean="0"/>
          </a:p>
          <a:p>
            <a:pPr indent="228600" algn="ctr">
              <a:buNone/>
            </a:pPr>
            <a:r>
              <a:rPr lang="ru-RU" sz="4400" u="wavy" dirty="0" smtClean="0"/>
              <a:t>Палящее</a:t>
            </a:r>
            <a:r>
              <a:rPr lang="ru-RU" sz="4400" dirty="0" smtClean="0"/>
              <a:t> </a:t>
            </a:r>
            <a:r>
              <a:rPr lang="ru-RU" sz="4400" u="sng" dirty="0" smtClean="0"/>
              <a:t>солнце </a:t>
            </a:r>
            <a:r>
              <a:rPr lang="ru-RU" sz="4400" u="dbl" dirty="0" smtClean="0"/>
              <a:t>заставило</a:t>
            </a:r>
            <a:r>
              <a:rPr lang="ru-RU" sz="4400" dirty="0" smtClean="0"/>
              <a:t> </a:t>
            </a:r>
            <a:r>
              <a:rPr lang="ru-RU" sz="4400" u="dash" dirty="0" smtClean="0"/>
              <a:t>нас</a:t>
            </a:r>
            <a:r>
              <a:rPr lang="ru-RU" sz="4400" dirty="0" smtClean="0"/>
              <a:t> </a:t>
            </a:r>
            <a:r>
              <a:rPr lang="ru-RU" sz="4400" u="dbl" dirty="0" smtClean="0"/>
              <a:t>подумать</a:t>
            </a:r>
            <a:r>
              <a:rPr lang="ru-RU" sz="4400" dirty="0" smtClean="0"/>
              <a:t> </a:t>
            </a:r>
            <a:r>
              <a:rPr lang="ru-RU" sz="4400" u="dash" dirty="0" smtClean="0"/>
              <a:t>об отдыхе</a:t>
            </a:r>
            <a:r>
              <a:rPr lang="ru-RU" sz="4400" dirty="0" smtClean="0"/>
              <a:t>. </a:t>
            </a:r>
          </a:p>
          <a:p>
            <a:pPr indent="228600" algn="ctr">
              <a:buNone/>
            </a:pP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Подведение итогов урока.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5077" y="1628678"/>
            <a:ext cx="10185008" cy="4351338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dirty="0" smtClean="0"/>
              <a:t>1. Узнали, какая часть речи называется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причастием</a:t>
            </a:r>
            <a:r>
              <a:rPr lang="ru-RU" sz="3200" dirty="0" smtClean="0"/>
              <a:t>.</a:t>
            </a:r>
          </a:p>
          <a:p>
            <a:pPr indent="228600" algn="just">
              <a:buNone/>
            </a:pPr>
            <a:r>
              <a:rPr lang="ru-RU" sz="3200" dirty="0" smtClean="0"/>
              <a:t>2.  Разобрали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морфологические признаки причастий</a:t>
            </a:r>
            <a:r>
              <a:rPr lang="ru-RU" sz="3200" dirty="0" smtClean="0"/>
              <a:t>.</a:t>
            </a:r>
          </a:p>
          <a:p>
            <a:pPr indent="228600" algn="just">
              <a:buNone/>
            </a:pPr>
            <a:r>
              <a:rPr lang="ru-RU" sz="3200" dirty="0" smtClean="0"/>
              <a:t>3. Выяснили,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как отличить причастие от прилагательного</a:t>
            </a:r>
            <a:r>
              <a:rPr lang="ru-RU" sz="3200" dirty="0" smtClean="0"/>
              <a:t>.</a:t>
            </a:r>
          </a:p>
          <a:p>
            <a:pPr indent="228600" algn="just">
              <a:buNone/>
            </a:pPr>
            <a:r>
              <a:rPr lang="ru-RU" sz="3200" dirty="0" smtClean="0"/>
              <a:t>4. Определили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синтаксическую роль причастий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34813AF-50E1-444B-B3E1-3119458E2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415" y="5049781"/>
            <a:ext cx="3231019" cy="2006663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smtClean="0">
                <a:solidFill>
                  <a:srgbClr val="002060"/>
                </a:solidFill>
              </a:rPr>
              <a:t>Самостоятельная работа.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6437" y="1825625"/>
            <a:ext cx="11338561" cy="4351338"/>
          </a:xfrm>
        </p:spPr>
        <p:txBody>
          <a:bodyPr>
            <a:normAutofit/>
          </a:bodyPr>
          <a:lstStyle/>
          <a:p>
            <a:pPr indent="228600">
              <a:buNone/>
            </a:pPr>
            <a:r>
              <a:rPr lang="ru-RU" sz="3200" b="1" dirty="0" smtClean="0"/>
              <a:t>Упражнение </a:t>
            </a:r>
            <a:r>
              <a:rPr lang="ru-RU" sz="3200" b="1" dirty="0" smtClean="0">
                <a:solidFill>
                  <a:srgbClr val="FF0000"/>
                </a:solidFill>
              </a:rPr>
              <a:t>42 </a:t>
            </a:r>
            <a:r>
              <a:rPr lang="ru-RU" sz="3200" b="1" dirty="0" smtClean="0"/>
              <a:t>(стр. 21). </a:t>
            </a:r>
            <a:r>
              <a:rPr lang="ru-RU" sz="3200" dirty="0" smtClean="0"/>
              <a:t>Спишите пословицы. Укажите вид и время причастий, обозначьте их окончания.</a:t>
            </a:r>
          </a:p>
        </p:txBody>
      </p:sp>
      <p:pic>
        <p:nvPicPr>
          <p:cNvPr id="4" name="Picture 6" descr="https://avatars.mds.yandex.net/get-zen_doc/1107063/pub_5bb10e3e9f3bb400aa407fb1_5bb10e9c3788e900a9045cf1/scale_12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3595" y="3477800"/>
            <a:ext cx="3572419" cy="259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75249"/>
            <a:ext cx="10515600" cy="5767754"/>
          </a:xfrm>
        </p:spPr>
        <p:txBody>
          <a:bodyPr>
            <a:normAutofit/>
          </a:bodyPr>
          <a:lstStyle/>
          <a:p>
            <a:r>
              <a:rPr lang="ru-RU" dirty="0" smtClean="0"/>
              <a:t>Переходил – </a:t>
            </a:r>
            <a:r>
              <a:rPr lang="ru-RU" dirty="0" err="1" smtClean="0"/>
              <a:t>изъяв.н</a:t>
            </a:r>
            <a:r>
              <a:rPr lang="ru-RU" dirty="0" smtClean="0"/>
              <a:t>., </a:t>
            </a:r>
            <a:r>
              <a:rPr lang="ru-RU" dirty="0" err="1" smtClean="0"/>
              <a:t>прош.вр</a:t>
            </a:r>
            <a:r>
              <a:rPr lang="ru-RU" dirty="0" smtClean="0"/>
              <a:t>., ед.ч. </a:t>
            </a:r>
          </a:p>
          <a:p>
            <a:r>
              <a:rPr lang="ru-RU" dirty="0" smtClean="0"/>
              <a:t>Спускался – </a:t>
            </a:r>
            <a:r>
              <a:rPr lang="ru-RU" dirty="0" err="1" smtClean="0"/>
              <a:t>изъяв.н</a:t>
            </a:r>
            <a:r>
              <a:rPr lang="ru-RU" dirty="0" smtClean="0"/>
              <a:t>., </a:t>
            </a:r>
            <a:r>
              <a:rPr lang="ru-RU" dirty="0" err="1" smtClean="0"/>
              <a:t>прош.вр</a:t>
            </a:r>
            <a:r>
              <a:rPr lang="ru-RU" dirty="0" smtClean="0"/>
              <a:t>., ед.ч. </a:t>
            </a:r>
          </a:p>
          <a:p>
            <a:r>
              <a:rPr lang="ru-RU" dirty="0" smtClean="0"/>
              <a:t>Проб</a:t>
            </a:r>
            <a:r>
              <a:rPr lang="ru-RU" b="1" dirty="0" smtClean="0"/>
              <a:t>и</a:t>
            </a:r>
            <a:r>
              <a:rPr lang="ru-RU" dirty="0" smtClean="0"/>
              <a:t>рался – </a:t>
            </a:r>
            <a:r>
              <a:rPr lang="ru-RU" dirty="0" err="1" smtClean="0"/>
              <a:t>изъяв.н</a:t>
            </a:r>
            <a:r>
              <a:rPr lang="ru-RU" dirty="0" smtClean="0"/>
              <a:t>., </a:t>
            </a:r>
            <a:r>
              <a:rPr lang="ru-RU" dirty="0" err="1" smtClean="0"/>
              <a:t>прош.вр</a:t>
            </a:r>
            <a:r>
              <a:rPr lang="ru-RU" dirty="0" smtClean="0"/>
              <a:t>., ед.ч. </a:t>
            </a:r>
          </a:p>
          <a:p>
            <a:r>
              <a:rPr lang="ru-RU" dirty="0" smtClean="0"/>
              <a:t>М</a:t>
            </a:r>
            <a:r>
              <a:rPr lang="ru-RU" b="1" dirty="0" smtClean="0"/>
              <a:t>е</a:t>
            </a:r>
            <a:r>
              <a:rPr lang="ru-RU" dirty="0" smtClean="0"/>
              <a:t>лькнул – </a:t>
            </a:r>
            <a:r>
              <a:rPr lang="ru-RU" dirty="0" err="1" smtClean="0"/>
              <a:t>изъяв.н</a:t>
            </a:r>
            <a:r>
              <a:rPr lang="ru-RU" dirty="0" smtClean="0"/>
              <a:t>., </a:t>
            </a:r>
            <a:r>
              <a:rPr lang="ru-RU" dirty="0" err="1" smtClean="0"/>
              <a:t>прош.вр</a:t>
            </a:r>
            <a:r>
              <a:rPr lang="ru-RU" dirty="0" smtClean="0"/>
              <a:t>., ед.ч. </a:t>
            </a:r>
          </a:p>
          <a:p>
            <a:r>
              <a:rPr lang="ru-RU" dirty="0" smtClean="0"/>
              <a:t>Огл</a:t>
            </a:r>
            <a:r>
              <a:rPr lang="ru-RU" b="1" dirty="0" smtClean="0"/>
              <a:t>а</a:t>
            </a:r>
            <a:r>
              <a:rPr lang="ru-RU" dirty="0" smtClean="0"/>
              <a:t>сил – </a:t>
            </a:r>
            <a:r>
              <a:rPr lang="ru-RU" dirty="0" err="1" smtClean="0"/>
              <a:t>изъяв.н</a:t>
            </a:r>
            <a:r>
              <a:rPr lang="ru-RU" dirty="0" smtClean="0"/>
              <a:t>., </a:t>
            </a:r>
            <a:r>
              <a:rPr lang="ru-RU" dirty="0" err="1" smtClean="0"/>
              <a:t>прош.вр</a:t>
            </a:r>
            <a:r>
              <a:rPr lang="ru-RU" dirty="0" smtClean="0"/>
              <a:t>., ед.ч. </a:t>
            </a:r>
          </a:p>
          <a:p>
            <a:r>
              <a:rPr lang="ru-RU" dirty="0" smtClean="0"/>
              <a:t>Шев</a:t>
            </a:r>
            <a:r>
              <a:rPr lang="ru-RU" b="1" dirty="0" smtClean="0"/>
              <a:t>е</a:t>
            </a:r>
            <a:r>
              <a:rPr lang="ru-RU" dirty="0" smtClean="0"/>
              <a:t>лилось – </a:t>
            </a:r>
            <a:r>
              <a:rPr lang="ru-RU" dirty="0" err="1" smtClean="0"/>
              <a:t>изъяв.н</a:t>
            </a:r>
            <a:r>
              <a:rPr lang="ru-RU" dirty="0" smtClean="0"/>
              <a:t>., </a:t>
            </a:r>
            <a:r>
              <a:rPr lang="ru-RU" dirty="0" err="1" smtClean="0"/>
              <a:t>прош.вр</a:t>
            </a:r>
            <a:r>
              <a:rPr lang="ru-RU" dirty="0" smtClean="0"/>
              <a:t>., ед.ч. </a:t>
            </a:r>
          </a:p>
          <a:p>
            <a:r>
              <a:rPr lang="ru-RU" dirty="0" smtClean="0"/>
              <a:t>Хрустело – </a:t>
            </a:r>
            <a:r>
              <a:rPr lang="ru-RU" dirty="0" err="1" smtClean="0"/>
              <a:t>изъяв.н</a:t>
            </a:r>
            <a:r>
              <a:rPr lang="ru-RU" dirty="0" smtClean="0"/>
              <a:t>., </a:t>
            </a:r>
            <a:r>
              <a:rPr lang="ru-RU" dirty="0" err="1" smtClean="0"/>
              <a:t>прош.вр</a:t>
            </a:r>
            <a:r>
              <a:rPr lang="ru-RU" dirty="0" smtClean="0"/>
              <a:t>., ед.ч. </a:t>
            </a:r>
          </a:p>
          <a:p>
            <a:r>
              <a:rPr lang="ru-RU" dirty="0" smtClean="0"/>
              <a:t>Крался – </a:t>
            </a:r>
            <a:r>
              <a:rPr lang="ru-RU" dirty="0" err="1" smtClean="0"/>
              <a:t>изъяв.н</a:t>
            </a:r>
            <a:r>
              <a:rPr lang="ru-RU" dirty="0" smtClean="0"/>
              <a:t>., </a:t>
            </a:r>
            <a:r>
              <a:rPr lang="ru-RU" dirty="0" err="1" smtClean="0"/>
              <a:t>прош.вр</a:t>
            </a:r>
            <a:r>
              <a:rPr lang="ru-RU" dirty="0" smtClean="0"/>
              <a:t>., ед.ч. </a:t>
            </a:r>
          </a:p>
          <a:p>
            <a:r>
              <a:rPr lang="ru-RU" dirty="0" smtClean="0"/>
              <a:t>Беги – </a:t>
            </a:r>
            <a:r>
              <a:rPr lang="ru-RU" dirty="0" err="1" smtClean="0"/>
              <a:t>повелит.н</a:t>
            </a:r>
            <a:r>
              <a:rPr lang="ru-RU" dirty="0" smtClean="0"/>
              <a:t>., ед.ч. </a:t>
            </a:r>
          </a:p>
          <a:p>
            <a:endParaRPr lang="ru-RU" dirty="0"/>
          </a:p>
        </p:txBody>
      </p:sp>
      <p:pic>
        <p:nvPicPr>
          <p:cNvPr id="1028" name="Picture 4" descr="https://im0-tub-ru.yandex.net/i?id=d5ef56514d9bc4b0a27c5d79ac2aa2b3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4677" y="2814491"/>
            <a:ext cx="4429125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Сегодня на уроке.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5077" y="1628678"/>
            <a:ext cx="10185008" cy="4351338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dirty="0" smtClean="0"/>
              <a:t>1. Узнаем, какая часть речи называется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причастием</a:t>
            </a:r>
            <a:r>
              <a:rPr lang="ru-RU" sz="3200" dirty="0" smtClean="0"/>
              <a:t>.</a:t>
            </a:r>
          </a:p>
          <a:p>
            <a:pPr indent="228600" algn="just">
              <a:buNone/>
            </a:pPr>
            <a:r>
              <a:rPr lang="ru-RU" sz="3200" dirty="0" smtClean="0"/>
              <a:t>2.  Разберем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морфологические признаки причастий</a:t>
            </a:r>
            <a:r>
              <a:rPr lang="ru-RU" sz="3200" dirty="0" smtClean="0"/>
              <a:t>.</a:t>
            </a:r>
          </a:p>
          <a:p>
            <a:pPr indent="228600" algn="just">
              <a:buNone/>
            </a:pPr>
            <a:r>
              <a:rPr lang="ru-RU" sz="3200" dirty="0" smtClean="0"/>
              <a:t>3. Выясним,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как отличить причастие от прилагательного</a:t>
            </a:r>
            <a:r>
              <a:rPr lang="ru-RU" sz="3200" dirty="0" smtClean="0"/>
              <a:t>.</a:t>
            </a:r>
          </a:p>
          <a:p>
            <a:pPr indent="228600" algn="just">
              <a:buNone/>
            </a:pPr>
            <a:r>
              <a:rPr lang="ru-RU" sz="3200" dirty="0" smtClean="0"/>
              <a:t>4. Определим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синтаксическую роль причастий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34813AF-50E1-444B-B3E1-3119458E2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415" y="5049781"/>
            <a:ext cx="3231019" cy="2006663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132" y="2807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Сравните…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03717"/>
            <a:ext cx="10515600" cy="4573246"/>
          </a:xfrm>
        </p:spPr>
        <p:txBody>
          <a:bodyPr/>
          <a:lstStyle/>
          <a:p>
            <a:pPr indent="228600" algn="just">
              <a:buNone/>
            </a:pPr>
            <a:r>
              <a:rPr lang="ru-RU" dirty="0" smtClean="0"/>
              <a:t>Я смотрел на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летящий</a:t>
            </a:r>
            <a:r>
              <a:rPr lang="ru-RU" dirty="0" smtClean="0"/>
              <a:t> самолёт.</a:t>
            </a:r>
          </a:p>
          <a:p>
            <a:pPr indent="228600" algn="just">
              <a:buNone/>
            </a:pPr>
            <a:r>
              <a:rPr lang="ru-RU" dirty="0" smtClean="0"/>
              <a:t>Я смотрел на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огромный</a:t>
            </a:r>
            <a:r>
              <a:rPr lang="ru-RU" dirty="0" smtClean="0"/>
              <a:t> самолёт.</a:t>
            </a:r>
          </a:p>
          <a:p>
            <a:pPr indent="228600" algn="just">
              <a:buNone/>
            </a:pPr>
            <a:endParaRPr lang="ru-RU" dirty="0" smtClean="0"/>
          </a:p>
          <a:p>
            <a:pPr indent="228600" algn="just">
              <a:buNone/>
            </a:pPr>
            <a:r>
              <a:rPr lang="ru-RU" dirty="0" smtClean="0"/>
              <a:t>Самолет (какой?), который летит – </a:t>
            </a:r>
            <a:r>
              <a:rPr lang="ru-RU" b="1" dirty="0" smtClean="0">
                <a:solidFill>
                  <a:srgbClr val="7030A0"/>
                </a:solidFill>
              </a:rPr>
              <a:t>признак предмета по действию.</a:t>
            </a:r>
          </a:p>
          <a:p>
            <a:pPr indent="228600" algn="just">
              <a:buNone/>
            </a:pPr>
            <a:r>
              <a:rPr lang="ru-RU" dirty="0" smtClean="0"/>
              <a:t>Самолёт (какой?) огромный – </a:t>
            </a:r>
            <a:r>
              <a:rPr lang="ru-RU" b="1" dirty="0" smtClean="0">
                <a:solidFill>
                  <a:srgbClr val="7030A0"/>
                </a:solidFill>
              </a:rPr>
              <a:t>признак предмета по величине без связи с действием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0" name="Picture 2" descr="У вылетевшего в Сочи пассажирского самолета загорелся двига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5705" y="252665"/>
            <a:ext cx="3946818" cy="2631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Что такое причастие?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422" y="1491175"/>
            <a:ext cx="11282289" cy="4685788"/>
          </a:xfrm>
        </p:spPr>
        <p:txBody>
          <a:bodyPr/>
          <a:lstStyle/>
          <a:p>
            <a:pPr indent="228600" algn="just" fontAlgn="base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Причастие</a:t>
            </a:r>
            <a:r>
              <a:rPr lang="ru-RU" dirty="0" smtClean="0"/>
              <a:t> — это особая форма глагола, которая обозначает </a:t>
            </a:r>
            <a:r>
              <a:rPr lang="ru-RU" b="1" i="1" dirty="0" smtClean="0">
                <a:solidFill>
                  <a:srgbClr val="7030A0"/>
                </a:solidFill>
              </a:rPr>
              <a:t>признак предмета</a:t>
            </a:r>
            <a:r>
              <a:rPr lang="ru-RU" i="1" dirty="0" smtClean="0">
                <a:solidFill>
                  <a:srgbClr val="7030A0"/>
                </a:solidFill>
              </a:rPr>
              <a:t> </a:t>
            </a:r>
            <a:r>
              <a:rPr lang="ru-RU" b="1" i="1" dirty="0" smtClean="0">
                <a:solidFill>
                  <a:srgbClr val="7030A0"/>
                </a:solidFill>
              </a:rPr>
              <a:t>по действию</a:t>
            </a:r>
            <a:r>
              <a:rPr lang="ru-RU" i="1" dirty="0" smtClean="0"/>
              <a:t> </a:t>
            </a:r>
            <a:r>
              <a:rPr lang="ru-RU" dirty="0" smtClean="0"/>
              <a:t>и отвечает на вопросы 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какой? какая? какое? какие? (что делающий? что делавший? что сделавший?)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indent="228600" algn="just" fontAlgn="base">
              <a:buNone/>
            </a:pPr>
            <a:r>
              <a:rPr lang="ru-RU" b="1" dirty="0" smtClean="0"/>
              <a:t>Начальной формой</a:t>
            </a:r>
            <a:r>
              <a:rPr lang="ru-RU" dirty="0" smtClean="0"/>
              <a:t> причастия является форма именительного падежа единственного числа мужского рода (</a:t>
            </a:r>
            <a:r>
              <a:rPr lang="ru-RU" b="1" i="1" dirty="0" smtClean="0"/>
              <a:t>Им.п., ед.ч., м.р.</a:t>
            </a:r>
            <a:r>
              <a:rPr lang="ru-RU" dirty="0" smtClean="0"/>
              <a:t>). Обозначая </a:t>
            </a:r>
            <a:r>
              <a:rPr lang="ru-RU" b="1" dirty="0" smtClean="0"/>
              <a:t>признак предмета по действию</a:t>
            </a:r>
            <a:r>
              <a:rPr lang="ru-RU" dirty="0" smtClean="0"/>
              <a:t>, причастие сочетает признаки </a:t>
            </a:r>
            <a:r>
              <a:rPr lang="ru-RU" b="1" dirty="0" smtClean="0"/>
              <a:t>глагола</a:t>
            </a:r>
            <a:r>
              <a:rPr lang="ru-RU" dirty="0" smtClean="0"/>
              <a:t> и </a:t>
            </a:r>
            <a:r>
              <a:rPr lang="ru-RU" b="1" dirty="0" smtClean="0"/>
              <a:t>прилагательного</a:t>
            </a:r>
            <a:r>
              <a:rPr lang="ru-RU" dirty="0" smtClean="0"/>
              <a:t>.</a:t>
            </a:r>
          </a:p>
          <a:p>
            <a:pPr indent="228600" algn="just" fontAlgn="base">
              <a:buNone/>
            </a:pPr>
            <a:r>
              <a:rPr lang="ru-RU" dirty="0" smtClean="0"/>
              <a:t>Дом,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стоящий</a:t>
            </a:r>
            <a:r>
              <a:rPr lang="ru-RU" dirty="0" smtClean="0"/>
              <a:t> на краю села.</a:t>
            </a:r>
          </a:p>
          <a:p>
            <a:pPr indent="228600" algn="just" fontAlgn="base">
              <a:buNone/>
            </a:pPr>
            <a:r>
              <a:rPr lang="ru-RU" dirty="0" smtClean="0"/>
              <a:t>Лампа,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стоящая</a:t>
            </a:r>
            <a:r>
              <a:rPr lang="ru-RU" dirty="0" smtClean="0"/>
              <a:t> на столе.</a:t>
            </a:r>
          </a:p>
          <a:p>
            <a:pPr indent="228600" algn="just" fontAlgn="base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Marina\Рабочий стол\Копия учеба\Копия 209.gif">
            <a:extLst>
              <a:ext uri="{FF2B5EF4-FFF2-40B4-BE49-F238E27FC236}">
                <a16:creationId xmlns:a16="http://schemas.microsoft.com/office/drawing/2014/main" xmlns="" id="{F5A9094E-0D5D-4D33-82F9-1C9EF57E2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45859" y="4416047"/>
            <a:ext cx="1711569" cy="223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loud.prezentacii.org/19/06/154602/images/screen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129" y="0"/>
            <a:ext cx="107477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403" y="196313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Морфологические признаки причастий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436" name="Picture 4" descr="https://ds04.infourok.ru/uploads/ex/0f82/0012fb41-148b5073/img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8100" y="1414425"/>
            <a:ext cx="7033015" cy="5274762"/>
          </a:xfrm>
          <a:prstGeom prst="rect">
            <a:avLst/>
          </a:prstGeom>
          <a:noFill/>
        </p:spPr>
      </p:pic>
      <p:pic>
        <p:nvPicPr>
          <p:cNvPr id="6" name="Picture 6" descr="https://i.pinimg.com/736x/88/a1/62/88a162227e686039384b2d0ebd5264eb--software-testing-clipart.jpg">
            <a:extLst>
              <a:ext uri="{FF2B5EF4-FFF2-40B4-BE49-F238E27FC236}">
                <a16:creationId xmlns:a16="http://schemas.microsoft.com/office/drawing/2014/main" xmlns="" id="{8218E893-EFEB-4A9A-9858-5440F5E71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0014" y="2546253"/>
            <a:ext cx="2146031" cy="398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>
            <a:extLst>
              <a:ext uri="{FF2B5EF4-FFF2-40B4-BE49-F238E27FC236}">
                <a16:creationId xmlns:a16="http://schemas.microsoft.com/office/drawing/2014/main" xmlns="" id="{95EBE742-7EE6-417D-B95B-F42BBE9538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983545"/>
            <a:ext cx="4554909" cy="455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Например: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61514"/>
            <a:ext cx="10515600" cy="4867421"/>
          </a:xfrm>
        </p:spPr>
        <p:txBody>
          <a:bodyPr/>
          <a:lstStyle/>
          <a:p>
            <a:pPr algn="just"/>
            <a:r>
              <a:rPr lang="ru-RU" b="1" dirty="0" smtClean="0"/>
              <a:t>Сражавшийся</a:t>
            </a:r>
            <a:r>
              <a:rPr lang="ru-RU" dirty="0" smtClean="0"/>
              <a:t> воин – причастие, прошедшее время, возвратное, несовершенный вид, мужской род, единственное число, именительный падеж.</a:t>
            </a:r>
          </a:p>
          <a:p>
            <a:pPr algn="just"/>
            <a:r>
              <a:rPr lang="ru-RU" b="1" dirty="0" smtClean="0"/>
              <a:t>Читающая</a:t>
            </a:r>
            <a:r>
              <a:rPr lang="ru-RU" dirty="0" smtClean="0"/>
              <a:t> ученица – причастие, настоящее время, невозвратное, несовершенный вид, женский род, единственное число, именительный падеж.</a:t>
            </a:r>
          </a:p>
          <a:p>
            <a:pPr algn="just"/>
            <a:r>
              <a:rPr lang="ru-RU" b="1" dirty="0" smtClean="0"/>
              <a:t>Выращенный</a:t>
            </a:r>
            <a:r>
              <a:rPr lang="ru-RU" dirty="0" smtClean="0"/>
              <a:t> тополь – причастие, прошедшее время, невозвратное, совершенный вид, мужской род, единственное число, именительный падеж.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" descr="C:\Users\user\Desktop\к презентациям\541758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499023" y="4951828"/>
            <a:ext cx="1560486" cy="153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802</Words>
  <Application>Microsoft Office PowerPoint</Application>
  <PresentationFormat>Произвольный</PresentationFormat>
  <Paragraphs>155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Проверка самостоятельной работы.</vt:lpstr>
      <vt:lpstr>Слайд 3</vt:lpstr>
      <vt:lpstr>Сегодня на уроке.</vt:lpstr>
      <vt:lpstr>Сравните…</vt:lpstr>
      <vt:lpstr>Что такое причастие?</vt:lpstr>
      <vt:lpstr>Слайд 7</vt:lpstr>
      <vt:lpstr>Морфологические признаки причастий.</vt:lpstr>
      <vt:lpstr>Например:</vt:lpstr>
      <vt:lpstr>Слайд 10</vt:lpstr>
      <vt:lpstr>Примеры:</vt:lpstr>
      <vt:lpstr>Задание №1. Упражнение 41. Образуйте причастия по образцу.  </vt:lpstr>
      <vt:lpstr>Слайд 13</vt:lpstr>
      <vt:lpstr>Например:</vt:lpstr>
      <vt:lpstr>Слайд 15</vt:lpstr>
      <vt:lpstr>Как отличить причастие от прилагательного?</vt:lpstr>
      <vt:lpstr>Как отличить причастие от прилагательного?</vt:lpstr>
      <vt:lpstr>Задание №2. Распределительный диктант. </vt:lpstr>
      <vt:lpstr>Слайд 19</vt:lpstr>
      <vt:lpstr>Задание №3. Укажите словосочетания “прилагательное + существительное”.</vt:lpstr>
      <vt:lpstr>Задание №4. Укажите словосочетания “причастие + существительное”. </vt:lpstr>
      <vt:lpstr>Синтаксическая роль причастия.</vt:lpstr>
      <vt:lpstr>Задание №5. Синтаксический разбор предложения.</vt:lpstr>
      <vt:lpstr>Подведение итогов урока.</vt:lpstr>
      <vt:lpstr>Самостоятельная работа.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Пользователь</cp:lastModifiedBy>
  <cp:revision>68</cp:revision>
  <dcterms:created xsi:type="dcterms:W3CDTF">2020-08-20T14:06:43Z</dcterms:created>
  <dcterms:modified xsi:type="dcterms:W3CDTF">2020-09-28T09:22:48Z</dcterms:modified>
</cp:coreProperties>
</file>