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396" r:id="rId2"/>
    <p:sldId id="1398" r:id="rId3"/>
    <p:sldId id="1397" r:id="rId4"/>
    <p:sldId id="1399" r:id="rId5"/>
    <p:sldId id="1401" r:id="rId6"/>
    <p:sldId id="1403" r:id="rId7"/>
    <p:sldId id="1404" r:id="rId8"/>
    <p:sldId id="1406" r:id="rId9"/>
    <p:sldId id="1407" r:id="rId10"/>
    <p:sldId id="1414" r:id="rId11"/>
    <p:sldId id="1408" r:id="rId12"/>
    <p:sldId id="1415" r:id="rId13"/>
    <p:sldId id="1409" r:id="rId14"/>
    <p:sldId id="1416" r:id="rId15"/>
    <p:sldId id="1410" r:id="rId16"/>
    <p:sldId id="1417" r:id="rId17"/>
    <p:sldId id="1418" r:id="rId18"/>
    <p:sldId id="1400" r:id="rId19"/>
    <p:sldId id="1411" r:id="rId20"/>
    <p:sldId id="1412" r:id="rId21"/>
    <p:sldId id="1420" r:id="rId22"/>
    <p:sldId id="1432" r:id="rId23"/>
    <p:sldId id="1433" r:id="rId24"/>
    <p:sldId id="1434" r:id="rId25"/>
    <p:sldId id="1435" r:id="rId26"/>
    <p:sldId id="1436" r:id="rId27"/>
    <p:sldId id="1439" r:id="rId28"/>
    <p:sldId id="1440" r:id="rId29"/>
    <p:sldId id="1438" r:id="rId30"/>
    <p:sldId id="1443" r:id="rId31"/>
    <p:sldId id="1431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8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26E18D-32EE-4035-A4E3-B34C35965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30618BF-D382-4E42-BAF7-1FB04BC58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AA2DC59-5E07-4679-96EE-E3BA45F8A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35CAEE0-3756-4FBD-8695-56029790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8E14F11-130E-42A3-946C-AF58E6760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9070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1658C9-D59B-4314-951B-8888A29FB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8A6DDC9-C1F3-4C98-9B38-2802BAE643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5903E9E-3276-4160-99E1-A028AA3EE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23A4806-E782-486C-AC86-48F46332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985FB75-3301-4BF9-8854-B1DADA473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012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BD3AD99-9B6A-49BA-B725-695DB686C5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84A739A-4F76-496D-B3EA-F5CE4AA07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FB0B024-F010-4C33-B043-131BDE22E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5196B90-CB5A-47FC-A208-5A8C8CE0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1F96754-FEFF-4B44-853D-A01036739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5082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380877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8CD64C-FEC5-45BD-ABCB-8656FE575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08CC801-B949-4261-B739-0403C7244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7B84E27-A0D4-4A9B-A653-5E0F2FE7F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0594785-DD27-44F5-9109-E45828EC7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681BA8A-41B6-4066-9619-BCD0DBF7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861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E3D165-AE7E-4E5E-8B9A-E0EEF115E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F288F0A-11B0-41CB-AB85-EACCB9C38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29DC3AB-FC53-4348-A8DC-FA026D16C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1EDBB0C-0B19-457D-BFF4-FCCF7E71D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D7F9205-AA2D-445D-92CC-6DD9BB9A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2990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344D00-FD72-42B3-A90A-A4C4BE21A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076DEAD-AE1C-4A06-B7AA-BF22D460BF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1F71760-C14D-42F0-B777-C104BB397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C68100C-AE1F-440B-ABF8-9D27526D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DA3F574-D215-4CB2-81B1-2DDD9F2F1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E37117E-AC61-4E8C-A4AE-43438EF61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333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422B49-FF1C-45E0-908A-5D2D3DF82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FC2036B-FE2A-4A22-9507-B9407546D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3219AEF-2C1F-4725-BE1B-FAEE09874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27BB459-FAE7-40B8-B7E2-823AF3F89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CAE417E-FE4A-427E-BF31-0C598A75D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E5E48E0-CECF-4389-9338-5ED8E7B6F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BB9A13B7-E5AB-46C8-9AA3-A86437F90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6E15D4D-7306-4FCC-8C49-4F01CB29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507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E7E95C-6926-468E-9F38-80286F8D2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177399E-56DE-487C-9363-F44B69377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D105CB1-7A03-4372-8188-67DE7C61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4210E8D-7DEC-4069-86AE-79A7202AE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626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A79D241-9E2B-4C7F-ACCC-D992BA990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2BD324E-59C9-4ED5-9A6F-BA35F2E19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F50762B-856E-4AE6-8398-5B1BBDBE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007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00B5AC-35D4-4FAE-AD7E-7E4E3DBB5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A50C01-38F8-4252-B80A-DDC0D2B97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7EB6792-9C83-41F3-B45D-E83FC63C1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20B4B13-C9CC-4D82-A00B-A25025ECC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4090B2B-14FD-462A-8DD1-1CA180AE3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3A68FB5-F62B-4354-B744-5AB00E28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701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6E3D96-237A-4209-A6E1-50463AAB8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0C57931C-C963-4B78-A855-2C8AEE4EA9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A06AE58-B70F-4DBF-B101-595A53F76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DA82A78-8898-4BDF-BA9D-6DF605F77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8ADEBCC-ABB4-4A21-858F-E4B266557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03E07A9-3823-40D2-B6F0-2DA92F939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236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359F32-47CB-497F-BCEE-23DE74600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E78A6A4-24C7-405D-8322-B926E1085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7592695-C481-4036-BC77-D524C31C3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8B90E-9513-48C5-B692-0EEAC661165E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FBCB4FF-8251-44E8-9C2A-BFC1D19A9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A0B51F9-DDFF-4F5D-A440-1C4E26717D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75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6095" y="2968283"/>
            <a:ext cx="2382399" cy="236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886048" y="2897945"/>
            <a:ext cx="773940" cy="21136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xmlns="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5681" y="2940493"/>
            <a:ext cx="8276449" cy="1905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538"/>
              </a:spcBef>
            </a:pPr>
            <a:r>
              <a:rPr lang="ru-RU" altLang="ru-RU" sz="66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Глагол (повторение).</a:t>
            </a:r>
            <a:endParaRPr lang="ru-RU" altLang="ru-RU" sz="66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84006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4572" y="590843"/>
            <a:ext cx="7399606" cy="5586120"/>
          </a:xfrm>
        </p:spPr>
        <p:txBody>
          <a:bodyPr/>
          <a:lstStyle/>
          <a:p>
            <a:pPr indent="228600" algn="just" fontAlgn="base">
              <a:buNone/>
            </a:pPr>
            <a:r>
              <a:rPr lang="ru-RU" sz="2400" dirty="0" smtClean="0"/>
              <a:t>2.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Родительного падежа </a:t>
            </a:r>
            <a:r>
              <a:rPr lang="ru-RU" sz="2400" dirty="0" smtClean="0"/>
              <a:t>существительного, обозначающего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часть от целого</a:t>
            </a:r>
            <a:r>
              <a:rPr lang="ru-RU" sz="2400" dirty="0" smtClean="0"/>
              <a:t>:</a:t>
            </a:r>
          </a:p>
          <a:p>
            <a:pPr indent="228600" algn="just" fontAlgn="base">
              <a:buNone/>
            </a:pPr>
            <a:r>
              <a:rPr lang="ru-RU" sz="2400" b="1" i="1" dirty="0" smtClean="0">
                <a:solidFill>
                  <a:srgbClr val="7030A0"/>
                </a:solidFill>
              </a:rPr>
              <a:t>поешьте (чего?) супа, борща, каши.</a:t>
            </a:r>
            <a:endParaRPr lang="ru-RU" sz="2400" b="1" dirty="0" smtClean="0">
              <a:solidFill>
                <a:srgbClr val="7030A0"/>
              </a:solidFill>
            </a:endParaRPr>
          </a:p>
          <a:p>
            <a:pPr indent="228600" algn="just" fontAlgn="base">
              <a:buNone/>
            </a:pPr>
            <a:r>
              <a:rPr lang="ru-RU" sz="2400" dirty="0" smtClean="0"/>
              <a:t>3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. Родительного падежа </a:t>
            </a:r>
            <a:r>
              <a:rPr lang="ru-RU" sz="2400" dirty="0" smtClean="0"/>
              <a:t>существительного или местоимения при сказуемом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с отрицанием</a:t>
            </a:r>
            <a:r>
              <a:rPr lang="ru-RU" sz="2400" dirty="0" smtClean="0"/>
              <a:t>:</a:t>
            </a:r>
          </a:p>
          <a:p>
            <a:pPr indent="228600" algn="just" fontAlgn="base">
              <a:buNone/>
            </a:pPr>
            <a:r>
              <a:rPr lang="ru-RU" sz="2400" b="1" i="1" dirty="0" smtClean="0">
                <a:solidFill>
                  <a:srgbClr val="7030A0"/>
                </a:solidFill>
              </a:rPr>
              <a:t>не подождешь (кого?) приятеля.</a:t>
            </a:r>
          </a:p>
          <a:p>
            <a:pPr indent="228600" algn="just" fontAlgn="base">
              <a:buNone/>
            </a:pPr>
            <a:r>
              <a:rPr lang="ru-RU" sz="2400" b="1" dirty="0" smtClean="0"/>
              <a:t>Все остальные глаголы – </a:t>
            </a:r>
            <a:r>
              <a:rPr lang="ru-RU" sz="2400" b="1" dirty="0" smtClean="0">
                <a:solidFill>
                  <a:srgbClr val="C00000"/>
                </a:solidFill>
              </a:rPr>
              <a:t>непереходные</a:t>
            </a:r>
            <a:r>
              <a:rPr lang="ru-RU" sz="2400" b="1" dirty="0" smtClean="0"/>
              <a:t>.</a:t>
            </a:r>
          </a:p>
          <a:p>
            <a:endParaRPr lang="ru-RU" dirty="0"/>
          </a:p>
        </p:txBody>
      </p:sp>
      <p:pic>
        <p:nvPicPr>
          <p:cNvPr id="4" name="Picture 2" descr="https://cf.ppt-online.org/files/slide/s/sHBbexEXLznu2gAdwqfcR43DM8lVkW1oK5JaiF/slide-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60788" y="675247"/>
            <a:ext cx="3812034" cy="285530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25303" y="3817930"/>
            <a:ext cx="110196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b="1" dirty="0" smtClean="0">
                <a:solidFill>
                  <a:srgbClr val="002060"/>
                </a:solidFill>
              </a:rPr>
              <a:t>Укажите переходные глаголы: </a:t>
            </a:r>
            <a:r>
              <a:rPr lang="ru-RU" sz="2400" dirty="0" smtClean="0"/>
              <a:t>защитить землю, защищаться от врага, отстоять город, стать героем, выполнить долг, встречать гостя, мириться с другом, считать минуты.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81576" y="5262546"/>
            <a:ext cx="109212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Защитить землю, отстоять город, выполнить долг, встречать гостя, считать минуты.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2606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Спряжение глаголов.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023766"/>
            <a:ext cx="10515600" cy="4351338"/>
          </a:xfrm>
        </p:spPr>
        <p:txBody>
          <a:bodyPr/>
          <a:lstStyle/>
          <a:p>
            <a:pPr indent="228600" algn="just">
              <a:buNone/>
            </a:pPr>
            <a:r>
              <a:rPr lang="ru-RU" b="1" dirty="0" err="1" smtClean="0">
                <a:solidFill>
                  <a:srgbClr val="C00000"/>
                </a:solidFill>
              </a:rPr>
              <a:t>Спряже́ние</a:t>
            </a:r>
            <a:r>
              <a:rPr lang="ru-RU" dirty="0" smtClean="0"/>
              <a:t> — изменение глаголов 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по лицам и числам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9698" name="Picture 2" descr="http://900igr.net/up/datas/97174/005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5895" y="1537517"/>
            <a:ext cx="6681323" cy="5010993"/>
          </a:xfrm>
          <a:prstGeom prst="rect">
            <a:avLst/>
          </a:prstGeom>
          <a:noFill/>
        </p:spPr>
      </p:pic>
      <p:pic>
        <p:nvPicPr>
          <p:cNvPr id="5" name="Picture 12">
            <a:extLst>
              <a:ext uri="{FF2B5EF4-FFF2-40B4-BE49-F238E27FC236}">
                <a16:creationId xmlns:a16="http://schemas.microsoft.com/office/drawing/2014/main" xmlns="" id="{27B1B74E-DB4D-4504-8BB8-83EF7FB902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82193" y="5080548"/>
            <a:ext cx="4802367" cy="1777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131AB7C-043F-48A5-B2D6-F23BA8CFF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033" y="3091542"/>
            <a:ext cx="2687132" cy="3234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pic>
        <p:nvPicPr>
          <p:cNvPr id="33794" name="Picture 2" descr="https://ds04.infourok.ru/uploads/ex/1250/0006f01f-fc5b4a9c/img9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7089" y="-1"/>
            <a:ext cx="9144000" cy="6858001"/>
          </a:xfrm>
          <a:prstGeom prst="rect">
            <a:avLst/>
          </a:prstGeom>
          <a:noFill/>
        </p:spPr>
      </p:pic>
      <p:pic>
        <p:nvPicPr>
          <p:cNvPr id="5" name="Picture 6" descr="https://i.pinimg.com/736x/88/a1/62/88a162227e686039384b2d0ebd5264eb--software-testing-clipart.jpg">
            <a:extLst>
              <a:ext uri="{FF2B5EF4-FFF2-40B4-BE49-F238E27FC236}">
                <a16:creationId xmlns:a16="http://schemas.microsoft.com/office/drawing/2014/main" xmlns="" id="{8218E893-EFEB-4A9A-9858-5440F5E71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82091" y="3450459"/>
            <a:ext cx="1628699" cy="3023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4">
            <a:extLst>
              <a:ext uri="{FF2B5EF4-FFF2-40B4-BE49-F238E27FC236}">
                <a16:creationId xmlns:a16="http://schemas.microsoft.com/office/drawing/2014/main" xmlns="" id="{95EBE742-7EE6-417D-B95B-F42BBE9538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85576" y="2830692"/>
            <a:ext cx="3722261" cy="37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Задание №1. Определите спряжение глаголов.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4586067"/>
            <a:ext cx="10515600" cy="1590895"/>
          </a:xfrm>
        </p:spPr>
        <p:txBody>
          <a:bodyPr>
            <a:noAutofit/>
          </a:bodyPr>
          <a:lstStyle/>
          <a:p>
            <a:pPr indent="228600" algn="ctr">
              <a:buNone/>
            </a:pPr>
            <a:r>
              <a:rPr lang="ru-RU" sz="3200" dirty="0" err="1" smtClean="0"/>
              <a:t>Бормоч</a:t>
            </a:r>
            <a:r>
              <a:rPr lang="ru-RU" sz="3200" dirty="0" smtClean="0"/>
              <a:t>..т, </a:t>
            </a:r>
            <a:r>
              <a:rPr lang="ru-RU" sz="3200" dirty="0" err="1" smtClean="0"/>
              <a:t>наруш</a:t>
            </a:r>
            <a:r>
              <a:rPr lang="ru-RU" sz="3200" dirty="0" smtClean="0"/>
              <a:t>..т, </a:t>
            </a:r>
            <a:r>
              <a:rPr lang="ru-RU" sz="3200" dirty="0" err="1" smtClean="0"/>
              <a:t>вспаш</a:t>
            </a:r>
            <a:r>
              <a:rPr lang="ru-RU" sz="3200" dirty="0" smtClean="0"/>
              <a:t>..т, брод..т, </a:t>
            </a:r>
            <a:r>
              <a:rPr lang="ru-RU" sz="3200" dirty="0" err="1" smtClean="0"/>
              <a:t>завар</a:t>
            </a:r>
            <a:r>
              <a:rPr lang="ru-RU" sz="3200" dirty="0" smtClean="0"/>
              <a:t>..т, </a:t>
            </a:r>
            <a:r>
              <a:rPr lang="ru-RU" sz="3200" dirty="0" err="1" smtClean="0"/>
              <a:t>завеща</a:t>
            </a:r>
            <a:r>
              <a:rPr lang="ru-RU" sz="3200" dirty="0" smtClean="0"/>
              <a:t>..т, </a:t>
            </a:r>
            <a:r>
              <a:rPr lang="ru-RU" sz="3200" dirty="0" err="1" smtClean="0"/>
              <a:t>измуч</a:t>
            </a:r>
            <a:r>
              <a:rPr lang="ru-RU" sz="3200" dirty="0" smtClean="0"/>
              <a:t>..т, </a:t>
            </a:r>
            <a:r>
              <a:rPr lang="ru-RU" sz="3200" dirty="0" err="1" smtClean="0"/>
              <a:t>надпиш</a:t>
            </a:r>
            <a:r>
              <a:rPr lang="ru-RU" sz="3200" dirty="0" smtClean="0"/>
              <a:t>..т, </a:t>
            </a:r>
            <a:r>
              <a:rPr lang="ru-RU" sz="3200" dirty="0" err="1" smtClean="0"/>
              <a:t>начисл</a:t>
            </a:r>
            <a:r>
              <a:rPr lang="ru-RU" sz="3200" dirty="0" smtClean="0"/>
              <a:t>..т, </a:t>
            </a:r>
            <a:r>
              <a:rPr lang="ru-RU" sz="3200" dirty="0" err="1" smtClean="0"/>
              <a:t>обгоня</a:t>
            </a:r>
            <a:r>
              <a:rPr lang="ru-RU" sz="3200" dirty="0" smtClean="0"/>
              <a:t>..т, </a:t>
            </a:r>
            <a:r>
              <a:rPr lang="ru-RU" sz="3200" dirty="0" err="1" smtClean="0"/>
              <a:t>обеща</a:t>
            </a:r>
            <a:r>
              <a:rPr lang="ru-RU" sz="3200" dirty="0" smtClean="0"/>
              <a:t>..т, </a:t>
            </a:r>
            <a:r>
              <a:rPr lang="ru-RU" sz="3200" dirty="0" err="1" smtClean="0"/>
              <a:t>сбрасыва</a:t>
            </a:r>
            <a:r>
              <a:rPr lang="ru-RU" sz="3200" dirty="0" smtClean="0"/>
              <a:t>..т, </a:t>
            </a:r>
            <a:r>
              <a:rPr lang="ru-RU" sz="3200" dirty="0" err="1" smtClean="0"/>
              <a:t>верт</a:t>
            </a:r>
            <a:r>
              <a:rPr lang="ru-RU" sz="3200" dirty="0" smtClean="0"/>
              <a:t>..т, караул..т, </a:t>
            </a:r>
            <a:r>
              <a:rPr lang="ru-RU" sz="3200" dirty="0" err="1" smtClean="0"/>
              <a:t>налов</a:t>
            </a:r>
            <a:r>
              <a:rPr lang="ru-RU" sz="3200" dirty="0" smtClean="0"/>
              <a:t>..т, </a:t>
            </a:r>
            <a:r>
              <a:rPr lang="ru-RU" sz="3200" dirty="0" err="1" smtClean="0"/>
              <a:t>переобу</a:t>
            </a:r>
            <a:r>
              <a:rPr lang="ru-RU" sz="3200" dirty="0" smtClean="0"/>
              <a:t>..</a:t>
            </a:r>
            <a:r>
              <a:rPr lang="ru-RU" sz="3200" dirty="0" err="1" smtClean="0"/>
              <a:t>тся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72677" y="1816946"/>
          <a:ext cx="8128000" cy="243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 спряжение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2 спряжение</a:t>
                      </a:r>
                      <a:endParaRPr lang="ru-RU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 descr="C:\Users\111\Desktop\картинки\школа\школа\chouettemail.gif">
            <a:extLst>
              <a:ext uri="{FF2B5EF4-FFF2-40B4-BE49-F238E27FC236}">
                <a16:creationId xmlns:a16="http://schemas.microsoft.com/office/drawing/2014/main" xmlns="" id="{D4A27C32-A8BE-426C-A7B4-5B2B818977BA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41110" y="1000400"/>
            <a:ext cx="2028187" cy="15060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894471" y="449998"/>
          <a:ext cx="10515600" cy="5542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/>
                <a:gridCol w="5257800"/>
              </a:tblGrid>
              <a:tr h="905278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 спряжение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2 спряжение</a:t>
                      </a:r>
                      <a:endParaRPr lang="ru-RU" sz="3200" dirty="0"/>
                    </a:p>
                  </a:txBody>
                  <a:tcPr/>
                </a:tc>
              </a:tr>
              <a:tr h="579695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бормочет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нарушит</a:t>
                      </a:r>
                      <a:endParaRPr lang="ru-RU" sz="3200" b="1" dirty="0"/>
                    </a:p>
                  </a:txBody>
                  <a:tcPr/>
                </a:tc>
              </a:tr>
              <a:tr h="579695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вспашет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бродит</a:t>
                      </a:r>
                      <a:endParaRPr lang="ru-RU" sz="3200" b="1" dirty="0"/>
                    </a:p>
                  </a:txBody>
                  <a:tcPr/>
                </a:tc>
              </a:tr>
              <a:tr h="579695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завещает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заварит</a:t>
                      </a:r>
                      <a:endParaRPr lang="ru-RU" sz="3200" b="1" dirty="0"/>
                    </a:p>
                  </a:txBody>
                  <a:tcPr/>
                </a:tc>
              </a:tr>
              <a:tr h="579695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надпишет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измучит</a:t>
                      </a:r>
                      <a:endParaRPr lang="ru-RU" sz="3200" b="1" dirty="0"/>
                    </a:p>
                  </a:txBody>
                  <a:tcPr/>
                </a:tc>
              </a:tr>
              <a:tr h="579695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обгоняет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начислит</a:t>
                      </a:r>
                      <a:endParaRPr lang="ru-RU" sz="3200" b="1" dirty="0"/>
                    </a:p>
                  </a:txBody>
                  <a:tcPr/>
                </a:tc>
              </a:tr>
              <a:tr h="579695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обещает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вертит</a:t>
                      </a:r>
                      <a:endParaRPr lang="ru-RU" sz="3200" b="1" dirty="0"/>
                    </a:p>
                  </a:txBody>
                  <a:tcPr/>
                </a:tc>
              </a:tr>
              <a:tr h="579695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сбрасывает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караулит</a:t>
                      </a:r>
                      <a:endParaRPr lang="ru-RU" sz="3200" b="1" dirty="0"/>
                    </a:p>
                  </a:txBody>
                  <a:tcPr/>
                </a:tc>
              </a:tr>
              <a:tr h="579695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переобуется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наловит</a:t>
                      </a:r>
                      <a:endParaRPr lang="ru-RU" sz="3200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6" descr="https://i.pinimg.com/736x/88/a1/62/88a162227e686039384b2d0ebd5264eb--software-testing-clipart.jpg">
            <a:extLst>
              <a:ext uri="{FF2B5EF4-FFF2-40B4-BE49-F238E27FC236}">
                <a16:creationId xmlns:a16="http://schemas.microsoft.com/office/drawing/2014/main" xmlns="" id="{8218E893-EFEB-4A9A-9858-5440F5E71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954391" y="4673731"/>
            <a:ext cx="981805" cy="182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Наклонение глагола.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https://avatars.mds.yandex.net/get-pdb/2092521/ad4c1f5a-5ebb-4b9f-9e5c-95a2c8e2f2d3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Задание №2. Найдите глаголы, определите их наклонение.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5421" y="1825625"/>
            <a:ext cx="11633981" cy="4351338"/>
          </a:xfrm>
        </p:spPr>
        <p:txBody>
          <a:bodyPr/>
          <a:lstStyle/>
          <a:p>
            <a:pPr indent="228600" algn="just">
              <a:buNone/>
            </a:pPr>
            <a:r>
              <a:rPr lang="ru-RU" sz="4400" dirty="0" smtClean="0"/>
              <a:t>1. Бегут по конвейеру колёса, крылья, моторы.</a:t>
            </a:r>
          </a:p>
          <a:p>
            <a:pPr indent="228600" algn="just">
              <a:buNone/>
            </a:pPr>
            <a:r>
              <a:rPr lang="ru-RU" sz="4400" dirty="0" smtClean="0"/>
              <a:t>2. Я сыграл бы на рояле, коль умел бы.</a:t>
            </a:r>
          </a:p>
          <a:p>
            <a:pPr indent="228600" algn="just">
              <a:buNone/>
            </a:pPr>
            <a:r>
              <a:rPr lang="ru-RU" sz="4400" dirty="0" smtClean="0"/>
              <a:t>3. Возьмите лист почтовой бумаги и напишите ответное письмо.</a:t>
            </a:r>
          </a:p>
          <a:p>
            <a:endParaRPr lang="ru-RU" dirty="0"/>
          </a:p>
        </p:txBody>
      </p:sp>
      <p:pic>
        <p:nvPicPr>
          <p:cNvPr id="4" name="Рисунок 3" descr="C:\Users\111\Desktop\картинки\школа\школа\chouettemail.gif">
            <a:extLst>
              <a:ext uri="{FF2B5EF4-FFF2-40B4-BE49-F238E27FC236}">
                <a16:creationId xmlns:a16="http://schemas.microsoft.com/office/drawing/2014/main" xmlns="" id="{D4A27C32-A8BE-426C-A7B4-5B2B818977BA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15695" y="4629864"/>
            <a:ext cx="2028187" cy="15060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2369" y="534572"/>
            <a:ext cx="10861431" cy="5642391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600" dirty="0" smtClean="0"/>
              <a:t>1. </a:t>
            </a:r>
            <a:r>
              <a:rPr lang="ru-RU" sz="3600" b="1" dirty="0" smtClean="0"/>
              <a:t>Бегут</a:t>
            </a:r>
            <a:r>
              <a:rPr lang="ru-RU" sz="3600" dirty="0" smtClean="0"/>
              <a:t> по конвейеру колёса, крылья, моторы.</a:t>
            </a:r>
          </a:p>
          <a:p>
            <a:pPr indent="228600" algn="ctr">
              <a:buNone/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Изъявительное.</a:t>
            </a:r>
          </a:p>
          <a:p>
            <a:pPr indent="228600" algn="just">
              <a:buNone/>
            </a:pPr>
            <a:r>
              <a:rPr lang="ru-RU" sz="3600" dirty="0" smtClean="0"/>
              <a:t>2. Я </a:t>
            </a:r>
            <a:r>
              <a:rPr lang="ru-RU" sz="3600" b="1" dirty="0" smtClean="0"/>
              <a:t>сыграл бы </a:t>
            </a:r>
            <a:r>
              <a:rPr lang="ru-RU" sz="3600" dirty="0" smtClean="0"/>
              <a:t>на рояле, коль </a:t>
            </a:r>
            <a:r>
              <a:rPr lang="ru-RU" sz="3600" b="1" dirty="0" smtClean="0"/>
              <a:t>умел бы</a:t>
            </a:r>
            <a:r>
              <a:rPr lang="ru-RU" sz="3600" dirty="0" smtClean="0"/>
              <a:t>.</a:t>
            </a:r>
          </a:p>
          <a:p>
            <a:pPr indent="228600" algn="ctr">
              <a:buNone/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Условное.</a:t>
            </a:r>
          </a:p>
          <a:p>
            <a:pPr indent="228600" algn="just">
              <a:buNone/>
            </a:pPr>
            <a:r>
              <a:rPr lang="ru-RU" sz="3600" dirty="0" smtClean="0"/>
              <a:t>3. </a:t>
            </a:r>
            <a:r>
              <a:rPr lang="ru-RU" sz="3600" b="1" dirty="0" smtClean="0"/>
              <a:t>Возьмите</a:t>
            </a:r>
            <a:r>
              <a:rPr lang="ru-RU" sz="3600" dirty="0" smtClean="0"/>
              <a:t> лист почтовой бумаги и </a:t>
            </a:r>
            <a:r>
              <a:rPr lang="ru-RU" sz="3600" b="1" dirty="0" smtClean="0"/>
              <a:t>напишите</a:t>
            </a:r>
            <a:r>
              <a:rPr lang="ru-RU" sz="3600" dirty="0" smtClean="0"/>
              <a:t> ответное письмо.</a:t>
            </a:r>
          </a:p>
          <a:p>
            <a:pPr indent="228600" algn="ctr">
              <a:buNone/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Повелительное.</a:t>
            </a:r>
          </a:p>
          <a:p>
            <a:endParaRPr lang="ru-RU" dirty="0"/>
          </a:p>
        </p:txBody>
      </p:sp>
      <p:pic>
        <p:nvPicPr>
          <p:cNvPr id="4" name="Picture 2" descr="C:\Documents and Settings\User\Мои документы\Мои рисунки\компьютеры и школа\Копия img6.jpg">
            <a:extLst>
              <a:ext uri="{FF2B5EF4-FFF2-40B4-BE49-F238E27FC236}">
                <a16:creationId xmlns:a16="http://schemas.microsoft.com/office/drawing/2014/main" xmlns="" id="{F8AAE6B6-B92D-4BE1-B986-DAD47796B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48057" y="4135902"/>
            <a:ext cx="3112665" cy="2232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pic>
        <p:nvPicPr>
          <p:cNvPr id="18434" name="Picture 2" descr="https://ds02.infourok.ru/uploads/ex/137a/00072be1-4b3aa95d/img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6419" y="1083212"/>
            <a:ext cx="9144000" cy="5528604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1B281B3-A08E-4589-B013-B474A0BE06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9764" y="5105011"/>
            <a:ext cx="1316236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936674" y="21038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Как изменяются глаголы?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Picture 6" descr="https://i.pinimg.com/736x/88/a1/62/88a162227e686039384b2d0ebd5264eb--software-testing-clipart.jpg">
            <a:extLst>
              <a:ext uri="{FF2B5EF4-FFF2-40B4-BE49-F238E27FC236}">
                <a16:creationId xmlns:a16="http://schemas.microsoft.com/office/drawing/2014/main" xmlns="" id="{8218E893-EFEB-4A9A-9858-5440F5E71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13073" y="2926080"/>
            <a:ext cx="1923124" cy="3570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Как изменяются глаголы?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322363"/>
            <a:ext cx="10515600" cy="4854600"/>
          </a:xfrm>
        </p:spPr>
        <p:txBody>
          <a:bodyPr>
            <a:normAutofit fontScale="92500" lnSpcReduction="10000"/>
          </a:bodyPr>
          <a:lstStyle/>
          <a:p>
            <a:pPr indent="228600" algn="just">
              <a:buNone/>
            </a:pPr>
            <a:r>
              <a:rPr lang="ru-RU" sz="3200" b="1" dirty="0" smtClean="0"/>
              <a:t>Глаголы прошедшего времени изменяются </a:t>
            </a:r>
            <a:r>
              <a:rPr lang="ru-RU" sz="3200" b="1" dirty="0" smtClean="0">
                <a:solidFill>
                  <a:srgbClr val="C00000"/>
                </a:solidFill>
              </a:rPr>
              <a:t>по родам </a:t>
            </a:r>
            <a:r>
              <a:rPr lang="ru-RU" sz="3200" b="1" dirty="0" smtClean="0"/>
              <a:t>и</a:t>
            </a:r>
            <a:r>
              <a:rPr lang="ru-RU" sz="3200" b="1" dirty="0" smtClean="0">
                <a:solidFill>
                  <a:srgbClr val="C00000"/>
                </a:solidFill>
              </a:rPr>
              <a:t> числам</a:t>
            </a:r>
            <a:r>
              <a:rPr lang="ru-RU" sz="3200" b="1" dirty="0" smtClean="0">
                <a:solidFill>
                  <a:srgbClr val="C00000"/>
                </a:solidFill>
              </a:rPr>
              <a:t>. </a:t>
            </a:r>
            <a:r>
              <a:rPr lang="ru-RU" sz="3200" b="1" dirty="0" smtClean="0"/>
              <a:t>Глаголы в настоящем и будущем времени изменяются </a:t>
            </a:r>
            <a:r>
              <a:rPr lang="ru-RU" sz="3200" b="1" dirty="0" smtClean="0">
                <a:solidFill>
                  <a:srgbClr val="C00000"/>
                </a:solidFill>
              </a:rPr>
              <a:t>по лицам и числам.</a:t>
            </a:r>
            <a:endParaRPr lang="ru-RU" sz="3200" b="1" dirty="0" smtClean="0">
              <a:solidFill>
                <a:srgbClr val="C00000"/>
              </a:solidFill>
            </a:endParaRPr>
          </a:p>
          <a:p>
            <a:pPr indent="228600" algn="just">
              <a:buNone/>
            </a:pPr>
            <a:r>
              <a:rPr lang="ru-RU" dirty="0" smtClean="0"/>
              <a:t>Есть три рода: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мужской , женский и средний</a:t>
            </a:r>
            <a:r>
              <a:rPr lang="ru-RU" dirty="0" smtClean="0"/>
              <a:t>. А также есть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единственное</a:t>
            </a:r>
            <a:r>
              <a:rPr lang="ru-RU" dirty="0" smtClean="0"/>
              <a:t> и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множественное</a:t>
            </a:r>
            <a:r>
              <a:rPr lang="ru-RU" dirty="0" smtClean="0"/>
              <a:t> число.</a:t>
            </a:r>
          </a:p>
          <a:p>
            <a:pPr indent="228600" algn="just">
              <a:buNone/>
            </a:pPr>
            <a:r>
              <a:rPr lang="ru-RU" dirty="0" smtClean="0"/>
              <a:t>К примеру:</a:t>
            </a:r>
          </a:p>
          <a:p>
            <a:pPr indent="228600" algn="just">
              <a:buNone/>
            </a:pP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Мужской:</a:t>
            </a:r>
            <a:r>
              <a:rPr lang="ru-RU" dirty="0" smtClean="0"/>
              <a:t> Федя </a:t>
            </a:r>
            <a:r>
              <a:rPr lang="ru-RU" b="1" dirty="0" smtClean="0">
                <a:solidFill>
                  <a:srgbClr val="7030A0"/>
                </a:solidFill>
              </a:rPr>
              <a:t>делал</a:t>
            </a:r>
            <a:r>
              <a:rPr lang="ru-RU" dirty="0" smtClean="0"/>
              <a:t>; папа </a:t>
            </a:r>
            <a:r>
              <a:rPr lang="ru-RU" b="1" dirty="0" smtClean="0">
                <a:solidFill>
                  <a:srgbClr val="7030A0"/>
                </a:solidFill>
              </a:rPr>
              <a:t>осмотрелся.</a:t>
            </a:r>
            <a:endParaRPr lang="ru-RU" dirty="0" smtClean="0"/>
          </a:p>
          <a:p>
            <a:pPr indent="228600" algn="just">
              <a:buNone/>
            </a:pP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Женский:</a:t>
            </a:r>
            <a:r>
              <a:rPr lang="ru-RU" dirty="0" smtClean="0"/>
              <a:t> Анна </a:t>
            </a:r>
            <a:r>
              <a:rPr lang="ru-RU" b="1" dirty="0" smtClean="0">
                <a:solidFill>
                  <a:srgbClr val="7030A0"/>
                </a:solidFill>
              </a:rPr>
              <a:t>прищурилась</a:t>
            </a:r>
            <a:r>
              <a:rPr lang="ru-RU" dirty="0" smtClean="0"/>
              <a:t>; сестренка </a:t>
            </a:r>
            <a:r>
              <a:rPr lang="ru-RU" b="1" dirty="0" smtClean="0">
                <a:solidFill>
                  <a:srgbClr val="7030A0"/>
                </a:solidFill>
              </a:rPr>
              <a:t>веселилась.</a:t>
            </a:r>
            <a:endParaRPr lang="ru-RU" dirty="0" smtClean="0"/>
          </a:p>
          <a:p>
            <a:pPr indent="228600" algn="just">
              <a:buNone/>
            </a:pP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Средний:</a:t>
            </a:r>
            <a:r>
              <a:rPr lang="ru-RU" dirty="0" smtClean="0"/>
              <a:t> решение </a:t>
            </a:r>
            <a:r>
              <a:rPr lang="ru-RU" b="1" dirty="0" smtClean="0">
                <a:solidFill>
                  <a:srgbClr val="7030A0"/>
                </a:solidFill>
              </a:rPr>
              <a:t>существовало</a:t>
            </a:r>
            <a:r>
              <a:rPr lang="ru-RU" dirty="0" smtClean="0"/>
              <a:t>; солнце </a:t>
            </a:r>
            <a:r>
              <a:rPr lang="ru-RU" b="1" dirty="0" smtClean="0">
                <a:solidFill>
                  <a:srgbClr val="7030A0"/>
                </a:solidFill>
              </a:rPr>
              <a:t>светило</a:t>
            </a:r>
            <a:r>
              <a:rPr lang="ru-RU" dirty="0" smtClean="0"/>
              <a:t>.</a:t>
            </a:r>
          </a:p>
          <a:p>
            <a:pPr indent="228600" algn="just">
              <a:buNone/>
            </a:pPr>
            <a:endParaRPr lang="ru-RU" dirty="0" smtClean="0"/>
          </a:p>
          <a:p>
            <a:pPr indent="228600" algn="ctr">
              <a:buNone/>
            </a:pPr>
            <a:r>
              <a:rPr lang="ru-RU" dirty="0" smtClean="0"/>
              <a:t>сосед </a:t>
            </a:r>
            <a:r>
              <a:rPr lang="ru-RU" b="1" dirty="0" smtClean="0">
                <a:solidFill>
                  <a:srgbClr val="7030A0"/>
                </a:solidFill>
              </a:rPr>
              <a:t>разговаривал </a:t>
            </a:r>
            <a:r>
              <a:rPr lang="ru-RU" dirty="0" smtClean="0"/>
              <a:t>– соседи </a:t>
            </a:r>
            <a:r>
              <a:rPr lang="ru-RU" b="1" dirty="0" smtClean="0">
                <a:solidFill>
                  <a:srgbClr val="7030A0"/>
                </a:solidFill>
              </a:rPr>
              <a:t>разговаривали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1B281B3-A08E-4589-B013-B474A0BE06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8114" y="250878"/>
            <a:ext cx="1316236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352604" y="5044998"/>
            <a:ext cx="9845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ед.ч. 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811621" y="5030931"/>
            <a:ext cx="9460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мн.ч.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Игра «Четвертый лишний».</a:t>
            </a:r>
            <a:r>
              <a:rPr lang="ru-RU" sz="6000" dirty="0" smtClean="0">
                <a:solidFill>
                  <a:srgbClr val="002060"/>
                </a:solidFill>
              </a:rPr>
              <a:t/>
            </a:r>
            <a:br>
              <a:rPr lang="ru-RU" sz="6000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309489" y="1167618"/>
            <a:ext cx="11465169" cy="5401993"/>
          </a:xfrm>
        </p:spPr>
        <p:txBody>
          <a:bodyPr/>
          <a:lstStyle/>
          <a:p>
            <a:pPr indent="228600" algn="just">
              <a:buNone/>
            </a:pPr>
            <a:r>
              <a:rPr lang="ru-RU" sz="3200" dirty="0" smtClean="0"/>
              <a:t>Пред</a:t>
            </a:r>
            <a:r>
              <a:rPr lang="ru-RU" sz="3200" b="1" dirty="0" smtClean="0"/>
              <a:t>…</a:t>
            </a:r>
            <a:r>
              <a:rPr lang="ru-RU" sz="3200" dirty="0" err="1" smtClean="0"/>
              <a:t>стория</a:t>
            </a:r>
            <a:r>
              <a:rPr lang="ru-RU" sz="3200" dirty="0" smtClean="0"/>
              <a:t>, раз…</a:t>
            </a:r>
            <a:r>
              <a:rPr lang="ru-RU" sz="3200" dirty="0" err="1" smtClean="0"/>
              <a:t>грать</a:t>
            </a:r>
            <a:r>
              <a:rPr lang="ru-RU" sz="3200" dirty="0" smtClean="0"/>
              <a:t>, </a:t>
            </a:r>
            <a:r>
              <a:rPr lang="ru-RU" sz="3200" dirty="0" err="1" smtClean="0"/>
              <a:t>из...мать</a:t>
            </a:r>
            <a:r>
              <a:rPr lang="ru-RU" sz="3200" dirty="0" smtClean="0"/>
              <a:t>, сверх…</a:t>
            </a:r>
            <a:r>
              <a:rPr lang="ru-RU" sz="3200" dirty="0" err="1" smtClean="0"/>
              <a:t>нтересный</a:t>
            </a:r>
            <a:r>
              <a:rPr lang="ru-RU" sz="3200" dirty="0" smtClean="0"/>
              <a:t>. </a:t>
            </a:r>
          </a:p>
          <a:p>
            <a:pPr indent="228600" algn="just">
              <a:buNone/>
            </a:pPr>
            <a:r>
              <a:rPr lang="ru-RU" sz="3200" dirty="0" smtClean="0"/>
              <a:t>(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сверхинтересный</a:t>
            </a:r>
            <a:r>
              <a:rPr lang="ru-RU" sz="3200" dirty="0" smtClean="0"/>
              <a:t> — после приставки сверх- </a:t>
            </a:r>
            <a:r>
              <a:rPr lang="ru-RU" sz="3200" b="1" dirty="0" smtClean="0">
                <a:solidFill>
                  <a:srgbClr val="7030A0"/>
                </a:solidFill>
              </a:rPr>
              <a:t>и</a:t>
            </a:r>
            <a:r>
              <a:rPr lang="ru-RU" sz="3200" dirty="0" smtClean="0"/>
              <a:t> не меняется на </a:t>
            </a:r>
            <a:r>
              <a:rPr lang="ru-RU" sz="3200" b="1" dirty="0" err="1" smtClean="0">
                <a:solidFill>
                  <a:srgbClr val="7030A0"/>
                </a:solidFill>
              </a:rPr>
              <a:t>ы</a:t>
            </a:r>
            <a:r>
              <a:rPr lang="ru-RU" sz="3200" dirty="0" smtClean="0"/>
              <a:t>).</a:t>
            </a:r>
          </a:p>
          <a:p>
            <a:pPr indent="228600" algn="just">
              <a:buNone/>
            </a:pPr>
            <a:r>
              <a:rPr lang="ru-RU" sz="3200" dirty="0" smtClean="0"/>
              <a:t>Красно…белый, </a:t>
            </a:r>
            <a:r>
              <a:rPr lang="ru-RU" sz="3200" dirty="0" err="1" smtClean="0"/>
              <a:t>вагоно</a:t>
            </a:r>
            <a:r>
              <a:rPr lang="ru-RU" sz="3200" dirty="0" smtClean="0"/>
              <a:t>…ремонтный, кисло…сладкий, </a:t>
            </a:r>
            <a:r>
              <a:rPr lang="ru-RU" sz="3200" dirty="0" err="1" smtClean="0"/>
              <a:t>юго</a:t>
            </a:r>
            <a:r>
              <a:rPr lang="ru-RU" sz="3200" dirty="0" smtClean="0"/>
              <a:t>…западный </a:t>
            </a:r>
          </a:p>
          <a:p>
            <a:pPr indent="228600" algn="just">
              <a:buNone/>
            </a:pPr>
            <a:r>
              <a:rPr lang="ru-RU" sz="3200" dirty="0" smtClean="0"/>
              <a:t>(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вагоноремонтный</a:t>
            </a:r>
            <a:r>
              <a:rPr lang="ru-RU" sz="3200" b="1" dirty="0" smtClean="0"/>
              <a:t> </a:t>
            </a:r>
            <a:r>
              <a:rPr lang="ru-RU" sz="3200" dirty="0" smtClean="0"/>
              <a:t>— пишется слитно, т. к. происходит от сочетания: ремонт вагонов).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8478" y="1063842"/>
            <a:ext cx="5357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</a:rPr>
              <a:t>ы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28317" y="1103700"/>
            <a:ext cx="5357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</a:rPr>
              <a:t>ы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14207" y="1077910"/>
            <a:ext cx="5357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</a:rPr>
              <a:t>ы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907831" y="1091978"/>
            <a:ext cx="4363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и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664998" y="2639423"/>
            <a:ext cx="3209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-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48648" y="3129447"/>
            <a:ext cx="3209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-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60703" y="2620666"/>
            <a:ext cx="3209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-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E34813AF-50E1-444B-B3E1-3119458E22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8415" y="4600135"/>
            <a:ext cx="3955016" cy="2456310"/>
          </a:xfrm>
          <a:prstGeom prst="roundRect">
            <a:avLst>
              <a:gd name="adj" fmla="val 8594"/>
            </a:avLst>
          </a:prstGeom>
          <a:noFill/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3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471" y="0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Синтаксическая роль глагола.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041010"/>
            <a:ext cx="10515600" cy="5135954"/>
          </a:xfrm>
        </p:spPr>
        <p:txBody>
          <a:bodyPr>
            <a:normAutofit fontScale="92500"/>
          </a:bodyPr>
          <a:lstStyle/>
          <a:p>
            <a:pPr indent="228600" algn="just">
              <a:buNone/>
            </a:pPr>
            <a:r>
              <a:rPr lang="ru-RU" dirty="0" smtClean="0"/>
              <a:t>В предложении глагол является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сказуемым</a:t>
            </a:r>
            <a:r>
              <a:rPr lang="ru-RU" dirty="0" smtClean="0"/>
              <a:t>. </a:t>
            </a:r>
          </a:p>
          <a:p>
            <a:pPr indent="228600" algn="just">
              <a:buNone/>
            </a:pPr>
            <a:r>
              <a:rPr lang="ru-RU" dirty="0" smtClean="0"/>
              <a:t>Среди глагольных форм инфинитив занимает особое положение – он может выступать в роли любого члена предложения: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b="1" dirty="0" smtClean="0"/>
              <a:t> </a:t>
            </a:r>
            <a:r>
              <a:rPr lang="ru-RU" dirty="0" smtClean="0"/>
              <a:t>в роли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подлежащего</a:t>
            </a:r>
            <a:r>
              <a:rPr lang="ru-RU" b="1" dirty="0" smtClean="0"/>
              <a:t>: </a:t>
            </a:r>
            <a:r>
              <a:rPr lang="ru-RU" b="1" u="sng" dirty="0" smtClean="0">
                <a:solidFill>
                  <a:srgbClr val="7030A0"/>
                </a:solidFill>
              </a:rPr>
              <a:t>Создавать</a:t>
            </a:r>
            <a:r>
              <a:rPr lang="ru-RU" dirty="0" smtClean="0"/>
              <a:t> счастье– это высокий труд.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dirty="0" smtClean="0"/>
              <a:t> в роли 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сказуемого</a:t>
            </a:r>
            <a:r>
              <a:rPr lang="ru-RU" b="1" dirty="0" smtClean="0"/>
              <a:t>: </a:t>
            </a:r>
            <a:r>
              <a:rPr lang="ru-RU" dirty="0" smtClean="0"/>
              <a:t>Кого ж </a:t>
            </a:r>
            <a:r>
              <a:rPr lang="ru-RU" b="1" u="dbl" dirty="0" smtClean="0">
                <a:solidFill>
                  <a:srgbClr val="7030A0"/>
                </a:solidFill>
              </a:rPr>
              <a:t>любить</a:t>
            </a:r>
            <a:r>
              <a:rPr lang="ru-RU" dirty="0" smtClean="0"/>
              <a:t>? Кому же </a:t>
            </a:r>
            <a:r>
              <a:rPr lang="ru-RU" b="1" u="dbl" dirty="0" smtClean="0">
                <a:solidFill>
                  <a:srgbClr val="7030A0"/>
                </a:solidFill>
              </a:rPr>
              <a:t>верить</a:t>
            </a:r>
            <a:r>
              <a:rPr lang="ru-RU" dirty="0" smtClean="0"/>
              <a:t>?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dirty="0" smtClean="0"/>
              <a:t> в роли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определения</a:t>
            </a:r>
            <a:r>
              <a:rPr lang="ru-RU" b="1" dirty="0" smtClean="0"/>
              <a:t>: </a:t>
            </a:r>
            <a:r>
              <a:rPr lang="ru-RU" dirty="0" smtClean="0"/>
              <a:t>Им руководило стремление (какое?) </a:t>
            </a:r>
            <a:r>
              <a:rPr lang="ru-RU" b="1" u="wavy" dirty="0" smtClean="0">
                <a:solidFill>
                  <a:srgbClr val="7030A0"/>
                </a:solidFill>
              </a:rPr>
              <a:t> выяснить</a:t>
            </a:r>
            <a:r>
              <a:rPr lang="ru-RU" dirty="0" smtClean="0">
                <a:solidFill>
                  <a:srgbClr val="7030A0"/>
                </a:solidFill>
              </a:rPr>
              <a:t> </a:t>
            </a:r>
            <a:r>
              <a:rPr lang="ru-RU" dirty="0" smtClean="0"/>
              <a:t>истину.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dirty="0" smtClean="0"/>
              <a:t> в роли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дополнения</a:t>
            </a:r>
            <a:r>
              <a:rPr lang="ru-RU" b="1" dirty="0" smtClean="0"/>
              <a:t>: </a:t>
            </a:r>
            <a:r>
              <a:rPr lang="ru-RU" dirty="0" smtClean="0"/>
              <a:t>Я прошу вас (о чем?) </a:t>
            </a:r>
            <a:r>
              <a:rPr lang="ru-RU" b="1" u="dash" dirty="0" smtClean="0">
                <a:solidFill>
                  <a:srgbClr val="7030A0"/>
                </a:solidFill>
              </a:rPr>
              <a:t>говорить </a:t>
            </a:r>
            <a:r>
              <a:rPr lang="ru-RU" dirty="0" smtClean="0"/>
              <a:t>по существу дела.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dirty="0" smtClean="0"/>
              <a:t> в роли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обстоятельства</a:t>
            </a:r>
            <a:r>
              <a:rPr lang="ru-RU" b="1" dirty="0" smtClean="0"/>
              <a:t>:</a:t>
            </a:r>
            <a:r>
              <a:rPr lang="ru-RU" dirty="0" smtClean="0"/>
              <a:t> В эту школу ездят (зачем?) </a:t>
            </a:r>
            <a:r>
              <a:rPr lang="ru-RU" b="1" u="dotDash" dirty="0" smtClean="0"/>
              <a:t> </a:t>
            </a:r>
            <a:r>
              <a:rPr lang="ru-RU" b="1" u="dotDash" dirty="0" smtClean="0">
                <a:solidFill>
                  <a:srgbClr val="7030A0"/>
                </a:solidFill>
              </a:rPr>
              <a:t>учиться </a:t>
            </a:r>
            <a:r>
              <a:rPr lang="ru-RU" dirty="0" smtClean="0"/>
              <a:t>из разных стран.</a:t>
            </a:r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Задание №3.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1692" y="1589648"/>
            <a:ext cx="6316394" cy="4811151"/>
          </a:xfrm>
        </p:spPr>
        <p:txBody>
          <a:bodyPr/>
          <a:lstStyle/>
          <a:p>
            <a:pPr indent="228600" algn="ctr">
              <a:buNone/>
            </a:pPr>
            <a:r>
              <a:rPr lang="ru-RU" sz="3200" b="1" dirty="0" smtClean="0"/>
              <a:t>Составьте из слов предложение. Подчеркните главные члены предложения:</a:t>
            </a:r>
            <a:endParaRPr lang="ru-RU" sz="3200" dirty="0" smtClean="0"/>
          </a:p>
          <a:p>
            <a:pPr indent="228600" algn="just">
              <a:buNone/>
            </a:pPr>
            <a:r>
              <a:rPr lang="ru-RU" sz="3200" dirty="0" smtClean="0"/>
              <a:t>мы, встречаем, с, радостным, весной, чувством, скворцов</a:t>
            </a:r>
          </a:p>
          <a:p>
            <a:pPr indent="228600" algn="just">
              <a:buNone/>
            </a:pPr>
            <a:r>
              <a:rPr lang="ru-RU" sz="3200" b="1" dirty="0" smtClean="0">
                <a:solidFill>
                  <a:srgbClr val="7030A0"/>
                </a:solidFill>
              </a:rPr>
              <a:t>С радостным чувством </a:t>
            </a:r>
            <a:r>
              <a:rPr lang="ru-RU" sz="3200" b="1" u="sng" dirty="0" smtClean="0">
                <a:solidFill>
                  <a:srgbClr val="7030A0"/>
                </a:solidFill>
              </a:rPr>
              <a:t>мы</a:t>
            </a:r>
            <a:r>
              <a:rPr lang="ru-RU" sz="3200" b="1" dirty="0" smtClean="0">
                <a:solidFill>
                  <a:srgbClr val="7030A0"/>
                </a:solidFill>
              </a:rPr>
              <a:t> </a:t>
            </a:r>
            <a:r>
              <a:rPr lang="ru-RU" sz="3200" b="1" u="dbl" dirty="0" smtClean="0">
                <a:solidFill>
                  <a:srgbClr val="7030A0"/>
                </a:solidFill>
              </a:rPr>
              <a:t>встречаем</a:t>
            </a:r>
            <a:r>
              <a:rPr lang="ru-RU" sz="3200" b="1" dirty="0" smtClean="0">
                <a:solidFill>
                  <a:srgbClr val="7030A0"/>
                </a:solidFill>
              </a:rPr>
              <a:t> весной скворцов.</a:t>
            </a:r>
          </a:p>
          <a:p>
            <a:endParaRPr lang="ru-RU" dirty="0"/>
          </a:p>
        </p:txBody>
      </p:sp>
      <p:pic>
        <p:nvPicPr>
          <p:cNvPr id="40962" name="Picture 2" descr="Скворец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08763" y="1729854"/>
            <a:ext cx="5028907" cy="42489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15362" name="WordArt 2"/>
          <p:cNvSpPr>
            <a:spLocks noChangeAspect="1" noChangeArrowheads="1" noChangeShapeType="1" noTextEdit="1"/>
          </p:cNvSpPr>
          <p:nvPr/>
        </p:nvSpPr>
        <p:spPr bwMode="auto">
          <a:xfrm>
            <a:off x="881026" y="1000108"/>
            <a:ext cx="10287072" cy="322263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6000" b="1" kern="1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Потренируемся!</a:t>
            </a:r>
          </a:p>
        </p:txBody>
      </p:sp>
      <p:pic>
        <p:nvPicPr>
          <p:cNvPr id="15363" name="Picture 3" descr="мальчик за компом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28001" y="3962400"/>
            <a:ext cx="3503084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</a:rPr>
              <a:t>1. Отметьте </a:t>
            </a:r>
            <a:r>
              <a:rPr lang="ru-RU" sz="5400" b="1" dirty="0" smtClean="0">
                <a:solidFill>
                  <a:srgbClr val="7030A0"/>
                </a:solidFill>
              </a:rPr>
              <a:t>глагол будущего времени</a:t>
            </a:r>
            <a:endParaRPr lang="ru-RU" sz="5400" b="1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1166778" y="2143116"/>
            <a:ext cx="4470400" cy="1371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88" name="Rectangle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738942" y="2143116"/>
            <a:ext cx="4470400" cy="1371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5400" dirty="0" smtClean="0"/>
              <a:t>пробежала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1166778" y="4500570"/>
            <a:ext cx="4470400" cy="1371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4" name="Rectangle 6"/>
          <p:cNvSpPr>
            <a:spLocks noChangeArrowheads="1"/>
          </p:cNvSpPr>
          <p:nvPr/>
        </p:nvSpPr>
        <p:spPr bwMode="auto">
          <a:xfrm>
            <a:off x="6667504" y="4500570"/>
            <a:ext cx="4470400" cy="1371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5400" dirty="0" smtClean="0"/>
              <a:t>прилетит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22860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lvl="0">
              <a:lnSpc>
                <a:spcPct val="90000"/>
              </a:lnSpc>
              <a:spcBef>
                <a:spcPts val="1000"/>
              </a:spcBef>
            </a:pPr>
            <a:r>
              <a:rPr lang="ru-RU" sz="5400" dirty="0" smtClean="0"/>
              <a:t>      </a:t>
            </a:r>
            <a:r>
              <a:rPr lang="ru-RU" sz="5800" dirty="0" smtClean="0"/>
              <a:t>воркует</a:t>
            </a: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lvl="0">
              <a:lnSpc>
                <a:spcPct val="90000"/>
              </a:lnSpc>
              <a:spcBef>
                <a:spcPts val="1000"/>
              </a:spcBef>
            </a:pPr>
            <a:r>
              <a:rPr lang="ru-RU" sz="5400" dirty="0" smtClean="0"/>
              <a:t>      </a:t>
            </a:r>
            <a:r>
              <a:rPr lang="ru-RU" sz="5800" dirty="0" smtClean="0"/>
              <a:t>написал</a:t>
            </a:r>
            <a:r>
              <a:rPr lang="ru-RU" sz="5400" dirty="0" smtClean="0"/>
              <a:t/>
            </a:r>
            <a:br>
              <a:rPr lang="ru-RU" sz="5400" dirty="0" smtClean="0"/>
            </a:b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634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34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</a:rPr>
              <a:t>2. Выберите </a:t>
            </a:r>
            <a:r>
              <a:rPr lang="ru-RU" sz="4800" b="1" dirty="0" smtClean="0">
                <a:solidFill>
                  <a:srgbClr val="7030A0"/>
                </a:solidFill>
              </a:rPr>
              <a:t>глагол, который стоит в форме прошедшего времени</a:t>
            </a:r>
            <a:endParaRPr lang="ru-RU" sz="48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1166778" y="2143116"/>
            <a:ext cx="4470400" cy="1371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800" dirty="0" smtClean="0"/>
              <a:t>задали 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88" name="Rectangle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738942" y="2143116"/>
            <a:ext cx="4470400" cy="1371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800" dirty="0" smtClean="0"/>
              <a:t>будет смотреть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1166778" y="4500570"/>
            <a:ext cx="4470400" cy="1371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800" dirty="0" smtClean="0"/>
              <a:t>покатиться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4" name="Rectangle 6"/>
          <p:cNvSpPr>
            <a:spLocks noChangeArrowheads="1"/>
          </p:cNvSpPr>
          <p:nvPr/>
        </p:nvSpPr>
        <p:spPr bwMode="auto">
          <a:xfrm>
            <a:off x="6667504" y="4500570"/>
            <a:ext cx="4470400" cy="1371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800" dirty="0" smtClean="0"/>
              <a:t>выходит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634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34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93895" y="604275"/>
            <a:ext cx="11422967" cy="1325563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3. Какой </a:t>
            </a:r>
            <a:r>
              <a:rPr lang="ru-RU" sz="3600" b="1" dirty="0" smtClean="0">
                <a:solidFill>
                  <a:srgbClr val="7030A0"/>
                </a:solidFill>
              </a:rPr>
              <a:t>из данных глаголов имеет несовершенный вид: </a:t>
            </a:r>
            <a:r>
              <a:rPr lang="ru-RU" sz="3600" i="1" dirty="0" smtClean="0"/>
              <a:t>Ася словно избегала меня, но уже не позволила себе ни одной из тех шалостей, которые так удивили меня</a:t>
            </a:r>
            <a:r>
              <a:rPr lang="ru-RU" sz="4000" i="1" dirty="0" smtClean="0"/>
              <a:t>.</a:t>
            </a:r>
            <a:endParaRPr lang="ru-RU" sz="4000" b="1" i="1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1138642" y="2748027"/>
            <a:ext cx="4470400" cy="1371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dirty="0" smtClean="0"/>
              <a:t>не позволила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88" name="Rectangle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724874" y="2846501"/>
            <a:ext cx="4470400" cy="1371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dirty="0" smtClean="0"/>
              <a:t>удивили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1152710" y="4880398"/>
            <a:ext cx="4470400" cy="1371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dirty="0" smtClean="0"/>
              <a:t>избегала 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4" name="Rectangle 6"/>
          <p:cNvSpPr>
            <a:spLocks noChangeArrowheads="1"/>
          </p:cNvSpPr>
          <p:nvPr/>
        </p:nvSpPr>
        <p:spPr bwMode="auto">
          <a:xfrm>
            <a:off x="6723775" y="4936669"/>
            <a:ext cx="4470400" cy="1371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dirty="0" smtClean="0"/>
              <a:t>нет таких глаголов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852268" y="49173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</a:rPr>
              <a:t>4. В </a:t>
            </a:r>
            <a:r>
              <a:rPr lang="ru-RU" sz="5400" b="1" dirty="0" smtClean="0">
                <a:solidFill>
                  <a:srgbClr val="7030A0"/>
                </a:solidFill>
              </a:rPr>
              <a:t>каком из данных глаголов должна писаться буква И?</a:t>
            </a:r>
            <a:endParaRPr lang="ru-RU" sz="5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1180846" y="2354131"/>
            <a:ext cx="4470400" cy="1371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5400" dirty="0" smtClean="0"/>
              <a:t>налива..м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88" name="Rectangle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767077" y="2424470"/>
            <a:ext cx="4470400" cy="1371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5400" dirty="0" smtClean="0"/>
              <a:t>меша..</a:t>
            </a:r>
            <a:r>
              <a:rPr lang="ru-RU" sz="5400" dirty="0" err="1" smtClean="0"/>
              <a:t>тся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1166778" y="4500570"/>
            <a:ext cx="4470400" cy="1371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5400" dirty="0" err="1" smtClean="0"/>
              <a:t>мысл</a:t>
            </a:r>
            <a:r>
              <a:rPr lang="ru-RU" sz="5400" dirty="0" smtClean="0"/>
              <a:t>..</a:t>
            </a:r>
            <a:r>
              <a:rPr lang="ru-RU" sz="5400" dirty="0" err="1" smtClean="0"/>
              <a:t>шь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4" name="Rectangle 6"/>
          <p:cNvSpPr>
            <a:spLocks noChangeArrowheads="1"/>
          </p:cNvSpPr>
          <p:nvPr/>
        </p:nvSpPr>
        <p:spPr bwMode="auto">
          <a:xfrm>
            <a:off x="6667504" y="4500570"/>
            <a:ext cx="4470400" cy="1371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5400" dirty="0" err="1" smtClean="0"/>
              <a:t>покупа</a:t>
            </a:r>
            <a:r>
              <a:rPr lang="ru-RU" sz="5400" dirty="0" smtClean="0"/>
              <a:t>..т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076642" y="2344002"/>
            <a:ext cx="56938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е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98206" y="2386205"/>
            <a:ext cx="56938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е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540876" y="4679238"/>
            <a:ext cx="56938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е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33971" y="4679238"/>
            <a:ext cx="57099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и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3" grpId="0" animBg="1"/>
      <p:bldP spid="9" grpId="0"/>
      <p:bldP spid="10" grpId="0"/>
      <p:bldP spid="11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824132" y="67461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</a:rPr>
              <a:t>5. В </a:t>
            </a:r>
            <a:r>
              <a:rPr lang="ru-RU" sz="5400" b="1" dirty="0" smtClean="0">
                <a:solidFill>
                  <a:srgbClr val="7030A0"/>
                </a:solidFill>
              </a:rPr>
              <a:t>каком ряду глаголы относятся к одному виду?</a:t>
            </a:r>
            <a:r>
              <a:rPr lang="ru-RU" sz="5400" dirty="0" smtClean="0"/>
              <a:t/>
            </a:r>
            <a:br>
              <a:rPr lang="ru-RU" sz="5400" dirty="0" smtClean="0"/>
            </a:br>
            <a:endParaRPr lang="ru-RU" sz="5400" b="1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1166778" y="2143116"/>
            <a:ext cx="4470400" cy="1371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dirty="0" smtClean="0"/>
              <a:t> люблю, придумывал, </a:t>
            </a:r>
          </a:p>
          <a:p>
            <a:pPr algn="ctr"/>
            <a:r>
              <a:rPr lang="ru-RU" sz="3600" dirty="0" smtClean="0"/>
              <a:t>работать, спел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88" name="Rectangle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738942" y="2143116"/>
            <a:ext cx="4470400" cy="1371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dirty="0" smtClean="0"/>
              <a:t>заснул, открылся, </a:t>
            </a:r>
          </a:p>
          <a:p>
            <a:pPr algn="ctr"/>
            <a:r>
              <a:rPr lang="ru-RU" sz="3600" dirty="0" smtClean="0"/>
              <a:t>бегите, ищу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1166778" y="4500570"/>
            <a:ext cx="4470400" cy="1371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dirty="0" smtClean="0"/>
              <a:t>вспомню, покорми, </a:t>
            </a:r>
          </a:p>
          <a:p>
            <a:pPr algn="ctr"/>
            <a:r>
              <a:rPr lang="ru-RU" sz="3600" dirty="0" smtClean="0"/>
              <a:t>прошелся, увижу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4" name="Rectangle 6"/>
          <p:cNvSpPr>
            <a:spLocks noChangeArrowheads="1"/>
          </p:cNvSpPr>
          <p:nvPr/>
        </p:nvSpPr>
        <p:spPr bwMode="auto">
          <a:xfrm>
            <a:off x="6667504" y="4500570"/>
            <a:ext cx="4470400" cy="1371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dirty="0" smtClean="0"/>
              <a:t>вылез, зажмурился, </a:t>
            </a:r>
          </a:p>
          <a:p>
            <a:pPr algn="ctr"/>
            <a:r>
              <a:rPr lang="ru-RU" sz="3600" dirty="0" smtClean="0"/>
              <a:t>подрабатывал, ем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824133" y="63241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5400" b="1" i="1" dirty="0" smtClean="0"/>
              <a:t> </a:t>
            </a:r>
            <a:r>
              <a:rPr lang="ru-RU" sz="5400" b="1" dirty="0" smtClean="0">
                <a:solidFill>
                  <a:srgbClr val="7030A0"/>
                </a:solidFill>
              </a:rPr>
              <a:t>6.</a:t>
            </a:r>
            <a:r>
              <a:rPr lang="ru-RU" sz="5400" b="1" i="1" dirty="0" smtClean="0"/>
              <a:t> </a:t>
            </a:r>
            <a:r>
              <a:rPr lang="ru-RU" sz="5400" b="1" dirty="0" smtClean="0">
                <a:solidFill>
                  <a:srgbClr val="7030A0"/>
                </a:solidFill>
              </a:rPr>
              <a:t>В </a:t>
            </a:r>
            <a:r>
              <a:rPr lang="ru-RU" sz="5400" b="1" dirty="0" smtClean="0">
                <a:solidFill>
                  <a:srgbClr val="7030A0"/>
                </a:solidFill>
              </a:rPr>
              <a:t>каком ряду все глаголы являются переходными?</a:t>
            </a:r>
            <a:r>
              <a:rPr lang="ru-RU" sz="5400" dirty="0" smtClean="0"/>
              <a:t/>
            </a:r>
            <a:br>
              <a:rPr lang="ru-RU" sz="5400" dirty="0" smtClean="0"/>
            </a:br>
            <a:endParaRPr lang="ru-RU" sz="5400" b="1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1166778" y="2143116"/>
            <a:ext cx="4470400" cy="1371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 dirty="0" smtClean="0"/>
              <a:t>лягу, помогу, </a:t>
            </a:r>
          </a:p>
          <a:p>
            <a:pPr algn="ctr"/>
            <a:r>
              <a:rPr lang="ru-RU" sz="3200" dirty="0" smtClean="0"/>
              <a:t>уберу, сделаю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88" name="Rectangle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738942" y="2143116"/>
            <a:ext cx="4470400" cy="1371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 dirty="0" smtClean="0"/>
              <a:t>учу, узнаем, </a:t>
            </a:r>
          </a:p>
          <a:p>
            <a:pPr algn="ctr"/>
            <a:r>
              <a:rPr lang="ru-RU" sz="3200" dirty="0" smtClean="0"/>
              <a:t>принесите, сочиняю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1166778" y="4500570"/>
            <a:ext cx="4470400" cy="1371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 dirty="0" smtClean="0"/>
              <a:t>встать, ползти, </a:t>
            </a:r>
          </a:p>
          <a:p>
            <a:pPr algn="ctr"/>
            <a:r>
              <a:rPr lang="ru-RU" sz="3200" dirty="0" smtClean="0"/>
              <a:t>сплетничать, синеть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4" name="Rectangle 6"/>
          <p:cNvSpPr>
            <a:spLocks noChangeArrowheads="1"/>
          </p:cNvSpPr>
          <p:nvPr/>
        </p:nvSpPr>
        <p:spPr bwMode="auto">
          <a:xfrm>
            <a:off x="6667504" y="4500570"/>
            <a:ext cx="4470400" cy="1371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 dirty="0" smtClean="0"/>
              <a:t> танцуешь, смущаться, </a:t>
            </a:r>
          </a:p>
          <a:p>
            <a:pPr algn="ctr"/>
            <a:r>
              <a:rPr lang="ru-RU" sz="3200" dirty="0" smtClean="0"/>
              <a:t>выбрать, несу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53393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</a:rPr>
              <a:t>7. В </a:t>
            </a:r>
            <a:r>
              <a:rPr lang="ru-RU" sz="5400" b="1" dirty="0" smtClean="0">
                <a:solidFill>
                  <a:srgbClr val="7030A0"/>
                </a:solidFill>
              </a:rPr>
              <a:t>каком ряду все слова являются глаголами?</a:t>
            </a:r>
            <a:r>
              <a:rPr lang="ru-RU" sz="5400" dirty="0" smtClean="0"/>
              <a:t/>
            </a:r>
            <a:br>
              <a:rPr lang="ru-RU" sz="5400" dirty="0" smtClean="0"/>
            </a:br>
            <a:endParaRPr lang="ru-RU" sz="5400" b="1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1166778" y="2143116"/>
            <a:ext cx="4470400" cy="1371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dirty="0" smtClean="0"/>
              <a:t>выписал, замерз, </a:t>
            </a:r>
          </a:p>
          <a:p>
            <a:pPr algn="ctr"/>
            <a:r>
              <a:rPr lang="ru-RU" sz="3600" dirty="0" smtClean="0"/>
              <a:t>куплю, забыт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88" name="Rectangle 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738942" y="2143116"/>
            <a:ext cx="4470400" cy="1371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dirty="0" smtClean="0"/>
              <a:t>одет, смел, </a:t>
            </a:r>
          </a:p>
          <a:p>
            <a:pPr algn="ctr"/>
            <a:r>
              <a:rPr lang="ru-RU" sz="3600" dirty="0" smtClean="0"/>
              <a:t>съел, сходите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1166778" y="4500570"/>
            <a:ext cx="4470400" cy="1371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 dirty="0" smtClean="0"/>
              <a:t>построен, нарисовала, </a:t>
            </a:r>
          </a:p>
          <a:p>
            <a:pPr algn="ctr"/>
            <a:r>
              <a:rPr lang="ru-RU" sz="3200" dirty="0" smtClean="0"/>
              <a:t>берег, сшит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4" name="Rectangle 6"/>
          <p:cNvSpPr>
            <a:spLocks noChangeArrowheads="1"/>
          </p:cNvSpPr>
          <p:nvPr/>
        </p:nvSpPr>
        <p:spPr bwMode="auto">
          <a:xfrm>
            <a:off x="6667504" y="4500570"/>
            <a:ext cx="4470400" cy="1371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dirty="0" smtClean="0"/>
              <a:t>выдержишь, дам, </a:t>
            </a:r>
          </a:p>
          <a:p>
            <a:pPr algn="ctr"/>
            <a:r>
              <a:rPr lang="ru-RU" sz="3600" dirty="0" smtClean="0"/>
              <a:t>отбил, сотри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634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34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922606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Сегодня на уроке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436098" y="1111348"/>
            <a:ext cx="11338560" cy="5345723"/>
          </a:xfrm>
        </p:spPr>
        <p:txBody>
          <a:bodyPr>
            <a:normAutofit lnSpcReduction="10000"/>
          </a:bodyPr>
          <a:lstStyle/>
          <a:p>
            <a:pPr indent="228600" algn="ctr">
              <a:buNone/>
            </a:pPr>
            <a:r>
              <a:rPr lang="ru-RU" sz="3000" b="1" dirty="0" smtClean="0">
                <a:solidFill>
                  <a:srgbClr val="C00000"/>
                </a:solidFill>
              </a:rPr>
              <a:t>ВСПОМНИМ:</a:t>
            </a:r>
          </a:p>
          <a:p>
            <a:pPr indent="228600" algn="just">
              <a:buFont typeface="+mj-lt"/>
              <a:buAutoNum type="arabicPeriod"/>
            </a:pPr>
            <a:r>
              <a:rPr lang="ru-RU" dirty="0" smtClean="0"/>
              <a:t> Какая часть речи называется </a:t>
            </a:r>
            <a:r>
              <a:rPr lang="ru-RU" b="1" dirty="0" smtClean="0">
                <a:solidFill>
                  <a:srgbClr val="00B050"/>
                </a:solidFill>
              </a:rPr>
              <a:t>глаголом</a:t>
            </a:r>
            <a:r>
              <a:rPr lang="ru-RU" dirty="0" smtClean="0"/>
              <a:t>. Что является </a:t>
            </a:r>
            <a:r>
              <a:rPr lang="ru-RU" b="1" dirty="0" smtClean="0">
                <a:solidFill>
                  <a:srgbClr val="00B050"/>
                </a:solidFill>
              </a:rPr>
              <a:t>начальной формой глагола</a:t>
            </a:r>
            <a:r>
              <a:rPr lang="ru-RU" dirty="0" smtClean="0"/>
              <a:t>.</a:t>
            </a:r>
          </a:p>
          <a:p>
            <a:pPr indent="228600" algn="just">
              <a:buFont typeface="+mj-lt"/>
              <a:buAutoNum type="arabicPeriod"/>
            </a:pPr>
            <a:r>
              <a:rPr lang="ru-RU" dirty="0" smtClean="0"/>
              <a:t> На какие вопросы отвечают глаголы </a:t>
            </a:r>
            <a:r>
              <a:rPr lang="ru-RU" b="1" dirty="0" smtClean="0">
                <a:solidFill>
                  <a:srgbClr val="00B050"/>
                </a:solidFill>
              </a:rPr>
              <a:t>совершенного</a:t>
            </a:r>
            <a:r>
              <a:rPr lang="ru-RU" dirty="0" smtClean="0"/>
              <a:t> и </a:t>
            </a:r>
            <a:r>
              <a:rPr lang="ru-RU" b="1" dirty="0" smtClean="0">
                <a:solidFill>
                  <a:srgbClr val="00B050"/>
                </a:solidFill>
              </a:rPr>
              <a:t>несовершенного вида</a:t>
            </a:r>
            <a:r>
              <a:rPr lang="ru-RU" dirty="0" smtClean="0"/>
              <a:t>.</a:t>
            </a:r>
          </a:p>
          <a:p>
            <a:pPr indent="228600" algn="just">
              <a:buFont typeface="+mj-lt"/>
              <a:buAutoNum type="arabicPeriod"/>
            </a:pPr>
            <a:r>
              <a:rPr lang="ru-RU" dirty="0" smtClean="0"/>
              <a:t> Что такое </a:t>
            </a:r>
            <a:r>
              <a:rPr lang="ru-RU" b="1" dirty="0" smtClean="0">
                <a:solidFill>
                  <a:srgbClr val="00B050"/>
                </a:solidFill>
              </a:rPr>
              <a:t>переходность глагола</a:t>
            </a:r>
            <a:r>
              <a:rPr lang="ru-RU" dirty="0" smtClean="0"/>
              <a:t>.</a:t>
            </a:r>
          </a:p>
          <a:p>
            <a:pPr indent="228600" algn="just">
              <a:buFont typeface="+mj-lt"/>
              <a:buAutoNum type="arabicPeriod"/>
            </a:pPr>
            <a:r>
              <a:rPr lang="ru-RU" dirty="0" smtClean="0"/>
              <a:t> Какие глаголы относятся к </a:t>
            </a:r>
            <a:r>
              <a:rPr lang="ru-RU" b="1" dirty="0" smtClean="0">
                <a:solidFill>
                  <a:srgbClr val="00B050"/>
                </a:solidFill>
              </a:rPr>
              <a:t>I спряжению</a:t>
            </a:r>
            <a:r>
              <a:rPr lang="ru-RU" dirty="0" smtClean="0"/>
              <a:t>, какие – ко </a:t>
            </a:r>
            <a:r>
              <a:rPr lang="ru-RU" b="1" dirty="0" smtClean="0">
                <a:solidFill>
                  <a:srgbClr val="00B050"/>
                </a:solidFill>
              </a:rPr>
              <a:t>II</a:t>
            </a:r>
            <a:r>
              <a:rPr lang="ru-RU" dirty="0" smtClean="0"/>
              <a:t>. Какие глаголы называются </a:t>
            </a:r>
            <a:r>
              <a:rPr lang="ru-RU" b="1" dirty="0" smtClean="0">
                <a:solidFill>
                  <a:srgbClr val="00B050"/>
                </a:solidFill>
              </a:rPr>
              <a:t>разноспрягаемыми</a:t>
            </a:r>
            <a:r>
              <a:rPr lang="ru-RU" dirty="0" smtClean="0"/>
              <a:t>. </a:t>
            </a:r>
          </a:p>
          <a:p>
            <a:pPr indent="228600" algn="just">
              <a:buFont typeface="+mj-lt"/>
              <a:buAutoNum type="arabicPeriod"/>
            </a:pPr>
            <a:r>
              <a:rPr lang="ru-RU" dirty="0" smtClean="0"/>
              <a:t> </a:t>
            </a:r>
            <a:r>
              <a:rPr lang="ru-RU" b="1" dirty="0" smtClean="0">
                <a:solidFill>
                  <a:srgbClr val="00B050"/>
                </a:solidFill>
              </a:rPr>
              <a:t>Наклонения глагола</a:t>
            </a:r>
            <a:r>
              <a:rPr lang="ru-RU" dirty="0" smtClean="0"/>
              <a:t>, признаки каждого наклонения.</a:t>
            </a:r>
          </a:p>
          <a:p>
            <a:pPr indent="228600" algn="just">
              <a:buFont typeface="+mj-lt"/>
              <a:buAutoNum type="arabicPeriod"/>
            </a:pPr>
            <a:r>
              <a:rPr lang="ru-RU" dirty="0" smtClean="0"/>
              <a:t> Как </a:t>
            </a:r>
            <a:r>
              <a:rPr lang="ru-RU" b="1" dirty="0" smtClean="0">
                <a:solidFill>
                  <a:srgbClr val="00B050"/>
                </a:solidFill>
              </a:rPr>
              <a:t>изменяются</a:t>
            </a:r>
            <a:r>
              <a:rPr lang="ru-RU" dirty="0" smtClean="0"/>
              <a:t> глаголы.</a:t>
            </a:r>
          </a:p>
          <a:p>
            <a:pPr indent="228600" algn="just">
              <a:buFont typeface="+mj-lt"/>
              <a:buAutoNum type="arabicPeriod"/>
            </a:pPr>
            <a:r>
              <a:rPr lang="ru-RU" dirty="0" smtClean="0"/>
              <a:t> Какова </a:t>
            </a:r>
            <a:r>
              <a:rPr lang="ru-RU" b="1" dirty="0" smtClean="0">
                <a:solidFill>
                  <a:srgbClr val="00B050"/>
                </a:solidFill>
              </a:rPr>
              <a:t>синтаксическая роль глагола</a:t>
            </a:r>
            <a:r>
              <a:rPr lang="ru-RU" dirty="0" smtClean="0"/>
              <a:t>.</a:t>
            </a:r>
          </a:p>
          <a:p>
            <a:pPr indent="228600" algn="just"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922606" y="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ПОДВЕДЕНИЕ ИТОГОВ УРОКА.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436098" y="1111348"/>
            <a:ext cx="11338560" cy="5345723"/>
          </a:xfrm>
        </p:spPr>
        <p:txBody>
          <a:bodyPr>
            <a:normAutofit lnSpcReduction="10000"/>
          </a:bodyPr>
          <a:lstStyle/>
          <a:p>
            <a:pPr indent="228600" algn="ctr">
              <a:buNone/>
            </a:pPr>
            <a:r>
              <a:rPr lang="ru-RU" sz="3000" b="1" dirty="0" smtClean="0">
                <a:solidFill>
                  <a:srgbClr val="C00000"/>
                </a:solidFill>
              </a:rPr>
              <a:t>ВСПОМНИЛИ:</a:t>
            </a:r>
            <a:endParaRPr lang="ru-RU" sz="3000" b="1" dirty="0" smtClean="0">
              <a:solidFill>
                <a:srgbClr val="C00000"/>
              </a:solidFill>
            </a:endParaRPr>
          </a:p>
          <a:p>
            <a:pPr indent="228600" algn="just">
              <a:buFont typeface="+mj-lt"/>
              <a:buAutoNum type="arabicPeriod"/>
            </a:pPr>
            <a:r>
              <a:rPr lang="ru-RU" dirty="0" smtClean="0"/>
              <a:t> Какая часть речи называется </a:t>
            </a:r>
            <a:r>
              <a:rPr lang="ru-RU" b="1" dirty="0" smtClean="0">
                <a:solidFill>
                  <a:srgbClr val="00B050"/>
                </a:solidFill>
              </a:rPr>
              <a:t>глаголом</a:t>
            </a:r>
            <a:r>
              <a:rPr lang="ru-RU" dirty="0" smtClean="0"/>
              <a:t>. Что является </a:t>
            </a:r>
            <a:r>
              <a:rPr lang="ru-RU" b="1" dirty="0" smtClean="0">
                <a:solidFill>
                  <a:srgbClr val="00B050"/>
                </a:solidFill>
              </a:rPr>
              <a:t>начальной формой глагола</a:t>
            </a:r>
            <a:r>
              <a:rPr lang="ru-RU" dirty="0" smtClean="0"/>
              <a:t>.</a:t>
            </a:r>
          </a:p>
          <a:p>
            <a:pPr indent="228600" algn="just">
              <a:buFont typeface="+mj-lt"/>
              <a:buAutoNum type="arabicPeriod"/>
            </a:pPr>
            <a:r>
              <a:rPr lang="ru-RU" dirty="0" smtClean="0"/>
              <a:t> На какие вопросы отвечают глаголы </a:t>
            </a:r>
            <a:r>
              <a:rPr lang="ru-RU" b="1" dirty="0" smtClean="0">
                <a:solidFill>
                  <a:srgbClr val="00B050"/>
                </a:solidFill>
              </a:rPr>
              <a:t>совершенного</a:t>
            </a:r>
            <a:r>
              <a:rPr lang="ru-RU" dirty="0" smtClean="0"/>
              <a:t> и </a:t>
            </a:r>
            <a:r>
              <a:rPr lang="ru-RU" b="1" dirty="0" smtClean="0">
                <a:solidFill>
                  <a:srgbClr val="00B050"/>
                </a:solidFill>
              </a:rPr>
              <a:t>несовершенного вида</a:t>
            </a:r>
            <a:r>
              <a:rPr lang="ru-RU" dirty="0" smtClean="0"/>
              <a:t>.</a:t>
            </a:r>
          </a:p>
          <a:p>
            <a:pPr indent="228600" algn="just">
              <a:buFont typeface="+mj-lt"/>
              <a:buAutoNum type="arabicPeriod"/>
            </a:pPr>
            <a:r>
              <a:rPr lang="ru-RU" dirty="0" smtClean="0"/>
              <a:t> Что такое </a:t>
            </a:r>
            <a:r>
              <a:rPr lang="ru-RU" b="1" dirty="0" smtClean="0">
                <a:solidFill>
                  <a:srgbClr val="00B050"/>
                </a:solidFill>
              </a:rPr>
              <a:t>переходность глагола</a:t>
            </a:r>
            <a:r>
              <a:rPr lang="ru-RU" dirty="0" smtClean="0"/>
              <a:t>.</a:t>
            </a:r>
          </a:p>
          <a:p>
            <a:pPr indent="228600" algn="just">
              <a:buFont typeface="+mj-lt"/>
              <a:buAutoNum type="arabicPeriod"/>
            </a:pPr>
            <a:r>
              <a:rPr lang="ru-RU" dirty="0" smtClean="0"/>
              <a:t> Какие глаголы относятся к </a:t>
            </a:r>
            <a:r>
              <a:rPr lang="ru-RU" b="1" dirty="0" smtClean="0">
                <a:solidFill>
                  <a:srgbClr val="00B050"/>
                </a:solidFill>
              </a:rPr>
              <a:t>I спряжению</a:t>
            </a:r>
            <a:r>
              <a:rPr lang="ru-RU" dirty="0" smtClean="0"/>
              <a:t>, какие – ко </a:t>
            </a:r>
            <a:r>
              <a:rPr lang="ru-RU" b="1" dirty="0" smtClean="0">
                <a:solidFill>
                  <a:srgbClr val="00B050"/>
                </a:solidFill>
              </a:rPr>
              <a:t>II</a:t>
            </a:r>
            <a:r>
              <a:rPr lang="ru-RU" dirty="0" smtClean="0"/>
              <a:t>. Какие глаголы называются </a:t>
            </a:r>
            <a:r>
              <a:rPr lang="ru-RU" b="1" dirty="0" smtClean="0">
                <a:solidFill>
                  <a:srgbClr val="00B050"/>
                </a:solidFill>
              </a:rPr>
              <a:t>разноспрягаемыми</a:t>
            </a:r>
            <a:r>
              <a:rPr lang="ru-RU" dirty="0" smtClean="0"/>
              <a:t>. </a:t>
            </a:r>
          </a:p>
          <a:p>
            <a:pPr indent="228600" algn="just">
              <a:buFont typeface="+mj-lt"/>
              <a:buAutoNum type="arabicPeriod"/>
            </a:pPr>
            <a:r>
              <a:rPr lang="ru-RU" dirty="0" smtClean="0"/>
              <a:t> </a:t>
            </a:r>
            <a:r>
              <a:rPr lang="ru-RU" b="1" dirty="0" smtClean="0">
                <a:solidFill>
                  <a:srgbClr val="00B050"/>
                </a:solidFill>
              </a:rPr>
              <a:t>Наклонения глагола</a:t>
            </a:r>
            <a:r>
              <a:rPr lang="ru-RU" dirty="0" smtClean="0"/>
              <a:t>, признаки каждого наклонения.</a:t>
            </a:r>
          </a:p>
          <a:p>
            <a:pPr indent="228600" algn="just">
              <a:buFont typeface="+mj-lt"/>
              <a:buAutoNum type="arabicPeriod"/>
            </a:pPr>
            <a:r>
              <a:rPr lang="ru-RU" dirty="0" smtClean="0"/>
              <a:t> Как </a:t>
            </a:r>
            <a:r>
              <a:rPr lang="ru-RU" b="1" dirty="0" smtClean="0">
                <a:solidFill>
                  <a:srgbClr val="00B050"/>
                </a:solidFill>
              </a:rPr>
              <a:t>изменяются</a:t>
            </a:r>
            <a:r>
              <a:rPr lang="ru-RU" dirty="0" smtClean="0"/>
              <a:t> глаголы.</a:t>
            </a:r>
          </a:p>
          <a:p>
            <a:pPr indent="228600" algn="just">
              <a:buFont typeface="+mj-lt"/>
              <a:buAutoNum type="arabicPeriod"/>
            </a:pPr>
            <a:r>
              <a:rPr lang="ru-RU" dirty="0" smtClean="0"/>
              <a:t> Какова </a:t>
            </a:r>
            <a:r>
              <a:rPr lang="ru-RU" b="1" dirty="0" smtClean="0">
                <a:solidFill>
                  <a:srgbClr val="00B050"/>
                </a:solidFill>
              </a:rPr>
              <a:t>синтаксическая роль глагола</a:t>
            </a:r>
            <a:r>
              <a:rPr lang="ru-RU" dirty="0" smtClean="0"/>
              <a:t>.</a:t>
            </a:r>
          </a:p>
          <a:p>
            <a:pPr indent="228600" algn="just"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Самостоятельная работа.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28600" algn="just">
              <a:buNone/>
            </a:pPr>
            <a:r>
              <a:rPr lang="ru-RU" b="1" dirty="0" smtClean="0"/>
              <a:t>Упражнение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36 </a:t>
            </a:r>
            <a:r>
              <a:rPr lang="ru-RU" b="1" dirty="0" smtClean="0"/>
              <a:t>(стр. 18)</a:t>
            </a:r>
            <a:r>
              <a:rPr lang="ru-RU" dirty="0" smtClean="0"/>
              <a:t>. Спишите, вставляя пропущенные буквы, укажите наклонение глаголов, время, лицо и число. Выделите грамматические основы предложений.</a:t>
            </a:r>
            <a:endParaRPr lang="ru-RU" dirty="0"/>
          </a:p>
        </p:txBody>
      </p:sp>
      <p:pic>
        <p:nvPicPr>
          <p:cNvPr id="4" name="Picture 2" descr="C:\Documents and Settings\User\Мои документы\Мои рисунки\компьютеры и школа\Копия img6.jpg">
            <a:extLst>
              <a:ext uri="{FF2B5EF4-FFF2-40B4-BE49-F238E27FC236}">
                <a16:creationId xmlns:a16="http://schemas.microsoft.com/office/drawing/2014/main" xmlns="" id="{F8AAE6B6-B92D-4BE1-B986-DAD47796B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51496" y="3235569"/>
            <a:ext cx="4506703" cy="32326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Что такое глагол?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232" y="4090523"/>
            <a:ext cx="11211951" cy="2507224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b="1" dirty="0" err="1" smtClean="0">
                <a:solidFill>
                  <a:srgbClr val="C00000"/>
                </a:solidFill>
              </a:rPr>
              <a:t>Глаго́л</a:t>
            </a:r>
            <a:r>
              <a:rPr lang="ru-RU" sz="3200" dirty="0" smtClean="0"/>
              <a:t> </a:t>
            </a:r>
            <a:r>
              <a:rPr lang="ru-RU" sz="3200" b="1" dirty="0" smtClean="0"/>
              <a:t>— самостоятельная часть речи, которая обозначает </a:t>
            </a:r>
            <a:r>
              <a:rPr lang="ru-RU" sz="3200" b="1" dirty="0" smtClean="0">
                <a:solidFill>
                  <a:srgbClr val="7030A0"/>
                </a:solidFill>
              </a:rPr>
              <a:t>действие предмета</a:t>
            </a:r>
            <a:r>
              <a:rPr lang="ru-RU" sz="3200" b="1" dirty="0" smtClean="0"/>
              <a:t> и отвечает на вопросы </a:t>
            </a:r>
            <a:r>
              <a:rPr lang="ru-RU" sz="3200" b="1" dirty="0" smtClean="0">
                <a:solidFill>
                  <a:srgbClr val="7030A0"/>
                </a:solidFill>
              </a:rPr>
              <a:t>что делать? что сделать?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9543" y="1759692"/>
            <a:ext cx="698226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3200" dirty="0" smtClean="0"/>
              <a:t>Глагол является основой языка.</a:t>
            </a:r>
            <a:br>
              <a:rPr lang="ru-RU" sz="3200" dirty="0" smtClean="0"/>
            </a:br>
            <a:r>
              <a:rPr lang="ru-RU" sz="3200" dirty="0" smtClean="0"/>
              <a:t>Найти верный глагол для фразы –</a:t>
            </a:r>
            <a:br>
              <a:rPr lang="ru-RU" sz="3200" dirty="0" smtClean="0"/>
            </a:br>
            <a:r>
              <a:rPr lang="ru-RU" sz="3200" dirty="0" smtClean="0"/>
              <a:t>значит дать движение фразе.</a:t>
            </a:r>
          </a:p>
          <a:p>
            <a:pPr indent="457200" algn="r"/>
            <a:r>
              <a:rPr lang="ru-RU" sz="3200" dirty="0" smtClean="0"/>
              <a:t>А.Н. Толстой</a:t>
            </a:r>
            <a:endParaRPr lang="ru-RU" sz="3200" dirty="0"/>
          </a:p>
        </p:txBody>
      </p:sp>
      <p:pic>
        <p:nvPicPr>
          <p:cNvPr id="1026" name="Picture 2" descr="https://bloknot.ru/wp-content/uploads/2017/01/tolstoj-n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778241" y="1506620"/>
            <a:ext cx="2314984" cy="2305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065" y="21038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Неопределённая форма глагола.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434905"/>
            <a:ext cx="10515600" cy="5092504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b="1" dirty="0" smtClean="0"/>
              <a:t>Особенности заключаются в следующем: 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dirty="0" smtClean="0"/>
              <a:t> Глаголы в неопределённой форме отвечают на вопросы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«что делать?»</a:t>
            </a:r>
            <a:r>
              <a:rPr lang="ru-RU" dirty="0" smtClean="0"/>
              <a:t> и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«что сделать?»</a:t>
            </a:r>
            <a:r>
              <a:rPr lang="ru-RU" dirty="0" smtClean="0"/>
              <a:t>. 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dirty="0" smtClean="0"/>
              <a:t> Наделены грамматическими признаками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вида</a:t>
            </a:r>
            <a:r>
              <a:rPr lang="ru-RU" dirty="0" smtClean="0"/>
              <a:t> (совершенный либо несовершенный): </a:t>
            </a:r>
            <a:r>
              <a:rPr lang="ru-RU" b="1" dirty="0" smtClean="0">
                <a:solidFill>
                  <a:srgbClr val="7030A0"/>
                </a:solidFill>
              </a:rPr>
              <a:t>писать – написать</a:t>
            </a:r>
            <a:r>
              <a:rPr lang="ru-RU" dirty="0" smtClean="0"/>
              <a:t>.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dirty="0" smtClean="0"/>
              <a:t> Бывают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возвратными</a:t>
            </a:r>
            <a:r>
              <a:rPr lang="ru-RU" dirty="0" smtClean="0"/>
              <a:t> и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невозвратными: </a:t>
            </a:r>
            <a:r>
              <a:rPr lang="ru-RU" b="1" dirty="0" smtClean="0">
                <a:solidFill>
                  <a:srgbClr val="7030A0"/>
                </a:solidFill>
              </a:rPr>
              <a:t>умыть – умыться.</a:t>
            </a:r>
            <a:endParaRPr lang="ru-RU" dirty="0" smtClean="0">
              <a:solidFill>
                <a:srgbClr val="7030A0"/>
              </a:solidFill>
            </a:endParaRPr>
          </a:p>
          <a:p>
            <a:pPr indent="228600" algn="just">
              <a:buFont typeface="Wingdings" pitchFamily="2" charset="2"/>
              <a:buChar char="Ø"/>
            </a:pPr>
            <a:r>
              <a:rPr lang="ru-RU" dirty="0" smtClean="0"/>
              <a:t> Сохраняется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переходность/непереходность: </a:t>
            </a:r>
            <a:r>
              <a:rPr lang="ru-RU" b="1" dirty="0" smtClean="0">
                <a:solidFill>
                  <a:srgbClr val="7030A0"/>
                </a:solidFill>
              </a:rPr>
              <a:t>взойти, читать.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dirty="0" smtClean="0"/>
              <a:t> При формообразовании используются суффиксы неопределенной формы глагола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–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ть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, -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ти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, -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чь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Важно!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139483"/>
            <a:ext cx="10515600" cy="5037480"/>
          </a:xfrm>
        </p:spPr>
        <p:txBody>
          <a:bodyPr/>
          <a:lstStyle/>
          <a:p>
            <a:pPr indent="228600" algn="just">
              <a:buNone/>
            </a:pPr>
            <a:r>
              <a:rPr lang="ru-RU" dirty="0" smtClean="0"/>
              <a:t>Любую глагольную словоформу можно поставить в начальную с помощью вопроса «что делать?» или «что сделать?». Неопределенными такие словоформы называют потому, что </a:t>
            </a:r>
            <a:r>
              <a:rPr lang="ru-RU" b="1" dirty="0" smtClean="0">
                <a:solidFill>
                  <a:srgbClr val="00B050"/>
                </a:solidFill>
              </a:rPr>
              <a:t>невозможно определить</a:t>
            </a:r>
            <a:r>
              <a:rPr lang="ru-RU" dirty="0" smtClean="0"/>
              <a:t> их основные грамматические признаки: </a:t>
            </a:r>
            <a:r>
              <a:rPr lang="ru-RU" b="1" dirty="0" smtClean="0">
                <a:solidFill>
                  <a:srgbClr val="00B050"/>
                </a:solidFill>
              </a:rPr>
              <a:t>время, лицо, наклонение, род и число</a:t>
            </a:r>
            <a:r>
              <a:rPr lang="ru-RU" dirty="0" smtClean="0"/>
              <a:t>, чем они и отличаются от остальных.</a:t>
            </a:r>
          </a:p>
          <a:p>
            <a:pPr indent="228600" algn="just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21506" name="AutoShape 2" descr="Неопределенная форма глагол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Неопределенная форма глагол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Неопределенная форма глагол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2" name="AutoShape 8" descr="Неопределенная форма глагол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134794" y="3701033"/>
            <a:ext cx="1021783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Какие глаголы даны в неопределённой форме?</a:t>
            </a:r>
          </a:p>
          <a:p>
            <a:pPr indent="228600" algn="ctr">
              <a:buNone/>
            </a:pPr>
            <a:r>
              <a:rPr lang="ru-RU" sz="2800" b="1" dirty="0" smtClean="0">
                <a:solidFill>
                  <a:srgbClr val="7030A0"/>
                </a:solidFill>
              </a:rPr>
              <a:t>Гудеть, пишет, бежать, читает, стеречь, рисует, шьёт, научить, поёт, блестит, блистать, желаю, иметь, пляшет.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21669" y="5396691"/>
            <a:ext cx="93324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Гудеть, бежать, стеречь, научить, блистать, иметь </a:t>
            </a:r>
            <a:endParaRPr lang="ru-RU" sz="2800" b="1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A2BA5D9-60B2-4184-89AB-279EA057F83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04336" y="4613053"/>
            <a:ext cx="2139644" cy="3024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8538" y="21038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Глаголы совершенного и несовершенного вида.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1763" y="1491176"/>
            <a:ext cx="11499165" cy="5190978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Глаголы несовершенного вида</a:t>
            </a:r>
            <a:r>
              <a:rPr lang="ru-RU" dirty="0" smtClean="0"/>
              <a:t> отвечают на вопрос </a:t>
            </a:r>
            <a:r>
              <a:rPr lang="ru-RU" i="1" dirty="0" smtClean="0"/>
              <a:t> </a:t>
            </a:r>
            <a:r>
              <a:rPr lang="ru-RU" b="1" i="1" dirty="0" smtClean="0">
                <a:solidFill>
                  <a:srgbClr val="C00000"/>
                </a:solidFill>
              </a:rPr>
              <a:t>что делать? </a:t>
            </a:r>
            <a:r>
              <a:rPr lang="ru-RU" b="1" i="1" dirty="0" smtClean="0">
                <a:solidFill>
                  <a:srgbClr val="7030A0"/>
                </a:solidFill>
              </a:rPr>
              <a:t>сидеть,  говорить,  играть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</a:p>
          <a:p>
            <a:pPr indent="228600" algn="just">
              <a:buNone/>
            </a:pPr>
            <a:r>
              <a:rPr lang="ru-RU" dirty="0" smtClean="0"/>
              <a:t>В любой временной форме они обозначают </a:t>
            </a:r>
            <a:r>
              <a:rPr lang="ru-RU" b="1" dirty="0" smtClean="0"/>
              <a:t>повторяющееся или продолжающееся действие.</a:t>
            </a:r>
          </a:p>
          <a:p>
            <a:pPr indent="228600" algn="just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Глаголы совершенного вида</a:t>
            </a:r>
            <a:r>
              <a:rPr lang="ru-RU" dirty="0" smtClean="0"/>
              <a:t> отвечают на вопрос </a:t>
            </a:r>
            <a:r>
              <a:rPr lang="ru-RU" b="1" i="1" dirty="0" smtClean="0">
                <a:solidFill>
                  <a:srgbClr val="C00000"/>
                </a:solidFill>
              </a:rPr>
              <a:t>что сделать?</a:t>
            </a:r>
            <a:endParaRPr lang="ru-RU" dirty="0" smtClean="0"/>
          </a:p>
          <a:p>
            <a:pPr indent="228600" algn="just"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присесть,  поговорить,  прочитать</a:t>
            </a:r>
            <a:endParaRPr lang="ru-RU" b="1" dirty="0" smtClean="0">
              <a:solidFill>
                <a:srgbClr val="7030A0"/>
              </a:solidFill>
            </a:endParaRPr>
          </a:p>
          <a:p>
            <a:pPr indent="228600" algn="just">
              <a:buNone/>
            </a:pPr>
            <a:r>
              <a:rPr lang="ru-RU" dirty="0" smtClean="0"/>
              <a:t>Обозначают </a:t>
            </a:r>
            <a:r>
              <a:rPr lang="ru-RU" b="1" dirty="0" smtClean="0"/>
              <a:t>завершённое (законченное) и неповторяющееся действие.</a:t>
            </a:r>
            <a:endParaRPr lang="ru-RU" b="1" dirty="0"/>
          </a:p>
        </p:txBody>
      </p:sp>
      <p:pic>
        <p:nvPicPr>
          <p:cNvPr id="4" name="Picture 2" descr="C:\Documents and Settings\Marina\Рабочий стол\Копия учеба\Копия 209.gif">
            <a:extLst>
              <a:ext uri="{FF2B5EF4-FFF2-40B4-BE49-F238E27FC236}">
                <a16:creationId xmlns:a16="http://schemas.microsoft.com/office/drawing/2014/main" xmlns="" id="{F5A9094E-0D5D-4D33-82F9-1C9EF57E2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44333" y="5124938"/>
            <a:ext cx="1191064" cy="155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Видовые пары глаголов</a:t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125415"/>
            <a:ext cx="10515600" cy="5416062"/>
          </a:xfrm>
        </p:spPr>
        <p:txBody>
          <a:bodyPr/>
          <a:lstStyle/>
          <a:p>
            <a:pPr indent="228600" algn="just">
              <a:buNone/>
            </a:pPr>
            <a:r>
              <a:rPr lang="ru-RU" sz="2400" dirty="0" smtClean="0"/>
              <a:t>Многие глаголы могут иметь совершенный и несовершенный вид. Два вида одного и того же глагола образуют 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видовую пару</a:t>
            </a:r>
            <a:r>
              <a:rPr lang="ru-RU" sz="2400" dirty="0" smtClean="0"/>
              <a:t>.</a:t>
            </a:r>
          </a:p>
          <a:p>
            <a:endParaRPr lang="ru-RU" dirty="0"/>
          </a:p>
        </p:txBody>
      </p:sp>
      <p:pic>
        <p:nvPicPr>
          <p:cNvPr id="22534" name="Picture 6" descr="http://900igr.net/up/datas/89208/016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43698" y="1809117"/>
            <a:ext cx="8664867" cy="487398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81354" y="3370944"/>
            <a:ext cx="30405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говорить – поговорить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102855" y="5452961"/>
            <a:ext cx="28071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b="1" i="1" dirty="0" smtClean="0"/>
              <a:t>засыпа́ть – засы́пать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500117" y="3312325"/>
            <a:ext cx="2451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бросать - бросить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853002" y="5506887"/>
            <a:ext cx="23617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ловить - поймать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039029" y="3298259"/>
            <a:ext cx="36935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перечитать - перечитывать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Переходные и непереходные глаголы.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228600" algn="just" fontAlgn="base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Переходность</a:t>
            </a:r>
            <a:r>
              <a:rPr lang="ru-RU" dirty="0" smtClean="0"/>
              <a:t> — это способность глагола обозначать, что действие переходит на объект (предмет, лицо, животное и пр.).</a:t>
            </a:r>
          </a:p>
          <a:p>
            <a:pPr indent="228600" algn="just" fontAlgn="base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Переходными</a:t>
            </a:r>
            <a:r>
              <a:rPr lang="ru-RU" dirty="0" smtClean="0"/>
              <a:t> являются те глаголы, которые управляют или способны управлять прямым дополнением, выраженным формой:</a:t>
            </a:r>
          </a:p>
          <a:p>
            <a:pPr indent="228600" algn="just" fontAlgn="base">
              <a:buNone/>
            </a:pPr>
            <a:r>
              <a:rPr lang="ru-RU" dirty="0" smtClean="0"/>
              <a:t>1.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Винительного падежа без предлога </a:t>
            </a:r>
            <a:r>
              <a:rPr lang="ru-RU" dirty="0" smtClean="0"/>
              <a:t>существительного или местоимения, например:</a:t>
            </a:r>
          </a:p>
          <a:p>
            <a:pPr indent="228600" algn="just" fontAlgn="base"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превосходить (кого?) соперника;</a:t>
            </a:r>
            <a:endParaRPr lang="ru-RU" b="1" dirty="0" smtClean="0">
              <a:solidFill>
                <a:srgbClr val="7030A0"/>
              </a:solidFill>
            </a:endParaRPr>
          </a:p>
          <a:p>
            <a:pPr indent="228600" algn="just" fontAlgn="base"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нести (что?) корзинку.</a:t>
            </a:r>
            <a:endParaRPr lang="ru-RU" b="1" dirty="0" smtClean="0">
              <a:solidFill>
                <a:srgbClr val="7030A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</TotalTime>
  <Words>1077</Words>
  <Application>Microsoft Office PowerPoint</Application>
  <PresentationFormat>Произвольный</PresentationFormat>
  <Paragraphs>195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Слайд 1</vt:lpstr>
      <vt:lpstr>Игра «Четвертый лишний». </vt:lpstr>
      <vt:lpstr>Сегодня на уроке</vt:lpstr>
      <vt:lpstr>Что такое глагол?</vt:lpstr>
      <vt:lpstr>Неопределённая форма глагола.</vt:lpstr>
      <vt:lpstr>Важно!</vt:lpstr>
      <vt:lpstr>Глаголы совершенного и несовершенного вида.</vt:lpstr>
      <vt:lpstr>Видовые пары глаголов </vt:lpstr>
      <vt:lpstr>Переходные и непереходные глаголы.</vt:lpstr>
      <vt:lpstr>Слайд 10</vt:lpstr>
      <vt:lpstr>Спряжение глаголов.</vt:lpstr>
      <vt:lpstr>Слайд 12</vt:lpstr>
      <vt:lpstr>Задание №1. Определите спряжение глаголов. </vt:lpstr>
      <vt:lpstr>Слайд 14</vt:lpstr>
      <vt:lpstr>Наклонение глагола.</vt:lpstr>
      <vt:lpstr>Задание №2. Найдите глаголы, определите их наклонение.</vt:lpstr>
      <vt:lpstr>Слайд 17</vt:lpstr>
      <vt:lpstr>Как изменяются глаголы? </vt:lpstr>
      <vt:lpstr>Как изменяются глаголы? </vt:lpstr>
      <vt:lpstr>Синтаксическая роль глагола.</vt:lpstr>
      <vt:lpstr>Задание №3.</vt:lpstr>
      <vt:lpstr>Слайд 22</vt:lpstr>
      <vt:lpstr>1. Отметьте глагол будущего времени</vt:lpstr>
      <vt:lpstr>2. Выберите глагол, который стоит в форме прошедшего времени</vt:lpstr>
      <vt:lpstr>3. Какой из данных глаголов имеет несовершенный вид: Ася словно избегала меня, но уже не позволила себе ни одной из тех шалостей, которые так удивили меня.</vt:lpstr>
      <vt:lpstr>4. В каком из данных глаголов должна писаться буква И?</vt:lpstr>
      <vt:lpstr>5. В каком ряду глаголы относятся к одному виду? </vt:lpstr>
      <vt:lpstr> 6. В каком ряду все глаголы являются переходными? </vt:lpstr>
      <vt:lpstr>7. В каком ряду все слова являются глаголами? </vt:lpstr>
      <vt:lpstr>ПОДВЕДЕНИЕ ИТОГОВ УРОКА.</vt:lpstr>
      <vt:lpstr>Самостоятельная работа.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ТАНЮШКА</dc:creator>
  <cp:lastModifiedBy>Пользователь</cp:lastModifiedBy>
  <cp:revision>105</cp:revision>
  <dcterms:created xsi:type="dcterms:W3CDTF">2020-08-20T14:06:43Z</dcterms:created>
  <dcterms:modified xsi:type="dcterms:W3CDTF">2020-09-07T14:56:08Z</dcterms:modified>
</cp:coreProperties>
</file>