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8" r:id="rId3"/>
    <p:sldId id="1397" r:id="rId4"/>
    <p:sldId id="1399" r:id="rId5"/>
    <p:sldId id="1401" r:id="rId6"/>
    <p:sldId id="1403" r:id="rId7"/>
    <p:sldId id="1404" r:id="rId8"/>
    <p:sldId id="1406" r:id="rId9"/>
    <p:sldId id="1407" r:id="rId10"/>
    <p:sldId id="1414" r:id="rId11"/>
    <p:sldId id="1408" r:id="rId12"/>
    <p:sldId id="1415" r:id="rId13"/>
    <p:sldId id="1409" r:id="rId14"/>
    <p:sldId id="1416" r:id="rId15"/>
    <p:sldId id="1410" r:id="rId16"/>
    <p:sldId id="1417" r:id="rId17"/>
    <p:sldId id="1418" r:id="rId18"/>
    <p:sldId id="1400" r:id="rId19"/>
    <p:sldId id="1411" r:id="rId20"/>
    <p:sldId id="1412" r:id="rId21"/>
    <p:sldId id="1420" r:id="rId22"/>
    <p:sldId id="1432" r:id="rId23"/>
    <p:sldId id="1433" r:id="rId24"/>
    <p:sldId id="1434" r:id="rId25"/>
    <p:sldId id="1435" r:id="rId26"/>
    <p:sldId id="1436" r:id="rId27"/>
    <p:sldId id="1439" r:id="rId28"/>
    <p:sldId id="1440" r:id="rId29"/>
    <p:sldId id="1438" r:id="rId30"/>
    <p:sldId id="1443" r:id="rId31"/>
    <p:sldId id="143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886048" y="2897945"/>
            <a:ext cx="773940" cy="2113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81" y="2940493"/>
            <a:ext cx="8276449" cy="19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6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Глагол (повторение).</a:t>
            </a:r>
            <a:endParaRPr lang="ru-RU" altLang="ru-RU" sz="6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572" y="590843"/>
            <a:ext cx="7399606" cy="5586120"/>
          </a:xfrm>
        </p:spPr>
        <p:txBody>
          <a:bodyPr/>
          <a:lstStyle/>
          <a:p>
            <a:pPr indent="228600" algn="just" fontAlgn="base">
              <a:buNone/>
            </a:pPr>
            <a:r>
              <a:rPr lang="ru-RU" sz="2400" dirty="0" smtClean="0"/>
              <a:t>2.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Родительного падежа </a:t>
            </a:r>
            <a:r>
              <a:rPr lang="ru-RU" sz="2400" dirty="0" smtClean="0"/>
              <a:t>существительного, обозначающего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часть от целого</a:t>
            </a:r>
            <a:r>
              <a:rPr lang="ru-RU" sz="2400" dirty="0" smtClean="0"/>
              <a:t>:</a:t>
            </a:r>
          </a:p>
          <a:p>
            <a:pPr indent="228600" algn="just" fontAlgn="base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поешьте (чего?) супа, борща, каши.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indent="228600" algn="just" fontAlgn="base">
              <a:buNone/>
            </a:pPr>
            <a:r>
              <a:rPr lang="ru-RU" sz="2400" dirty="0" smtClean="0"/>
              <a:t>3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Родительного падежа </a:t>
            </a:r>
            <a:r>
              <a:rPr lang="ru-RU" sz="2400" dirty="0" smtClean="0"/>
              <a:t>существительного или местоимения при сказуемом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 отрицанием</a:t>
            </a:r>
            <a:r>
              <a:rPr lang="ru-RU" sz="2400" dirty="0" smtClean="0"/>
              <a:t>:</a:t>
            </a:r>
          </a:p>
          <a:p>
            <a:pPr indent="228600" algn="just" fontAlgn="base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не подождешь (кого?) приятеля.</a:t>
            </a:r>
          </a:p>
          <a:p>
            <a:pPr indent="228600" algn="just" fontAlgn="base">
              <a:buNone/>
            </a:pPr>
            <a:r>
              <a:rPr lang="ru-RU" sz="2400" b="1" dirty="0" smtClean="0"/>
              <a:t>Все остальные глаголы – </a:t>
            </a:r>
            <a:r>
              <a:rPr lang="ru-RU" sz="2400" b="1" dirty="0" smtClean="0">
                <a:solidFill>
                  <a:srgbClr val="C00000"/>
                </a:solidFill>
              </a:rPr>
              <a:t>непереходные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https://cf.ppt-online.org/files/slide/s/sHBbexEXLznu2gAdwqfcR43DM8lVkW1oK5JaiF/slide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0788" y="675247"/>
            <a:ext cx="3812034" cy="28553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5303" y="3817930"/>
            <a:ext cx="11019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solidFill>
                  <a:srgbClr val="002060"/>
                </a:solidFill>
              </a:rPr>
              <a:t>Укажите переходные глаголы: </a:t>
            </a:r>
            <a:r>
              <a:rPr lang="ru-RU" sz="2400" dirty="0" smtClean="0"/>
              <a:t>защитить землю, защищаться от врага, отстоять город, стать героем, выполнить долг, встречать гостя, мириться с другом, считать минуты.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1576" y="5262546"/>
            <a:ext cx="10921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Защитить землю, отстоять город, выполнить долг, встречать гостя, считать минуты.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Спряжение глаголов.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23766"/>
            <a:ext cx="10515600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Спряже́ние</a:t>
            </a:r>
            <a:r>
              <a:rPr lang="ru-RU" dirty="0" smtClean="0"/>
              <a:t> — изменение глаголов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 лицам и числам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http://900igr.net/up/datas/97174/00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5895" y="1537517"/>
            <a:ext cx="6681323" cy="5010993"/>
          </a:xfrm>
          <a:prstGeom prst="rect">
            <a:avLst/>
          </a:prstGeom>
          <a:noFill/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27B1B74E-DB4D-4504-8BB8-83EF7FB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2193" y="5080548"/>
            <a:ext cx="4802367" cy="17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31AB7C-043F-48A5-B2D6-F23BA8CFF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33" y="3091542"/>
            <a:ext cx="2687132" cy="32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33794" name="Picture 2" descr="https://ds04.infourok.ru/uploads/ex/1250/0006f01f-fc5b4a9c/img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7089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xmlns="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091" y="3450459"/>
            <a:ext cx="1628699" cy="30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xmlns="" id="{95EBE742-7EE6-417D-B95B-F42BBE953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5576" y="2830692"/>
            <a:ext cx="3722261" cy="37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№1. Определите спряжение глаголов.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586067"/>
            <a:ext cx="10515600" cy="1590895"/>
          </a:xfrm>
        </p:spPr>
        <p:txBody>
          <a:bodyPr>
            <a:noAutofit/>
          </a:bodyPr>
          <a:lstStyle/>
          <a:p>
            <a:pPr indent="228600" algn="ctr">
              <a:buNone/>
            </a:pPr>
            <a:r>
              <a:rPr lang="ru-RU" sz="3200" dirty="0" err="1" smtClean="0"/>
              <a:t>Бормоч</a:t>
            </a:r>
            <a:r>
              <a:rPr lang="ru-RU" sz="3200" dirty="0" smtClean="0"/>
              <a:t>..т, </a:t>
            </a:r>
            <a:r>
              <a:rPr lang="ru-RU" sz="3200" dirty="0" err="1" smtClean="0"/>
              <a:t>наруш</a:t>
            </a:r>
            <a:r>
              <a:rPr lang="ru-RU" sz="3200" dirty="0" smtClean="0"/>
              <a:t>..т, </a:t>
            </a:r>
            <a:r>
              <a:rPr lang="ru-RU" sz="3200" dirty="0" err="1" smtClean="0"/>
              <a:t>вспаш</a:t>
            </a:r>
            <a:r>
              <a:rPr lang="ru-RU" sz="3200" dirty="0" smtClean="0"/>
              <a:t>..т, брод..т, </a:t>
            </a:r>
            <a:r>
              <a:rPr lang="ru-RU" sz="3200" dirty="0" err="1" smtClean="0"/>
              <a:t>завар</a:t>
            </a:r>
            <a:r>
              <a:rPr lang="ru-RU" sz="3200" dirty="0" smtClean="0"/>
              <a:t>..т, </a:t>
            </a:r>
            <a:r>
              <a:rPr lang="ru-RU" sz="3200" dirty="0" err="1" smtClean="0"/>
              <a:t>завеща</a:t>
            </a:r>
            <a:r>
              <a:rPr lang="ru-RU" sz="3200" dirty="0" smtClean="0"/>
              <a:t>..т, </a:t>
            </a:r>
            <a:r>
              <a:rPr lang="ru-RU" sz="3200" dirty="0" err="1" smtClean="0"/>
              <a:t>измуч</a:t>
            </a:r>
            <a:r>
              <a:rPr lang="ru-RU" sz="3200" dirty="0" smtClean="0"/>
              <a:t>..т, </a:t>
            </a:r>
            <a:r>
              <a:rPr lang="ru-RU" sz="3200" dirty="0" err="1" smtClean="0"/>
              <a:t>надпиш</a:t>
            </a:r>
            <a:r>
              <a:rPr lang="ru-RU" sz="3200" dirty="0" smtClean="0"/>
              <a:t>..т, </a:t>
            </a:r>
            <a:r>
              <a:rPr lang="ru-RU" sz="3200" dirty="0" err="1" smtClean="0"/>
              <a:t>начисл</a:t>
            </a:r>
            <a:r>
              <a:rPr lang="ru-RU" sz="3200" dirty="0" smtClean="0"/>
              <a:t>..т, </a:t>
            </a:r>
            <a:r>
              <a:rPr lang="ru-RU" sz="3200" dirty="0" err="1" smtClean="0"/>
              <a:t>обгоня</a:t>
            </a:r>
            <a:r>
              <a:rPr lang="ru-RU" sz="3200" dirty="0" smtClean="0"/>
              <a:t>..т, </a:t>
            </a:r>
            <a:r>
              <a:rPr lang="ru-RU" sz="3200" dirty="0" err="1" smtClean="0"/>
              <a:t>обеща</a:t>
            </a:r>
            <a:r>
              <a:rPr lang="ru-RU" sz="3200" dirty="0" smtClean="0"/>
              <a:t>..т, </a:t>
            </a:r>
            <a:r>
              <a:rPr lang="ru-RU" sz="3200" dirty="0" err="1" smtClean="0"/>
              <a:t>сбрасыва</a:t>
            </a:r>
            <a:r>
              <a:rPr lang="ru-RU" sz="3200" dirty="0" smtClean="0"/>
              <a:t>..т, </a:t>
            </a:r>
            <a:r>
              <a:rPr lang="ru-RU" sz="3200" dirty="0" err="1" smtClean="0"/>
              <a:t>верт</a:t>
            </a:r>
            <a:r>
              <a:rPr lang="ru-RU" sz="3200" dirty="0" smtClean="0"/>
              <a:t>..т, караул..т, </a:t>
            </a:r>
            <a:r>
              <a:rPr lang="ru-RU" sz="3200" dirty="0" err="1" smtClean="0"/>
              <a:t>налов</a:t>
            </a:r>
            <a:r>
              <a:rPr lang="ru-RU" sz="3200" dirty="0" smtClean="0"/>
              <a:t>..т, </a:t>
            </a:r>
            <a:r>
              <a:rPr lang="ru-RU" sz="3200" dirty="0" err="1" smtClean="0"/>
              <a:t>переобу</a:t>
            </a:r>
            <a:r>
              <a:rPr lang="ru-RU" sz="3200" dirty="0" smtClean="0"/>
              <a:t>..</a:t>
            </a:r>
            <a:r>
              <a:rPr lang="ru-RU" sz="3200" dirty="0" err="1" smtClean="0"/>
              <a:t>тся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72677" y="1816946"/>
          <a:ext cx="81280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 спряжение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спряжение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111\Desktop\картинки\школа\школа\chouettemail.gif">
            <a:extLst>
              <a:ext uri="{FF2B5EF4-FFF2-40B4-BE49-F238E27FC236}">
                <a16:creationId xmlns:a16="http://schemas.microsoft.com/office/drawing/2014/main" xmlns="" id="{D4A27C32-A8BE-426C-A7B4-5B2B818977B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1110" y="1000400"/>
            <a:ext cx="2028187" cy="150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4471" y="449998"/>
          <a:ext cx="10515600" cy="554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90527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 спряжение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спряжение</a:t>
                      </a:r>
                      <a:endParaRPr lang="ru-RU" sz="3200" dirty="0"/>
                    </a:p>
                  </a:txBody>
                  <a:tcPr/>
                </a:tc>
              </a:tr>
              <a:tr h="5796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бормочет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нарушит</a:t>
                      </a:r>
                      <a:endParaRPr lang="ru-RU" sz="3200" b="1" dirty="0"/>
                    </a:p>
                  </a:txBody>
                  <a:tcPr/>
                </a:tc>
              </a:tr>
              <a:tr h="5796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вспашет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бродит</a:t>
                      </a:r>
                      <a:endParaRPr lang="ru-RU" sz="3200" b="1" dirty="0"/>
                    </a:p>
                  </a:txBody>
                  <a:tcPr/>
                </a:tc>
              </a:tr>
              <a:tr h="5796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завещает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заварит</a:t>
                      </a:r>
                      <a:endParaRPr lang="ru-RU" sz="3200" b="1" dirty="0"/>
                    </a:p>
                  </a:txBody>
                  <a:tcPr/>
                </a:tc>
              </a:tr>
              <a:tr h="5796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надпишет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измучит</a:t>
                      </a:r>
                      <a:endParaRPr lang="ru-RU" sz="3200" b="1" dirty="0"/>
                    </a:p>
                  </a:txBody>
                  <a:tcPr/>
                </a:tc>
              </a:tr>
              <a:tr h="5796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обгоняет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начислит</a:t>
                      </a:r>
                      <a:endParaRPr lang="ru-RU" sz="3200" b="1" dirty="0"/>
                    </a:p>
                  </a:txBody>
                  <a:tcPr/>
                </a:tc>
              </a:tr>
              <a:tr h="5796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обещает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вертит</a:t>
                      </a:r>
                      <a:endParaRPr lang="ru-RU" sz="3200" b="1" dirty="0"/>
                    </a:p>
                  </a:txBody>
                  <a:tcPr/>
                </a:tc>
              </a:tr>
              <a:tr h="5796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сбрасывает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караулит</a:t>
                      </a:r>
                      <a:endParaRPr lang="ru-RU" sz="3200" b="1" dirty="0"/>
                    </a:p>
                  </a:txBody>
                  <a:tcPr/>
                </a:tc>
              </a:tr>
              <a:tr h="5796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переобуется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наловит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xmlns="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4391" y="4673731"/>
            <a:ext cx="981805" cy="182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Наклонение глагола.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avatars.mds.yandex.net/get-pdb/2092521/ad4c1f5a-5ebb-4b9f-9e5c-95a2c8e2f2d3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№2. Найдите глаголы, определите их наклонение.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421" y="1825625"/>
            <a:ext cx="11633981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sz="4400" dirty="0" smtClean="0"/>
              <a:t>1. Бегут по конвейеру колёса, крылья, моторы.</a:t>
            </a:r>
          </a:p>
          <a:p>
            <a:pPr indent="228600" algn="just">
              <a:buNone/>
            </a:pPr>
            <a:r>
              <a:rPr lang="ru-RU" sz="4400" dirty="0" smtClean="0"/>
              <a:t>2. Я сыграл бы на рояле, коль умел бы.</a:t>
            </a:r>
          </a:p>
          <a:p>
            <a:pPr indent="228600" algn="just">
              <a:buNone/>
            </a:pPr>
            <a:r>
              <a:rPr lang="ru-RU" sz="4400" dirty="0" smtClean="0"/>
              <a:t>3. Возьмите лист почтовой бумаги и напишите ответное письмо.</a:t>
            </a:r>
          </a:p>
          <a:p>
            <a:endParaRPr lang="ru-RU" dirty="0"/>
          </a:p>
        </p:txBody>
      </p:sp>
      <p:pic>
        <p:nvPicPr>
          <p:cNvPr id="4" name="Рисунок 3" descr="C:\Users\111\Desktop\картинки\школа\школа\chouettemail.gif">
            <a:extLst>
              <a:ext uri="{FF2B5EF4-FFF2-40B4-BE49-F238E27FC236}">
                <a16:creationId xmlns:a16="http://schemas.microsoft.com/office/drawing/2014/main" xmlns="" id="{D4A27C32-A8BE-426C-A7B4-5B2B818977B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5695" y="4629864"/>
            <a:ext cx="2028187" cy="150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369" y="534572"/>
            <a:ext cx="10861431" cy="564239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600" dirty="0" smtClean="0"/>
              <a:t>1. </a:t>
            </a:r>
            <a:r>
              <a:rPr lang="ru-RU" sz="3600" b="1" dirty="0" smtClean="0"/>
              <a:t>Бегут</a:t>
            </a:r>
            <a:r>
              <a:rPr lang="ru-RU" sz="3600" dirty="0" smtClean="0"/>
              <a:t> по конвейеру колёса, крылья, моторы.</a:t>
            </a:r>
          </a:p>
          <a:p>
            <a:pPr indent="228600"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Изъявительное.</a:t>
            </a:r>
          </a:p>
          <a:p>
            <a:pPr indent="228600" algn="just">
              <a:buNone/>
            </a:pPr>
            <a:r>
              <a:rPr lang="ru-RU" sz="3600" dirty="0" smtClean="0"/>
              <a:t>2. Я </a:t>
            </a:r>
            <a:r>
              <a:rPr lang="ru-RU" sz="3600" b="1" dirty="0" smtClean="0"/>
              <a:t>сыграл бы </a:t>
            </a:r>
            <a:r>
              <a:rPr lang="ru-RU" sz="3600" dirty="0" smtClean="0"/>
              <a:t>на рояле, коль </a:t>
            </a:r>
            <a:r>
              <a:rPr lang="ru-RU" sz="3600" b="1" dirty="0" smtClean="0"/>
              <a:t>умел бы</a:t>
            </a:r>
            <a:r>
              <a:rPr lang="ru-RU" sz="3600" dirty="0" smtClean="0"/>
              <a:t>.</a:t>
            </a:r>
          </a:p>
          <a:p>
            <a:pPr indent="228600"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Условное.</a:t>
            </a:r>
          </a:p>
          <a:p>
            <a:pPr indent="228600" algn="just">
              <a:buNone/>
            </a:pPr>
            <a:r>
              <a:rPr lang="ru-RU" sz="3600" dirty="0" smtClean="0"/>
              <a:t>3. </a:t>
            </a:r>
            <a:r>
              <a:rPr lang="ru-RU" sz="3600" b="1" dirty="0" smtClean="0"/>
              <a:t>Возьмите</a:t>
            </a:r>
            <a:r>
              <a:rPr lang="ru-RU" sz="3600" dirty="0" smtClean="0"/>
              <a:t> лист почтовой бумаги и </a:t>
            </a:r>
            <a:r>
              <a:rPr lang="ru-RU" sz="3600" b="1" dirty="0" smtClean="0"/>
              <a:t>напишите</a:t>
            </a:r>
            <a:r>
              <a:rPr lang="ru-RU" sz="3600" dirty="0" smtClean="0"/>
              <a:t> ответное письмо.</a:t>
            </a:r>
          </a:p>
          <a:p>
            <a:pPr indent="228600"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Повелительное.</a:t>
            </a:r>
          </a:p>
          <a:p>
            <a:endParaRPr lang="ru-RU" dirty="0"/>
          </a:p>
        </p:txBody>
      </p:sp>
      <p:pic>
        <p:nvPicPr>
          <p:cNvPr id="4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:a16="http://schemas.microsoft.com/office/drawing/2014/main" xmlns="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057" y="4135902"/>
            <a:ext cx="3112665" cy="223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8434" name="Picture 2" descr="https://ds02.infourok.ru/uploads/ex/137a/00072be1-4b3aa95d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19" y="1083212"/>
            <a:ext cx="9144000" cy="5528604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B281B3-A08E-4589-B013-B474A0BE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764" y="5105011"/>
            <a:ext cx="13162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36674" y="2103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Как изменяются глаголы?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xmlns="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3073" y="2926080"/>
            <a:ext cx="1923124" cy="357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Как изменяются глаголы?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4854600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sz="3200" b="1" dirty="0" smtClean="0"/>
              <a:t>Глаголы прошедшего времени изменяются </a:t>
            </a:r>
            <a:r>
              <a:rPr lang="ru-RU" sz="3200" b="1" dirty="0" smtClean="0">
                <a:solidFill>
                  <a:srgbClr val="C00000"/>
                </a:solidFill>
              </a:rPr>
              <a:t>по родам </a:t>
            </a:r>
            <a:r>
              <a:rPr lang="ru-RU" sz="3200" b="1" dirty="0" smtClean="0"/>
              <a:t>и</a:t>
            </a:r>
            <a:r>
              <a:rPr lang="ru-RU" sz="3200" b="1" dirty="0" smtClean="0">
                <a:solidFill>
                  <a:srgbClr val="C00000"/>
                </a:solidFill>
              </a:rPr>
              <a:t> числам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r>
              <a:rPr lang="ru-RU" sz="3200" b="1" dirty="0" smtClean="0"/>
              <a:t>Глаголы в настоящем и будущем времени изменяются </a:t>
            </a:r>
            <a:r>
              <a:rPr lang="ru-RU" sz="3200" b="1" dirty="0" smtClean="0">
                <a:solidFill>
                  <a:srgbClr val="C00000"/>
                </a:solidFill>
              </a:rPr>
              <a:t>по лицам и числам.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indent="228600" algn="just">
              <a:buNone/>
            </a:pPr>
            <a:r>
              <a:rPr lang="ru-RU" dirty="0" smtClean="0"/>
              <a:t>Есть три рода: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мужской , женский и средний</a:t>
            </a:r>
            <a:r>
              <a:rPr lang="ru-RU" dirty="0" smtClean="0"/>
              <a:t>. А также есть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единственное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множественное</a:t>
            </a:r>
            <a:r>
              <a:rPr lang="ru-RU" dirty="0" smtClean="0"/>
              <a:t> число.</a:t>
            </a:r>
          </a:p>
          <a:p>
            <a:pPr indent="228600" algn="just">
              <a:buNone/>
            </a:pPr>
            <a:r>
              <a:rPr lang="ru-RU" dirty="0" smtClean="0"/>
              <a:t>К примеру: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Мужской:</a:t>
            </a:r>
            <a:r>
              <a:rPr lang="ru-RU" dirty="0" smtClean="0"/>
              <a:t> Федя </a:t>
            </a:r>
            <a:r>
              <a:rPr lang="ru-RU" b="1" dirty="0" smtClean="0">
                <a:solidFill>
                  <a:srgbClr val="7030A0"/>
                </a:solidFill>
              </a:rPr>
              <a:t>делал</a:t>
            </a:r>
            <a:r>
              <a:rPr lang="ru-RU" dirty="0" smtClean="0"/>
              <a:t>; папа </a:t>
            </a:r>
            <a:r>
              <a:rPr lang="ru-RU" b="1" dirty="0" smtClean="0">
                <a:solidFill>
                  <a:srgbClr val="7030A0"/>
                </a:solidFill>
              </a:rPr>
              <a:t>осмотрелся.</a:t>
            </a:r>
            <a:endParaRPr lang="ru-RU" dirty="0" smtClean="0"/>
          </a:p>
          <a:p>
            <a:pPr indent="228600" algn="just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Женский:</a:t>
            </a:r>
            <a:r>
              <a:rPr lang="ru-RU" dirty="0" smtClean="0"/>
              <a:t> Анна </a:t>
            </a:r>
            <a:r>
              <a:rPr lang="ru-RU" b="1" dirty="0" smtClean="0">
                <a:solidFill>
                  <a:srgbClr val="7030A0"/>
                </a:solidFill>
              </a:rPr>
              <a:t>прищурилась</a:t>
            </a:r>
            <a:r>
              <a:rPr lang="ru-RU" dirty="0" smtClean="0"/>
              <a:t>; сестренка </a:t>
            </a:r>
            <a:r>
              <a:rPr lang="ru-RU" b="1" dirty="0" smtClean="0">
                <a:solidFill>
                  <a:srgbClr val="7030A0"/>
                </a:solidFill>
              </a:rPr>
              <a:t>веселилась.</a:t>
            </a:r>
            <a:endParaRPr lang="ru-RU" dirty="0" smtClean="0"/>
          </a:p>
          <a:p>
            <a:pPr indent="228600" algn="just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Средний:</a:t>
            </a:r>
            <a:r>
              <a:rPr lang="ru-RU" dirty="0" smtClean="0"/>
              <a:t> решение </a:t>
            </a:r>
            <a:r>
              <a:rPr lang="ru-RU" b="1" dirty="0" smtClean="0">
                <a:solidFill>
                  <a:srgbClr val="7030A0"/>
                </a:solidFill>
              </a:rPr>
              <a:t>существовало</a:t>
            </a:r>
            <a:r>
              <a:rPr lang="ru-RU" dirty="0" smtClean="0"/>
              <a:t>; солнце </a:t>
            </a:r>
            <a:r>
              <a:rPr lang="ru-RU" b="1" dirty="0" smtClean="0">
                <a:solidFill>
                  <a:srgbClr val="7030A0"/>
                </a:solidFill>
              </a:rPr>
              <a:t>светило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ctr">
              <a:buNone/>
            </a:pPr>
            <a:r>
              <a:rPr lang="ru-RU" dirty="0" smtClean="0"/>
              <a:t>сосед </a:t>
            </a:r>
            <a:r>
              <a:rPr lang="ru-RU" b="1" dirty="0" smtClean="0">
                <a:solidFill>
                  <a:srgbClr val="7030A0"/>
                </a:solidFill>
              </a:rPr>
              <a:t>разговаривал </a:t>
            </a:r>
            <a:r>
              <a:rPr lang="ru-RU" dirty="0" smtClean="0"/>
              <a:t>– соседи </a:t>
            </a:r>
            <a:r>
              <a:rPr lang="ru-RU" b="1" dirty="0" smtClean="0">
                <a:solidFill>
                  <a:srgbClr val="7030A0"/>
                </a:solidFill>
              </a:rPr>
              <a:t>разговаривали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B281B3-A08E-4589-B013-B474A0BE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14" y="250878"/>
            <a:ext cx="13162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52604" y="504499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ед.ч.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811621" y="5030931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мн.ч.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Игра «Четвертый лишний».</a:t>
            </a: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9489" y="1167618"/>
            <a:ext cx="11465169" cy="5401993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dirty="0" smtClean="0"/>
              <a:t>Пред</a:t>
            </a:r>
            <a:r>
              <a:rPr lang="ru-RU" sz="3200" b="1" dirty="0" smtClean="0"/>
              <a:t>…</a:t>
            </a:r>
            <a:r>
              <a:rPr lang="ru-RU" sz="3200" dirty="0" err="1" smtClean="0"/>
              <a:t>стория</a:t>
            </a:r>
            <a:r>
              <a:rPr lang="ru-RU" sz="3200" dirty="0" smtClean="0"/>
              <a:t>, раз…</a:t>
            </a:r>
            <a:r>
              <a:rPr lang="ru-RU" sz="3200" dirty="0" err="1" smtClean="0"/>
              <a:t>грать</a:t>
            </a:r>
            <a:r>
              <a:rPr lang="ru-RU" sz="3200" dirty="0" smtClean="0"/>
              <a:t>, </a:t>
            </a:r>
            <a:r>
              <a:rPr lang="ru-RU" sz="3200" dirty="0" err="1" smtClean="0"/>
              <a:t>из...мать</a:t>
            </a:r>
            <a:r>
              <a:rPr lang="ru-RU" sz="3200" dirty="0" smtClean="0"/>
              <a:t>, сверх…</a:t>
            </a:r>
            <a:r>
              <a:rPr lang="ru-RU" sz="3200" dirty="0" err="1" smtClean="0"/>
              <a:t>нтересный</a:t>
            </a:r>
            <a:r>
              <a:rPr lang="ru-RU" sz="3200" dirty="0" smtClean="0"/>
              <a:t>. </a:t>
            </a:r>
          </a:p>
          <a:p>
            <a:pPr indent="228600" algn="just">
              <a:buNone/>
            </a:pPr>
            <a:r>
              <a:rPr lang="ru-RU" sz="3200" dirty="0" smtClean="0"/>
              <a:t>(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сверхинтересный</a:t>
            </a:r>
            <a:r>
              <a:rPr lang="ru-RU" sz="3200" dirty="0" smtClean="0"/>
              <a:t> — после приставки сверх- </a:t>
            </a:r>
            <a:r>
              <a:rPr lang="ru-RU" sz="3200" b="1" dirty="0" smtClean="0">
                <a:solidFill>
                  <a:srgbClr val="7030A0"/>
                </a:solidFill>
              </a:rPr>
              <a:t>и</a:t>
            </a:r>
            <a:r>
              <a:rPr lang="ru-RU" sz="3200" dirty="0" smtClean="0"/>
              <a:t> не меняется на </a:t>
            </a:r>
            <a:r>
              <a:rPr lang="ru-RU" sz="3200" b="1" dirty="0" err="1" smtClean="0">
                <a:solidFill>
                  <a:srgbClr val="7030A0"/>
                </a:solidFill>
              </a:rPr>
              <a:t>ы</a:t>
            </a:r>
            <a:r>
              <a:rPr lang="ru-RU" sz="3200" dirty="0" smtClean="0"/>
              <a:t>).</a:t>
            </a:r>
          </a:p>
          <a:p>
            <a:pPr indent="228600" algn="just">
              <a:buNone/>
            </a:pPr>
            <a:r>
              <a:rPr lang="ru-RU" sz="3200" dirty="0" smtClean="0"/>
              <a:t>Красно…белый, </a:t>
            </a:r>
            <a:r>
              <a:rPr lang="ru-RU" sz="3200" dirty="0" err="1" smtClean="0"/>
              <a:t>вагоно</a:t>
            </a:r>
            <a:r>
              <a:rPr lang="ru-RU" sz="3200" dirty="0" smtClean="0"/>
              <a:t>…ремонтный, кисло…сладкий, </a:t>
            </a:r>
            <a:r>
              <a:rPr lang="ru-RU" sz="3200" dirty="0" err="1" smtClean="0"/>
              <a:t>юго</a:t>
            </a:r>
            <a:r>
              <a:rPr lang="ru-RU" sz="3200" dirty="0" smtClean="0"/>
              <a:t>…западный </a:t>
            </a:r>
          </a:p>
          <a:p>
            <a:pPr indent="228600" algn="just">
              <a:buNone/>
            </a:pPr>
            <a:r>
              <a:rPr lang="ru-RU" sz="3200" dirty="0" smtClean="0"/>
              <a:t>(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вагоноремонтный</a:t>
            </a:r>
            <a:r>
              <a:rPr lang="ru-RU" sz="3200" b="1" dirty="0" smtClean="0"/>
              <a:t> </a:t>
            </a:r>
            <a:r>
              <a:rPr lang="ru-RU" sz="3200" dirty="0" smtClean="0"/>
              <a:t>— пишется слитно, т. к. происходит от сочетания: ремонт вагонов).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8478" y="1063842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8317" y="1103700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4207" y="1077910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07831" y="1091978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64998" y="2639423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48648" y="3129447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0703" y="2620666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34813AF-50E1-444B-B3E1-3119458E2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15" y="4600135"/>
            <a:ext cx="3955016" cy="245631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1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Синтаксическая роль глагола.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41010"/>
            <a:ext cx="10515600" cy="5135954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dirty="0" smtClean="0"/>
              <a:t>В предложении глагол является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сказуемым</a:t>
            </a:r>
            <a:r>
              <a:rPr lang="ru-RU" dirty="0" smtClean="0"/>
              <a:t>. </a:t>
            </a:r>
          </a:p>
          <a:p>
            <a:pPr indent="228600" algn="just">
              <a:buNone/>
            </a:pPr>
            <a:r>
              <a:rPr lang="ru-RU" dirty="0" smtClean="0"/>
              <a:t>Среди глагольных форм инфинитив занимает особое положение – он может выступать в роли любого члена предложения: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/>
              <a:t> </a:t>
            </a:r>
            <a:r>
              <a:rPr lang="ru-RU" dirty="0" smtClean="0"/>
              <a:t>в роли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подлежащего</a:t>
            </a:r>
            <a:r>
              <a:rPr lang="ru-RU" b="1" dirty="0" smtClean="0"/>
              <a:t>: </a:t>
            </a:r>
            <a:r>
              <a:rPr lang="ru-RU" b="1" u="sng" dirty="0" smtClean="0">
                <a:solidFill>
                  <a:srgbClr val="7030A0"/>
                </a:solidFill>
              </a:rPr>
              <a:t>Создавать</a:t>
            </a:r>
            <a:r>
              <a:rPr lang="ru-RU" dirty="0" smtClean="0"/>
              <a:t> счастье– это высокий труд.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 в роли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сказуемого</a:t>
            </a:r>
            <a:r>
              <a:rPr lang="ru-RU" b="1" dirty="0" smtClean="0"/>
              <a:t>: </a:t>
            </a:r>
            <a:r>
              <a:rPr lang="ru-RU" dirty="0" smtClean="0"/>
              <a:t>Кого ж </a:t>
            </a:r>
            <a:r>
              <a:rPr lang="ru-RU" b="1" u="dbl" dirty="0" smtClean="0">
                <a:solidFill>
                  <a:srgbClr val="7030A0"/>
                </a:solidFill>
              </a:rPr>
              <a:t>любить</a:t>
            </a:r>
            <a:r>
              <a:rPr lang="ru-RU" dirty="0" smtClean="0"/>
              <a:t>? Кому же </a:t>
            </a:r>
            <a:r>
              <a:rPr lang="ru-RU" b="1" u="dbl" dirty="0" smtClean="0">
                <a:solidFill>
                  <a:srgbClr val="7030A0"/>
                </a:solidFill>
              </a:rPr>
              <a:t>верить</a:t>
            </a:r>
            <a:r>
              <a:rPr lang="ru-RU" dirty="0" smtClean="0"/>
              <a:t>?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в роли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определения</a:t>
            </a:r>
            <a:r>
              <a:rPr lang="ru-RU" b="1" dirty="0" smtClean="0"/>
              <a:t>: </a:t>
            </a:r>
            <a:r>
              <a:rPr lang="ru-RU" dirty="0" smtClean="0"/>
              <a:t>Им руководило стремление (какое?) </a:t>
            </a:r>
            <a:r>
              <a:rPr lang="ru-RU" b="1" u="wavy" dirty="0" smtClean="0">
                <a:solidFill>
                  <a:srgbClr val="7030A0"/>
                </a:solidFill>
              </a:rPr>
              <a:t> выяснить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smtClean="0"/>
              <a:t>истину.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в роли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дополнения</a:t>
            </a:r>
            <a:r>
              <a:rPr lang="ru-RU" b="1" dirty="0" smtClean="0"/>
              <a:t>: </a:t>
            </a:r>
            <a:r>
              <a:rPr lang="ru-RU" dirty="0" smtClean="0"/>
              <a:t>Я прошу вас (о чем?) </a:t>
            </a:r>
            <a:r>
              <a:rPr lang="ru-RU" b="1" u="dash" dirty="0" smtClean="0">
                <a:solidFill>
                  <a:srgbClr val="7030A0"/>
                </a:solidFill>
              </a:rPr>
              <a:t>говорить </a:t>
            </a:r>
            <a:r>
              <a:rPr lang="ru-RU" dirty="0" smtClean="0"/>
              <a:t>по существу дела.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в роли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обстоятельства</a:t>
            </a:r>
            <a:r>
              <a:rPr lang="ru-RU" b="1" dirty="0" smtClean="0"/>
              <a:t>:</a:t>
            </a:r>
            <a:r>
              <a:rPr lang="ru-RU" dirty="0" smtClean="0"/>
              <a:t> В эту школу ездят (зачем?) </a:t>
            </a:r>
            <a:r>
              <a:rPr lang="ru-RU" b="1" u="dotDash" dirty="0" smtClean="0"/>
              <a:t> </a:t>
            </a:r>
            <a:r>
              <a:rPr lang="ru-RU" b="1" u="dotDash" dirty="0" smtClean="0">
                <a:solidFill>
                  <a:srgbClr val="7030A0"/>
                </a:solidFill>
              </a:rPr>
              <a:t>учиться </a:t>
            </a:r>
            <a:r>
              <a:rPr lang="ru-RU" dirty="0" smtClean="0"/>
              <a:t>из разных стран.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№3.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92" y="1589648"/>
            <a:ext cx="6316394" cy="4811151"/>
          </a:xfrm>
        </p:spPr>
        <p:txBody>
          <a:bodyPr/>
          <a:lstStyle/>
          <a:p>
            <a:pPr indent="228600" algn="ctr">
              <a:buNone/>
            </a:pPr>
            <a:r>
              <a:rPr lang="ru-RU" sz="3200" b="1" dirty="0" smtClean="0"/>
              <a:t>Составьте из слов предложение. Подчеркните главные члены предложения:</a:t>
            </a:r>
            <a:endParaRPr lang="ru-RU" sz="3200" dirty="0" smtClean="0"/>
          </a:p>
          <a:p>
            <a:pPr indent="228600" algn="just">
              <a:buNone/>
            </a:pPr>
            <a:r>
              <a:rPr lang="ru-RU" sz="3200" dirty="0" smtClean="0"/>
              <a:t>мы, встречаем, с, радостным, весной, чувством, скворцов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 радостным чувством </a:t>
            </a:r>
            <a:r>
              <a:rPr lang="ru-RU" sz="3200" b="1" u="sng" dirty="0" smtClean="0">
                <a:solidFill>
                  <a:srgbClr val="7030A0"/>
                </a:solidFill>
              </a:rPr>
              <a:t>мы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u="dbl" dirty="0" smtClean="0">
                <a:solidFill>
                  <a:srgbClr val="7030A0"/>
                </a:solidFill>
              </a:rPr>
              <a:t>встречаем</a:t>
            </a:r>
            <a:r>
              <a:rPr lang="ru-RU" sz="3200" b="1" dirty="0" smtClean="0">
                <a:solidFill>
                  <a:srgbClr val="7030A0"/>
                </a:solidFill>
              </a:rPr>
              <a:t> весной скворцов.</a:t>
            </a:r>
          </a:p>
          <a:p>
            <a:endParaRPr lang="ru-RU" dirty="0"/>
          </a:p>
        </p:txBody>
      </p:sp>
      <p:pic>
        <p:nvPicPr>
          <p:cNvPr id="40962" name="Picture 2" descr="Сквор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8763" y="1729854"/>
            <a:ext cx="5028907" cy="424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5362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881026" y="1000108"/>
            <a:ext cx="10287072" cy="32226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Потренируемся!</a:t>
            </a:r>
          </a:p>
        </p:txBody>
      </p:sp>
      <p:pic>
        <p:nvPicPr>
          <p:cNvPr id="15363" name="Picture 3" descr="мальчик за компо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1" y="3962400"/>
            <a:ext cx="350308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1. Отметьте </a:t>
            </a:r>
            <a:r>
              <a:rPr lang="ru-RU" sz="5400" b="1" dirty="0" smtClean="0">
                <a:solidFill>
                  <a:srgbClr val="7030A0"/>
                </a:solidFill>
              </a:rPr>
              <a:t>глагол будущего времени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66778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38942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dirty="0" smtClean="0"/>
              <a:t>пробежала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66778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667504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dirty="0" smtClean="0"/>
              <a:t>прилетит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ru-RU" sz="5400" dirty="0" smtClean="0"/>
              <a:t>      </a:t>
            </a:r>
            <a:r>
              <a:rPr lang="ru-RU" sz="5800" dirty="0" smtClean="0"/>
              <a:t>воркует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ru-RU" sz="5400" dirty="0" smtClean="0"/>
              <a:t>      </a:t>
            </a:r>
            <a:r>
              <a:rPr lang="ru-RU" sz="5800" dirty="0" smtClean="0"/>
              <a:t>написал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2. Выберите </a:t>
            </a:r>
            <a:r>
              <a:rPr lang="ru-RU" sz="4800" b="1" dirty="0" smtClean="0">
                <a:solidFill>
                  <a:srgbClr val="7030A0"/>
                </a:solidFill>
              </a:rPr>
              <a:t>глагол, который стоит в форме прошедшего времени</a:t>
            </a:r>
            <a:endParaRPr lang="ru-RU" sz="4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66778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 smtClean="0"/>
              <a:t>задали 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38942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 smtClean="0"/>
              <a:t>будет смотреть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66778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 smtClean="0"/>
              <a:t>покатиться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667504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 smtClean="0"/>
              <a:t>выходит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895" y="604275"/>
            <a:ext cx="11422967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3. Какой </a:t>
            </a:r>
            <a:r>
              <a:rPr lang="ru-RU" sz="3600" b="1" dirty="0" smtClean="0">
                <a:solidFill>
                  <a:srgbClr val="7030A0"/>
                </a:solidFill>
              </a:rPr>
              <a:t>из данных глаголов имеет несовершенный вид: </a:t>
            </a:r>
            <a:r>
              <a:rPr lang="ru-RU" sz="3600" i="1" dirty="0" smtClean="0"/>
              <a:t>Ася словно избегала меня, но уже не позволила себе ни одной из тех шалостей, которые так удивили меня</a:t>
            </a:r>
            <a:r>
              <a:rPr lang="ru-RU" sz="4000" i="1" dirty="0" smtClean="0"/>
              <a:t>.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38642" y="2748027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не позволила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24874" y="2846501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удивили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52710" y="4880398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избегала 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723775" y="4936669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нет таких глаголов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2268" y="4917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4. В </a:t>
            </a:r>
            <a:r>
              <a:rPr lang="ru-RU" sz="5400" b="1" dirty="0" smtClean="0">
                <a:solidFill>
                  <a:srgbClr val="7030A0"/>
                </a:solidFill>
              </a:rPr>
              <a:t>каком из данных глаголов должна писаться буква И?</a:t>
            </a:r>
            <a:endParaRPr lang="ru-RU" sz="5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80846" y="2354131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dirty="0" smtClean="0"/>
              <a:t>налива..м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67077" y="24244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dirty="0" smtClean="0"/>
              <a:t>меша..</a:t>
            </a:r>
            <a:r>
              <a:rPr lang="ru-RU" sz="5400" dirty="0" err="1" smtClean="0"/>
              <a:t>тся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66778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dirty="0" err="1" smtClean="0"/>
              <a:t>мысл</a:t>
            </a:r>
            <a:r>
              <a:rPr lang="ru-RU" sz="5400" dirty="0" smtClean="0"/>
              <a:t>..</a:t>
            </a:r>
            <a:r>
              <a:rPr lang="ru-RU" sz="5400" dirty="0" err="1" smtClean="0"/>
              <a:t>шь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667504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dirty="0" err="1" smtClean="0"/>
              <a:t>покупа</a:t>
            </a:r>
            <a:r>
              <a:rPr lang="ru-RU" sz="5400" dirty="0" smtClean="0"/>
              <a:t>..т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76642" y="2344002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8206" y="2386205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40876" y="4679238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3971" y="4679238"/>
            <a:ext cx="570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4132" y="6746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5. В </a:t>
            </a:r>
            <a:r>
              <a:rPr lang="ru-RU" sz="5400" b="1" dirty="0" smtClean="0">
                <a:solidFill>
                  <a:srgbClr val="7030A0"/>
                </a:solidFill>
              </a:rPr>
              <a:t>каком ряду глаголы относятся к одному виду?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66778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 люблю, придумывал, </a:t>
            </a:r>
          </a:p>
          <a:p>
            <a:pPr algn="ctr"/>
            <a:r>
              <a:rPr lang="ru-RU" sz="3600" dirty="0" smtClean="0"/>
              <a:t>работать, спел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38942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заснул, открылся, </a:t>
            </a:r>
          </a:p>
          <a:p>
            <a:pPr algn="ctr"/>
            <a:r>
              <a:rPr lang="ru-RU" sz="3600" dirty="0" smtClean="0"/>
              <a:t>бегите, ищу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66778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вспомню, покорми, </a:t>
            </a:r>
          </a:p>
          <a:p>
            <a:pPr algn="ctr"/>
            <a:r>
              <a:rPr lang="ru-RU" sz="3600" dirty="0" smtClean="0"/>
              <a:t>прошелся, увижу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667504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вылез, зажмурился, </a:t>
            </a:r>
          </a:p>
          <a:p>
            <a:pPr algn="ctr"/>
            <a:r>
              <a:rPr lang="ru-RU" sz="3600" dirty="0" smtClean="0"/>
              <a:t>подрабатывал, ем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4133" y="6324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 </a:t>
            </a:r>
            <a:r>
              <a:rPr lang="ru-RU" sz="5400" b="1" dirty="0" smtClean="0">
                <a:solidFill>
                  <a:srgbClr val="7030A0"/>
                </a:solidFill>
              </a:rPr>
              <a:t>6.</a:t>
            </a:r>
            <a:r>
              <a:rPr lang="ru-RU" sz="5400" b="1" i="1" dirty="0" smtClean="0"/>
              <a:t> </a:t>
            </a:r>
            <a:r>
              <a:rPr lang="ru-RU" sz="5400" b="1" dirty="0" smtClean="0">
                <a:solidFill>
                  <a:srgbClr val="7030A0"/>
                </a:solidFill>
              </a:rPr>
              <a:t>В </a:t>
            </a:r>
            <a:r>
              <a:rPr lang="ru-RU" sz="5400" b="1" dirty="0" smtClean="0">
                <a:solidFill>
                  <a:srgbClr val="7030A0"/>
                </a:solidFill>
              </a:rPr>
              <a:t>каком ряду все глаголы являются переходными?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66778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лягу, помогу, </a:t>
            </a:r>
          </a:p>
          <a:p>
            <a:pPr algn="ctr"/>
            <a:r>
              <a:rPr lang="ru-RU" sz="3200" dirty="0" smtClean="0"/>
              <a:t>уберу, сделаю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38942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учу, узнаем, </a:t>
            </a:r>
          </a:p>
          <a:p>
            <a:pPr algn="ctr"/>
            <a:r>
              <a:rPr lang="ru-RU" sz="3200" dirty="0" smtClean="0"/>
              <a:t>принесите, сочиняю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66778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встать, ползти, </a:t>
            </a:r>
          </a:p>
          <a:p>
            <a:pPr algn="ctr"/>
            <a:r>
              <a:rPr lang="ru-RU" sz="3200" dirty="0" smtClean="0"/>
              <a:t>сплетничать, синеть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667504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 танцуешь, смущаться, </a:t>
            </a:r>
          </a:p>
          <a:p>
            <a:pPr algn="ctr"/>
            <a:r>
              <a:rPr lang="ru-RU" sz="3200" dirty="0" smtClean="0"/>
              <a:t>выбрать, несу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9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7. В </a:t>
            </a:r>
            <a:r>
              <a:rPr lang="ru-RU" sz="5400" b="1" dirty="0" smtClean="0">
                <a:solidFill>
                  <a:srgbClr val="7030A0"/>
                </a:solidFill>
              </a:rPr>
              <a:t>каком ряду все слова являются глаголами?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66778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выписал, замерз, </a:t>
            </a:r>
          </a:p>
          <a:p>
            <a:pPr algn="ctr"/>
            <a:r>
              <a:rPr lang="ru-RU" sz="3600" dirty="0" smtClean="0"/>
              <a:t>куплю, забыт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38942" y="2143116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одет, смел, </a:t>
            </a:r>
          </a:p>
          <a:p>
            <a:pPr algn="ctr"/>
            <a:r>
              <a:rPr lang="ru-RU" sz="3600" dirty="0" smtClean="0"/>
              <a:t>съел, сходите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66778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построен, нарисовала, </a:t>
            </a:r>
          </a:p>
          <a:p>
            <a:pPr algn="ctr"/>
            <a:r>
              <a:rPr lang="ru-RU" sz="3200" dirty="0" smtClean="0"/>
              <a:t>берег, сшит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667504" y="4500570"/>
            <a:ext cx="44704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/>
              <a:t>выдержишь, дам, </a:t>
            </a:r>
          </a:p>
          <a:p>
            <a:pPr algn="ctr"/>
            <a:r>
              <a:rPr lang="ru-RU" sz="3600" dirty="0" smtClean="0"/>
              <a:t>отбил, сотри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2260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Сегодня на уроке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36098" y="1111348"/>
            <a:ext cx="11338560" cy="5345723"/>
          </a:xfrm>
        </p:spPr>
        <p:txBody>
          <a:bodyPr>
            <a:normAutofit lnSpcReduction="10000"/>
          </a:bodyPr>
          <a:lstStyle/>
          <a:p>
            <a:pPr indent="228600" algn="ct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ВСПОМНИМ: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Какая часть речи называется </a:t>
            </a:r>
            <a:r>
              <a:rPr lang="ru-RU" b="1" dirty="0" smtClean="0">
                <a:solidFill>
                  <a:srgbClr val="00B050"/>
                </a:solidFill>
              </a:rPr>
              <a:t>глаголом</a:t>
            </a:r>
            <a:r>
              <a:rPr lang="ru-RU" dirty="0" smtClean="0"/>
              <a:t>. Что является </a:t>
            </a:r>
            <a:r>
              <a:rPr lang="ru-RU" b="1" dirty="0" smtClean="0">
                <a:solidFill>
                  <a:srgbClr val="00B050"/>
                </a:solidFill>
              </a:rPr>
              <a:t>начальной формой глагола</a:t>
            </a:r>
            <a:r>
              <a:rPr lang="ru-RU" dirty="0" smtClean="0"/>
              <a:t>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На какие вопросы отвечают глаголы </a:t>
            </a:r>
            <a:r>
              <a:rPr lang="ru-RU" b="1" dirty="0" smtClean="0">
                <a:solidFill>
                  <a:srgbClr val="00B050"/>
                </a:solidFill>
              </a:rPr>
              <a:t>совершенного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00B050"/>
                </a:solidFill>
              </a:rPr>
              <a:t>несовершенного вида</a:t>
            </a:r>
            <a:r>
              <a:rPr lang="ru-RU" dirty="0" smtClean="0"/>
              <a:t>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Что такое </a:t>
            </a:r>
            <a:r>
              <a:rPr lang="ru-RU" b="1" dirty="0" smtClean="0">
                <a:solidFill>
                  <a:srgbClr val="00B050"/>
                </a:solidFill>
              </a:rPr>
              <a:t>переходность глагола</a:t>
            </a:r>
            <a:r>
              <a:rPr lang="ru-RU" dirty="0" smtClean="0"/>
              <a:t>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Какие глаголы относятся к </a:t>
            </a:r>
            <a:r>
              <a:rPr lang="ru-RU" b="1" dirty="0" smtClean="0">
                <a:solidFill>
                  <a:srgbClr val="00B050"/>
                </a:solidFill>
              </a:rPr>
              <a:t>I спряжению</a:t>
            </a:r>
            <a:r>
              <a:rPr lang="ru-RU" dirty="0" smtClean="0"/>
              <a:t>, какие – ко </a:t>
            </a:r>
            <a:r>
              <a:rPr lang="ru-RU" b="1" dirty="0" smtClean="0">
                <a:solidFill>
                  <a:srgbClr val="00B050"/>
                </a:solidFill>
              </a:rPr>
              <a:t>II</a:t>
            </a:r>
            <a:r>
              <a:rPr lang="ru-RU" dirty="0" smtClean="0"/>
              <a:t>. Какие глаголы называются </a:t>
            </a:r>
            <a:r>
              <a:rPr lang="ru-RU" b="1" dirty="0" smtClean="0">
                <a:solidFill>
                  <a:srgbClr val="00B050"/>
                </a:solidFill>
              </a:rPr>
              <a:t>разноспрягаемыми</a:t>
            </a:r>
            <a:r>
              <a:rPr lang="ru-RU" dirty="0" smtClean="0"/>
              <a:t>. 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Наклонения глагола</a:t>
            </a:r>
            <a:r>
              <a:rPr lang="ru-RU" dirty="0" smtClean="0"/>
              <a:t>, признаки каждого наклонения.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Как </a:t>
            </a:r>
            <a:r>
              <a:rPr lang="ru-RU" b="1" dirty="0" smtClean="0">
                <a:solidFill>
                  <a:srgbClr val="00B050"/>
                </a:solidFill>
              </a:rPr>
              <a:t>изменяются</a:t>
            </a:r>
            <a:r>
              <a:rPr lang="ru-RU" dirty="0" smtClean="0"/>
              <a:t> глаголы.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Какова </a:t>
            </a:r>
            <a:r>
              <a:rPr lang="ru-RU" b="1" dirty="0" smtClean="0">
                <a:solidFill>
                  <a:srgbClr val="00B050"/>
                </a:solidFill>
              </a:rPr>
              <a:t>синтаксическая роль глагола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22606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ПОДВЕДЕНИЕ ИТОГОВ УРОКА.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36098" y="1111348"/>
            <a:ext cx="11338560" cy="5345723"/>
          </a:xfrm>
        </p:spPr>
        <p:txBody>
          <a:bodyPr>
            <a:normAutofit lnSpcReduction="10000"/>
          </a:bodyPr>
          <a:lstStyle/>
          <a:p>
            <a:pPr indent="228600" algn="ct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ВСПОМНИЛИ: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Какая часть речи называется </a:t>
            </a:r>
            <a:r>
              <a:rPr lang="ru-RU" b="1" dirty="0" smtClean="0">
                <a:solidFill>
                  <a:srgbClr val="00B050"/>
                </a:solidFill>
              </a:rPr>
              <a:t>глаголом</a:t>
            </a:r>
            <a:r>
              <a:rPr lang="ru-RU" dirty="0" smtClean="0"/>
              <a:t>. Что является </a:t>
            </a:r>
            <a:r>
              <a:rPr lang="ru-RU" b="1" dirty="0" smtClean="0">
                <a:solidFill>
                  <a:srgbClr val="00B050"/>
                </a:solidFill>
              </a:rPr>
              <a:t>начальной формой глагола</a:t>
            </a:r>
            <a:r>
              <a:rPr lang="ru-RU" dirty="0" smtClean="0"/>
              <a:t>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На какие вопросы отвечают глаголы </a:t>
            </a:r>
            <a:r>
              <a:rPr lang="ru-RU" b="1" dirty="0" smtClean="0">
                <a:solidFill>
                  <a:srgbClr val="00B050"/>
                </a:solidFill>
              </a:rPr>
              <a:t>совершенного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00B050"/>
                </a:solidFill>
              </a:rPr>
              <a:t>несовершенного вида</a:t>
            </a:r>
            <a:r>
              <a:rPr lang="ru-RU" dirty="0" smtClean="0"/>
              <a:t>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Что такое </a:t>
            </a:r>
            <a:r>
              <a:rPr lang="ru-RU" b="1" dirty="0" smtClean="0">
                <a:solidFill>
                  <a:srgbClr val="00B050"/>
                </a:solidFill>
              </a:rPr>
              <a:t>переходность глагола</a:t>
            </a:r>
            <a:r>
              <a:rPr lang="ru-RU" dirty="0" smtClean="0"/>
              <a:t>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Какие глаголы относятся к </a:t>
            </a:r>
            <a:r>
              <a:rPr lang="ru-RU" b="1" dirty="0" smtClean="0">
                <a:solidFill>
                  <a:srgbClr val="00B050"/>
                </a:solidFill>
              </a:rPr>
              <a:t>I спряжению</a:t>
            </a:r>
            <a:r>
              <a:rPr lang="ru-RU" dirty="0" smtClean="0"/>
              <a:t>, какие – ко </a:t>
            </a:r>
            <a:r>
              <a:rPr lang="ru-RU" b="1" dirty="0" smtClean="0">
                <a:solidFill>
                  <a:srgbClr val="00B050"/>
                </a:solidFill>
              </a:rPr>
              <a:t>II</a:t>
            </a:r>
            <a:r>
              <a:rPr lang="ru-RU" dirty="0" smtClean="0"/>
              <a:t>. Какие глаголы называются </a:t>
            </a:r>
            <a:r>
              <a:rPr lang="ru-RU" b="1" dirty="0" smtClean="0">
                <a:solidFill>
                  <a:srgbClr val="00B050"/>
                </a:solidFill>
              </a:rPr>
              <a:t>разноспрягаемыми</a:t>
            </a:r>
            <a:r>
              <a:rPr lang="ru-RU" dirty="0" smtClean="0"/>
              <a:t>. 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Наклонения глагола</a:t>
            </a:r>
            <a:r>
              <a:rPr lang="ru-RU" dirty="0" smtClean="0"/>
              <a:t>, признаки каждого наклонения.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Как </a:t>
            </a:r>
            <a:r>
              <a:rPr lang="ru-RU" b="1" dirty="0" smtClean="0">
                <a:solidFill>
                  <a:srgbClr val="00B050"/>
                </a:solidFill>
              </a:rPr>
              <a:t>изменяются</a:t>
            </a:r>
            <a:r>
              <a:rPr lang="ru-RU" dirty="0" smtClean="0"/>
              <a:t> глаголы.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Какова </a:t>
            </a:r>
            <a:r>
              <a:rPr lang="ru-RU" b="1" dirty="0" smtClean="0">
                <a:solidFill>
                  <a:srgbClr val="00B050"/>
                </a:solidFill>
              </a:rPr>
              <a:t>синтаксическая роль глагола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Самостоятельная работа.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Упражнение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36 </a:t>
            </a:r>
            <a:r>
              <a:rPr lang="ru-RU" b="1" dirty="0" smtClean="0"/>
              <a:t>(стр. 18)</a:t>
            </a:r>
            <a:r>
              <a:rPr lang="ru-RU" dirty="0" smtClean="0"/>
              <a:t>. Спишите, вставляя пропущенные буквы, укажите наклонение глаголов, время, лицо и число. Выделите грамматические основы предложений.</a:t>
            </a:r>
            <a:endParaRPr lang="ru-RU" dirty="0"/>
          </a:p>
        </p:txBody>
      </p:sp>
      <p:pic>
        <p:nvPicPr>
          <p:cNvPr id="4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:a16="http://schemas.microsoft.com/office/drawing/2014/main" xmlns="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496" y="3235569"/>
            <a:ext cx="4506703" cy="323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такое глагол?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232" y="4090523"/>
            <a:ext cx="11211951" cy="2507224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err="1" smtClean="0">
                <a:solidFill>
                  <a:srgbClr val="C00000"/>
                </a:solidFill>
              </a:rPr>
              <a:t>Глаго́л</a:t>
            </a:r>
            <a:r>
              <a:rPr lang="ru-RU" sz="3200" dirty="0" smtClean="0"/>
              <a:t> </a:t>
            </a:r>
            <a:r>
              <a:rPr lang="ru-RU" sz="3200" b="1" dirty="0" smtClean="0"/>
              <a:t>— самостоятельная часть речи, которая обозначает </a:t>
            </a:r>
            <a:r>
              <a:rPr lang="ru-RU" sz="3200" b="1" dirty="0" smtClean="0">
                <a:solidFill>
                  <a:srgbClr val="7030A0"/>
                </a:solidFill>
              </a:rPr>
              <a:t>действие предмета</a:t>
            </a:r>
            <a:r>
              <a:rPr lang="ru-RU" sz="3200" b="1" dirty="0" smtClean="0"/>
              <a:t> и отвечает на вопросы </a:t>
            </a:r>
            <a:r>
              <a:rPr lang="ru-RU" sz="3200" b="1" dirty="0" smtClean="0">
                <a:solidFill>
                  <a:srgbClr val="7030A0"/>
                </a:solidFill>
              </a:rPr>
              <a:t>что делать? что сделать?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543" y="1759692"/>
            <a:ext cx="69822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dirty="0" smtClean="0"/>
              <a:t>Глагол является основой языка.</a:t>
            </a:r>
            <a:br>
              <a:rPr lang="ru-RU" sz="3200" dirty="0" smtClean="0"/>
            </a:br>
            <a:r>
              <a:rPr lang="ru-RU" sz="3200" dirty="0" smtClean="0"/>
              <a:t>Найти верный глагол для фразы –</a:t>
            </a:r>
            <a:br>
              <a:rPr lang="ru-RU" sz="3200" dirty="0" smtClean="0"/>
            </a:br>
            <a:r>
              <a:rPr lang="ru-RU" sz="3200" dirty="0" smtClean="0"/>
              <a:t>значит дать движение фразе.</a:t>
            </a:r>
          </a:p>
          <a:p>
            <a:pPr indent="457200" algn="r"/>
            <a:r>
              <a:rPr lang="ru-RU" sz="3200" dirty="0" smtClean="0"/>
              <a:t>А.Н. Толстой</a:t>
            </a:r>
            <a:endParaRPr lang="ru-RU" sz="3200" dirty="0"/>
          </a:p>
        </p:txBody>
      </p:sp>
      <p:pic>
        <p:nvPicPr>
          <p:cNvPr id="1026" name="Picture 2" descr="https://bloknot.ru/wp-content/uploads/2017/01/tolstoj-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8241" y="1506620"/>
            <a:ext cx="2314984" cy="230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65" y="2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Неопределённая форма глагола.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5092504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Особенности заключаются в следующем: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Глаголы в неопределённой форме отвечают на вопросы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«что делать?»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«что сделать?»</a:t>
            </a:r>
            <a:r>
              <a:rPr lang="ru-RU" dirty="0" smtClean="0"/>
              <a:t>.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Наделены грамматическими признаками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вида</a:t>
            </a:r>
            <a:r>
              <a:rPr lang="ru-RU" dirty="0" smtClean="0"/>
              <a:t> (совершенный либо несовершенный): </a:t>
            </a:r>
            <a:r>
              <a:rPr lang="ru-RU" b="1" dirty="0" smtClean="0">
                <a:solidFill>
                  <a:srgbClr val="7030A0"/>
                </a:solidFill>
              </a:rPr>
              <a:t>писать – написать</a:t>
            </a:r>
            <a:r>
              <a:rPr lang="ru-RU" dirty="0" smtClean="0"/>
              <a:t>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Бывают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возвратными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невозвратными: </a:t>
            </a:r>
            <a:r>
              <a:rPr lang="ru-RU" b="1" dirty="0" smtClean="0">
                <a:solidFill>
                  <a:srgbClr val="7030A0"/>
                </a:solidFill>
              </a:rPr>
              <a:t>умыть – умыться.</a:t>
            </a:r>
            <a:endParaRPr lang="ru-RU" dirty="0" smtClean="0">
              <a:solidFill>
                <a:srgbClr val="7030A0"/>
              </a:solidFill>
            </a:endParaRP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Сохраняется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переходность/непереходность: </a:t>
            </a:r>
            <a:r>
              <a:rPr lang="ru-RU" b="1" dirty="0" smtClean="0">
                <a:solidFill>
                  <a:srgbClr val="7030A0"/>
                </a:solidFill>
              </a:rPr>
              <a:t>взойти, читать.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При формообразовании используются суффиксы неопределенной формы глагола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Важно!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39483"/>
            <a:ext cx="10515600" cy="5037480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Любую глагольную словоформу можно поставить в начальную с помощью вопроса «что делать?» или «что сделать?». Неопределенными такие словоформы называют потому, что </a:t>
            </a:r>
            <a:r>
              <a:rPr lang="ru-RU" b="1" dirty="0" smtClean="0">
                <a:solidFill>
                  <a:srgbClr val="00B050"/>
                </a:solidFill>
              </a:rPr>
              <a:t>невозможно определить</a:t>
            </a:r>
            <a:r>
              <a:rPr lang="ru-RU" dirty="0" smtClean="0"/>
              <a:t> их основные грамматические признаки: </a:t>
            </a:r>
            <a:r>
              <a:rPr lang="ru-RU" b="1" dirty="0" smtClean="0">
                <a:solidFill>
                  <a:srgbClr val="00B050"/>
                </a:solidFill>
              </a:rPr>
              <a:t>время, лицо, наклонение, род и число</a:t>
            </a:r>
            <a:r>
              <a:rPr lang="ru-RU" dirty="0" smtClean="0"/>
              <a:t>, чем они и отличаются от остальных.</a:t>
            </a:r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1506" name="AutoShape 2" descr="Неопределенная форма глаг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Неопределенная форма глаг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Неопределенная форма глаг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Неопределенная форма глаг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4794" y="3701033"/>
            <a:ext cx="10217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Какие глаголы даны в неопределённой форме?</a:t>
            </a:r>
          </a:p>
          <a:p>
            <a:pPr indent="22860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Гудеть, пишет, бежать, читает, стеречь, рисует, шьёт, научить, поёт, блестит, блистать, желаю, иметь, пляшет.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1669" y="5396691"/>
            <a:ext cx="9332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Гудеть, бежать, стеречь, научить, блистать, иметь </a:t>
            </a:r>
            <a:endParaRPr lang="ru-RU" sz="28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2BA5D9-60B2-4184-89AB-279EA057F8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336" y="4613053"/>
            <a:ext cx="213964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8" y="2103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Глаголы совершенного и несовершенного вида.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763" y="1491176"/>
            <a:ext cx="11499165" cy="519097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Глаголы несовершенного вида</a:t>
            </a:r>
            <a:r>
              <a:rPr lang="ru-RU" dirty="0" smtClean="0"/>
              <a:t> отвечают на вопрос </a:t>
            </a:r>
            <a:r>
              <a:rPr lang="ru-RU" i="1" dirty="0" smtClean="0"/>
              <a:t> </a:t>
            </a:r>
            <a:r>
              <a:rPr lang="ru-RU" b="1" i="1" dirty="0" smtClean="0">
                <a:solidFill>
                  <a:srgbClr val="C00000"/>
                </a:solidFill>
              </a:rPr>
              <a:t>что делать? </a:t>
            </a:r>
            <a:r>
              <a:rPr lang="ru-RU" b="1" i="1" dirty="0" smtClean="0">
                <a:solidFill>
                  <a:srgbClr val="7030A0"/>
                </a:solidFill>
              </a:rPr>
              <a:t>сидеть,  говорить,  играть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indent="228600" algn="just">
              <a:buNone/>
            </a:pPr>
            <a:r>
              <a:rPr lang="ru-RU" dirty="0" smtClean="0"/>
              <a:t>В любой временной форме они обозначают </a:t>
            </a:r>
            <a:r>
              <a:rPr lang="ru-RU" b="1" dirty="0" smtClean="0"/>
              <a:t>повторяющееся или продолжающееся действие.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Глаголы совершенного вида</a:t>
            </a:r>
            <a:r>
              <a:rPr lang="ru-RU" dirty="0" smtClean="0"/>
              <a:t> отвечают на вопрос </a:t>
            </a:r>
            <a:r>
              <a:rPr lang="ru-RU" b="1" i="1" dirty="0" smtClean="0">
                <a:solidFill>
                  <a:srgbClr val="C00000"/>
                </a:solidFill>
              </a:rPr>
              <a:t>что сделать?</a:t>
            </a:r>
            <a:endParaRPr lang="ru-RU" dirty="0" smtClean="0"/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присесть,  поговорить,  прочитать</a:t>
            </a:r>
            <a:endParaRPr lang="ru-RU" b="1" dirty="0" smtClean="0">
              <a:solidFill>
                <a:srgbClr val="7030A0"/>
              </a:solidFill>
            </a:endParaRPr>
          </a:p>
          <a:p>
            <a:pPr indent="228600" algn="just">
              <a:buNone/>
            </a:pPr>
            <a:r>
              <a:rPr lang="ru-RU" dirty="0" smtClean="0"/>
              <a:t>Обозначают </a:t>
            </a:r>
            <a:r>
              <a:rPr lang="ru-RU" b="1" dirty="0" smtClean="0"/>
              <a:t>завершённое (законченное) и неповторяющееся действие.</a:t>
            </a:r>
            <a:endParaRPr lang="ru-RU" b="1" dirty="0"/>
          </a:p>
        </p:txBody>
      </p:sp>
      <p:pic>
        <p:nvPicPr>
          <p:cNvPr id="4" name="Picture 2" descr="C:\Documents and Settings\Marina\Рабочий стол\Копия учеба\Копия 209.gif">
            <a:extLst>
              <a:ext uri="{FF2B5EF4-FFF2-40B4-BE49-F238E27FC236}">
                <a16:creationId xmlns:a16="http://schemas.microsoft.com/office/drawing/2014/main" xmlns="" id="{F5A9094E-0D5D-4D33-82F9-1C9EF57E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4333" y="5124938"/>
            <a:ext cx="1191064" cy="15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Видовые пары глаголов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5416062"/>
          </a:xfrm>
        </p:spPr>
        <p:txBody>
          <a:bodyPr/>
          <a:lstStyle/>
          <a:p>
            <a:pPr indent="228600" algn="just">
              <a:buNone/>
            </a:pPr>
            <a:r>
              <a:rPr lang="ru-RU" sz="2400" dirty="0" smtClean="0"/>
              <a:t>Многие глаголы могут иметь совершенный и несовершенный вид. Два вида одного и того же глагола образуют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видовую пару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22534" name="Picture 6" descr="http://900igr.net/up/datas/89208/0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3698" y="1809117"/>
            <a:ext cx="8664867" cy="48739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1354" y="3370944"/>
            <a:ext cx="3040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говорить – поговорить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02855" y="5452961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 smtClean="0"/>
              <a:t>засыпа́ть – засы́пать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00117" y="3312325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бросать - бросить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3002" y="5506887"/>
            <a:ext cx="2361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ловить - поймать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39029" y="3298259"/>
            <a:ext cx="3693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перечитать - перечитывать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Переходные и непереходные глаголы.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228600" algn="just" fontAlgn="base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Переходность</a:t>
            </a:r>
            <a:r>
              <a:rPr lang="ru-RU" dirty="0" smtClean="0"/>
              <a:t> — это способность глагола обозначать, что действие переходит на объект (предмет, лицо, животное и пр.).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Переходными</a:t>
            </a:r>
            <a:r>
              <a:rPr lang="ru-RU" dirty="0" smtClean="0"/>
              <a:t> являются те глаголы, которые управляют или способны управлять прямым дополнением, выраженным формой:</a:t>
            </a:r>
          </a:p>
          <a:p>
            <a:pPr indent="228600" algn="just" fontAlgn="base">
              <a:buNone/>
            </a:pPr>
            <a:r>
              <a:rPr lang="ru-RU" dirty="0" smtClean="0"/>
              <a:t>1.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Винительного падежа без предлога </a:t>
            </a:r>
            <a:r>
              <a:rPr lang="ru-RU" dirty="0" smtClean="0"/>
              <a:t>существительного или местоимения, например:</a:t>
            </a:r>
          </a:p>
          <a:p>
            <a:pPr indent="228600" algn="just" fontAlgn="base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превосходить (кого?) соперника;</a:t>
            </a:r>
            <a:endParaRPr lang="ru-RU" b="1" dirty="0" smtClean="0">
              <a:solidFill>
                <a:srgbClr val="7030A0"/>
              </a:solidFill>
            </a:endParaRPr>
          </a:p>
          <a:p>
            <a:pPr indent="228600" algn="just" fontAlgn="base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нести (что?) корзинку.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1077</Words>
  <Application>Microsoft Office PowerPoint</Application>
  <PresentationFormat>Произвольный</PresentationFormat>
  <Paragraphs>195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Игра «Четвертый лишний». </vt:lpstr>
      <vt:lpstr>Сегодня на уроке</vt:lpstr>
      <vt:lpstr>Что такое глагол?</vt:lpstr>
      <vt:lpstr>Неопределённая форма глагола.</vt:lpstr>
      <vt:lpstr>Важно!</vt:lpstr>
      <vt:lpstr>Глаголы совершенного и несовершенного вида.</vt:lpstr>
      <vt:lpstr>Видовые пары глаголов </vt:lpstr>
      <vt:lpstr>Переходные и непереходные глаголы.</vt:lpstr>
      <vt:lpstr>Слайд 10</vt:lpstr>
      <vt:lpstr>Спряжение глаголов.</vt:lpstr>
      <vt:lpstr>Слайд 12</vt:lpstr>
      <vt:lpstr>Задание №1. Определите спряжение глаголов. </vt:lpstr>
      <vt:lpstr>Слайд 14</vt:lpstr>
      <vt:lpstr>Наклонение глагола.</vt:lpstr>
      <vt:lpstr>Задание №2. Найдите глаголы, определите их наклонение.</vt:lpstr>
      <vt:lpstr>Слайд 17</vt:lpstr>
      <vt:lpstr>Как изменяются глаголы? </vt:lpstr>
      <vt:lpstr>Как изменяются глаголы? </vt:lpstr>
      <vt:lpstr>Синтаксическая роль глагола.</vt:lpstr>
      <vt:lpstr>Задание №3.</vt:lpstr>
      <vt:lpstr>Слайд 22</vt:lpstr>
      <vt:lpstr>1. Отметьте глагол будущего времени</vt:lpstr>
      <vt:lpstr>2. Выберите глагол, который стоит в форме прошедшего времени</vt:lpstr>
      <vt:lpstr>3. Какой из данных глаголов имеет несовершенный вид: Ася словно избегала меня, но уже не позволила себе ни одной из тех шалостей, которые так удивили меня.</vt:lpstr>
      <vt:lpstr>4. В каком из данных глаголов должна писаться буква И?</vt:lpstr>
      <vt:lpstr>5. В каком ряду глаголы относятся к одному виду? </vt:lpstr>
      <vt:lpstr> 6. В каком ряду все глаголы являются переходными? </vt:lpstr>
      <vt:lpstr>7. В каком ряду все слова являются глаголами? 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105</cp:revision>
  <dcterms:created xsi:type="dcterms:W3CDTF">2020-08-20T14:06:43Z</dcterms:created>
  <dcterms:modified xsi:type="dcterms:W3CDTF">2020-09-07T14:56:08Z</dcterms:modified>
</cp:coreProperties>
</file>