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1396" r:id="rId2"/>
    <p:sldId id="1397" r:id="rId3"/>
    <p:sldId id="1398" r:id="rId4"/>
    <p:sldId id="1399" r:id="rId5"/>
    <p:sldId id="1400" r:id="rId6"/>
    <p:sldId id="1405" r:id="rId7"/>
    <p:sldId id="1406" r:id="rId8"/>
    <p:sldId id="1407" r:id="rId9"/>
    <p:sldId id="1432" r:id="rId10"/>
    <p:sldId id="1408" r:id="rId11"/>
    <p:sldId id="1433" r:id="rId12"/>
    <p:sldId id="1409" r:id="rId13"/>
    <p:sldId id="1410" r:id="rId14"/>
    <p:sldId id="1411" r:id="rId15"/>
    <p:sldId id="1412" r:id="rId16"/>
    <p:sldId id="1413" r:id="rId17"/>
    <p:sldId id="1414" r:id="rId18"/>
    <p:sldId id="1415" r:id="rId19"/>
    <p:sldId id="1424" r:id="rId20"/>
    <p:sldId id="1425" r:id="rId21"/>
    <p:sldId id="1416" r:id="rId22"/>
    <p:sldId id="1435" r:id="rId23"/>
    <p:sldId id="1417" r:id="rId24"/>
    <p:sldId id="1419" r:id="rId25"/>
    <p:sldId id="1420" r:id="rId26"/>
    <p:sldId id="1426" r:id="rId27"/>
    <p:sldId id="1427" r:id="rId28"/>
    <p:sldId id="1421" r:id="rId29"/>
    <p:sldId id="1431" r:id="rId30"/>
    <p:sldId id="1401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60093"/>
    <a:srgbClr val="FFFF99"/>
    <a:srgbClr val="F7F3EA"/>
    <a:srgbClr val="F6F2E7"/>
    <a:srgbClr val="F6F3EC"/>
    <a:srgbClr val="612A8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0147" autoAdjust="0"/>
    <p:restoredTop sz="94394" autoAdjust="0"/>
  </p:normalViewPr>
  <p:slideViewPr>
    <p:cSldViewPr>
      <p:cViewPr varScale="1">
        <p:scale>
          <a:sx n="67" d="100"/>
          <a:sy n="67" d="100"/>
        </p:scale>
        <p:origin x="-126" y="-13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ABA0CE-848F-4288-88A6-B0BF7A99CE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DAB8EB5-DD5C-4CDC-81F4-78DDC4F238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56DC668-318C-4737-815A-4F476501D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6FAFBCA-5AB1-4745-B94E-7624823D4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B85B645-55EC-409C-93F0-5139B837F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11097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27D9AEC-4D33-4754-8D0F-7BC2C90EE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D7D524D-6922-4408-BC4A-18B9339B4F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F24FF5F-9A3A-49D1-A601-F5A9FA3D8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927AE4F-A9E2-40FD-A04D-542ACBC4D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48902E-E2EF-4DA4-B31C-F18300A1E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854599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26BDE1F-CB21-43E6-A25A-C3A5E6F664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C31A203-2EA7-48EB-8EB6-389DFED878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3303B0E-696B-419A-B636-1990B6F83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B6DFD0E-60FB-44EE-AB12-8E043105B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1C3B9E3-F2C3-4445-945B-137C648F3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455958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679610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2C4B96-A904-4DFB-8D5A-02DB6CDD5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DEF95B4-3EF6-4348-AF3A-62720C996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7CFF656-718A-4B59-8B08-B94D5CD19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D2D8F10-2187-413F-BDEA-5FC38FCFB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8F57556-632E-4160-88D7-C8B38CF24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159853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7C2FD2-045B-4BED-A6A6-7768B7080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E12BD95-D964-4057-971A-B21DB9966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68ECAD8-52F3-4628-BBDC-BD1EA2CAD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7A97DC0-50EF-4A1A-8637-09094F1AC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D91A04B-4023-4266-B0A6-4CC4E1959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66870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9BC963-6A7A-4EAA-B119-84D21020A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72A56E3-C0EA-4D66-A975-C74EE1AEB4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19F7D93-7189-4D37-BBA0-97B9C21DB0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69A6B56-DA17-4B90-9050-99D01FFA9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79B7D34-D9E4-45F4-BE61-1BCD0EBE1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FFD76A2-830F-41F9-BAF4-9675230E2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798066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9C19DE4-786D-4BA4-BC0F-E88E208DD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930B769-0221-4508-BA86-3A5B533EA7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BB3B103-11FE-4014-BE2A-3C57E27BE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8707093-7E62-4B98-B6F9-EEF86053D6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9026382-0257-4467-8C1C-3040B36B9C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35EE3C8-9232-43C5-BDC4-A75F71062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09122D8C-DB8E-429D-B5BF-79D5875EE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9A2B0162-82B9-46FC-A9D0-EE5928A60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756205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D9B0D82-A33F-4141-BF39-A9BA625AC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1F22253-06E7-486E-A59F-2E821EA88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23C3BD82-F3AD-41FA-BE55-9F4A93F27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A545293-9FE0-4C68-AB61-182A52482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837525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7FE37F5-94CE-48B5-9A4F-6280D613B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43D90CF-A79C-4BFF-92AF-7568C2131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7B3DD66-FD8B-495F-BDA8-7273F5D07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326559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2214E96-B6B2-48C1-BE90-53915DC2C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A2576B2-1626-4A00-80E4-0EAC214F1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E7BC511-91B8-42CC-B69B-3F47C31E3D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83992B1-7AE9-40E3-9CF2-590E5A812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D0F6B1D-4CD6-493A-87B9-315E91747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4472D21-49C7-4468-AC1A-2CA18AFF6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225772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3AA59C9-ECB1-48F2-8B1A-F20D23AA0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F838AE9D-957F-46CD-AD08-934D61534B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C9C8347-7638-474C-83D9-60BC2116C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B5F3C62-F94E-45EE-A203-673FBA885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8343B69-5087-4FFE-9A90-00DE1EC9F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C0DEA60-AE76-4886-B93A-74F162F64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255881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45CCF6-EBE6-4917-8D30-466F989D1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91A5FED-2DBC-4EDE-8A95-ED94057AC9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523FD87-4601-4331-BE36-B8097CB157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92F4433-3ED8-49F8-920B-6E6CE59558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146EA10-877D-490A-B040-E8E936F41A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4732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к презентациям\логопит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9272" y="2786058"/>
            <a:ext cx="2714612" cy="2944868"/>
          </a:xfrm>
          <a:prstGeom prst="rect">
            <a:avLst/>
          </a:prstGeom>
          <a:noFill/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21434" y="4925236"/>
            <a:ext cx="6989209" cy="111985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68440">
              <a:lnSpc>
                <a:spcPts val="4290"/>
              </a:lnSpc>
              <a:spcBef>
                <a:spcPts val="2599"/>
              </a:spcBef>
            </a:pPr>
            <a:r>
              <a:rPr lang="ru-RU" sz="2400" b="1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Учитель: </a:t>
            </a:r>
            <a:r>
              <a:rPr lang="ru-RU" sz="2400" b="1" dirty="0" err="1" smtClean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Норкобилова</a:t>
            </a:r>
            <a:r>
              <a:rPr lang="ru-RU" sz="2400" b="1" dirty="0" smtClean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Нигора</a:t>
            </a:r>
            <a:r>
              <a:rPr lang="ru-RU" sz="2400" b="1" dirty="0" smtClean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Бахтиёровна</a:t>
            </a:r>
            <a:endParaRPr sz="2400" b="1" dirty="0">
              <a:latin typeface="Arial" pitchFamily="34" charset="0"/>
              <a:cs typeface="Arial" pitchFamily="34" charset="0"/>
            </a:endParaRPr>
          </a:p>
          <a:p>
            <a:pPr marL="68440">
              <a:lnSpc>
                <a:spcPts val="4151"/>
              </a:lnSpc>
            </a:pPr>
            <a:endParaRPr sz="3698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4">
            <a:extLst>
              <a:ext uri="{FF2B5EF4-FFF2-40B4-BE49-F238E27FC236}">
                <a16:creationId xmlns="" xmlns:a16="http://schemas.microsoft.com/office/drawing/2014/main" id="{84067987-1644-49AF-8501-9EF4CBC0A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8282" y="1714488"/>
            <a:ext cx="8286808" cy="284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sz="4800" dirty="0" smtClean="0"/>
          </a:p>
          <a:p>
            <a:r>
              <a:rPr lang="ru-RU" sz="4800" b="1" dirty="0" smtClean="0">
                <a:solidFill>
                  <a:srgbClr val="002060"/>
                </a:solidFill>
                <a:latin typeface="Arial Narrow" pitchFamily="34" charset="0"/>
              </a:rPr>
              <a:t>Синтаксис и пунктуация. Текст. Стили литературного языка. </a:t>
            </a:r>
            <a:r>
              <a:rPr lang="ru-RU" sz="4800" dirty="0" smtClean="0"/>
              <a:t>	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endParaRPr lang="ru-RU" altLang="ru-RU" sz="40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Что такое предложение?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5274" y="1500174"/>
            <a:ext cx="10758526" cy="2286016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Предложение</a:t>
            </a:r>
            <a:r>
              <a:rPr lang="ru-RU" sz="3200" b="1" dirty="0" smtClean="0"/>
              <a:t> – это единица синтаксиса, которая выражает относительно законченную мысль и характеризуется интонационной завершенностью.</a:t>
            </a:r>
          </a:p>
          <a:p>
            <a:endParaRPr lang="ru-RU" dirty="0"/>
          </a:p>
        </p:txBody>
      </p:sp>
      <p:pic>
        <p:nvPicPr>
          <p:cNvPr id="5" name="Picture 6" descr="https://avatars.mds.yandex.net/get-zen_doc/1107063/pub_5bb10e3e9f3bb400aa407fb1_5bb10e9c3788e900a9045cf1/scale_12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3388" y="3000372"/>
            <a:ext cx="3572419" cy="25935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38150" y="3000372"/>
            <a:ext cx="678661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buNone/>
            </a:pPr>
            <a:r>
              <a:rPr lang="ru-RU" sz="3200" dirty="0" smtClean="0"/>
              <a:t>Предложение является единицей общения.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Предложение</a:t>
            </a:r>
            <a:r>
              <a:rPr lang="ru-RU" sz="3200" dirty="0" smtClean="0"/>
              <a:t> может состоять из одного слова (</a:t>
            </a:r>
            <a:r>
              <a:rPr lang="ru-RU" sz="3200" b="1" i="1" dirty="0" smtClean="0">
                <a:solidFill>
                  <a:srgbClr val="7030A0"/>
                </a:solidFill>
              </a:rPr>
              <a:t>Светает.</a:t>
            </a:r>
            <a:r>
              <a:rPr lang="ru-RU" sz="3200" dirty="0" smtClean="0"/>
              <a:t>), а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словосочетание</a:t>
            </a:r>
            <a:r>
              <a:rPr lang="ru-RU" sz="3200" dirty="0" smtClean="0"/>
              <a:t> – нет.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571480"/>
            <a:ext cx="10515600" cy="5929354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Виды предложений по цели высказывания:</a:t>
            </a:r>
            <a:endParaRPr lang="ru-RU" sz="3200" dirty="0" smtClean="0">
              <a:solidFill>
                <a:srgbClr val="002060"/>
              </a:solidFill>
            </a:endParaRPr>
          </a:p>
          <a:p>
            <a:pPr indent="228600" algn="just">
              <a:buNone/>
            </a:pPr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  <a:t>Повествовательные</a:t>
            </a:r>
            <a:r>
              <a:rPr lang="ru-RU" sz="3200" dirty="0" smtClean="0"/>
              <a:t> (в них сообщается о каких-то фактах или явлениях действительности).</a:t>
            </a:r>
          </a:p>
          <a:p>
            <a:pPr indent="228600" algn="just">
              <a:buNone/>
            </a:pPr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  <a:t>Вопросительные</a:t>
            </a:r>
            <a:r>
              <a:rPr lang="ru-RU" sz="3200" dirty="0" smtClean="0"/>
              <a:t> (служат для выражения вопроса).</a:t>
            </a:r>
          </a:p>
          <a:p>
            <a:pPr indent="228600" algn="just">
              <a:buNone/>
            </a:pPr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  <a:t>Побудительные</a:t>
            </a:r>
            <a:r>
              <a:rPr lang="ru-RU" sz="3200" dirty="0" smtClean="0"/>
              <a:t> (побуждение к действию).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Виды предложений по интонации:</a:t>
            </a:r>
            <a:endParaRPr lang="ru-RU" sz="3200" dirty="0" smtClean="0">
              <a:solidFill>
                <a:srgbClr val="002060"/>
              </a:solidFill>
            </a:endParaRPr>
          </a:p>
          <a:p>
            <a:pPr indent="228600" algn="just">
              <a:buNone/>
            </a:pPr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  <a:t>Восклицательные</a:t>
            </a:r>
            <a:r>
              <a:rPr lang="ru-RU" sz="3200" dirty="0" smtClean="0"/>
              <a:t> – эмоционально окрашенные предложения, которые выражают переживания говорящего или его отношение к сообщению.</a:t>
            </a:r>
          </a:p>
          <a:p>
            <a:pPr indent="228600" algn="just">
              <a:buNone/>
            </a:pPr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  <a:t>Невосклицательные.</a:t>
            </a:r>
            <a:endParaRPr lang="ru-RU" sz="3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9522" y="285728"/>
            <a:ext cx="11501518" cy="4429156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Виды предложений по количеству грамматических основ:</a:t>
            </a:r>
            <a:endParaRPr lang="ru-RU" sz="32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indent="228600" algn="just">
              <a:buNone/>
            </a:pPr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  <a:t>Простые</a:t>
            </a:r>
            <a:r>
              <a:rPr lang="ru-RU" sz="3200" i="1" dirty="0" smtClean="0"/>
              <a:t> </a:t>
            </a:r>
            <a:r>
              <a:rPr lang="ru-RU" sz="3200" dirty="0" smtClean="0"/>
              <a:t>(одна грамматическая основа).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Сложные</a:t>
            </a:r>
            <a:r>
              <a:rPr lang="ru-RU" sz="3200" dirty="0" smtClean="0"/>
              <a:t> (более одной грамматической основы)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Грамматическая основа</a:t>
            </a:r>
            <a:r>
              <a:rPr lang="ru-RU" sz="3200" dirty="0" smtClean="0"/>
              <a:t> предложения – </a:t>
            </a:r>
            <a:r>
              <a:rPr lang="ru-RU" sz="3200" b="1" dirty="0" smtClean="0"/>
              <a:t>подлежащее + сказуемое: </a:t>
            </a:r>
            <a:r>
              <a:rPr lang="ru-RU" sz="3200" b="1" u="dbl" dirty="0" smtClean="0">
                <a:solidFill>
                  <a:srgbClr val="7030A0"/>
                </a:solidFill>
              </a:rPr>
              <a:t>Наступила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b="1" u="sng" dirty="0" smtClean="0">
                <a:solidFill>
                  <a:srgbClr val="7030A0"/>
                </a:solidFill>
              </a:rPr>
              <a:t>осень</a:t>
            </a:r>
            <a:r>
              <a:rPr lang="ru-RU" sz="3200" b="1" dirty="0" smtClean="0">
                <a:solidFill>
                  <a:srgbClr val="7030A0"/>
                </a:solidFill>
              </a:rPr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Между подлежащим и сказуемым нет подчинительной связи, это равноправные члены предложения. </a:t>
            </a:r>
          </a:p>
          <a:p>
            <a:endParaRPr lang="ru-RU" dirty="0"/>
          </a:p>
        </p:txBody>
      </p:sp>
      <p:pic>
        <p:nvPicPr>
          <p:cNvPr id="5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39338" y="2786058"/>
            <a:ext cx="1998490" cy="335528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95274" y="4500570"/>
            <a:ext cx="88583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Виды сложных предложений по средствам связи:</a:t>
            </a:r>
            <a:r>
              <a:rPr lang="ru-RU" sz="3200" dirty="0" smtClean="0"/>
              <a:t> </a:t>
            </a:r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  <a:t>союзные и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 б</a:t>
            </a:r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  <a:t>ессоюзные</a:t>
            </a:r>
            <a:r>
              <a:rPr lang="ru-RU" sz="3200" i="1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0960" y="428604"/>
            <a:ext cx="11430080" cy="6000792"/>
          </a:xfrm>
        </p:spPr>
        <p:txBody>
          <a:bodyPr/>
          <a:lstStyle/>
          <a:p>
            <a:pPr indent="228600" algn="just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Второстепенные члены предложения</a:t>
            </a:r>
            <a:r>
              <a:rPr lang="ru-RU" sz="3200" dirty="0" smtClean="0"/>
              <a:t> поясняют главные или другие второстепенные члены предложения </a:t>
            </a:r>
            <a:r>
              <a:rPr lang="ru-RU" sz="3200" b="1" dirty="0" smtClean="0"/>
              <a:t>(</a:t>
            </a:r>
            <a:r>
              <a:rPr lang="ru-RU" sz="3200" b="1" i="1" dirty="0" smtClean="0"/>
              <a:t>Дополнение, определение, обстоятельство).</a:t>
            </a:r>
            <a:endParaRPr lang="ru-RU" sz="3200" b="1" dirty="0" smtClean="0"/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Виды предложений по наличию второстепенных членов предложения:</a:t>
            </a:r>
            <a:endParaRPr lang="ru-RU" sz="3200" dirty="0" smtClean="0">
              <a:solidFill>
                <a:srgbClr val="002060"/>
              </a:solidFill>
            </a:endParaRPr>
          </a:p>
          <a:p>
            <a:pPr indent="228600" algn="just">
              <a:buNone/>
            </a:pPr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  <a:t>Распространенное</a:t>
            </a:r>
            <a:r>
              <a:rPr lang="ru-RU" sz="3200" dirty="0" smtClean="0"/>
              <a:t> (есть второстепенные члены).</a:t>
            </a:r>
          </a:p>
          <a:p>
            <a:pPr indent="228600" algn="just">
              <a:buNone/>
            </a:pPr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  <a:t>Нераспространенное</a:t>
            </a:r>
            <a:r>
              <a:rPr lang="ru-RU" sz="3200" dirty="0" smtClean="0"/>
              <a:t> (нет второстепенных членов).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95604" y="4572008"/>
            <a:ext cx="80880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wavy" dirty="0" smtClean="0">
                <a:solidFill>
                  <a:srgbClr val="7030A0"/>
                </a:solidFill>
              </a:rPr>
              <a:t>Долгий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u="wavy" dirty="0" smtClean="0">
                <a:solidFill>
                  <a:srgbClr val="7030A0"/>
                </a:solidFill>
              </a:rPr>
              <a:t>осенний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smtClean="0"/>
              <a:t>закат </a:t>
            </a:r>
            <a:r>
              <a:rPr lang="ru-RU" sz="4000" b="1" dirty="0" smtClean="0"/>
              <a:t>догорел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  <p:pic>
        <p:nvPicPr>
          <p:cNvPr id="7" name="Picture 1" descr="C:\Users\user\Desktop\к презентациям\541758_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836" y="4572008"/>
            <a:ext cx="2117798" cy="208481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Порядок синтаксического разбора предложения: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75209"/>
          </a:xfrm>
        </p:spPr>
        <p:txBody>
          <a:bodyPr>
            <a:normAutofit fontScale="85000" lnSpcReduction="10000"/>
          </a:bodyPr>
          <a:lstStyle/>
          <a:p>
            <a:pPr indent="228600" algn="just">
              <a:buNone/>
            </a:pPr>
            <a:r>
              <a:rPr lang="ru-RU" sz="3100" b="1" dirty="0" smtClean="0">
                <a:solidFill>
                  <a:schemeClr val="accent6">
                    <a:lumMod val="50000"/>
                  </a:schemeClr>
                </a:solidFill>
              </a:rPr>
              <a:t>1. Подчеркните в предложении главные и второстепенные члены. Укажите, какими частями речи они являются.</a:t>
            </a:r>
          </a:p>
          <a:p>
            <a:pPr indent="228600" algn="just">
              <a:buNone/>
            </a:pPr>
            <a:r>
              <a:rPr lang="ru-RU" sz="3100" b="1" dirty="0" smtClean="0">
                <a:solidFill>
                  <a:schemeClr val="accent6">
                    <a:lumMod val="50000"/>
                  </a:schemeClr>
                </a:solidFill>
              </a:rPr>
              <a:t>2. Дайте характеристику предложения по плану: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3100" dirty="0" smtClean="0"/>
              <a:t> повествовательное/побудительное/вопросительное,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3100" dirty="0" smtClean="0"/>
              <a:t> восклицательное/невосклицательное,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3100" dirty="0" smtClean="0"/>
              <a:t> простое/сложное,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3100" dirty="0" smtClean="0"/>
              <a:t> односоставное</a:t>
            </a:r>
            <a:r>
              <a:rPr lang="en-US" sz="3100" dirty="0" smtClean="0"/>
              <a:t>/</a:t>
            </a:r>
            <a:r>
              <a:rPr lang="ru-RU" sz="3100" dirty="0" smtClean="0"/>
              <a:t>двусоставное.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3100" dirty="0" smtClean="0"/>
              <a:t> распространенное/нераспространенное,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3100" dirty="0" smtClean="0"/>
              <a:t> осложнено (однородность, обращения, вводные слова и т.д.),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3100" dirty="0" smtClean="0"/>
              <a:t> для сложного: союзное/бессоюзное.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2524100" y="1214422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0960" y="571480"/>
            <a:ext cx="11358642" cy="6072230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Образец № 1.</a:t>
            </a:r>
          </a:p>
          <a:p>
            <a:pPr lvl="0" indent="228600" algn="just">
              <a:buNone/>
            </a:pPr>
            <a:r>
              <a:rPr lang="ru-RU" sz="3200" i="1" u="sng" dirty="0" smtClean="0"/>
              <a:t>Шум</a:t>
            </a:r>
            <a:r>
              <a:rPr lang="ru-RU" sz="3200" i="1" dirty="0" smtClean="0"/>
              <a:t> и </a:t>
            </a:r>
            <a:r>
              <a:rPr lang="ru-RU" sz="3200" i="1" u="sng" dirty="0" smtClean="0"/>
              <a:t>движение</a:t>
            </a:r>
            <a:r>
              <a:rPr lang="ru-RU" sz="3200" i="1" dirty="0" smtClean="0"/>
              <a:t> </a:t>
            </a:r>
            <a:r>
              <a:rPr lang="ru-RU" sz="3200" i="1" u="dbl" dirty="0" smtClean="0"/>
              <a:t>происходили</a:t>
            </a:r>
            <a:r>
              <a:rPr lang="ru-RU" sz="3200" i="1" dirty="0" smtClean="0"/>
              <a:t> в </a:t>
            </a:r>
            <a:r>
              <a:rPr lang="ru-RU" sz="3200" i="1" u="wavy" dirty="0" smtClean="0"/>
              <a:t>запорожском</a:t>
            </a:r>
            <a:r>
              <a:rPr lang="ru-RU" sz="3200" i="1" dirty="0" smtClean="0"/>
              <a:t> </a:t>
            </a:r>
            <a:r>
              <a:rPr lang="ru-RU" sz="3200" i="1" u="dotDash" dirty="0" smtClean="0"/>
              <a:t>таборе</a:t>
            </a:r>
            <a:r>
              <a:rPr lang="ru-RU" sz="3200" i="1" dirty="0" smtClean="0"/>
              <a:t>.</a:t>
            </a:r>
            <a:r>
              <a:rPr lang="ru-RU" sz="3200" dirty="0" smtClean="0"/>
              <a:t> </a:t>
            </a:r>
          </a:p>
          <a:p>
            <a:pPr indent="228600" algn="just">
              <a:buNone/>
            </a:pPr>
            <a:r>
              <a:rPr lang="ru-RU" sz="3200" dirty="0" smtClean="0"/>
              <a:t>(</a:t>
            </a:r>
            <a:r>
              <a:rPr lang="ru-RU" sz="3200" dirty="0" err="1" smtClean="0"/>
              <a:t>Повеств</a:t>
            </a:r>
            <a:r>
              <a:rPr lang="ru-RU" sz="3200" dirty="0" smtClean="0"/>
              <a:t>., </a:t>
            </a:r>
            <a:r>
              <a:rPr lang="ru-RU" sz="3200" dirty="0" err="1" smtClean="0"/>
              <a:t>невоскл</a:t>
            </a:r>
            <a:r>
              <a:rPr lang="ru-RU" sz="3200" dirty="0" smtClean="0"/>
              <a:t>., простое, двусоставное, </a:t>
            </a:r>
            <a:r>
              <a:rPr lang="ru-RU" sz="3200" dirty="0" err="1" smtClean="0"/>
              <a:t>распростр</a:t>
            </a:r>
            <a:r>
              <a:rPr lang="ru-RU" sz="3200" dirty="0" smtClean="0"/>
              <a:t>., осложнено однородными подлежащими).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Образец № 2.</a:t>
            </a:r>
            <a:endParaRPr lang="ru-RU" sz="3200" dirty="0" smtClean="0">
              <a:solidFill>
                <a:srgbClr val="002060"/>
              </a:solidFill>
            </a:endParaRPr>
          </a:p>
          <a:p>
            <a:pPr lvl="0" indent="228600" algn="just">
              <a:buNone/>
            </a:pPr>
            <a:r>
              <a:rPr lang="ru-RU" sz="3200" i="1" u="dotDash" dirty="0" smtClean="0"/>
              <a:t>Со степи</a:t>
            </a:r>
            <a:r>
              <a:rPr lang="ru-RU" sz="3200" i="1" dirty="0" smtClean="0"/>
              <a:t> </a:t>
            </a:r>
            <a:r>
              <a:rPr lang="ru-RU" sz="3200" i="1" u="dbl" dirty="0" smtClean="0"/>
              <a:t>понеслось</a:t>
            </a:r>
            <a:r>
              <a:rPr lang="ru-RU" sz="3200" i="1" dirty="0" smtClean="0"/>
              <a:t> </a:t>
            </a:r>
            <a:r>
              <a:rPr lang="ru-RU" sz="3200" i="1" u="wavy" dirty="0" smtClean="0"/>
              <a:t>звонкое</a:t>
            </a:r>
            <a:r>
              <a:rPr lang="ru-RU" sz="3200" i="1" dirty="0" smtClean="0"/>
              <a:t> </a:t>
            </a:r>
            <a:r>
              <a:rPr lang="ru-RU" sz="3200" i="1" u="sng" dirty="0" smtClean="0"/>
              <a:t>ржание</a:t>
            </a:r>
            <a:r>
              <a:rPr lang="ru-RU" sz="3200" i="1" dirty="0" smtClean="0"/>
              <a:t> </a:t>
            </a:r>
            <a:r>
              <a:rPr lang="ru-RU" sz="3200" i="1" u="dash" dirty="0" smtClean="0"/>
              <a:t>жеребенка</a:t>
            </a:r>
            <a:r>
              <a:rPr lang="ru-RU" sz="3200" i="1" dirty="0" smtClean="0"/>
              <a:t>; </a:t>
            </a:r>
            <a:r>
              <a:rPr lang="ru-RU" sz="3200" i="1" u="wavy" dirty="0" smtClean="0"/>
              <a:t>красные</a:t>
            </a:r>
            <a:r>
              <a:rPr lang="ru-RU" sz="3200" i="1" dirty="0" smtClean="0"/>
              <a:t> </a:t>
            </a:r>
            <a:r>
              <a:rPr lang="ru-RU" sz="3200" i="1" u="sng" dirty="0" smtClean="0"/>
              <a:t>полосы</a:t>
            </a:r>
            <a:r>
              <a:rPr lang="ru-RU" sz="3200" i="1" dirty="0" smtClean="0"/>
              <a:t> </a:t>
            </a:r>
            <a:r>
              <a:rPr lang="ru-RU" sz="3200" i="1" u="dotDash" dirty="0" smtClean="0"/>
              <a:t>ясно</a:t>
            </a:r>
            <a:r>
              <a:rPr lang="ru-RU" sz="3200" i="1" dirty="0" smtClean="0"/>
              <a:t> </a:t>
            </a:r>
            <a:r>
              <a:rPr lang="ru-RU" sz="3200" i="1" u="dbl" dirty="0" smtClean="0"/>
              <a:t>сверкнули</a:t>
            </a:r>
            <a:r>
              <a:rPr lang="ru-RU" sz="3200" i="1" dirty="0" smtClean="0"/>
              <a:t> </a:t>
            </a:r>
            <a:r>
              <a:rPr lang="ru-RU" sz="3200" i="1" u="dotDash" dirty="0" smtClean="0"/>
              <a:t>на небе</a:t>
            </a:r>
            <a:r>
              <a:rPr lang="ru-RU" sz="3200" i="1" dirty="0" smtClean="0"/>
              <a:t>.</a:t>
            </a:r>
            <a:r>
              <a:rPr lang="ru-RU" sz="3200" dirty="0" smtClean="0"/>
              <a:t> </a:t>
            </a:r>
          </a:p>
          <a:p>
            <a:pPr indent="228600" algn="just">
              <a:buNone/>
            </a:pPr>
            <a:r>
              <a:rPr lang="ru-RU" sz="3200" dirty="0" smtClean="0"/>
              <a:t>(</a:t>
            </a:r>
            <a:r>
              <a:rPr lang="ru-RU" sz="3200" dirty="0" err="1" smtClean="0"/>
              <a:t>повеств</a:t>
            </a:r>
            <a:r>
              <a:rPr lang="ru-RU" sz="3200" dirty="0" smtClean="0"/>
              <a:t>., </a:t>
            </a:r>
            <a:r>
              <a:rPr lang="ru-RU" sz="3200" dirty="0" err="1" smtClean="0"/>
              <a:t>невоскл</a:t>
            </a:r>
            <a:r>
              <a:rPr lang="ru-RU" sz="3200" dirty="0" smtClean="0"/>
              <a:t>., сложное: 1 – двусоставное, распространенное, 2 – двусоставное, распространенное, бессоюзное).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23902" y="928670"/>
            <a:ext cx="7143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сущ.</a:t>
            </a:r>
            <a:r>
              <a:rPr lang="ru-RU" u="wavy" dirty="0" smtClean="0"/>
              <a:t>.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953652" y="928670"/>
            <a:ext cx="668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сущ.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666976" y="1000108"/>
            <a:ext cx="668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сущ.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095472" y="3143248"/>
            <a:ext cx="668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сущ.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596198" y="3643314"/>
            <a:ext cx="668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сущ.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738414" y="3571876"/>
            <a:ext cx="668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сущ.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0239404" y="3071810"/>
            <a:ext cx="668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сущ.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8024826" y="3071810"/>
            <a:ext cx="668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сущ.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381620" y="3643314"/>
            <a:ext cx="463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гл.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952860" y="3143248"/>
            <a:ext cx="463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гл.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095868" y="1000108"/>
            <a:ext cx="463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гл.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024562" y="3143248"/>
            <a:ext cx="764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прил</a:t>
            </a:r>
            <a:r>
              <a:rPr lang="ru-RU" u="wavy" dirty="0" smtClean="0"/>
              <a:t>.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023902" y="3643314"/>
            <a:ext cx="764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прил</a:t>
            </a:r>
            <a:r>
              <a:rPr lang="ru-RU" u="wavy" dirty="0" smtClean="0"/>
              <a:t>.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810512" y="1000108"/>
            <a:ext cx="764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прил</a:t>
            </a:r>
            <a:r>
              <a:rPr lang="ru-RU" u="wavy" dirty="0" smtClean="0"/>
              <a:t>.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596066" y="1000108"/>
            <a:ext cx="502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пр.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952464" y="3143248"/>
            <a:ext cx="502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пр.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881818" y="3643314"/>
            <a:ext cx="502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пр.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024298" y="3643314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нар.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809720" y="1000108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№2. Синтаксический разбор предложения.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38150" y="1825625"/>
            <a:ext cx="10358510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/>
              <a:t>   Наша лодка причалила к берегу.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6712" y="2571744"/>
            <a:ext cx="108585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3600" b="1" u="wavy" dirty="0" smtClean="0"/>
              <a:t>Наша</a:t>
            </a:r>
            <a:r>
              <a:rPr lang="ru-RU" sz="3600" b="1" dirty="0" smtClean="0"/>
              <a:t> </a:t>
            </a:r>
            <a:r>
              <a:rPr lang="ru-RU" sz="3600" b="1" u="sng" dirty="0" smtClean="0"/>
              <a:t>лодка</a:t>
            </a:r>
            <a:r>
              <a:rPr lang="ru-RU" sz="3600" b="1" dirty="0" smtClean="0"/>
              <a:t> </a:t>
            </a:r>
            <a:r>
              <a:rPr lang="ru-RU" sz="3600" b="1" u="dbl" dirty="0" smtClean="0"/>
              <a:t>причалила</a:t>
            </a:r>
            <a:r>
              <a:rPr lang="ru-RU" sz="3600" b="1" dirty="0" smtClean="0"/>
              <a:t> </a:t>
            </a:r>
            <a:r>
              <a:rPr lang="ru-RU" sz="3600" b="1" u="dotDash" dirty="0" smtClean="0"/>
              <a:t>к берегу</a:t>
            </a:r>
            <a:r>
              <a:rPr lang="ru-RU" sz="3600" b="1" dirty="0" smtClean="0"/>
              <a:t>.</a:t>
            </a:r>
          </a:p>
          <a:p>
            <a:pPr indent="457200" algn="just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ru-RU" sz="3600" b="1" dirty="0" err="1" smtClean="0">
                <a:solidFill>
                  <a:schemeClr val="accent6">
                    <a:lumMod val="50000"/>
                  </a:schemeClr>
                </a:solidFill>
              </a:rPr>
              <a:t>Повеств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., </a:t>
            </a:r>
            <a:r>
              <a:rPr lang="ru-RU" sz="3600" b="1" dirty="0" err="1" smtClean="0">
                <a:solidFill>
                  <a:schemeClr val="accent6">
                    <a:lumMod val="50000"/>
                  </a:schemeClr>
                </a:solidFill>
              </a:rPr>
              <a:t>невоскл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., простое, двусоставное, распространенное).</a:t>
            </a:r>
          </a:p>
          <a:p>
            <a:pPr indent="457200"/>
            <a:r>
              <a:rPr lang="ru-RU" sz="3600" dirty="0" smtClean="0"/>
              <a:t> </a:t>
            </a:r>
          </a:p>
          <a:p>
            <a:endParaRPr lang="ru-RU" sz="3600" dirty="0"/>
          </a:p>
        </p:txBody>
      </p:sp>
      <p:pic>
        <p:nvPicPr>
          <p:cNvPr id="9" name="Picture 2" descr="http://www.fonstola.ru/download.php?file=201906/1920x1200/fonstola.ru-3349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7570" y="3929066"/>
            <a:ext cx="4214842" cy="264320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738414" y="2428868"/>
            <a:ext cx="668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сущ.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310446" y="2500306"/>
            <a:ext cx="668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сущ.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881554" y="2428868"/>
            <a:ext cx="463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гл.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453190" y="2500306"/>
            <a:ext cx="502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пр.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52530" y="2428868"/>
            <a:ext cx="7313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мест.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Задание №3.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71612"/>
            <a:ext cx="10515600" cy="4605351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dirty="0" smtClean="0"/>
              <a:t>Перечислите все единицы речи от меньшей к большей:    </a:t>
            </a:r>
          </a:p>
          <a:p>
            <a:pPr indent="228600" algn="just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53190" y="2143116"/>
            <a:ext cx="53816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buFont typeface="Wingdings" pitchFamily="2" charset="2"/>
              <a:buChar char="Ø"/>
            </a:pPr>
            <a:r>
              <a:rPr lang="ru-RU" sz="2800" dirty="0" smtClean="0"/>
              <a:t> фонема (звук)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2800" dirty="0" smtClean="0"/>
              <a:t> морфема (часть слова) 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2800" dirty="0" smtClean="0"/>
              <a:t> слово (или фразеологизм)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2800" dirty="0" smtClean="0"/>
              <a:t>  словосочетание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2800" dirty="0" smtClean="0"/>
              <a:t> предложение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2800" dirty="0" smtClean="0"/>
              <a:t> текст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81092" y="2143116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 algn="just">
              <a:buFont typeface="Wingdings" pitchFamily="2" charset="2"/>
              <a:buChar char="Ø"/>
            </a:pPr>
            <a:r>
              <a:rPr lang="ru-RU" sz="2800" dirty="0" smtClean="0"/>
              <a:t> словосочетание 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2800" dirty="0" smtClean="0"/>
              <a:t> морфема (часть слова) 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2800" dirty="0" smtClean="0"/>
              <a:t> текст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2800" dirty="0" smtClean="0"/>
              <a:t> слово (или фразеологизм) 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2800" dirty="0" smtClean="0"/>
              <a:t> фонема (звук)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2800" dirty="0" smtClean="0"/>
              <a:t> предложение</a:t>
            </a:r>
          </a:p>
        </p:txBody>
      </p:sp>
      <p:pic>
        <p:nvPicPr>
          <p:cNvPr id="8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39338" y="3357562"/>
            <a:ext cx="1913390" cy="321240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Что такое текст?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28736"/>
            <a:ext cx="10515600" cy="4748227"/>
          </a:xfrm>
        </p:spPr>
        <p:txBody>
          <a:bodyPr/>
          <a:lstStyle/>
          <a:p>
            <a:pPr indent="22860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Текст</a:t>
            </a:r>
            <a:r>
              <a:rPr lang="ru-RU" dirty="0" smtClean="0">
                <a:solidFill>
                  <a:srgbClr val="C00000"/>
                </a:solidFill>
              </a:rPr>
              <a:t> </a:t>
            </a:r>
            <a:r>
              <a:rPr lang="ru-RU" dirty="0" smtClean="0"/>
              <a:t>— это совокупность последовательно расположенных предложений (абзацев), связанных по смыслу и грамматически.</a:t>
            </a:r>
          </a:p>
          <a:p>
            <a:endParaRPr lang="ru-RU" dirty="0"/>
          </a:p>
        </p:txBody>
      </p:sp>
      <p:pic>
        <p:nvPicPr>
          <p:cNvPr id="33796" name="Picture 4" descr="https://fs.znanio.ru/methodology/images/0a/86/0a86d5072d7e165a201f48eacc710103b36ae17e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00" y="2786058"/>
            <a:ext cx="6524623" cy="371474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 descr="https://avatars.mds.yandex.net/get-pdb/1930923/08cc4621-4847-4b94-9a24-c0cfb32a62ae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084" y="357166"/>
            <a:ext cx="11430000" cy="594360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Проверка домашнего задания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595274" y="1500174"/>
            <a:ext cx="11001452" cy="4676789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/>
              <a:t>Упражнение </a:t>
            </a:r>
            <a:r>
              <a:rPr lang="ru-RU" b="1" dirty="0" smtClean="0">
                <a:solidFill>
                  <a:srgbClr val="C00000"/>
                </a:solidFill>
              </a:rPr>
              <a:t>24</a:t>
            </a:r>
            <a:r>
              <a:rPr lang="ru-RU" b="1" dirty="0" smtClean="0"/>
              <a:t>. </a:t>
            </a:r>
            <a:r>
              <a:rPr lang="ru-RU" dirty="0" smtClean="0"/>
              <a:t>Спишите, вставляя пропущенные буквы и расставляя знаки препинания. Сделайте морфологический разбор выделенных слов.</a:t>
            </a:r>
          </a:p>
          <a:p>
            <a:pPr indent="228600" algn="ctr">
              <a:buNone/>
            </a:pPr>
            <a:r>
              <a:rPr lang="ru-RU" b="1" dirty="0" smtClean="0"/>
              <a:t>Судьбы рек</a:t>
            </a:r>
          </a:p>
          <a:p>
            <a:pPr indent="228600" algn="just">
              <a:buNone/>
            </a:pPr>
            <a:r>
              <a:rPr lang="ru-RU" dirty="0" smtClean="0"/>
              <a:t>Арт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dirty="0" smtClean="0"/>
              <a:t>риями жизни и колыбелью культуры были в прошлом многие реки мира. На их берегах возникали большие города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в плодородных речных д</a:t>
            </a:r>
            <a:r>
              <a:rPr lang="ru-RU" b="1" dirty="0" smtClean="0">
                <a:solidFill>
                  <a:srgbClr val="FF0000"/>
                </a:solidFill>
              </a:rPr>
              <a:t>о</a:t>
            </a:r>
            <a:r>
              <a:rPr lang="ru-RU" dirty="0" smtClean="0"/>
              <a:t>линах расцветали очаги земл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dirty="0" smtClean="0"/>
              <a:t>делия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по рекам люди уходили в неизвес</a:t>
            </a:r>
            <a:r>
              <a:rPr lang="ru-RU" b="1" dirty="0" smtClean="0">
                <a:solidFill>
                  <a:srgbClr val="FF0000"/>
                </a:solidFill>
              </a:rPr>
              <a:t>т</a:t>
            </a:r>
            <a:r>
              <a:rPr lang="ru-RU" dirty="0" smtClean="0"/>
              <a:t>ность открывать мир.      </a:t>
            </a:r>
          </a:p>
          <a:p>
            <a:pPr indent="228600" algn="just">
              <a:buNone/>
            </a:pPr>
            <a:r>
              <a:rPr lang="ru-RU" dirty="0" smtClean="0"/>
              <a:t>Сколько рек на нашей планете? Разве можно ответить?</a:t>
            </a:r>
          </a:p>
          <a:p>
            <a:pPr indent="228600" algn="just">
              <a:buNone/>
            </a:pPr>
            <a:r>
              <a:rPr lang="ru-RU" dirty="0" smtClean="0"/>
              <a:t>У каждой реки свой вид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свой нрав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своя судьба.</a:t>
            </a:r>
          </a:p>
          <a:p>
            <a:pPr indent="228600" algn="just">
              <a:buNone/>
            </a:pPr>
            <a:endParaRPr lang="ru-RU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 descr="https://ds05.infourok.ru/uploads/ex/10c3/000715a2-9f97bf43/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80960" y="214291"/>
          <a:ext cx="11572953" cy="642592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49487"/>
                <a:gridCol w="3336990"/>
                <a:gridCol w="2893238"/>
                <a:gridCol w="2893238"/>
              </a:tblGrid>
              <a:tr h="1473896"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Разговорный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Научный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ru-RU" sz="2000" dirty="0" smtClean="0"/>
                    </a:p>
                    <a:p>
                      <a:pPr algn="ctr" rtl="0"/>
                      <a:r>
                        <a:rPr lang="ru-RU" sz="2000" dirty="0" smtClean="0"/>
                        <a:t>Официально-</a:t>
                      </a:r>
                    </a:p>
                    <a:p>
                      <a:pPr algn="ctr" rtl="0"/>
                      <a:r>
                        <a:rPr lang="ru-RU" sz="2000" dirty="0" smtClean="0"/>
                        <a:t>деловой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</a:tr>
              <a:tr h="12426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Цель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(зачем?)</a:t>
                      </a:r>
                    </a:p>
                    <a:p>
                      <a:pPr algn="ctr"/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Обмен мыслями, впечатлениями, общение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Сообщение, передача научной информации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Точная передача деловой информации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</a:tr>
              <a:tr h="18206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Сфера применения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(где?)</a:t>
                      </a:r>
                    </a:p>
                    <a:p>
                      <a:pPr algn="ctr"/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Беседа в неофициальной обстановке; дружеские письма и послания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Официальная обстановка; уроки, лекции; научно-популярные книги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Официальная обстановка; деловые бумаги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</a:tr>
              <a:tr h="18206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Особенности</a:t>
                      </a:r>
                    </a:p>
                    <a:p>
                      <a:pPr algn="ctr"/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Преобладание разговорной и просторечной лексики; интонация, мимика, жесты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Однозначные слова; термины; отсутствие образных средств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Термины, речевые штампы, канцеляризмы; конкретность, официальность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2772" name="Picture 4" descr="http://56ouo10.ru/2019/chitat/363-3637477_books-png-clipart-psd-vectors-and-ic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588" y="285728"/>
            <a:ext cx="1605398" cy="121444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0959" y="285729"/>
          <a:ext cx="11358642" cy="614366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86214"/>
                <a:gridCol w="3786214"/>
                <a:gridCol w="3786214"/>
              </a:tblGrid>
              <a:tr h="127459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Публицистический</a:t>
                      </a:r>
                    </a:p>
                    <a:p>
                      <a:pPr algn="ctr"/>
                      <a:endParaRPr lang="ru-RU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Художественный</a:t>
                      </a:r>
                    </a:p>
                  </a:txBody>
                  <a:tcPr/>
                </a:tc>
              </a:tr>
              <a:tr h="13187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Цель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(зачем?)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Сообщение, воздействие на слушателей или читателей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Воздействие на мысли и чувства</a:t>
                      </a:r>
                    </a:p>
                  </a:txBody>
                  <a:tcPr/>
                </a:tc>
              </a:tr>
              <a:tr h="13187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Сфера применения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(где?)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Официальная обстановка; средства массовой информации, в выступлениях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Художественная литература</a:t>
                      </a:r>
                    </a:p>
                  </a:txBody>
                  <a:tcPr/>
                </a:tc>
              </a:tr>
              <a:tr h="22316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Особенности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Торжественная лексика, эмоциональность; соединение стандартизированных слов и средств выразительности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Широкое использование изобразительно-выразительных средств; использование средств других стилей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4" descr="http://56ouo10.ru/2019/chitat/363-3637477_books-png-clipart-psd-vectors-and-ic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3968" y="214290"/>
            <a:ext cx="1605398" cy="121444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026" y="214290"/>
            <a:ext cx="10515600" cy="1325563"/>
          </a:xfrm>
        </p:spPr>
        <p:txBody>
          <a:bodyPr/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Особенности стилей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28736"/>
            <a:ext cx="10515600" cy="4748227"/>
          </a:xfrm>
        </p:spPr>
        <p:txBody>
          <a:bodyPr/>
          <a:lstStyle/>
          <a:p>
            <a:pPr indent="228600" algn="just">
              <a:buNone/>
            </a:pPr>
            <a:r>
              <a:rPr lang="ru-RU" dirty="0" smtClean="0"/>
              <a:t>В разных стилях используется разная лексика. Есть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разговорная</a:t>
            </a:r>
            <a:r>
              <a:rPr lang="ru-RU" dirty="0" smtClean="0"/>
              <a:t>, есть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книжная лексика</a:t>
            </a:r>
            <a:r>
              <a:rPr lang="ru-RU" dirty="0" smtClean="0"/>
              <a:t>, но во всех стилях используется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нейтральная</a:t>
            </a:r>
            <a:r>
              <a:rPr lang="ru-RU" dirty="0" smtClean="0"/>
              <a:t> или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общеупотребительная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95341" y="3071810"/>
          <a:ext cx="10287073" cy="322707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3714775"/>
                <a:gridCol w="3143274"/>
                <a:gridCol w="3429024"/>
              </a:tblGrid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ru-RU" sz="2400" b="1" dirty="0"/>
                        <a:t>Общеупотребительная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b="1" dirty="0"/>
                        <a:t>Книжная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b="1" dirty="0"/>
                        <a:t>Разговорная</a:t>
                      </a:r>
                    </a:p>
                  </a:txBody>
                  <a:tcPr marL="47625" marR="47625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/>
                        <a:t>в</a:t>
                      </a:r>
                      <a:r>
                        <a:rPr lang="ru-RU" sz="2400" dirty="0" smtClean="0"/>
                        <a:t>ерх</a:t>
                      </a:r>
                      <a:endParaRPr lang="ru-RU" sz="2400" dirty="0"/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/>
                        <a:t>в</a:t>
                      </a:r>
                      <a:r>
                        <a:rPr lang="ru-RU" sz="2400" dirty="0" smtClean="0"/>
                        <a:t>ершина</a:t>
                      </a:r>
                      <a:endParaRPr lang="ru-RU" sz="2400" dirty="0"/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/>
                        <a:t>м</a:t>
                      </a:r>
                      <a:r>
                        <a:rPr lang="ru-RU" sz="2400" dirty="0" smtClean="0"/>
                        <a:t>акушка</a:t>
                      </a:r>
                      <a:endParaRPr lang="ru-RU" sz="2400" dirty="0"/>
                    </a:p>
                  </a:txBody>
                  <a:tcPr marL="47625" marR="47625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/>
                        <a:t>п</a:t>
                      </a:r>
                      <a:r>
                        <a:rPr lang="ru-RU" sz="2400" dirty="0" smtClean="0"/>
                        <a:t>репятствие</a:t>
                      </a:r>
                      <a:endParaRPr lang="ru-RU" sz="2400" dirty="0"/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/>
                        <a:t>п</a:t>
                      </a:r>
                      <a:r>
                        <a:rPr lang="ru-RU" sz="2400" dirty="0" smtClean="0"/>
                        <a:t>реграда</a:t>
                      </a:r>
                      <a:endParaRPr lang="ru-RU" sz="2400" dirty="0"/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/>
                        <a:t>помеха</a:t>
                      </a:r>
                    </a:p>
                  </a:txBody>
                  <a:tcPr marL="47625" marR="47625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/>
                        <a:t>б</a:t>
                      </a:r>
                      <a:r>
                        <a:rPr lang="ru-RU" sz="2400" dirty="0" smtClean="0"/>
                        <a:t>ояться</a:t>
                      </a:r>
                      <a:endParaRPr lang="ru-RU" sz="2400" dirty="0"/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/>
                        <a:t>о</a:t>
                      </a:r>
                      <a:r>
                        <a:rPr lang="ru-RU" sz="2400" dirty="0" smtClean="0"/>
                        <a:t>пасаться</a:t>
                      </a:r>
                      <a:endParaRPr lang="ru-RU" sz="2400" dirty="0"/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/>
                        <a:t>трусить</a:t>
                      </a:r>
                    </a:p>
                  </a:txBody>
                  <a:tcPr marL="47625" marR="47625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ru-RU" sz="2400"/>
                        <a:t>прогнать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/>
                        <a:t>и</a:t>
                      </a:r>
                      <a:r>
                        <a:rPr lang="ru-RU" sz="2400" dirty="0" smtClean="0"/>
                        <a:t>згнать</a:t>
                      </a:r>
                      <a:endParaRPr lang="ru-RU" sz="2400" dirty="0"/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/>
                        <a:t>выставить</a:t>
                      </a:r>
                    </a:p>
                  </a:txBody>
                  <a:tcPr marL="47625" marR="47625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ru-RU" sz="2400"/>
                        <a:t>волноваться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/>
                        <a:t>т</a:t>
                      </a:r>
                      <a:r>
                        <a:rPr lang="ru-RU" sz="2400" dirty="0" smtClean="0"/>
                        <a:t>ревожиться</a:t>
                      </a:r>
                      <a:endParaRPr lang="ru-RU" sz="2400" dirty="0"/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/>
                        <a:t>психовать</a:t>
                      </a:r>
                    </a:p>
                  </a:txBody>
                  <a:tcPr marL="47625" marR="47625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ru-RU" sz="2400"/>
                        <a:t>лицо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/>
                        <a:t>лик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/>
                        <a:t>морда(просторечное)</a:t>
                      </a:r>
                    </a:p>
                  </a:txBody>
                  <a:tcPr marL="47625" marR="47625" marT="47625" marB="47625"/>
                </a:tc>
              </a:tr>
            </a:tbl>
          </a:graphicData>
        </a:graphic>
      </p:graphicFrame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Задание №4. Определить стиль.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0960" y="1825624"/>
            <a:ext cx="11287204" cy="4675209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dirty="0" smtClean="0"/>
              <a:t>Амфибии, или земноводные, – это хордовые позвоночные холоднокровные животные, у которых в ходе эволюции появились пятипалые конечности и лёгочное дыхание для жизни на суше, но их размножение и развитие связаны с водной средой. Насчитывают около 4 тыс. видов земноводных. Их делят на три группы: бесхвостые, безногие и хвостатые.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5400" b="1" dirty="0" smtClean="0">
                <a:solidFill>
                  <a:srgbClr val="00B050"/>
                </a:solidFill>
              </a:rPr>
              <a:t>Научный</a:t>
            </a:r>
          </a:p>
          <a:p>
            <a:endParaRPr lang="ru-RU" dirty="0"/>
          </a:p>
        </p:txBody>
      </p:sp>
      <p:pic>
        <p:nvPicPr>
          <p:cNvPr id="41986" name="Picture 2" descr="https://images.evisos.cl/2012/04/04/clases-particulares-de-fisica-y-matematica-a-domicilio_a862c08ad_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67966" y="4924911"/>
            <a:ext cx="1782995" cy="174733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357166"/>
            <a:ext cx="10515600" cy="5819797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dirty="0" smtClean="0"/>
              <a:t>При транспортировке приобретённой светодиодной гирлянды должны быть приняты меры для предохранения её от механических повреждений в условиях, исключающих попадание влаги и других жидкостей. Порядок подключения: извлеките изделие из упаковки, расправьте провода, осмотрите гирлянду, чтобы убедиться в отсутствии видимых повреждений. Подключите к сети. </a:t>
            </a:r>
          </a:p>
          <a:p>
            <a:endParaRPr lang="ru-RU" dirty="0" smtClean="0"/>
          </a:p>
          <a:p>
            <a:pPr>
              <a:buNone/>
            </a:pPr>
            <a:r>
              <a:rPr lang="ru-RU" sz="4000" b="1" dirty="0" smtClean="0">
                <a:solidFill>
                  <a:srgbClr val="00B050"/>
                </a:solidFill>
              </a:rPr>
              <a:t>Официально-деловой</a:t>
            </a:r>
            <a:endParaRPr lang="ru-RU" sz="4000" b="1" dirty="0" smtClean="0">
              <a:solidFill>
                <a:srgbClr val="00B050"/>
              </a:solidFill>
            </a:endParaRPr>
          </a:p>
          <a:p>
            <a:endParaRPr lang="ru-RU" dirty="0"/>
          </a:p>
        </p:txBody>
      </p:sp>
      <p:pic>
        <p:nvPicPr>
          <p:cNvPr id="40962" name="Picture 2" descr="https://www.growwire.com/Websites/growwire/images/GettyImages-200468695-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67768" y="4286256"/>
            <a:ext cx="2540078" cy="178762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428604"/>
            <a:ext cx="10515600" cy="5748359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dirty="0" smtClean="0"/>
              <a:t>Муниципальный транспорт Хельсинки работает, как сложный, но идеально отлаженный механизм: трамваи приятного зелёного цвета почти бесшумно везут пассажиров во все районы города по 11 маршрутам. Автобусы точно по расписанию уходят и приходят на прекрасно оборудованные остановки. А ещё паром на острова и, конечно, метро. Метро в Хельсинки поражает высочайшей функциональностью и современными технологиями. </a:t>
            </a:r>
          </a:p>
          <a:p>
            <a:pPr indent="228600">
              <a:buNone/>
            </a:pPr>
            <a:endParaRPr lang="ru-RU" sz="4800" b="1" dirty="0" smtClean="0">
              <a:solidFill>
                <a:srgbClr val="00B050"/>
              </a:solidFill>
            </a:endParaRPr>
          </a:p>
          <a:p>
            <a:pPr indent="228600">
              <a:buNone/>
            </a:pPr>
            <a:r>
              <a:rPr lang="ru-RU" sz="4800" b="1" dirty="0" smtClean="0">
                <a:solidFill>
                  <a:srgbClr val="00B050"/>
                </a:solidFill>
              </a:rPr>
              <a:t>Публицистический</a:t>
            </a:r>
          </a:p>
          <a:p>
            <a:endParaRPr lang="ru-RU" dirty="0"/>
          </a:p>
        </p:txBody>
      </p:sp>
      <p:pic>
        <p:nvPicPr>
          <p:cNvPr id="46082" name="Picture 2" descr="https://media.slovoidilo.ua/media/publications/7/63812/63812-1_lar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67702" y="4000504"/>
            <a:ext cx="3772616" cy="212127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3836" y="642918"/>
            <a:ext cx="7286676" cy="5534045"/>
          </a:xfrm>
        </p:spPr>
        <p:txBody>
          <a:bodyPr>
            <a:normAutofit lnSpcReduction="10000"/>
          </a:bodyPr>
          <a:lstStyle/>
          <a:p>
            <a:pPr indent="228600" algn="just">
              <a:buNone/>
            </a:pPr>
            <a:r>
              <a:rPr lang="ru-RU" dirty="0" smtClean="0"/>
              <a:t>Долгий осенний закат догорел. Погасла последняя багровая, узенькая, как щель, полоска, рдевшая на самом краю горизонта, между сизой тучей и землей. Уже не стало видно ни земли, ни деревьев, ни неба. Только над головой большие звезды дрожали своими ресницами среди черной ночи, да </a:t>
            </a:r>
            <a:r>
              <a:rPr lang="ru-RU" dirty="0" err="1" smtClean="0"/>
              <a:t>голубой</a:t>
            </a:r>
            <a:r>
              <a:rPr lang="ru-RU" dirty="0" smtClean="0"/>
              <a:t> луч от маяка подымался прямо вверх тонким столбом и точно расплескивался там о небесный купол жидким, туманным, светлым кругом. </a:t>
            </a:r>
          </a:p>
          <a:p>
            <a:pPr algn="ctr">
              <a:buNone/>
            </a:pPr>
            <a:endParaRPr lang="ru-RU" sz="4400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sz="4400" b="1" dirty="0" smtClean="0">
                <a:solidFill>
                  <a:srgbClr val="00B050"/>
                </a:solidFill>
              </a:rPr>
              <a:t>Художественный</a:t>
            </a:r>
          </a:p>
          <a:p>
            <a:endParaRPr lang="ru-RU" dirty="0"/>
          </a:p>
        </p:txBody>
      </p:sp>
      <p:pic>
        <p:nvPicPr>
          <p:cNvPr id="45058" name="Picture 2" descr="(99) Одноклассни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67702" y="714356"/>
            <a:ext cx="3546163" cy="564360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428604"/>
            <a:ext cx="10515600" cy="5748359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dirty="0" smtClean="0"/>
              <a:t>- Представляешь… Иду я вечером домой и вдруг навстречу большущая собака.</a:t>
            </a:r>
          </a:p>
          <a:p>
            <a:pPr indent="228600" algn="just">
              <a:buNone/>
            </a:pPr>
            <a:r>
              <a:rPr lang="ru-RU" dirty="0" smtClean="0"/>
              <a:t>- Да ну!</a:t>
            </a:r>
          </a:p>
          <a:p>
            <a:pPr indent="228600" algn="just">
              <a:buNone/>
            </a:pPr>
            <a:r>
              <a:rPr lang="ru-RU" dirty="0" smtClean="0"/>
              <a:t>- Ага. Темно. На улице ни души, а она летит прямо на меня.</a:t>
            </a:r>
          </a:p>
          <a:p>
            <a:pPr indent="228600" algn="just">
              <a:buNone/>
            </a:pPr>
            <a:r>
              <a:rPr lang="ru-RU" dirty="0" smtClean="0"/>
              <a:t>- Ну ты, наверное, от страха со всех ног бросилась наутёк.</a:t>
            </a:r>
          </a:p>
          <a:p>
            <a:pPr indent="228600" algn="just">
              <a:buNone/>
            </a:pPr>
            <a:r>
              <a:rPr lang="ru-RU" dirty="0" smtClean="0"/>
              <a:t>- Наоборот. </a:t>
            </a:r>
            <a:r>
              <a:rPr lang="ru-RU" dirty="0" smtClean="0"/>
              <a:t>Встала </a:t>
            </a:r>
            <a:r>
              <a:rPr lang="ru-RU" dirty="0" smtClean="0"/>
              <a:t>и стою как столб. Боюсь пошевелиться.</a:t>
            </a:r>
          </a:p>
          <a:p>
            <a:pPr indent="228600" algn="just">
              <a:buNone/>
            </a:pPr>
            <a:endParaRPr lang="ru-RU" sz="4400" b="1" dirty="0" smtClean="0">
              <a:solidFill>
                <a:srgbClr val="00B050"/>
              </a:solidFill>
            </a:endParaRPr>
          </a:p>
          <a:p>
            <a:pPr indent="228600" algn="just">
              <a:buNone/>
            </a:pPr>
            <a:r>
              <a:rPr lang="ru-RU" sz="4400" b="1" dirty="0" smtClean="0">
                <a:solidFill>
                  <a:srgbClr val="00B050"/>
                </a:solidFill>
              </a:rPr>
              <a:t>Разговорный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39938" name="AutoShape 2" descr="Стили речи: примеры текс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0" name="AutoShape 4" descr="Стили речи: примеры текс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3" name="Picture 7" descr="http://ds268.omsk.obr55.ru/files/2018/10/talk_pi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67702" y="3929066"/>
            <a:ext cx="3571900" cy="228745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026" y="14285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Подведение итогов урока.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9588" y="1357298"/>
            <a:ext cx="10515600" cy="4533913"/>
          </a:xfrm>
        </p:spPr>
        <p:txBody>
          <a:bodyPr/>
          <a:lstStyle/>
          <a:p>
            <a:pPr indent="228600" algn="just">
              <a:buNone/>
            </a:pPr>
            <a:r>
              <a:rPr lang="ru-RU" sz="3200" dirty="0" smtClean="0"/>
              <a:t>1. Вспомнили, что изучает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синтаксис</a:t>
            </a:r>
            <a:r>
              <a:rPr lang="ru-RU" sz="3200" dirty="0" smtClean="0"/>
              <a:t> и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пунктуация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2. Повторили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главные</a:t>
            </a:r>
            <a:r>
              <a:rPr lang="ru-RU" sz="3200" dirty="0" smtClean="0"/>
              <a:t> и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второстепенные члены предложения.</a:t>
            </a:r>
          </a:p>
          <a:p>
            <a:pPr indent="228600" algn="just">
              <a:buNone/>
            </a:pPr>
            <a:r>
              <a:rPr lang="ru-RU" sz="3200" dirty="0" smtClean="0"/>
              <a:t>3. Определили, в чем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отличие словосочетаний от предложений</a:t>
            </a:r>
            <a:r>
              <a:rPr lang="ru-RU" sz="3200" dirty="0" smtClean="0"/>
              <a:t>, а также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простых предложений от сложных</a:t>
            </a:r>
            <a:r>
              <a:rPr lang="ru-RU" sz="3200" dirty="0" smtClean="0"/>
              <a:t>. </a:t>
            </a:r>
          </a:p>
          <a:p>
            <a:pPr indent="228600" algn="just">
              <a:buNone/>
            </a:pPr>
            <a:r>
              <a:rPr lang="ru-RU" sz="3200" dirty="0" smtClean="0"/>
              <a:t>4. Рассмотрели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типы текста </a:t>
            </a:r>
            <a:r>
              <a:rPr lang="ru-RU" sz="3200" dirty="0" smtClean="0"/>
              <a:t>и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стили речи</a:t>
            </a:r>
            <a:r>
              <a:rPr lang="ru-RU" sz="3200" dirty="0" smtClean="0"/>
              <a:t>.</a:t>
            </a:r>
          </a:p>
          <a:p>
            <a:endParaRPr lang="ru-RU" dirty="0"/>
          </a:p>
        </p:txBody>
      </p:sp>
      <p:pic>
        <p:nvPicPr>
          <p:cNvPr id="5" name="Picture 6" descr="https://wiki.mininuniver.ru/images/d/d3/Checklist-6051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72785" y="4214818"/>
            <a:ext cx="2719215" cy="247996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428604"/>
            <a:ext cx="10515600" cy="5748359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dirty="0" smtClean="0"/>
              <a:t>В поднебесье берут своё начало горные реки. Их русла </a:t>
            </a:r>
            <a:r>
              <a:rPr lang="ru-RU" b="1" dirty="0" smtClean="0">
                <a:solidFill>
                  <a:srgbClr val="FF0000"/>
                </a:solidFill>
              </a:rPr>
              <a:t>—</a:t>
            </a:r>
            <a:r>
              <a:rPr lang="ru-RU" dirty="0" smtClean="0"/>
              <a:t> глубокие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скалистые ущелья. Низв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dirty="0" smtClean="0"/>
              <a:t>ргаясь с гор, вода разрушает самые прочные породы. Огромные ма</a:t>
            </a:r>
            <a:r>
              <a:rPr lang="ru-RU" b="1" dirty="0" smtClean="0">
                <a:solidFill>
                  <a:srgbClr val="FF0000"/>
                </a:solidFill>
              </a:rPr>
              <a:t>с</a:t>
            </a:r>
            <a:r>
              <a:rPr lang="ru-RU" dirty="0" smtClean="0"/>
              <a:t>сы песка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глины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валунов несёт она с горных склонов. И чем выше место рождения горной реки, тем больше её разрушительная деятельность.</a:t>
            </a:r>
          </a:p>
          <a:p>
            <a:pPr indent="228600" algn="just">
              <a:buNone/>
            </a:pPr>
            <a:r>
              <a:rPr lang="ru-RU" dirty="0" smtClean="0"/>
              <a:t>Реки, б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dirty="0" smtClean="0"/>
              <a:t>рущие своё начало в озёрах, часто с первых же шагов широки и многоводны.</a:t>
            </a:r>
          </a:p>
          <a:p>
            <a:pPr indent="228600" algn="just">
              <a:buNone/>
            </a:pPr>
            <a:r>
              <a:rPr lang="ru-RU" dirty="0" smtClean="0"/>
              <a:t>Ис</a:t>
            </a:r>
            <a:r>
              <a:rPr lang="ru-RU" b="1" dirty="0" smtClean="0">
                <a:solidFill>
                  <a:srgbClr val="FF0000"/>
                </a:solidFill>
              </a:rPr>
              <a:t>с</a:t>
            </a:r>
            <a:r>
              <a:rPr lang="ru-RU" dirty="0" smtClean="0"/>
              <a:t>ледуя морское дно, учёные находят там... утонувшие реки. Миллионы лет назад их погл</a:t>
            </a:r>
            <a:r>
              <a:rPr lang="ru-RU" b="1" dirty="0" smtClean="0">
                <a:solidFill>
                  <a:srgbClr val="FF0000"/>
                </a:solidFill>
              </a:rPr>
              <a:t>о</a:t>
            </a:r>
            <a:r>
              <a:rPr lang="ru-RU" dirty="0" smtClean="0"/>
              <a:t>тило море. Реки </a:t>
            </a:r>
            <a:r>
              <a:rPr lang="ru-RU" b="1" dirty="0" smtClean="0">
                <a:solidFill>
                  <a:srgbClr val="FF0000"/>
                </a:solidFill>
              </a:rPr>
              <a:t>—</a:t>
            </a:r>
            <a:r>
              <a:rPr lang="ru-RU" dirty="0" smtClean="0"/>
              <a:t> великие разрушители. Неспроста вгрызаются они в свои берега</a:t>
            </a:r>
            <a:r>
              <a:rPr lang="ru-RU" i="1" dirty="0" smtClean="0"/>
              <a:t>. </a:t>
            </a:r>
            <a:r>
              <a:rPr lang="ru-RU" dirty="0" smtClean="0"/>
              <a:t>Проходит время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  <a:r>
              <a:rPr lang="ru-RU" dirty="0" smtClean="0"/>
              <a:t>меняется русло. Бывает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что река совсем уходит с проторенных путей (</a:t>
            </a:r>
            <a:r>
              <a:rPr lang="ru-RU" i="1" dirty="0" smtClean="0"/>
              <a:t>В. Мезенцева).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Задание на дом.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>
              <a:buNone/>
            </a:pPr>
            <a:r>
              <a:rPr lang="ru-RU" b="1" dirty="0" smtClean="0"/>
              <a:t>Упражнение </a:t>
            </a:r>
            <a:r>
              <a:rPr lang="ru-RU" b="1" dirty="0" smtClean="0">
                <a:solidFill>
                  <a:srgbClr val="C00000"/>
                </a:solidFill>
              </a:rPr>
              <a:t>31</a:t>
            </a:r>
            <a:r>
              <a:rPr lang="ru-RU" b="1" dirty="0" smtClean="0"/>
              <a:t> (стр. 17): </a:t>
            </a:r>
            <a:r>
              <a:rPr lang="ru-RU" dirty="0" smtClean="0"/>
              <a:t>составьте устное сообщение в публицистическом стиле на одну из тем: “Язык – величайшее человеческое изобретение”, “Архитектурные памятники города Самарканда (Хивы, Бухары и др.)”, “Красота национальных традиций”.</a:t>
            </a:r>
            <a:endParaRPr lang="ru-RU" dirty="0"/>
          </a:p>
        </p:txBody>
      </p:sp>
      <p:pic>
        <p:nvPicPr>
          <p:cNvPr id="4" name="Picture 6" descr="https://avatars.mds.yandex.net/get-zen_doc/1107063/pub_5bb10e3e9f3bb400aa407fb1_5bb10e9c3788e900a9045cf1/scale_12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38678" y="3857628"/>
            <a:ext cx="3572419" cy="25935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785794"/>
            <a:ext cx="10515600" cy="5391169"/>
          </a:xfrm>
        </p:spPr>
        <p:txBody>
          <a:bodyPr/>
          <a:lstStyle/>
          <a:p>
            <a:pPr indent="228600" algn="just">
              <a:buNone/>
            </a:pPr>
            <a:r>
              <a:rPr lang="ru-RU" dirty="0" smtClean="0"/>
              <a:t>Артериями </a:t>
            </a:r>
            <a:r>
              <a:rPr lang="ru-RU" b="1" i="1" dirty="0" smtClean="0"/>
              <a:t>жизни</a:t>
            </a:r>
            <a:r>
              <a:rPr lang="ru-RU" i="1" dirty="0" smtClean="0"/>
              <a:t> </a:t>
            </a:r>
            <a:r>
              <a:rPr lang="ru-RU" dirty="0" smtClean="0"/>
              <a:t>и колыбелью культуры были в прошлом многие реки мира.</a:t>
            </a:r>
          </a:p>
          <a:p>
            <a:pPr indent="228600" algn="just">
              <a:buNone/>
            </a:pPr>
            <a:r>
              <a:rPr lang="ru-RU" dirty="0" smtClean="0"/>
              <a:t>1.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Жизни </a:t>
            </a:r>
            <a:r>
              <a:rPr lang="ru-RU" dirty="0" smtClean="0"/>
              <a:t>- имя существительное.</a:t>
            </a:r>
          </a:p>
          <a:p>
            <a:pPr indent="228600" algn="just">
              <a:buNone/>
            </a:pPr>
            <a:r>
              <a:rPr lang="ru-RU" dirty="0" smtClean="0"/>
              <a:t>2. Н. ф. – жизнь, нарицательное, неодушевленное, отвлеченное, </a:t>
            </a:r>
            <a:r>
              <a:rPr lang="ru-RU" dirty="0" err="1" smtClean="0"/>
              <a:t>ж.р</a:t>
            </a:r>
            <a:r>
              <a:rPr lang="ru-RU" dirty="0" smtClean="0"/>
              <a:t>, 3 склонение, ед.ч, Р.п. </a:t>
            </a:r>
          </a:p>
          <a:p>
            <a:pPr indent="228600" algn="just">
              <a:buNone/>
            </a:pPr>
            <a:r>
              <a:rPr lang="ru-RU" dirty="0" smtClean="0"/>
              <a:t>3. Дополнение.</a:t>
            </a:r>
          </a:p>
          <a:p>
            <a:pPr indent="228600" algn="just">
              <a:buNone/>
            </a:pPr>
            <a:r>
              <a:rPr lang="ru-RU" dirty="0" smtClean="0"/>
              <a:t>Реки, берущие своё начало в озёрах, часто с первых же шагов </a:t>
            </a:r>
            <a:r>
              <a:rPr lang="ru-RU" b="1" i="1" dirty="0" smtClean="0"/>
              <a:t>широки</a:t>
            </a:r>
            <a:r>
              <a:rPr lang="ru-RU" i="1" dirty="0" smtClean="0"/>
              <a:t> </a:t>
            </a:r>
            <a:r>
              <a:rPr lang="ru-RU" dirty="0" smtClean="0"/>
              <a:t>и многоводны.</a:t>
            </a:r>
          </a:p>
          <a:p>
            <a:pPr indent="228600" algn="just">
              <a:buNone/>
            </a:pPr>
            <a:r>
              <a:rPr lang="ru-RU" dirty="0" smtClean="0"/>
              <a:t>1.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Широки</a:t>
            </a:r>
            <a:r>
              <a:rPr lang="ru-RU" dirty="0" smtClean="0"/>
              <a:t> – имя прилагательное.</a:t>
            </a:r>
          </a:p>
          <a:p>
            <a:pPr indent="228600" algn="just">
              <a:buNone/>
            </a:pPr>
            <a:r>
              <a:rPr lang="ru-RU" dirty="0" smtClean="0"/>
              <a:t> 2. Н. ф. – широкий, качественное, краткая форма, мн.ч.</a:t>
            </a:r>
          </a:p>
          <a:p>
            <a:pPr indent="228600" algn="just">
              <a:buNone/>
            </a:pPr>
            <a:r>
              <a:rPr lang="ru-RU" dirty="0" smtClean="0"/>
              <a:t> 3. Сказуемое.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3836" y="571480"/>
            <a:ext cx="11072890" cy="5605483"/>
          </a:xfrm>
        </p:spPr>
        <p:txBody>
          <a:bodyPr/>
          <a:lstStyle/>
          <a:p>
            <a:pPr indent="228600" algn="just">
              <a:buNone/>
            </a:pPr>
            <a:r>
              <a:rPr lang="ru-RU" dirty="0" smtClean="0"/>
              <a:t>Неспроста </a:t>
            </a:r>
            <a:r>
              <a:rPr lang="ru-RU" b="1" i="1" dirty="0" smtClean="0"/>
              <a:t>вгрызаются</a:t>
            </a:r>
            <a:r>
              <a:rPr lang="ru-RU" i="1" dirty="0" smtClean="0"/>
              <a:t> </a:t>
            </a:r>
            <a:r>
              <a:rPr lang="ru-RU" dirty="0" smtClean="0"/>
              <a:t>они в свои берега</a:t>
            </a:r>
            <a:r>
              <a:rPr lang="ru-RU" i="1" dirty="0" smtClean="0"/>
              <a:t>. </a:t>
            </a:r>
            <a:endParaRPr lang="ru-RU" dirty="0" smtClean="0"/>
          </a:p>
          <a:p>
            <a:pPr indent="228600" algn="just">
              <a:buNone/>
            </a:pPr>
            <a:r>
              <a:rPr lang="ru-RU" b="1" dirty="0" smtClean="0"/>
              <a:t>1.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Вгрызаются</a:t>
            </a:r>
            <a:r>
              <a:rPr lang="ru-RU" dirty="0" smtClean="0"/>
              <a:t> – глагол. </a:t>
            </a:r>
          </a:p>
          <a:p>
            <a:pPr indent="228600" algn="just">
              <a:buNone/>
            </a:pPr>
            <a:r>
              <a:rPr lang="ru-RU" dirty="0" smtClean="0"/>
              <a:t> 2. Н. ф. – вгрызаться, несовершенный вид, возвратный, непереходный, 1 спряжение, изъявительное наклонение, настоящее время, 3 лицо, множественное число.</a:t>
            </a:r>
          </a:p>
          <a:p>
            <a:pPr indent="228600" algn="just">
              <a:buNone/>
            </a:pPr>
            <a:r>
              <a:rPr lang="ru-RU" dirty="0" smtClean="0"/>
              <a:t> 3. Сказуемое. </a:t>
            </a:r>
          </a:p>
          <a:p>
            <a:pPr indent="228600" algn="just">
              <a:buAutoNum type="arabicPeriod"/>
            </a:pPr>
            <a:endParaRPr lang="ru-RU" dirty="0"/>
          </a:p>
        </p:txBody>
      </p:sp>
      <p:pic>
        <p:nvPicPr>
          <p:cNvPr id="2050" name="Picture 2" descr="https://www.nastol.com.ua/download.php?img=201410/1680x1050/nastol.com.ua-115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7042" y="3357562"/>
            <a:ext cx="6429420" cy="303611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Сегодня на уроке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9588" y="1571612"/>
            <a:ext cx="10787138" cy="4351338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dirty="0" smtClean="0"/>
              <a:t>1. Вспомним, что изучает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синтаксис</a:t>
            </a:r>
            <a:r>
              <a:rPr lang="ru-RU" sz="3200" dirty="0" smtClean="0"/>
              <a:t> и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пунктуация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2. Повторим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главные</a:t>
            </a:r>
            <a:r>
              <a:rPr lang="ru-RU" sz="3200" dirty="0" smtClean="0"/>
              <a:t> и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второстепенные члены предложения.</a:t>
            </a:r>
          </a:p>
          <a:p>
            <a:pPr indent="228600" algn="just">
              <a:buNone/>
            </a:pPr>
            <a:r>
              <a:rPr lang="ru-RU" sz="3200" dirty="0" smtClean="0"/>
              <a:t>3. Определим, в чем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отличие словосочетаний от предложений</a:t>
            </a:r>
            <a:r>
              <a:rPr lang="ru-RU" sz="3200" dirty="0" smtClean="0"/>
              <a:t>, а также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простых предложений от сложных</a:t>
            </a:r>
            <a:r>
              <a:rPr lang="ru-RU" sz="3200" dirty="0" smtClean="0"/>
              <a:t>. </a:t>
            </a:r>
          </a:p>
          <a:p>
            <a:pPr indent="228600" algn="just">
              <a:buNone/>
            </a:pPr>
            <a:r>
              <a:rPr lang="ru-RU" sz="3200" dirty="0" smtClean="0"/>
              <a:t>4. Рассмотрим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типы текста </a:t>
            </a:r>
            <a:r>
              <a:rPr lang="ru-RU" sz="3200" dirty="0" smtClean="0"/>
              <a:t>и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стили речи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5" name="Picture 2" descr="https://sun9-24.userapi.com/c840726/v840726543/2723e/uCNAqi5ZreQ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39272" y="4572008"/>
            <a:ext cx="2752704" cy="203262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Что изучает синтаксис и пунктуация?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8084" y="2857497"/>
            <a:ext cx="9001188" cy="3319466"/>
          </a:xfrm>
        </p:spPr>
        <p:txBody>
          <a:bodyPr>
            <a:normAutofit lnSpcReduction="10000"/>
          </a:bodyPr>
          <a:lstStyle/>
          <a:p>
            <a:pPr indent="228600" algn="just" fontAlgn="base">
              <a:buNone/>
            </a:pPr>
            <a:r>
              <a:rPr lang="ru-RU" sz="2600" b="1" dirty="0" smtClean="0">
                <a:solidFill>
                  <a:srgbClr val="C00000"/>
                </a:solidFill>
              </a:rPr>
              <a:t>Пунктуация</a:t>
            </a:r>
            <a:r>
              <a:rPr lang="ru-RU" sz="2600" dirty="0" smtClean="0"/>
              <a:t> (от лат. </a:t>
            </a:r>
            <a:r>
              <a:rPr lang="ru-RU" sz="2600" dirty="0" err="1" smtClean="0"/>
              <a:t>punetum</a:t>
            </a:r>
            <a:r>
              <a:rPr lang="ru-RU" sz="2600" dirty="0" smtClean="0"/>
              <a:t> — точка) — раздел языкознания, изучающий:</a:t>
            </a:r>
          </a:p>
          <a:p>
            <a:pPr indent="228600" algn="just" fontAlgn="base">
              <a:buAutoNum type="arabicParenR"/>
            </a:pPr>
            <a:r>
              <a:rPr lang="ru-RU" sz="2600" dirty="0" smtClean="0"/>
              <a:t> совокупность знаков препинания; </a:t>
            </a:r>
          </a:p>
          <a:p>
            <a:pPr indent="228600" algn="just" fontAlgn="base">
              <a:buAutoNum type="arabicParenR"/>
            </a:pPr>
            <a:r>
              <a:rPr lang="ru-RU" sz="2600" dirty="0" smtClean="0"/>
              <a:t> свод правил расстановки знаков препинания.</a:t>
            </a:r>
          </a:p>
          <a:p>
            <a:pPr indent="228600" algn="just" fontAlgn="base">
              <a:buNone/>
            </a:pP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Пунктуационные знаки, или знаки препинания: </a:t>
            </a:r>
            <a:r>
              <a:rPr lang="ru-RU" sz="2600" dirty="0" smtClean="0"/>
              <a:t>точка, многоточие, восклицательный и вопросительный знаки, </a:t>
            </a:r>
            <a:r>
              <a:rPr lang="ru-RU" sz="2600" dirty="0" smtClean="0"/>
              <a:t>запятая</a:t>
            </a:r>
            <a:r>
              <a:rPr lang="ru-RU" sz="2600" dirty="0" smtClean="0"/>
              <a:t>, точка с запятой, двоеточие, тире, скобки, кавычки.</a:t>
            </a:r>
          </a:p>
          <a:p>
            <a:endParaRPr lang="ru-RU" dirty="0"/>
          </a:p>
        </p:txBody>
      </p:sp>
      <p:pic>
        <p:nvPicPr>
          <p:cNvPr id="5" name="Picture 4" descr="https://www.xn--80aamvfrenmk0d2c.xn--p1ai/upload/information_system_1/9/4/0/item_940/information_items_94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96264" y="2714620"/>
            <a:ext cx="4644668" cy="293078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09522" y="1928802"/>
            <a:ext cx="1107289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buNone/>
            </a:pPr>
            <a:r>
              <a:rPr lang="ru-RU" sz="2600" b="1" dirty="0" smtClean="0">
                <a:solidFill>
                  <a:srgbClr val="C00000"/>
                </a:solidFill>
              </a:rPr>
              <a:t>Синтаксис</a:t>
            </a:r>
            <a:r>
              <a:rPr lang="ru-RU" sz="2600" dirty="0" smtClean="0"/>
              <a:t> (от греч. </a:t>
            </a:r>
            <a:r>
              <a:rPr lang="ru-RU" sz="2600" dirty="0" err="1" smtClean="0"/>
              <a:t>syntaxis</a:t>
            </a:r>
            <a:r>
              <a:rPr lang="ru-RU" sz="2600" dirty="0" smtClean="0"/>
              <a:t> — составление, построение) — раздел науки о языке, изучающий словосочетания, предложения и тексты.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Основные синтаксические единицы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0960" y="1825624"/>
            <a:ext cx="11501518" cy="4746647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000" dirty="0" smtClean="0"/>
              <a:t>Основными синтаксическими единицами являются </a:t>
            </a:r>
            <a:r>
              <a:rPr lang="ru-RU" sz="3000" b="1" dirty="0" smtClean="0">
                <a:solidFill>
                  <a:schemeClr val="accent6">
                    <a:lumMod val="75000"/>
                  </a:schemeClr>
                </a:solidFill>
              </a:rPr>
              <a:t>словосочетание и предложение</a:t>
            </a:r>
            <a:r>
              <a:rPr lang="ru-RU" sz="3000" dirty="0" smtClean="0"/>
              <a:t>.</a:t>
            </a:r>
          </a:p>
          <a:p>
            <a:pPr indent="228600" algn="just">
              <a:buNone/>
            </a:pPr>
            <a:r>
              <a:rPr lang="ru-RU" sz="3000" b="1" dirty="0" smtClean="0">
                <a:solidFill>
                  <a:srgbClr val="C00000"/>
                </a:solidFill>
              </a:rPr>
              <a:t>Словосочетание</a:t>
            </a:r>
            <a:r>
              <a:rPr lang="ru-RU" sz="3000" dirty="0" smtClean="0"/>
              <a:t> – это соединение двух самостоятельных слов, связанных подчинительной связью. В составе словосочетания выделяются главное и зависимые слова. От главного слова к зависимому задается вопрос.</a:t>
            </a:r>
          </a:p>
          <a:p>
            <a:pPr indent="228600" algn="just">
              <a:buNone/>
            </a:pPr>
            <a:endParaRPr lang="ru-RU" sz="8000" dirty="0" smtClean="0"/>
          </a:p>
          <a:p>
            <a:endParaRPr lang="ru-RU" dirty="0"/>
          </a:p>
        </p:txBody>
      </p:sp>
      <p:pic>
        <p:nvPicPr>
          <p:cNvPr id="5" name="Picture 2" descr="C:\Documents and Settings\User\Мои документы\Мои рисунки\компьютеры и школа\Копия img6.jpg">
            <a:extLst>
              <a:ext uri="{FF2B5EF4-FFF2-40B4-BE49-F238E27FC236}">
                <a16:creationId xmlns="" xmlns:a16="http://schemas.microsoft.com/office/drawing/2014/main" id="{F8AAE6B6-B92D-4BE1-B986-DAD47796B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678" y="4429132"/>
            <a:ext cx="3037982" cy="2179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500042"/>
            <a:ext cx="10901402" cy="5676921"/>
          </a:xfrm>
        </p:spPr>
        <p:txBody>
          <a:bodyPr>
            <a:normAutofit lnSpcReduction="10000"/>
          </a:bodyPr>
          <a:lstStyle/>
          <a:p>
            <a:pPr indent="228600" algn="just">
              <a:buNone/>
            </a:pPr>
            <a:r>
              <a:rPr lang="ru-RU" b="1" i="1" dirty="0" smtClean="0"/>
              <a:t>Отпустил он   рыбку золотую  и   сказал   ей   ласковое слово.</a:t>
            </a:r>
            <a:endParaRPr lang="ru-RU" dirty="0" smtClean="0"/>
          </a:p>
          <a:p>
            <a:pPr indent="228600" algn="just">
              <a:buNone/>
            </a:pPr>
            <a:r>
              <a:rPr lang="ru-RU" i="1" dirty="0" smtClean="0"/>
              <a:t>       </a:t>
            </a:r>
            <a:r>
              <a:rPr lang="ru-RU" dirty="0" smtClean="0"/>
              <a:t>     </a:t>
            </a:r>
            <a:r>
              <a:rPr lang="ru-RU" dirty="0" err="1" smtClean="0"/>
              <a:t>х</a:t>
            </a:r>
            <a:endParaRPr lang="ru-RU" dirty="0" smtClean="0"/>
          </a:p>
          <a:p>
            <a:pPr indent="228600" algn="just">
              <a:buNone/>
            </a:pPr>
            <a:r>
              <a:rPr lang="ru-RU" i="1" dirty="0" smtClean="0"/>
              <a:t>Отпустил (кого?) рыбку</a:t>
            </a:r>
            <a:endParaRPr lang="ru-RU" dirty="0" smtClean="0"/>
          </a:p>
          <a:p>
            <a:pPr indent="228600" algn="just">
              <a:buNone/>
            </a:pPr>
            <a:r>
              <a:rPr lang="ru-RU" i="1" dirty="0" smtClean="0"/>
              <a:t>    </a:t>
            </a:r>
            <a:r>
              <a:rPr lang="ru-RU" dirty="0" err="1" smtClean="0"/>
              <a:t>х</a:t>
            </a:r>
            <a:r>
              <a:rPr lang="ru-RU" i="1" dirty="0" smtClean="0"/>
              <a:t>   </a:t>
            </a:r>
            <a:endParaRPr lang="ru-RU" dirty="0" smtClean="0"/>
          </a:p>
          <a:p>
            <a:pPr indent="228600" algn="just">
              <a:buNone/>
            </a:pPr>
            <a:r>
              <a:rPr lang="ru-RU" i="1" dirty="0" smtClean="0"/>
              <a:t>Рыбку (какую?) золотую</a:t>
            </a:r>
            <a:endParaRPr lang="ru-RU" dirty="0" smtClean="0"/>
          </a:p>
          <a:p>
            <a:pPr indent="228600" algn="just">
              <a:buNone/>
            </a:pPr>
            <a:r>
              <a:rPr lang="ru-RU" i="1" dirty="0" smtClean="0"/>
              <a:t>    </a:t>
            </a:r>
            <a:r>
              <a:rPr lang="ru-RU" dirty="0" err="1" smtClean="0"/>
              <a:t>х</a:t>
            </a:r>
            <a:endParaRPr lang="ru-RU" dirty="0" smtClean="0"/>
          </a:p>
          <a:p>
            <a:pPr indent="228600" algn="just">
              <a:buNone/>
            </a:pPr>
            <a:r>
              <a:rPr lang="ru-RU" i="1" dirty="0" smtClean="0"/>
              <a:t>Сказал (кому?) ей</a:t>
            </a:r>
            <a:endParaRPr lang="ru-RU" dirty="0" smtClean="0"/>
          </a:p>
          <a:p>
            <a:pPr indent="228600" algn="just">
              <a:buNone/>
            </a:pPr>
            <a:r>
              <a:rPr lang="ru-RU" i="1" dirty="0" smtClean="0"/>
              <a:t>     </a:t>
            </a:r>
            <a:r>
              <a:rPr lang="ru-RU" dirty="0" err="1" smtClean="0"/>
              <a:t>х</a:t>
            </a:r>
            <a:endParaRPr lang="ru-RU" dirty="0" smtClean="0"/>
          </a:p>
          <a:p>
            <a:pPr indent="228600" algn="just">
              <a:buNone/>
            </a:pPr>
            <a:r>
              <a:rPr lang="ru-RU" i="1" dirty="0" smtClean="0"/>
              <a:t>Сказал (что?) слово</a:t>
            </a:r>
            <a:endParaRPr lang="ru-RU" dirty="0" smtClean="0"/>
          </a:p>
          <a:p>
            <a:pPr indent="228600" algn="just">
              <a:buNone/>
            </a:pPr>
            <a:r>
              <a:rPr lang="ru-RU" i="1" dirty="0" smtClean="0"/>
              <a:t>    </a:t>
            </a:r>
            <a:r>
              <a:rPr lang="ru-RU" dirty="0" err="1" smtClean="0"/>
              <a:t>х</a:t>
            </a:r>
            <a:endParaRPr lang="ru-RU" dirty="0" smtClean="0"/>
          </a:p>
          <a:p>
            <a:pPr indent="228600" algn="just">
              <a:buNone/>
            </a:pPr>
            <a:r>
              <a:rPr lang="ru-RU" i="1" dirty="0" smtClean="0"/>
              <a:t>Слово (какое?) ласковое</a:t>
            </a:r>
            <a:endParaRPr lang="ru-RU" dirty="0"/>
          </a:p>
        </p:txBody>
      </p:sp>
      <p:pic>
        <p:nvPicPr>
          <p:cNvPr id="48132" name="Picture 4" descr="https://1001puzzle.com/upload/iblock/431/43123a43111eb1ed6c819ba13e68ccf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3124" y="1785926"/>
            <a:ext cx="5715000" cy="41433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4676</TotalTime>
  <Words>1261</Words>
  <Application>Microsoft Office PowerPoint</Application>
  <PresentationFormat>Произвольный</PresentationFormat>
  <Paragraphs>243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1_Тема Office</vt:lpstr>
      <vt:lpstr>Слайд 1</vt:lpstr>
      <vt:lpstr>Проверка домашнего задания</vt:lpstr>
      <vt:lpstr>Слайд 3</vt:lpstr>
      <vt:lpstr>Слайд 4</vt:lpstr>
      <vt:lpstr>Слайд 5</vt:lpstr>
      <vt:lpstr>Сегодня на уроке</vt:lpstr>
      <vt:lpstr>Что изучает синтаксис и пунктуация?</vt:lpstr>
      <vt:lpstr>Основные синтаксические единицы</vt:lpstr>
      <vt:lpstr>Слайд 9</vt:lpstr>
      <vt:lpstr>Что такое предложение?</vt:lpstr>
      <vt:lpstr>Слайд 11</vt:lpstr>
      <vt:lpstr>Слайд 12</vt:lpstr>
      <vt:lpstr>Слайд 13</vt:lpstr>
      <vt:lpstr>Порядок синтаксического разбора предложения:</vt:lpstr>
      <vt:lpstr>Слайд 15</vt:lpstr>
      <vt:lpstr>Задание №2. Синтаксический разбор предложения.</vt:lpstr>
      <vt:lpstr>Задание №3.</vt:lpstr>
      <vt:lpstr>Что такое текст?</vt:lpstr>
      <vt:lpstr>Слайд 19</vt:lpstr>
      <vt:lpstr>Слайд 20</vt:lpstr>
      <vt:lpstr>Слайд 21</vt:lpstr>
      <vt:lpstr>Слайд 22</vt:lpstr>
      <vt:lpstr>Особенности стилей</vt:lpstr>
      <vt:lpstr>Задание №4. Определить стиль.</vt:lpstr>
      <vt:lpstr>Слайд 25</vt:lpstr>
      <vt:lpstr>Слайд 26</vt:lpstr>
      <vt:lpstr>Слайд 27</vt:lpstr>
      <vt:lpstr>Слайд 28</vt:lpstr>
      <vt:lpstr>Подведение итогов урока.</vt:lpstr>
      <vt:lpstr>Задание на дом.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Пользователь</cp:lastModifiedBy>
  <cp:revision>343</cp:revision>
  <dcterms:created xsi:type="dcterms:W3CDTF">2013-08-20T23:50:31Z</dcterms:created>
  <dcterms:modified xsi:type="dcterms:W3CDTF">2020-09-05T05:55:41Z</dcterms:modified>
</cp:coreProperties>
</file>