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1396" r:id="rId2"/>
    <p:sldId id="1397" r:id="rId3"/>
    <p:sldId id="1398" r:id="rId4"/>
    <p:sldId id="1399" r:id="rId5"/>
    <p:sldId id="1400" r:id="rId6"/>
    <p:sldId id="1405" r:id="rId7"/>
    <p:sldId id="1406" r:id="rId8"/>
    <p:sldId id="1407" r:id="rId9"/>
    <p:sldId id="1432" r:id="rId10"/>
    <p:sldId id="1408" r:id="rId11"/>
    <p:sldId id="1433" r:id="rId12"/>
    <p:sldId id="1409" r:id="rId13"/>
    <p:sldId id="1410" r:id="rId14"/>
    <p:sldId id="1411" r:id="rId15"/>
    <p:sldId id="1412" r:id="rId16"/>
    <p:sldId id="1413" r:id="rId17"/>
    <p:sldId id="1414" r:id="rId18"/>
    <p:sldId id="1415" r:id="rId19"/>
    <p:sldId id="1424" r:id="rId20"/>
    <p:sldId id="1425" r:id="rId21"/>
    <p:sldId id="1416" r:id="rId22"/>
    <p:sldId id="1435" r:id="rId23"/>
    <p:sldId id="1417" r:id="rId24"/>
    <p:sldId id="1419" r:id="rId25"/>
    <p:sldId id="1420" r:id="rId26"/>
    <p:sldId id="1426" r:id="rId27"/>
    <p:sldId id="1427" r:id="rId28"/>
    <p:sldId id="1421" r:id="rId29"/>
    <p:sldId id="1431" r:id="rId30"/>
    <p:sldId id="140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FFFF99"/>
    <a:srgbClr val="F7F3EA"/>
    <a:srgbClr val="F6F2E7"/>
    <a:srgbClr val="F6F3EC"/>
    <a:srgbClr val="612A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4394" autoAdjust="0"/>
  </p:normalViewPr>
  <p:slideViewPr>
    <p:cSldViewPr>
      <p:cViewPr varScale="1">
        <p:scale>
          <a:sx n="67" d="100"/>
          <a:sy n="67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BA0CE-848F-4288-88A6-B0BF7A99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AB8EB5-DD5C-4CDC-81F4-78DDC4F23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6DC668-318C-4737-815A-4F47650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FAFBCA-5AB1-4745-B94E-7624823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85B645-55EC-409C-93F0-5139B83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10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7D9AEC-4D33-4754-8D0F-7BC2C90E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7D524D-6922-4408-BC4A-18B9339B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24FF5F-9A3A-49D1-A601-F5A9FA3D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27AE4F-A9E2-40FD-A04D-542ACBC4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48902E-E2EF-4DA4-B31C-F18300A1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45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6BDE1F-CB21-43E6-A25A-C3A5E6F66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C31A203-2EA7-48EB-8EB6-389DFED8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303B0E-696B-419A-B636-1990B6F8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6DFD0E-60FB-44EE-AB12-8E04310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C3B9E3-F2C3-4445-945B-137C648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5595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796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C4B96-A904-4DFB-8D5A-02DB6CDD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F95B4-3EF6-4348-AF3A-62720C99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CFF656-718A-4B59-8B08-B94D5CD1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2D8F10-2187-413F-BDEA-5FC38FCF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F57556-632E-4160-88D7-C8B38CF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598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7C2FD2-045B-4BED-A6A6-7768B70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12BD95-D964-4057-971A-B21DB99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8ECAD8-52F3-4628-BBDC-BD1EA2CA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A97DC0-50EF-4A1A-8637-09094F1A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91A04B-4023-4266-B0A6-4CC4E19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6687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BC963-6A7A-4EAA-B119-84D21020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2A56E3-C0EA-4D66-A975-C74EE1AE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19F7D93-7189-4D37-BBA0-97B9C21D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9A6B56-DA17-4B90-9050-99D01FF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9B7D34-D9E4-45F4-BE61-1BCD0EBE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FD76A2-830F-41F9-BAF4-9675230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980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19DE4-786D-4BA4-BC0F-E88E208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30B769-0221-4508-BA86-3A5B533E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B3B103-11FE-4014-BE2A-3C57E2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8707093-7E62-4B98-B6F9-EEF86053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9026382-0257-4467-8C1C-3040B36B9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35EE3C8-9232-43C5-BDC4-A75F7106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9122D8C-DB8E-429D-B5BF-79D5875E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2B0162-82B9-46FC-A9D0-EE5928A6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5620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9B0D82-A33F-4141-BF39-A9BA625A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F22253-06E7-486E-A59F-2E821EA8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3C3BD82-F3AD-41FA-BE55-9F4A93F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545293-9FE0-4C68-AB61-182A524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375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7FE37F5-94CE-48B5-9A4F-6280D613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3D90CF-A79C-4BFF-92AF-7568C213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7B3DD66-FD8B-495F-BDA8-7273F5D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265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14E96-B6B2-48C1-BE90-53915D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576B2-1626-4A00-80E4-0EAC214F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7BC511-91B8-42CC-B69B-3F47C31E3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3992B1-7AE9-40E3-9CF2-590E5A81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0F6B1D-4CD6-493A-87B9-315E9174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472D21-49C7-4468-AC1A-2CA18AFF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2577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AA59C9-ECB1-48F2-8B1A-F20D23A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38AE9D-957F-46CD-AD08-934D6153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9C8347-7638-474C-83D9-60BC2116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5F3C62-F94E-45EE-A203-673FBA88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343B69-5087-4FFE-9A90-00DE1EC9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0DEA60-AE76-4886-B93A-74F162F6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5588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45CCF6-EBE6-4917-8D30-466F989D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1A5FED-2DBC-4EDE-8A95-ED94057A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3FD87-4601-4331-BE36-B8097CB1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F4433-3ED8-49F8-920B-6E6CE5955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6EA10-877D-490A-B040-E8E936F4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7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72" y="2786058"/>
            <a:ext cx="2714612" cy="2944868"/>
          </a:xfrm>
          <a:prstGeom prst="rect">
            <a:avLst/>
          </a:prstGeom>
          <a:noFill/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1434" y="4925236"/>
            <a:ext cx="6989209" cy="111985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400" b="1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Учитель: </a:t>
            </a:r>
            <a:r>
              <a:rPr lang="ru-RU" sz="2400" b="1" dirty="0" err="1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Норкобилова</a:t>
            </a:r>
            <a:r>
              <a:rPr lang="ru-RU" sz="2400" b="1" dirty="0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Нигора</a:t>
            </a:r>
            <a:r>
              <a:rPr lang="ru-RU" sz="2400" b="1" dirty="0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Бахтиёровна</a:t>
            </a:r>
            <a:endParaRPr sz="2400" b="1" dirty="0">
              <a:latin typeface="Arial" pitchFamily="34" charset="0"/>
              <a:cs typeface="Arial" pitchFamily="34" charset="0"/>
            </a:endParaRPr>
          </a:p>
          <a:p>
            <a:pPr marL="68440">
              <a:lnSpc>
                <a:spcPts val="4151"/>
              </a:lnSpc>
            </a:pPr>
            <a:endParaRPr sz="3698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84067987-1644-49AF-8501-9EF4CBC0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282" y="1714488"/>
            <a:ext cx="8286808" cy="28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4800" dirty="0" smtClean="0"/>
          </a:p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Синтаксис и пунктуация. Текст. Стили литературного языка. </a:t>
            </a:r>
            <a:r>
              <a:rPr lang="ru-RU" sz="4800" dirty="0" smtClean="0"/>
              <a:t>	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такое предложение?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500174"/>
            <a:ext cx="10758526" cy="228601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Предложение</a:t>
            </a:r>
            <a:r>
              <a:rPr lang="ru-RU" sz="3200" b="1" dirty="0" smtClean="0"/>
              <a:t> – это единица синтаксиса, которая выражает относительно законченную мысль и характеризуется интонационной завершенностью.</a:t>
            </a:r>
          </a:p>
          <a:p>
            <a:endParaRPr lang="ru-RU" dirty="0"/>
          </a:p>
        </p:txBody>
      </p:sp>
      <p:pic>
        <p:nvPicPr>
          <p:cNvPr id="5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8" y="3000372"/>
            <a:ext cx="3572419" cy="2593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8150" y="3000372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3200" dirty="0" smtClean="0"/>
              <a:t>Предложение является единицей общения.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Предложение</a:t>
            </a:r>
            <a:r>
              <a:rPr lang="ru-RU" sz="3200" dirty="0" smtClean="0"/>
              <a:t> может состоять из одного слова (</a:t>
            </a:r>
            <a:r>
              <a:rPr lang="ru-RU" sz="3200" b="1" i="1" dirty="0" smtClean="0">
                <a:solidFill>
                  <a:srgbClr val="7030A0"/>
                </a:solidFill>
              </a:rPr>
              <a:t>Светает.</a:t>
            </a:r>
            <a:r>
              <a:rPr lang="ru-RU" sz="3200" dirty="0" smtClean="0"/>
              <a:t>), 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словосочетание</a:t>
            </a:r>
            <a:r>
              <a:rPr lang="ru-RU" sz="3200" dirty="0" smtClean="0"/>
              <a:t> – нет.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71480"/>
            <a:ext cx="10515600" cy="5929354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Виды предложений по цели высказывания:</a:t>
            </a:r>
            <a:endParaRPr lang="ru-RU" sz="3200" dirty="0" smtClean="0">
              <a:solidFill>
                <a:srgbClr val="002060"/>
              </a:solidFill>
            </a:endParaRP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Повествовательные</a:t>
            </a:r>
            <a:r>
              <a:rPr lang="ru-RU" sz="3200" dirty="0" smtClean="0"/>
              <a:t> (в них сообщается о каких-то фактах или явлениях действительности).</a:t>
            </a: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Вопросительные</a:t>
            </a:r>
            <a:r>
              <a:rPr lang="ru-RU" sz="3200" dirty="0" smtClean="0"/>
              <a:t> (служат для выражения вопроса).</a:t>
            </a: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Побудительные</a:t>
            </a:r>
            <a:r>
              <a:rPr lang="ru-RU" sz="3200" dirty="0" smtClean="0"/>
              <a:t> (побуждение к действию).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Виды предложений по интонации:</a:t>
            </a:r>
            <a:endParaRPr lang="ru-RU" sz="3200" dirty="0" smtClean="0">
              <a:solidFill>
                <a:srgbClr val="002060"/>
              </a:solidFill>
            </a:endParaRP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Восклицательные</a:t>
            </a:r>
            <a:r>
              <a:rPr lang="ru-RU" sz="3200" dirty="0" smtClean="0"/>
              <a:t> – эмоционально окрашенные предложения, которые выражают переживания говорящего или его отношение к сообщению.</a:t>
            </a: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Невосклицательные.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285728"/>
            <a:ext cx="11501518" cy="442915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Виды предложений по количеству грамматических основ: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Простые</a:t>
            </a:r>
            <a:r>
              <a:rPr lang="ru-RU" sz="3200" i="1" dirty="0" smtClean="0"/>
              <a:t> </a:t>
            </a:r>
            <a:r>
              <a:rPr lang="ru-RU" sz="3200" dirty="0" smtClean="0"/>
              <a:t>(одна грамматическая основа).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Сложные</a:t>
            </a:r>
            <a:r>
              <a:rPr lang="ru-RU" sz="3200" dirty="0" smtClean="0"/>
              <a:t> (более одной грамматической основы)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Грамматическая основа</a:t>
            </a:r>
            <a:r>
              <a:rPr lang="ru-RU" sz="3200" dirty="0" smtClean="0"/>
              <a:t> предложения – </a:t>
            </a:r>
            <a:r>
              <a:rPr lang="ru-RU" sz="3200" b="1" dirty="0" smtClean="0"/>
              <a:t>подлежащее + сказуемое: </a:t>
            </a:r>
            <a:r>
              <a:rPr lang="ru-RU" sz="3200" b="1" u="dbl" dirty="0" smtClean="0">
                <a:solidFill>
                  <a:srgbClr val="7030A0"/>
                </a:solidFill>
              </a:rPr>
              <a:t>Наступила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u="sng" dirty="0" smtClean="0">
                <a:solidFill>
                  <a:srgbClr val="7030A0"/>
                </a:solidFill>
              </a:rPr>
              <a:t>осень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Между подлежащим и сказуемым нет подчинительной связи, это равноправные члены предложения. </a:t>
            </a:r>
          </a:p>
          <a:p>
            <a:endParaRPr lang="ru-RU" dirty="0"/>
          </a:p>
        </p:txBody>
      </p:sp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338" y="2786058"/>
            <a:ext cx="1998490" cy="33552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5274" y="450057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Виды сложных предложений по средствам связи:</a:t>
            </a:r>
            <a:r>
              <a:rPr lang="ru-RU" sz="3200" dirty="0" smtClean="0"/>
              <a:t> 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союзные 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 б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ессоюзные</a:t>
            </a:r>
            <a:r>
              <a:rPr lang="ru-RU" sz="3200" i="1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428604"/>
            <a:ext cx="11430080" cy="6000792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Второстепенные члены предложения</a:t>
            </a:r>
            <a:r>
              <a:rPr lang="ru-RU" sz="3200" dirty="0" smtClean="0"/>
              <a:t> поясняют главные или другие второстепенные члены предложения </a:t>
            </a:r>
            <a:r>
              <a:rPr lang="ru-RU" sz="3200" b="1" dirty="0" smtClean="0"/>
              <a:t>(</a:t>
            </a:r>
            <a:r>
              <a:rPr lang="ru-RU" sz="3200" b="1" i="1" dirty="0" smtClean="0"/>
              <a:t>Дополнение, определение, обстоятельство).</a:t>
            </a:r>
            <a:endParaRPr lang="ru-RU" sz="3200" b="1" dirty="0" smtClean="0"/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Виды предложений по наличию второстепенных членов предложения:</a:t>
            </a:r>
            <a:endParaRPr lang="ru-RU" sz="3200" dirty="0" smtClean="0">
              <a:solidFill>
                <a:srgbClr val="002060"/>
              </a:solidFill>
            </a:endParaRP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Распространенное</a:t>
            </a:r>
            <a:r>
              <a:rPr lang="ru-RU" sz="3200" dirty="0" smtClean="0"/>
              <a:t> (есть второстепенные члены).</a:t>
            </a: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Нераспространенное</a:t>
            </a:r>
            <a:r>
              <a:rPr lang="ru-RU" sz="3200" dirty="0" smtClean="0"/>
              <a:t> (нет второстепенных членов).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5604" y="4572008"/>
            <a:ext cx="8088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wavy" dirty="0" smtClean="0">
                <a:solidFill>
                  <a:srgbClr val="7030A0"/>
                </a:solidFill>
              </a:rPr>
              <a:t>Долгий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u="wavy" dirty="0" smtClean="0">
                <a:solidFill>
                  <a:srgbClr val="7030A0"/>
                </a:solidFill>
              </a:rPr>
              <a:t>осенний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/>
              <a:t>закат </a:t>
            </a:r>
            <a:r>
              <a:rPr lang="ru-RU" sz="4000" b="1" dirty="0" smtClean="0"/>
              <a:t>догорел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" name="Picture 1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6" y="4572008"/>
            <a:ext cx="2117798" cy="20848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Порядок синтаксического разбора предложения: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5209"/>
          </a:xfrm>
        </p:spPr>
        <p:txBody>
          <a:bodyPr>
            <a:normAutofit fontScale="85000" lnSpcReduction="10000"/>
          </a:bodyPr>
          <a:lstStyle/>
          <a:p>
            <a:pPr indent="228600" algn="just">
              <a:buNone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1. Подчеркните в предложении главные и второстепенные члены. Укажите, какими частями речи они являются.</a:t>
            </a:r>
          </a:p>
          <a:p>
            <a:pPr indent="228600" algn="just">
              <a:buNone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2. Дайте характеристику предложения по плану: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повествовательное/побудительное/вопросительное,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восклицательное/невосклицательное,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простое/сложное,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односоставное</a:t>
            </a:r>
            <a:r>
              <a:rPr lang="en-US" sz="3100" dirty="0" smtClean="0"/>
              <a:t>/</a:t>
            </a:r>
            <a:r>
              <a:rPr lang="ru-RU" sz="3100" dirty="0" smtClean="0"/>
              <a:t>двусоставное.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распространенное/нераспространенное,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осложнено (однородность, обращения, вводные слова и т.д.),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100" dirty="0" smtClean="0"/>
              <a:t> для сложного: союзное/бессоюзное.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24100" y="121442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571480"/>
            <a:ext cx="11358642" cy="6072230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Образец № 1.</a:t>
            </a:r>
          </a:p>
          <a:p>
            <a:pPr lvl="0" indent="228600" algn="just">
              <a:buNone/>
            </a:pPr>
            <a:r>
              <a:rPr lang="ru-RU" sz="3200" i="1" u="sng" dirty="0" smtClean="0"/>
              <a:t>Шум</a:t>
            </a:r>
            <a:r>
              <a:rPr lang="ru-RU" sz="3200" i="1" dirty="0" smtClean="0"/>
              <a:t> и </a:t>
            </a:r>
            <a:r>
              <a:rPr lang="ru-RU" sz="3200" i="1" u="sng" dirty="0" smtClean="0"/>
              <a:t>движение</a:t>
            </a:r>
            <a:r>
              <a:rPr lang="ru-RU" sz="3200" i="1" dirty="0" smtClean="0"/>
              <a:t> </a:t>
            </a:r>
            <a:r>
              <a:rPr lang="ru-RU" sz="3200" i="1" u="dbl" dirty="0" smtClean="0"/>
              <a:t>происходили</a:t>
            </a:r>
            <a:r>
              <a:rPr lang="ru-RU" sz="3200" i="1" dirty="0" smtClean="0"/>
              <a:t> в </a:t>
            </a:r>
            <a:r>
              <a:rPr lang="ru-RU" sz="3200" i="1" u="wavy" dirty="0" smtClean="0"/>
              <a:t>запорожском</a:t>
            </a:r>
            <a:r>
              <a:rPr lang="ru-RU" sz="3200" i="1" dirty="0" smtClean="0"/>
              <a:t> </a:t>
            </a:r>
            <a:r>
              <a:rPr lang="ru-RU" sz="3200" i="1" u="dotDash" dirty="0" smtClean="0"/>
              <a:t>таборе</a:t>
            </a:r>
            <a:r>
              <a:rPr lang="ru-RU" sz="3200" i="1" dirty="0" smtClean="0"/>
              <a:t>.</a:t>
            </a:r>
            <a:r>
              <a:rPr lang="ru-RU" sz="3200" dirty="0" smtClean="0"/>
              <a:t> </a:t>
            </a:r>
          </a:p>
          <a:p>
            <a:pPr indent="228600" algn="just">
              <a:buNone/>
            </a:pPr>
            <a:r>
              <a:rPr lang="ru-RU" sz="3200" dirty="0" smtClean="0"/>
              <a:t>(</a:t>
            </a:r>
            <a:r>
              <a:rPr lang="ru-RU" sz="3200" dirty="0" err="1" smtClean="0"/>
              <a:t>Повеств</a:t>
            </a:r>
            <a:r>
              <a:rPr lang="ru-RU" sz="3200" dirty="0" smtClean="0"/>
              <a:t>., </a:t>
            </a:r>
            <a:r>
              <a:rPr lang="ru-RU" sz="3200" dirty="0" err="1" smtClean="0"/>
              <a:t>невоскл</a:t>
            </a:r>
            <a:r>
              <a:rPr lang="ru-RU" sz="3200" dirty="0" smtClean="0"/>
              <a:t>., простое, двусоставное, </a:t>
            </a:r>
            <a:r>
              <a:rPr lang="ru-RU" sz="3200" dirty="0" err="1" smtClean="0"/>
              <a:t>распростр</a:t>
            </a:r>
            <a:r>
              <a:rPr lang="ru-RU" sz="3200" dirty="0" smtClean="0"/>
              <a:t>., осложнено однородными подлежащими).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Образец № 2.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 indent="228600" algn="just">
              <a:buNone/>
            </a:pPr>
            <a:r>
              <a:rPr lang="ru-RU" sz="3200" i="1" u="dotDash" dirty="0" smtClean="0"/>
              <a:t>Со степи</a:t>
            </a:r>
            <a:r>
              <a:rPr lang="ru-RU" sz="3200" i="1" dirty="0" smtClean="0"/>
              <a:t> </a:t>
            </a:r>
            <a:r>
              <a:rPr lang="ru-RU" sz="3200" i="1" u="dbl" dirty="0" smtClean="0"/>
              <a:t>понеслось</a:t>
            </a:r>
            <a:r>
              <a:rPr lang="ru-RU" sz="3200" i="1" dirty="0" smtClean="0"/>
              <a:t> </a:t>
            </a:r>
            <a:r>
              <a:rPr lang="ru-RU" sz="3200" i="1" u="wavy" dirty="0" smtClean="0"/>
              <a:t>звонкое</a:t>
            </a:r>
            <a:r>
              <a:rPr lang="ru-RU" sz="3200" i="1" dirty="0" smtClean="0"/>
              <a:t> </a:t>
            </a:r>
            <a:r>
              <a:rPr lang="ru-RU" sz="3200" i="1" u="sng" dirty="0" smtClean="0"/>
              <a:t>ржание</a:t>
            </a:r>
            <a:r>
              <a:rPr lang="ru-RU" sz="3200" i="1" dirty="0" smtClean="0"/>
              <a:t> </a:t>
            </a:r>
            <a:r>
              <a:rPr lang="ru-RU" sz="3200" i="1" u="dash" dirty="0" smtClean="0"/>
              <a:t>жеребенка</a:t>
            </a:r>
            <a:r>
              <a:rPr lang="ru-RU" sz="3200" i="1" dirty="0" smtClean="0"/>
              <a:t>; </a:t>
            </a:r>
            <a:r>
              <a:rPr lang="ru-RU" sz="3200" i="1" u="wavy" dirty="0" smtClean="0"/>
              <a:t>красные</a:t>
            </a:r>
            <a:r>
              <a:rPr lang="ru-RU" sz="3200" i="1" dirty="0" smtClean="0"/>
              <a:t> </a:t>
            </a:r>
            <a:r>
              <a:rPr lang="ru-RU" sz="3200" i="1" u="sng" dirty="0" smtClean="0"/>
              <a:t>полосы</a:t>
            </a:r>
            <a:r>
              <a:rPr lang="ru-RU" sz="3200" i="1" dirty="0" smtClean="0"/>
              <a:t> </a:t>
            </a:r>
            <a:r>
              <a:rPr lang="ru-RU" sz="3200" i="1" u="dotDash" dirty="0" smtClean="0"/>
              <a:t>ясно</a:t>
            </a:r>
            <a:r>
              <a:rPr lang="ru-RU" sz="3200" i="1" dirty="0" smtClean="0"/>
              <a:t> </a:t>
            </a:r>
            <a:r>
              <a:rPr lang="ru-RU" sz="3200" i="1" u="dbl" dirty="0" smtClean="0"/>
              <a:t>сверкнули</a:t>
            </a:r>
            <a:r>
              <a:rPr lang="ru-RU" sz="3200" i="1" dirty="0" smtClean="0"/>
              <a:t> </a:t>
            </a:r>
            <a:r>
              <a:rPr lang="ru-RU" sz="3200" i="1" u="dotDash" dirty="0" smtClean="0"/>
              <a:t>на небе</a:t>
            </a:r>
            <a:r>
              <a:rPr lang="ru-RU" sz="3200" i="1" dirty="0" smtClean="0"/>
              <a:t>.</a:t>
            </a:r>
            <a:r>
              <a:rPr lang="ru-RU" sz="3200" dirty="0" smtClean="0"/>
              <a:t> </a:t>
            </a:r>
          </a:p>
          <a:p>
            <a:pPr indent="228600" algn="just">
              <a:buNone/>
            </a:pPr>
            <a:r>
              <a:rPr lang="ru-RU" sz="3200" dirty="0" smtClean="0"/>
              <a:t>(</a:t>
            </a:r>
            <a:r>
              <a:rPr lang="ru-RU" sz="3200" dirty="0" err="1" smtClean="0"/>
              <a:t>повеств</a:t>
            </a:r>
            <a:r>
              <a:rPr lang="ru-RU" sz="3200" dirty="0" smtClean="0"/>
              <a:t>., </a:t>
            </a:r>
            <a:r>
              <a:rPr lang="ru-RU" sz="3200" dirty="0" err="1" smtClean="0"/>
              <a:t>невоскл</a:t>
            </a:r>
            <a:r>
              <a:rPr lang="ru-RU" sz="3200" dirty="0" smtClean="0"/>
              <a:t>., сложное: 1 – двусоставное, распространенное, 2 – двусоставное, распространенное, бессоюзное).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3902" y="928670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сущ.</a:t>
            </a:r>
            <a:r>
              <a:rPr lang="ru-RU" u="wavy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53652" y="92867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66976" y="100010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95472" y="314324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96198" y="3643314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38414" y="357187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239404" y="307181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24826" y="307181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81620" y="3643314"/>
            <a:ext cx="46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2860" y="3143248"/>
            <a:ext cx="46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95868" y="1000108"/>
            <a:ext cx="46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24562" y="314324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прил</a:t>
            </a:r>
            <a:r>
              <a:rPr lang="ru-RU" u="wavy" dirty="0" smtClean="0"/>
              <a:t>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23902" y="3643314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прил</a:t>
            </a:r>
            <a:r>
              <a:rPr lang="ru-RU" u="wavy" dirty="0" smtClean="0"/>
              <a:t>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10512" y="100010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прил</a:t>
            </a:r>
            <a:r>
              <a:rPr lang="ru-RU" u="wavy" dirty="0" smtClean="0"/>
              <a:t>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96066" y="100010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52464" y="314324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81818" y="364331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24298" y="364331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нар.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809720" y="100010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№2. Синтаксический разбор предложения.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1825625"/>
            <a:ext cx="1035851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Наша лодка причалила к берегу.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2571744"/>
            <a:ext cx="10858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600" b="1" u="wavy" dirty="0" smtClean="0"/>
              <a:t>Наша</a:t>
            </a:r>
            <a:r>
              <a:rPr lang="ru-RU" sz="3600" b="1" dirty="0" smtClean="0"/>
              <a:t> </a:t>
            </a:r>
            <a:r>
              <a:rPr lang="ru-RU" sz="3600" b="1" u="sng" dirty="0" smtClean="0"/>
              <a:t>лодка</a:t>
            </a:r>
            <a:r>
              <a:rPr lang="ru-RU" sz="3600" b="1" dirty="0" smtClean="0"/>
              <a:t> </a:t>
            </a:r>
            <a:r>
              <a:rPr lang="ru-RU" sz="3600" b="1" u="dbl" dirty="0" smtClean="0"/>
              <a:t>причалила</a:t>
            </a:r>
            <a:r>
              <a:rPr lang="ru-RU" sz="3600" b="1" dirty="0" smtClean="0"/>
              <a:t> </a:t>
            </a:r>
            <a:r>
              <a:rPr lang="ru-RU" sz="3600" b="1" u="dotDash" dirty="0" smtClean="0"/>
              <a:t>к берегу</a:t>
            </a:r>
            <a:r>
              <a:rPr lang="ru-RU" sz="3600" b="1" dirty="0" smtClean="0"/>
              <a:t>.</a:t>
            </a:r>
          </a:p>
          <a:p>
            <a:pPr indent="457200"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Повеств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.,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невоскл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., простое, двусоставное, распространенное).</a:t>
            </a:r>
          </a:p>
          <a:p>
            <a:pPr indent="457200"/>
            <a:r>
              <a:rPr lang="ru-RU" sz="3600" dirty="0" smtClean="0"/>
              <a:t> </a:t>
            </a:r>
          </a:p>
          <a:p>
            <a:endParaRPr lang="ru-RU" sz="3600" dirty="0"/>
          </a:p>
        </p:txBody>
      </p:sp>
      <p:pic>
        <p:nvPicPr>
          <p:cNvPr id="9" name="Picture 2" descr="http://www.fonstola.ru/download.php?file=201906/1920x1200/fonstola.ru-334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70" y="3929066"/>
            <a:ext cx="4214842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38414" y="242886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0446" y="250030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81554" y="2428868"/>
            <a:ext cx="46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53190" y="250030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52530" y="2428868"/>
            <a:ext cx="73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мест.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№3.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1612"/>
            <a:ext cx="10515600" cy="460535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Перечислите все единицы речи от меньшей к большей:    </a:t>
            </a:r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53190" y="2143116"/>
            <a:ext cx="5381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фонема (звук)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морфема (часть слова)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слово (или фразеологизм)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 словосочетание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предложение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текст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1092" y="21431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словосочетание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морфема (часть слова)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текст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слово (или фразеологизм)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фонема (звук)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800" dirty="0" smtClean="0"/>
              <a:t> предложение</a:t>
            </a:r>
          </a:p>
        </p:txBody>
      </p:sp>
      <p:pic>
        <p:nvPicPr>
          <p:cNvPr id="8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338" y="3357562"/>
            <a:ext cx="1913390" cy="32124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такое текст?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8736"/>
            <a:ext cx="10515600" cy="4748227"/>
          </a:xfrm>
        </p:spPr>
        <p:txBody>
          <a:bodyPr/>
          <a:lstStyle/>
          <a:p>
            <a:pPr indent="22860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Текст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— это совокупность последовательно расположенных предложений (абзацев), связанных по смыслу и грамматически.</a:t>
            </a:r>
          </a:p>
          <a:p>
            <a:endParaRPr lang="ru-RU" dirty="0"/>
          </a:p>
        </p:txBody>
      </p:sp>
      <p:pic>
        <p:nvPicPr>
          <p:cNvPr id="33796" name="Picture 4" descr="https://fs.znanio.ru/methodology/images/0a/86/0a86d5072d7e165a201f48eacc710103b36ae17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0" y="2786058"/>
            <a:ext cx="6524623" cy="37147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avatars.mds.yandex.net/get-pdb/1930923/08cc4621-4847-4b94-9a24-c0cfb32a62a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357166"/>
            <a:ext cx="11430000" cy="5943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Проверка домашнего задания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95274" y="1500174"/>
            <a:ext cx="11001452" cy="467678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24</a:t>
            </a:r>
            <a:r>
              <a:rPr lang="ru-RU" b="1" dirty="0" smtClean="0"/>
              <a:t>. </a:t>
            </a:r>
            <a:r>
              <a:rPr lang="ru-RU" dirty="0" smtClean="0"/>
              <a:t>Спишите, вставляя пропущенные буквы и расставляя знаки препинания. Сделайте морфологический разбор выделенных слов.</a:t>
            </a:r>
          </a:p>
          <a:p>
            <a:pPr indent="228600" algn="ctr">
              <a:buNone/>
            </a:pPr>
            <a:r>
              <a:rPr lang="ru-RU" b="1" dirty="0" smtClean="0"/>
              <a:t>Судьбы рек</a:t>
            </a:r>
          </a:p>
          <a:p>
            <a:pPr indent="228600" algn="just">
              <a:buNone/>
            </a:pPr>
            <a:r>
              <a:rPr lang="ru-RU" dirty="0" smtClean="0"/>
              <a:t>Арт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риями жизни и колыбелью культуры были в прошлом многие реки мира. На их берегах возникали большие города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в плодородных речных д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линах расцветали очаги земл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делия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по рекам люди уходили в неизвес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ность открывать мир.      </a:t>
            </a:r>
          </a:p>
          <a:p>
            <a:pPr indent="228600" algn="just">
              <a:buNone/>
            </a:pPr>
            <a:r>
              <a:rPr lang="ru-RU" dirty="0" smtClean="0"/>
              <a:t>Сколько рек на нашей планете? Разве можно ответить?</a:t>
            </a:r>
          </a:p>
          <a:p>
            <a:pPr indent="228600" algn="just">
              <a:buNone/>
            </a:pPr>
            <a:r>
              <a:rPr lang="ru-RU" dirty="0" smtClean="0"/>
              <a:t>У каждой реки свой вид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свой нрав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своя судьба.</a:t>
            </a:r>
          </a:p>
          <a:p>
            <a:pPr indent="228600" algn="just"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ds05.infourok.ru/uploads/ex/10c3/000715a2-9f97bf43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0960" y="214291"/>
          <a:ext cx="11572953" cy="64259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9487"/>
                <a:gridCol w="3336990"/>
                <a:gridCol w="2893238"/>
                <a:gridCol w="2893238"/>
              </a:tblGrid>
              <a:tr h="1473896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Разговорный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Научный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ru-RU" sz="2000" dirty="0" smtClean="0"/>
                    </a:p>
                    <a:p>
                      <a:pPr algn="ctr" rtl="0"/>
                      <a:r>
                        <a:rPr lang="ru-RU" sz="2000" dirty="0" smtClean="0"/>
                        <a:t>Официально-</a:t>
                      </a:r>
                    </a:p>
                    <a:p>
                      <a:pPr algn="ctr" rtl="0"/>
                      <a:r>
                        <a:rPr lang="ru-RU" sz="2000" dirty="0" smtClean="0"/>
                        <a:t>деловой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242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(зачем?)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Обмен мыслями, впечатлениями, общение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Сообщение, передача научной информации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Точная передача деловой информации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1820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Сфера применения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(где?)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Беседа в неофициальной обстановке; дружеские письма и послания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Официальная обстановка; уроки, лекции; научно-популярные книги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Официальная обстановка; деловые бумаги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1820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Особенности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Преобладание разговорной и просторечной лексики; интонация, мимика, жесты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Однозначные слова; термины; отсутствие образных средств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Термины, речевые штампы, канцеляризмы; конкретность, официальность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2" name="Picture 4" descr="http://56ouo10.ru/2019/chitat/363-3637477_books-png-clipart-psd-vectors-an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285728"/>
            <a:ext cx="1605398" cy="1214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59" y="285729"/>
          <a:ext cx="11358642" cy="61436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214"/>
                <a:gridCol w="3786214"/>
                <a:gridCol w="3786214"/>
              </a:tblGrid>
              <a:tr h="12745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Публицистический</a:t>
                      </a:r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Художественный</a:t>
                      </a:r>
                    </a:p>
                  </a:txBody>
                  <a:tcPr/>
                </a:tc>
              </a:tr>
              <a:tr h="1318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(зачем?)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Сообщение, воздействие на слушателей или читателей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Воздействие на мысли и чувства</a:t>
                      </a:r>
                    </a:p>
                  </a:txBody>
                  <a:tcPr/>
                </a:tc>
              </a:tr>
              <a:tr h="1318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Сфера применения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(где?)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Официальная обстановка; средства массовой информации, в выступлениях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Художественная литература</a:t>
                      </a:r>
                    </a:p>
                  </a:txBody>
                  <a:tcPr/>
                </a:tc>
              </a:tr>
              <a:tr h="2231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Торжественная лексика, эмоциональность; соединение стандартизированных слов и средств выразительности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Широкое использование изобразительно-выразительных средств; использование средств других стилей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56ouo10.ru/2019/chitat/363-3637477_books-png-clipart-psd-vectors-an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68" y="214290"/>
            <a:ext cx="1605398" cy="1214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214290"/>
            <a:ext cx="10515600" cy="1325563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Особенности стилей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8736"/>
            <a:ext cx="10515600" cy="4748227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В разных стилях используется разная лексика. Есть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разговорная</a:t>
            </a:r>
            <a:r>
              <a:rPr lang="ru-RU" dirty="0" smtClean="0"/>
              <a:t>, есть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книжная лексика</a:t>
            </a:r>
            <a:r>
              <a:rPr lang="ru-RU" dirty="0" smtClean="0"/>
              <a:t>, но во всех стилях используется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нейтральная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общеупотребительная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95341" y="3071810"/>
          <a:ext cx="10287073" cy="3227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14775"/>
                <a:gridCol w="3143274"/>
                <a:gridCol w="3429024"/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dirty="0"/>
                        <a:t>Общеупотребительная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dirty="0"/>
                        <a:t>Книжная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dirty="0"/>
                        <a:t>Разговорная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в</a:t>
                      </a:r>
                      <a:r>
                        <a:rPr lang="ru-RU" sz="2400" dirty="0" smtClean="0"/>
                        <a:t>ерх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в</a:t>
                      </a:r>
                      <a:r>
                        <a:rPr lang="ru-RU" sz="2400" dirty="0" smtClean="0"/>
                        <a:t>ершина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м</a:t>
                      </a:r>
                      <a:r>
                        <a:rPr lang="ru-RU" sz="2400" dirty="0" smtClean="0"/>
                        <a:t>акушка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п</a:t>
                      </a:r>
                      <a:r>
                        <a:rPr lang="ru-RU" sz="2400" dirty="0" smtClean="0"/>
                        <a:t>репятствие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п</a:t>
                      </a:r>
                      <a:r>
                        <a:rPr lang="ru-RU" sz="2400" dirty="0" smtClean="0"/>
                        <a:t>реграда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помеха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б</a:t>
                      </a:r>
                      <a:r>
                        <a:rPr lang="ru-RU" sz="2400" dirty="0" smtClean="0"/>
                        <a:t>ояться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о</a:t>
                      </a:r>
                      <a:r>
                        <a:rPr lang="ru-RU" sz="2400" dirty="0" smtClean="0"/>
                        <a:t>пасаться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трусить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прогнать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и</a:t>
                      </a:r>
                      <a:r>
                        <a:rPr lang="ru-RU" sz="2400" dirty="0" smtClean="0"/>
                        <a:t>згнать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выставить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волноваться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т</a:t>
                      </a:r>
                      <a:r>
                        <a:rPr lang="ru-RU" sz="2400" dirty="0" smtClean="0"/>
                        <a:t>ревожиться</a:t>
                      </a:r>
                      <a:endParaRPr lang="ru-RU" sz="2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психовать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лицо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/>
                        <a:t>лик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/>
                        <a:t>морда(просторечное)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№4. Определить стиль.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825624"/>
            <a:ext cx="11287204" cy="467520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Амфибии, или земноводные, – это хордовые позвоночные холоднокровные животные, у которых в ходе эволюции появились пятипалые конечности и лёгочное дыхание для жизни на суше, но их размножение и развитие связаны с водной средой. Насчитывают около 4 тыс. видов земноводных. Их делят на три группы: бесхвостые, безногие и хвостатые.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Научный</a:t>
            </a:r>
          </a:p>
          <a:p>
            <a:endParaRPr lang="ru-RU" dirty="0"/>
          </a:p>
        </p:txBody>
      </p:sp>
      <p:pic>
        <p:nvPicPr>
          <p:cNvPr id="41986" name="Picture 2" descr="https://images.evisos.cl/2012/04/04/clases-particulares-de-fisica-y-matematica-a-domicilio_a862c08ad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66" y="4924911"/>
            <a:ext cx="1782995" cy="1747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7166"/>
            <a:ext cx="10515600" cy="581979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При транспортировке приобретённой светодиодной гирлянды должны быть приняты меры для предохранения её от механических повреждений в условиях, исключающих попадание влаги и других жидкостей. Порядок подключения: извлеките изделие из упаковки, расправьте провода, осмотрите гирлянду, чтобы убедиться в отсутствии видимых повреждений. Подключите к сети.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Официально-деловой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0962" name="Picture 2" descr="https://www.growwire.com/Websites/growwire/images/GettyImages-200468695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68" y="4286256"/>
            <a:ext cx="2540078" cy="1787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8604"/>
            <a:ext cx="10515600" cy="574835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Муниципальный транспорт Хельсинки работает, как сложный, но идеально отлаженный механизм: трамваи приятного зелёного цвета почти бесшумно везут пассажиров во все районы города по 11 маршрутам. Автобусы точно по расписанию уходят и приходят на прекрасно оборудованные остановки. А ещё паром на острова и, конечно, метро. Метро в Хельсинки поражает высочайшей функциональностью и современными технологиями. </a:t>
            </a:r>
          </a:p>
          <a:p>
            <a:pPr indent="228600">
              <a:buNone/>
            </a:pPr>
            <a:endParaRPr lang="ru-RU" sz="4800" b="1" dirty="0" smtClean="0">
              <a:solidFill>
                <a:srgbClr val="00B050"/>
              </a:solidFill>
            </a:endParaRPr>
          </a:p>
          <a:p>
            <a:pPr indent="228600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Публицистический</a:t>
            </a:r>
          </a:p>
          <a:p>
            <a:endParaRPr lang="ru-RU" dirty="0"/>
          </a:p>
        </p:txBody>
      </p:sp>
      <p:pic>
        <p:nvPicPr>
          <p:cNvPr id="46082" name="Picture 2" descr="https://media.slovoidilo.ua/media/publications/7/63812/63812-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4000504"/>
            <a:ext cx="3772616" cy="2121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642918"/>
            <a:ext cx="7286676" cy="5534045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dirty="0" smtClean="0"/>
              <a:t>Долгий осенний закат догорел. Погасла последняя багровая, узенькая, как щель, полоска, рдевшая на самом краю горизонта, между сизой тучей и землей. Уже не стало видно ни земли, ни деревьев, ни неба. Только над головой большие звезды дрожали своими ресницами среди черной ночи, да </a:t>
            </a:r>
            <a:r>
              <a:rPr lang="ru-RU" dirty="0" err="1" smtClean="0"/>
              <a:t>голубой</a:t>
            </a:r>
            <a:r>
              <a:rPr lang="ru-RU" dirty="0" smtClean="0"/>
              <a:t> луч от маяка подымался прямо вверх тонким столбом и точно расплескивался там о небесный купол жидким, туманным, светлым кругом. </a:t>
            </a:r>
          </a:p>
          <a:p>
            <a:pPr algn="ctr">
              <a:buNone/>
            </a:pPr>
            <a:endParaRPr lang="ru-RU" sz="4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Художественный</a:t>
            </a:r>
          </a:p>
          <a:p>
            <a:endParaRPr lang="ru-RU" dirty="0"/>
          </a:p>
        </p:txBody>
      </p:sp>
      <p:pic>
        <p:nvPicPr>
          <p:cNvPr id="45058" name="Picture 2" descr="(99) Однокласс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714356"/>
            <a:ext cx="3546163" cy="56436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8604"/>
            <a:ext cx="10515600" cy="574835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- Представляешь… Иду я вечером домой и вдруг навстречу большущая собака.</a:t>
            </a:r>
          </a:p>
          <a:p>
            <a:pPr indent="228600" algn="just">
              <a:buNone/>
            </a:pPr>
            <a:r>
              <a:rPr lang="ru-RU" dirty="0" smtClean="0"/>
              <a:t>- Да ну!</a:t>
            </a:r>
          </a:p>
          <a:p>
            <a:pPr indent="228600" algn="just">
              <a:buNone/>
            </a:pPr>
            <a:r>
              <a:rPr lang="ru-RU" dirty="0" smtClean="0"/>
              <a:t>- Ага. Темно. На улице ни души, а она летит прямо на меня.</a:t>
            </a:r>
          </a:p>
          <a:p>
            <a:pPr indent="228600" algn="just">
              <a:buNone/>
            </a:pPr>
            <a:r>
              <a:rPr lang="ru-RU" dirty="0" smtClean="0"/>
              <a:t>- Ну ты, наверное, от страха со всех ног бросилась наутёк.</a:t>
            </a:r>
          </a:p>
          <a:p>
            <a:pPr indent="228600" algn="just">
              <a:buNone/>
            </a:pPr>
            <a:r>
              <a:rPr lang="ru-RU" dirty="0" smtClean="0"/>
              <a:t>- Наоборот. </a:t>
            </a:r>
            <a:r>
              <a:rPr lang="ru-RU" dirty="0" smtClean="0"/>
              <a:t>Встала </a:t>
            </a:r>
            <a:r>
              <a:rPr lang="ru-RU" dirty="0" smtClean="0"/>
              <a:t>и стою как столб. Боюсь пошевелиться.</a:t>
            </a:r>
          </a:p>
          <a:p>
            <a:pPr indent="228600" algn="just">
              <a:buNone/>
            </a:pPr>
            <a:endParaRPr lang="ru-RU" sz="4400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Разговорный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9938" name="AutoShape 2" descr="Стили речи: примеры тек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Стили речи: примеры тек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 descr="http://ds268.omsk.obr55.ru/files/2018/10/talk_p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3929066"/>
            <a:ext cx="3571900" cy="22874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1428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Подведение итогов урока.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357298"/>
            <a:ext cx="10515600" cy="4533913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1. Вспомнили, что изучает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синтаксис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пунктуация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Повторили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главные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второстепенные члены предложения.</a:t>
            </a:r>
          </a:p>
          <a:p>
            <a:pPr indent="228600" algn="just">
              <a:buNone/>
            </a:pPr>
            <a:r>
              <a:rPr lang="ru-RU" sz="3200" dirty="0" smtClean="0"/>
              <a:t>3. Определили, в чем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отличие словосочетаний от предложений</a:t>
            </a:r>
            <a:r>
              <a:rPr lang="ru-RU" sz="3200" dirty="0" smtClean="0"/>
              <a:t>, а также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простых предложений от сложных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dirty="0" smtClean="0"/>
              <a:t>4. Рассмотрели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типы текста </a:t>
            </a:r>
            <a:r>
              <a:rPr lang="ru-RU" sz="3200" dirty="0" smtClean="0"/>
              <a:t>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стили речи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6" descr="https://wiki.mininuniver.ru/images/d/d3/Checklist-6051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2785" y="4214818"/>
            <a:ext cx="2719215" cy="24799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8604"/>
            <a:ext cx="10515600" cy="574835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В поднебесье берут своё начало горные реки. Их русла </a:t>
            </a:r>
            <a:r>
              <a:rPr lang="ru-RU" b="1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глубокие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скалистые ущелья. Низв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ргаясь с гор, вода разрушает самые прочные породы. Огромные ма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сы песка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глины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валунов несёт она с горных склонов. И чем выше место рождения горной реки, тем больше её разрушительная деятельность.</a:t>
            </a:r>
          </a:p>
          <a:p>
            <a:pPr indent="228600" algn="just">
              <a:buNone/>
            </a:pPr>
            <a:r>
              <a:rPr lang="ru-RU" dirty="0" smtClean="0"/>
              <a:t>Реки, б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рущие своё начало в озёрах, часто с первых же шагов широки и многоводны.</a:t>
            </a:r>
          </a:p>
          <a:p>
            <a:pPr indent="228600" algn="just">
              <a:buNone/>
            </a:pPr>
            <a:r>
              <a:rPr lang="ru-RU" dirty="0" smtClean="0"/>
              <a:t>Ис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ледуя морское дно, учёные находят там... утонувшие реки. Миллионы лет назад их погл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тило море. Реки </a:t>
            </a:r>
            <a:r>
              <a:rPr lang="ru-RU" b="1" dirty="0" smtClean="0">
                <a:solidFill>
                  <a:srgbClr val="FF0000"/>
                </a:solidFill>
              </a:rPr>
              <a:t>—</a:t>
            </a:r>
            <a:r>
              <a:rPr lang="ru-RU" dirty="0" smtClean="0"/>
              <a:t> великие разрушители. Неспроста вгрызаются они в свои берега</a:t>
            </a:r>
            <a:r>
              <a:rPr lang="ru-RU" i="1" dirty="0" smtClean="0"/>
              <a:t>. </a:t>
            </a:r>
            <a:r>
              <a:rPr lang="ru-RU" dirty="0" smtClean="0"/>
              <a:t>Проходит время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меняется русло. Бывает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что река совсем уходит с проторенных путей (</a:t>
            </a:r>
            <a:r>
              <a:rPr lang="ru-RU" i="1" dirty="0" smtClean="0"/>
              <a:t>В. Мезенцева).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Задание на дом.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31</a:t>
            </a:r>
            <a:r>
              <a:rPr lang="ru-RU" b="1" dirty="0" smtClean="0"/>
              <a:t> (стр. 17): </a:t>
            </a:r>
            <a:r>
              <a:rPr lang="ru-RU" dirty="0" smtClean="0"/>
              <a:t>составьте устное сообщение в публицистическом стиле на одну из тем: “Язык – величайшее человеческое изобретение”, “Архитектурные памятники города Самарканда (Хивы, Бухары и др.)”, “Красота национальных традиций”.</a:t>
            </a:r>
            <a:endParaRPr lang="ru-RU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8678" y="3857628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85794"/>
            <a:ext cx="10515600" cy="5391169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Артериями </a:t>
            </a:r>
            <a:r>
              <a:rPr lang="ru-RU" b="1" i="1" dirty="0" smtClean="0"/>
              <a:t>жизни</a:t>
            </a:r>
            <a:r>
              <a:rPr lang="ru-RU" i="1" dirty="0" smtClean="0"/>
              <a:t> </a:t>
            </a:r>
            <a:r>
              <a:rPr lang="ru-RU" dirty="0" smtClean="0"/>
              <a:t>и колыбелью культуры были в прошлом многие реки мира.</a:t>
            </a:r>
          </a:p>
          <a:p>
            <a:pPr indent="228600" algn="just">
              <a:buNone/>
            </a:pPr>
            <a:r>
              <a:rPr lang="ru-RU" dirty="0" smtClean="0"/>
              <a:t>1.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Жизни </a:t>
            </a:r>
            <a:r>
              <a:rPr lang="ru-RU" dirty="0" smtClean="0"/>
              <a:t>- имя существительное.</a:t>
            </a:r>
          </a:p>
          <a:p>
            <a:pPr indent="228600" algn="just">
              <a:buNone/>
            </a:pPr>
            <a:r>
              <a:rPr lang="ru-RU" dirty="0" smtClean="0"/>
              <a:t>2. Н. ф. – жизнь, нарицательное, неодушевленное, отвлеченное, </a:t>
            </a:r>
            <a:r>
              <a:rPr lang="ru-RU" dirty="0" err="1" smtClean="0"/>
              <a:t>ж.р</a:t>
            </a:r>
            <a:r>
              <a:rPr lang="ru-RU" dirty="0" smtClean="0"/>
              <a:t>, 3 склонение, ед.ч, Р.п. </a:t>
            </a:r>
          </a:p>
          <a:p>
            <a:pPr indent="228600" algn="just">
              <a:buNone/>
            </a:pPr>
            <a:r>
              <a:rPr lang="ru-RU" dirty="0" smtClean="0"/>
              <a:t>3. Дополнение.</a:t>
            </a:r>
          </a:p>
          <a:p>
            <a:pPr indent="228600" algn="just">
              <a:buNone/>
            </a:pPr>
            <a:r>
              <a:rPr lang="ru-RU" dirty="0" smtClean="0"/>
              <a:t>Реки, берущие своё начало в озёрах, часто с первых же шагов </a:t>
            </a:r>
            <a:r>
              <a:rPr lang="ru-RU" b="1" i="1" dirty="0" smtClean="0"/>
              <a:t>широки</a:t>
            </a:r>
            <a:r>
              <a:rPr lang="ru-RU" i="1" dirty="0" smtClean="0"/>
              <a:t> </a:t>
            </a:r>
            <a:r>
              <a:rPr lang="ru-RU" dirty="0" smtClean="0"/>
              <a:t>и многоводны.</a:t>
            </a:r>
          </a:p>
          <a:p>
            <a:pPr indent="228600" algn="just">
              <a:buNone/>
            </a:pPr>
            <a:r>
              <a:rPr lang="ru-RU" dirty="0" smtClean="0"/>
              <a:t>1.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Широки</a:t>
            </a:r>
            <a:r>
              <a:rPr lang="ru-RU" dirty="0" smtClean="0"/>
              <a:t> – имя прилагательное.</a:t>
            </a:r>
          </a:p>
          <a:p>
            <a:pPr indent="228600" algn="just">
              <a:buNone/>
            </a:pPr>
            <a:r>
              <a:rPr lang="ru-RU" dirty="0" smtClean="0"/>
              <a:t> 2. Н. ф. – широкий, качественное, краткая форма, мн.ч.</a:t>
            </a:r>
          </a:p>
          <a:p>
            <a:pPr indent="228600" algn="just">
              <a:buNone/>
            </a:pPr>
            <a:r>
              <a:rPr lang="ru-RU" dirty="0" smtClean="0"/>
              <a:t> 3. Сказуемое.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571480"/>
            <a:ext cx="11072890" cy="5605483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Неспроста </a:t>
            </a:r>
            <a:r>
              <a:rPr lang="ru-RU" b="1" i="1" dirty="0" smtClean="0"/>
              <a:t>вгрызаются</a:t>
            </a:r>
            <a:r>
              <a:rPr lang="ru-RU" i="1" dirty="0" smtClean="0"/>
              <a:t> </a:t>
            </a:r>
            <a:r>
              <a:rPr lang="ru-RU" dirty="0" smtClean="0"/>
              <a:t>они в свои берега</a:t>
            </a:r>
            <a:r>
              <a:rPr lang="ru-RU" i="1" dirty="0" smtClean="0"/>
              <a:t>. </a:t>
            </a:r>
            <a:endParaRPr lang="ru-RU" dirty="0" smtClean="0"/>
          </a:p>
          <a:p>
            <a:pPr indent="228600" algn="just">
              <a:buNone/>
            </a:pPr>
            <a:r>
              <a:rPr lang="ru-RU" b="1" dirty="0" smtClean="0"/>
              <a:t>1.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Вгрызаются</a:t>
            </a:r>
            <a:r>
              <a:rPr lang="ru-RU" dirty="0" smtClean="0"/>
              <a:t> – глагол. </a:t>
            </a:r>
          </a:p>
          <a:p>
            <a:pPr indent="228600" algn="just">
              <a:buNone/>
            </a:pPr>
            <a:r>
              <a:rPr lang="ru-RU" dirty="0" smtClean="0"/>
              <a:t> 2. Н. ф. – вгрызаться, несовершенный вид, возвратный, непереходный, 1 спряжение, изъявительное наклонение, настоящее время, 3 лицо, множественное число.</a:t>
            </a:r>
          </a:p>
          <a:p>
            <a:pPr indent="228600" algn="just">
              <a:buNone/>
            </a:pPr>
            <a:r>
              <a:rPr lang="ru-RU" dirty="0" smtClean="0"/>
              <a:t> 3. Сказуемое. </a:t>
            </a:r>
          </a:p>
          <a:p>
            <a:pPr indent="228600" algn="just">
              <a:buAutoNum type="arabicPeriod"/>
            </a:pPr>
            <a:endParaRPr lang="ru-RU" dirty="0"/>
          </a:p>
        </p:txBody>
      </p:sp>
      <p:pic>
        <p:nvPicPr>
          <p:cNvPr id="2050" name="Picture 2" descr="https://www.nastol.com.ua/download.php?img=201410/1680x1050/nastol.com.ua-115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42" y="3357562"/>
            <a:ext cx="6429420" cy="3036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Сегодня на уроке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571612"/>
            <a:ext cx="1078713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1. Вспомним, что изучает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синтаксис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пунктуация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Повторим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главные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второстепенные члены предложения.</a:t>
            </a:r>
          </a:p>
          <a:p>
            <a:pPr indent="228600" algn="just">
              <a:buNone/>
            </a:pPr>
            <a:r>
              <a:rPr lang="ru-RU" sz="3200" dirty="0" smtClean="0"/>
              <a:t>3. Определим, в чем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отличие словосочетаний от предложений</a:t>
            </a:r>
            <a:r>
              <a:rPr lang="ru-RU" sz="3200" dirty="0" smtClean="0"/>
              <a:t>, а также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простых предложений от сложных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dirty="0" smtClean="0"/>
              <a:t>4. Рассмотрим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типы текста </a:t>
            </a:r>
            <a:r>
              <a:rPr lang="ru-RU" sz="3200" dirty="0" smtClean="0"/>
              <a:t>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стили речи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72" y="4572008"/>
            <a:ext cx="2752704" cy="2032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изучает синтаксис и пунктуация?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84" y="2857497"/>
            <a:ext cx="9001188" cy="3319466"/>
          </a:xfrm>
        </p:spPr>
        <p:txBody>
          <a:bodyPr>
            <a:normAutofit lnSpcReduction="10000"/>
          </a:bodyPr>
          <a:lstStyle/>
          <a:p>
            <a:pPr indent="228600" algn="just" fontAlgn="base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Пунктуация</a:t>
            </a:r>
            <a:r>
              <a:rPr lang="ru-RU" sz="2600" dirty="0" smtClean="0"/>
              <a:t> (от лат. </a:t>
            </a:r>
            <a:r>
              <a:rPr lang="ru-RU" sz="2600" dirty="0" err="1" smtClean="0"/>
              <a:t>punetum</a:t>
            </a:r>
            <a:r>
              <a:rPr lang="ru-RU" sz="2600" dirty="0" smtClean="0"/>
              <a:t> — точка) — раздел языкознания, изучающий:</a:t>
            </a:r>
          </a:p>
          <a:p>
            <a:pPr indent="228600" algn="just" fontAlgn="base">
              <a:buAutoNum type="arabicParenR"/>
            </a:pPr>
            <a:r>
              <a:rPr lang="ru-RU" sz="2600" dirty="0" smtClean="0"/>
              <a:t> совокупность знаков препинания; </a:t>
            </a:r>
          </a:p>
          <a:p>
            <a:pPr indent="228600" algn="just" fontAlgn="base">
              <a:buAutoNum type="arabicParenR"/>
            </a:pPr>
            <a:r>
              <a:rPr lang="ru-RU" sz="2600" dirty="0" smtClean="0"/>
              <a:t> свод правил расстановки знаков препинания.</a:t>
            </a:r>
          </a:p>
          <a:p>
            <a:pPr indent="228600" algn="just" fontAlgn="base"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Пунктуационные знаки, или знаки препинания: </a:t>
            </a:r>
            <a:r>
              <a:rPr lang="ru-RU" sz="2600" dirty="0" smtClean="0"/>
              <a:t>точка, многоточие, восклицательный и вопросительный знаки, </a:t>
            </a:r>
            <a:r>
              <a:rPr lang="ru-RU" sz="2600" dirty="0" smtClean="0"/>
              <a:t>запятая</a:t>
            </a:r>
            <a:r>
              <a:rPr lang="ru-RU" sz="2600" dirty="0" smtClean="0"/>
              <a:t>, точка с запятой, двоеточие, тире, скобки, кавычки.</a:t>
            </a:r>
          </a:p>
          <a:p>
            <a:endParaRPr lang="ru-RU" dirty="0"/>
          </a:p>
        </p:txBody>
      </p:sp>
      <p:pic>
        <p:nvPicPr>
          <p:cNvPr id="5" name="Picture 4" descr="https://www.xn--80aamvfrenmk0d2c.xn--p1ai/upload/information_system_1/9/4/0/item_940/information_items_9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64" y="2714620"/>
            <a:ext cx="4644668" cy="2930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9522" y="1928802"/>
            <a:ext cx="11072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Синтаксис</a:t>
            </a:r>
            <a:r>
              <a:rPr lang="ru-RU" sz="2600" dirty="0" smtClean="0"/>
              <a:t> (от греч. </a:t>
            </a:r>
            <a:r>
              <a:rPr lang="ru-RU" sz="2600" dirty="0" err="1" smtClean="0"/>
              <a:t>syntaxis</a:t>
            </a:r>
            <a:r>
              <a:rPr lang="ru-RU" sz="2600" dirty="0" smtClean="0"/>
              <a:t> — составление, построение) — раздел науки о языке, изучающий словосочетания, предложения и тексты.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Основные синтаксические единицы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825624"/>
            <a:ext cx="11501518" cy="474664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000" dirty="0" smtClean="0"/>
              <a:t>Основными синтаксическими единицами являются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словосочетание и предложение</a:t>
            </a:r>
            <a:r>
              <a:rPr lang="ru-RU" sz="3000" dirty="0" smtClean="0"/>
              <a:t>.</a:t>
            </a:r>
          </a:p>
          <a:p>
            <a:pPr indent="228600" algn="just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Словосочетание</a:t>
            </a:r>
            <a:r>
              <a:rPr lang="ru-RU" sz="3000" dirty="0" smtClean="0"/>
              <a:t> – это соединение двух самостоятельных слов, связанных подчинительной связью. В составе словосочетания выделяются главное и зависимые слова. От главного слова к зависимому задается вопрос.</a:t>
            </a:r>
          </a:p>
          <a:p>
            <a:pPr indent="228600" algn="just">
              <a:buNone/>
            </a:pPr>
            <a:endParaRPr lang="ru-RU" sz="8000" dirty="0" smtClean="0"/>
          </a:p>
          <a:p>
            <a:endParaRPr lang="ru-RU" dirty="0"/>
          </a:p>
        </p:txBody>
      </p:sp>
      <p:pic>
        <p:nvPicPr>
          <p:cNvPr id="5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="" xmlns:a16="http://schemas.microsoft.com/office/drawing/2014/main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8" y="4429132"/>
            <a:ext cx="3037982" cy="217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00042"/>
            <a:ext cx="10901402" cy="5676921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i="1" dirty="0" smtClean="0"/>
              <a:t>Отпустил он   рыбку золотую  и   сказал   ей   ласковое слово.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   </a:t>
            </a:r>
            <a:r>
              <a:rPr lang="ru-RU" dirty="0" smtClean="0"/>
              <a:t> 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Отпустил (кого?) рыбку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</a:t>
            </a:r>
            <a:r>
              <a:rPr lang="ru-RU" dirty="0" err="1" smtClean="0"/>
              <a:t>х</a:t>
            </a:r>
            <a:r>
              <a:rPr lang="ru-RU" i="1" dirty="0" smtClean="0"/>
              <a:t>   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Рыбку (какую?) золотую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Сказал (кому?) ей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Сказал (что?) слово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Слово (какое?) ласковое</a:t>
            </a:r>
            <a:endParaRPr lang="ru-RU" dirty="0"/>
          </a:p>
        </p:txBody>
      </p:sp>
      <p:pic>
        <p:nvPicPr>
          <p:cNvPr id="48132" name="Picture 4" descr="https://1001puzzle.com/upload/iblock/431/43123a43111eb1ed6c819ba13e68cc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1785926"/>
            <a:ext cx="5715000" cy="4143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1261</Words>
  <Application>Microsoft Office PowerPoint</Application>
  <PresentationFormat>Произвольный</PresentationFormat>
  <Paragraphs>243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Слайд 1</vt:lpstr>
      <vt:lpstr>Проверка домашнего задания</vt:lpstr>
      <vt:lpstr>Слайд 3</vt:lpstr>
      <vt:lpstr>Слайд 4</vt:lpstr>
      <vt:lpstr>Слайд 5</vt:lpstr>
      <vt:lpstr>Сегодня на уроке</vt:lpstr>
      <vt:lpstr>Что изучает синтаксис и пунктуация?</vt:lpstr>
      <vt:lpstr>Основные синтаксические единицы</vt:lpstr>
      <vt:lpstr>Слайд 9</vt:lpstr>
      <vt:lpstr>Что такое предложение?</vt:lpstr>
      <vt:lpstr>Слайд 11</vt:lpstr>
      <vt:lpstr>Слайд 12</vt:lpstr>
      <vt:lpstr>Слайд 13</vt:lpstr>
      <vt:lpstr>Порядок синтаксического разбора предложения:</vt:lpstr>
      <vt:lpstr>Слайд 15</vt:lpstr>
      <vt:lpstr>Задание №2. Синтаксический разбор предложения.</vt:lpstr>
      <vt:lpstr>Задание №3.</vt:lpstr>
      <vt:lpstr>Что такое текст?</vt:lpstr>
      <vt:lpstr>Слайд 19</vt:lpstr>
      <vt:lpstr>Слайд 20</vt:lpstr>
      <vt:lpstr>Слайд 21</vt:lpstr>
      <vt:lpstr>Слайд 22</vt:lpstr>
      <vt:lpstr>Особенности стилей</vt:lpstr>
      <vt:lpstr>Задание №4. Определить стиль.</vt:lpstr>
      <vt:lpstr>Слайд 25</vt:lpstr>
      <vt:lpstr>Слайд 26</vt:lpstr>
      <vt:lpstr>Слайд 27</vt:lpstr>
      <vt:lpstr>Слайд 28</vt:lpstr>
      <vt:lpstr>Подведение итогов урока.</vt:lpstr>
      <vt:lpstr>Задание на дом.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343</cp:revision>
  <dcterms:created xsi:type="dcterms:W3CDTF">2013-08-20T23:50:31Z</dcterms:created>
  <dcterms:modified xsi:type="dcterms:W3CDTF">2020-09-05T05:55:41Z</dcterms:modified>
</cp:coreProperties>
</file>