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396" r:id="rId2"/>
    <p:sldId id="1397" r:id="rId3"/>
    <p:sldId id="1429" r:id="rId4"/>
    <p:sldId id="1430" r:id="rId5"/>
    <p:sldId id="1431" r:id="rId6"/>
    <p:sldId id="1432" r:id="rId7"/>
    <p:sldId id="1404" r:id="rId8"/>
    <p:sldId id="1406" r:id="rId9"/>
    <p:sldId id="1413" r:id="rId10"/>
    <p:sldId id="1407" r:id="rId11"/>
    <p:sldId id="1408" r:id="rId12"/>
    <p:sldId id="1409" r:id="rId13"/>
    <p:sldId id="1410" r:id="rId14"/>
    <p:sldId id="1411" r:id="rId15"/>
    <p:sldId id="1412" r:id="rId16"/>
    <p:sldId id="1405" r:id="rId17"/>
    <p:sldId id="1400" r:id="rId18"/>
    <p:sldId id="1433" r:id="rId19"/>
    <p:sldId id="1401" r:id="rId20"/>
    <p:sldId id="1416" r:id="rId21"/>
    <p:sldId id="1418" r:id="rId22"/>
    <p:sldId id="1420" r:id="rId23"/>
    <p:sldId id="1428" r:id="rId24"/>
    <p:sldId id="1419" r:id="rId25"/>
    <p:sldId id="1421" r:id="rId26"/>
    <p:sldId id="1434" r:id="rId27"/>
    <p:sldId id="1426" r:id="rId28"/>
    <p:sldId id="1427" r:id="rId29"/>
    <p:sldId id="1403" r:id="rId30"/>
    <p:sldId id="1436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487" autoAdjust="0"/>
    <p:restoredTop sz="94624" autoAdjust="0"/>
  </p:normalViewPr>
  <p:slideViewPr>
    <p:cSldViewPr snapToGrid="0">
      <p:cViewPr varScale="1">
        <p:scale>
          <a:sx n="69" d="100"/>
          <a:sy n="69" d="100"/>
        </p:scale>
        <p:origin x="-198" y="-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D26E18D-32EE-4035-A4E3-B34C35965D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930618BF-D382-4E42-BAF7-1FB04BC586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AA2DC59-5E07-4679-96EE-E3BA45F8A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35CAEE0-3756-4FBD-8695-560297902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8E14F11-130E-42A3-946C-AF58E6760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39070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C1658C9-D59B-4314-951B-8888A29FB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C8A6DDC9-C1F3-4C98-9B38-2802BAE643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5903E9E-3276-4160-99E1-A028AA3EE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23A4806-E782-486C-AC86-48F46332E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985FB75-3301-4BF9-8854-B1DADA473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90123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4BD3AD99-9B6A-49BA-B725-695DB686C5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A84A739A-4F76-496D-B3EA-F5CE4AA074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FB0B024-F010-4C33-B043-131BDE22E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5196B90-CB5A-47FC-A208-5A8C8CE01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1F96754-FEFF-4B44-853D-A01036739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05082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380877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38CD64C-FEC5-45BD-ABCB-8656FE575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08CC801-B949-4261-B739-0403C7244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7B84E27-A0D4-4A9B-A653-5E0F2FE7F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0594785-DD27-44F5-9109-E45828EC7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681BA8A-41B6-4066-9619-BCD0DBF7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58615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FE3D165-AE7E-4E5E-8B9A-E0EEF115E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F288F0A-11B0-41CB-AB85-EACCB9C388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29DC3AB-FC53-4348-A8DC-FA026D16C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1EDBB0C-0B19-457D-BFF4-FCCF7E71D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D7F9205-AA2D-445D-92CC-6DD9BB9A7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72990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3344D00-FD72-42B3-A90A-A4C4BE21A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076DEAD-AE1C-4A06-B7AA-BF22D460BF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1F71760-C14D-42F0-B777-C104BB397C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C68100C-AE1F-440B-ABF8-9D27526D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DA3F574-D215-4CB2-81B1-2DDD9F2F1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E37117E-AC61-4E8C-A4AE-43438EF61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13331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6422B49-FF1C-45E0-908A-5D2D3DF82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FC2036B-FE2A-4A22-9507-B9407546DF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83219AEF-2C1F-4725-BE1B-FAEE098740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227BB459-FAE7-40B8-B7E2-823AF3F892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1CAE417E-FE4A-427E-BF31-0C598A75D5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0E5E48E0-CECF-4389-9338-5ED8E7B6F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BB9A13B7-E5AB-46C8-9AA3-A86437F90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36E15D4D-7306-4FCC-8C49-4F01CB297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55075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0E7E95C-6926-468E-9F38-80286F8D2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E177399E-56DE-487C-9363-F44B69377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5D105CB1-7A03-4372-8188-67DE7C61F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84210E8D-7DEC-4069-86AE-79A7202AE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06262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EA79D241-9E2B-4C7F-ACCC-D992BA990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E2BD324E-59C9-4ED5-9A6F-BA35F2E19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9F50762B-856E-4AE6-8398-5B1BBDBE8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60074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600B5AC-35D4-4FAE-AD7E-7E4E3DBB5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CA50C01-38F8-4252-B80A-DDC0D2B97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A7EB6792-9C83-41F3-B45D-E83FC63C14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720B4B13-C9CC-4D82-A00B-A25025ECC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4090B2B-14FD-462A-8DD1-1CA180AE3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3A68FB5-F62B-4354-B744-5AB00E282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57011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E6E3D96-237A-4209-A6E1-50463AAB8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0C57931C-C963-4B78-A855-2C8AEE4EA9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A06AE58-B70F-4DBF-B101-595A53F768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DA82A78-8898-4BDF-BA9D-6DF605F77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8ADEBCC-ABB4-4A21-858F-E4B266557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03E07A9-3823-40D2-B6F0-2DA92F939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32364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2359F32-47CB-497F-BCEE-23DE74600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E78A6A4-24C7-405D-8322-B926E1085C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7592695-C481-4036-BC77-D524C31C38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8B90E-9513-48C5-B692-0EEAC661165E}" type="datetimeFigureOut">
              <a:rPr lang="ru-RU" smtClean="0"/>
              <a:pPr/>
              <a:t>25.08.2020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FBCB4FF-8251-44E8-9C2A-BFC1D19A90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A0B51F9-DDFF-4F5D-A440-1C4E26717D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27561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5B501E54-EF4F-4C63-A9D7-559AD0222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36095" y="2968283"/>
            <a:ext cx="2382399" cy="23633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28252" y="2644423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928252" y="4438107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42762" y="1156970"/>
            <a:ext cx="920609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=""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049238" y="471857"/>
            <a:ext cx="626191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-11" dirty="0">
                <a:solidFill>
                  <a:sysClr val="window" lastClr="FFFFFF"/>
                </a:solidFill>
              </a:rPr>
              <a:t>Русский</a:t>
            </a:r>
            <a:r>
              <a:rPr lang="ru-RU" sz="7196" kern="0" spc="-116" dirty="0">
                <a:solidFill>
                  <a:sysClr val="window" lastClr="FFFFFF"/>
                </a:solidFill>
              </a:rPr>
              <a:t> </a:t>
            </a:r>
            <a:r>
              <a:rPr lang="ru-RU" sz="7196" kern="0" spc="21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=""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=""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=""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=""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=""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=""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=""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=""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=""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=""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=""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=""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=""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=""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4">
            <a:extLst>
              <a:ext uri="{FF2B5EF4-FFF2-40B4-BE49-F238E27FC236}">
                <a16:creationId xmlns="" xmlns:a16="http://schemas.microsoft.com/office/drawing/2014/main" id="{BE8A2EAD-6C49-45BE-8503-9B1E6FF4F1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4493" y="2687275"/>
            <a:ext cx="8276449" cy="2335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68479" rIns="0" bIns="0">
            <a:spAutoFit/>
          </a:bodyPr>
          <a:lstStyle>
            <a:lvl1pPr marL="190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ts val="538"/>
              </a:spcBef>
            </a:pPr>
            <a:r>
              <a:rPr lang="ru-RU" altLang="ru-RU" sz="44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Словообразование и орфография.</a:t>
            </a:r>
          </a:p>
          <a:p>
            <a:pPr>
              <a:spcBef>
                <a:spcPts val="538"/>
              </a:spcBef>
            </a:pPr>
            <a:r>
              <a:rPr lang="ru-RU" altLang="ru-RU" sz="44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Морфология и орфография.</a:t>
            </a:r>
            <a:endParaRPr lang="ru-RU" altLang="ru-RU" sz="4400" b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1884459" y="4921849"/>
            <a:ext cx="8144153" cy="5876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8440">
              <a:lnSpc>
                <a:spcPts val="4290"/>
              </a:lnSpc>
              <a:spcBef>
                <a:spcPts val="2599"/>
              </a:spcBef>
            </a:pPr>
            <a:r>
              <a:rPr lang="ru-RU" sz="2800" b="1" dirty="0" smtClean="0">
                <a:solidFill>
                  <a:srgbClr val="373435"/>
                </a:solidFill>
                <a:cs typeface="Arial"/>
              </a:rPr>
              <a:t>Учитель: </a:t>
            </a:r>
            <a:r>
              <a:rPr lang="ru-RU" sz="2800" b="1" dirty="0" err="1" smtClean="0">
                <a:solidFill>
                  <a:srgbClr val="373435"/>
                </a:solidFill>
                <a:cs typeface="Arial"/>
              </a:rPr>
              <a:t>Норкобилова</a:t>
            </a:r>
            <a:r>
              <a:rPr lang="ru-RU" sz="2800" b="1" dirty="0" smtClean="0">
                <a:solidFill>
                  <a:srgbClr val="373435"/>
                </a:solidFill>
                <a:cs typeface="Arial"/>
              </a:rPr>
              <a:t> </a:t>
            </a:r>
            <a:r>
              <a:rPr lang="ru-RU" sz="2800" b="1" dirty="0" err="1" smtClean="0">
                <a:solidFill>
                  <a:srgbClr val="373435"/>
                </a:solidFill>
                <a:cs typeface="Arial"/>
              </a:rPr>
              <a:t>Нигора</a:t>
            </a:r>
            <a:r>
              <a:rPr lang="ru-RU" sz="2800" b="1" dirty="0" smtClean="0">
                <a:solidFill>
                  <a:srgbClr val="373435"/>
                </a:solidFill>
                <a:cs typeface="Arial"/>
              </a:rPr>
              <a:t> </a:t>
            </a:r>
            <a:r>
              <a:rPr lang="ru-RU" sz="2800" b="1" dirty="0" err="1" smtClean="0">
                <a:solidFill>
                  <a:srgbClr val="373435"/>
                </a:solidFill>
                <a:cs typeface="Arial"/>
              </a:rPr>
              <a:t>Бахтиёровна</a:t>
            </a:r>
            <a:endParaRPr lang="ru-RU" sz="2800" b="1" dirty="0">
              <a:cs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4006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3895" y="365125"/>
            <a:ext cx="11422967" cy="1325563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Приставочный способ словообразования. </a:t>
            </a:r>
            <a:endParaRPr lang="ru-RU" sz="48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7287" y="1825625"/>
            <a:ext cx="11648048" cy="4729920"/>
          </a:xfrm>
        </p:spPr>
        <p:txBody>
          <a:bodyPr>
            <a:normAutofit fontScale="92500"/>
          </a:bodyPr>
          <a:lstStyle/>
          <a:p>
            <a:pPr indent="228600" algn="just">
              <a:buNone/>
            </a:pPr>
            <a:r>
              <a:rPr lang="ru-RU" dirty="0" smtClean="0"/>
              <a:t> </a:t>
            </a:r>
            <a:r>
              <a:rPr lang="ru-RU" sz="3600" dirty="0" smtClean="0"/>
              <a:t>Выражается в прибавлении 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приставки</a:t>
            </a:r>
            <a:r>
              <a:rPr lang="ru-RU" sz="3600" dirty="0" smtClean="0"/>
              <a:t>(префикса) к слову, которое выступает в роли производящей основы. </a:t>
            </a:r>
          </a:p>
          <a:p>
            <a:pPr indent="228600" algn="just">
              <a:buNone/>
            </a:pPr>
            <a:r>
              <a:rPr lang="ru-RU" sz="3600" dirty="0" smtClean="0"/>
              <a:t>Слова </a:t>
            </a:r>
            <a:r>
              <a:rPr lang="ru-RU" sz="3600" b="1" dirty="0" smtClean="0">
                <a:solidFill>
                  <a:srgbClr val="7030A0"/>
                </a:solidFill>
              </a:rPr>
              <a:t>сотоварищ, неприятель, сверхранний, придавать, раздавать </a:t>
            </a:r>
            <a:r>
              <a:rPr lang="ru-RU" sz="3600" dirty="0" smtClean="0"/>
              <a:t>образованы прибавлением приставок </a:t>
            </a:r>
            <a:r>
              <a:rPr lang="ru-RU" sz="3600" b="1" dirty="0" smtClean="0">
                <a:solidFill>
                  <a:srgbClr val="00B050"/>
                </a:solidFill>
              </a:rPr>
              <a:t>со-</a:t>
            </a:r>
            <a:r>
              <a:rPr lang="ru-RU" sz="3600" dirty="0" smtClean="0"/>
              <a:t>, </a:t>
            </a:r>
            <a:r>
              <a:rPr lang="ru-RU" sz="3600" b="1" dirty="0" smtClean="0">
                <a:solidFill>
                  <a:srgbClr val="00B050"/>
                </a:solidFill>
              </a:rPr>
              <a:t>не-</a:t>
            </a:r>
            <a:r>
              <a:rPr lang="ru-RU" sz="3600" dirty="0" smtClean="0"/>
              <a:t>, </a:t>
            </a:r>
            <a:r>
              <a:rPr lang="ru-RU" sz="3600" b="1" dirty="0" smtClean="0">
                <a:solidFill>
                  <a:srgbClr val="00B050"/>
                </a:solidFill>
              </a:rPr>
              <a:t>сверх-</a:t>
            </a:r>
            <a:r>
              <a:rPr lang="ru-RU" sz="3600" dirty="0" smtClean="0"/>
              <a:t>, </a:t>
            </a:r>
            <a:r>
              <a:rPr lang="ru-RU" sz="3600" b="1" dirty="0" smtClean="0">
                <a:solidFill>
                  <a:srgbClr val="00B050"/>
                </a:solidFill>
              </a:rPr>
              <a:t>при-</a:t>
            </a:r>
            <a:r>
              <a:rPr lang="ru-RU" sz="3600" dirty="0" smtClean="0"/>
              <a:t>, </a:t>
            </a:r>
            <a:r>
              <a:rPr lang="ru-RU" sz="3600" b="1" dirty="0" smtClean="0">
                <a:solidFill>
                  <a:srgbClr val="00B050"/>
                </a:solidFill>
              </a:rPr>
              <a:t>раз-</a:t>
            </a:r>
            <a:r>
              <a:rPr lang="ru-RU" sz="3600" dirty="0" smtClean="0"/>
              <a:t> к производящим основам </a:t>
            </a:r>
            <a:r>
              <a:rPr lang="ru-RU" sz="3600" b="1" dirty="0" smtClean="0">
                <a:solidFill>
                  <a:srgbClr val="7030A0"/>
                </a:solidFill>
              </a:rPr>
              <a:t>товарищ, приятель, ранний, давать</a:t>
            </a:r>
            <a:r>
              <a:rPr lang="ru-RU" sz="3600" dirty="0" smtClean="0"/>
              <a:t>. </a:t>
            </a:r>
          </a:p>
          <a:p>
            <a:pPr indent="228600" algn="just">
              <a:buNone/>
            </a:pPr>
            <a:r>
              <a:rPr lang="ru-RU" sz="3600" b="1" dirty="0" smtClean="0">
                <a:solidFill>
                  <a:srgbClr val="C00000"/>
                </a:solidFill>
              </a:rPr>
              <a:t>Важно: при добавлении приставки часть речи не меняется!</a:t>
            </a:r>
            <a:endParaRPr lang="ru-RU" b="1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24578" name="Picture 2" descr="https://heaclub.ru/tim/b40ee6bf951e3f47b185f1ffb262081b/izobrazhenie-1-pravopisanie-pristavok-quotbezquot-i-quotbesquot-v-russkom-yazike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114671" y="376705"/>
            <a:ext cx="1761605" cy="1339554"/>
          </a:xfrm>
          <a:prstGeom prst="rect">
            <a:avLst/>
          </a:prstGeom>
          <a:noFill/>
        </p:spPr>
      </p:pic>
      <p:sp>
        <p:nvSpPr>
          <p:cNvPr id="6" name="Половина рамки 5"/>
          <p:cNvSpPr/>
          <p:nvPr/>
        </p:nvSpPr>
        <p:spPr>
          <a:xfrm flipH="1">
            <a:off x="2731526" y="3844659"/>
            <a:ext cx="500066" cy="45719"/>
          </a:xfrm>
          <a:prstGeom prst="halfFrame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оловина рамки 6"/>
          <p:cNvSpPr/>
          <p:nvPr/>
        </p:nvSpPr>
        <p:spPr>
          <a:xfrm flipH="1">
            <a:off x="3631858" y="3858726"/>
            <a:ext cx="500066" cy="45719"/>
          </a:xfrm>
          <a:prstGeom prst="halfFrame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Половина рамки 7"/>
          <p:cNvSpPr/>
          <p:nvPr/>
        </p:nvSpPr>
        <p:spPr>
          <a:xfrm flipH="1">
            <a:off x="4586068" y="3858726"/>
            <a:ext cx="1262114" cy="45719"/>
          </a:xfrm>
          <a:prstGeom prst="halfFrame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оловина рамки 8"/>
          <p:cNvSpPr/>
          <p:nvPr/>
        </p:nvSpPr>
        <p:spPr>
          <a:xfrm flipH="1">
            <a:off x="6203851" y="3868615"/>
            <a:ext cx="900332" cy="85069"/>
          </a:xfrm>
          <a:prstGeom prst="halfFrame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Половина рамки 9"/>
          <p:cNvSpPr/>
          <p:nvPr/>
        </p:nvSpPr>
        <p:spPr>
          <a:xfrm flipH="1">
            <a:off x="7512148" y="3872794"/>
            <a:ext cx="741610" cy="45719"/>
          </a:xfrm>
          <a:prstGeom prst="halfFrame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40138" y="5821279"/>
            <a:ext cx="65287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со</a:t>
            </a:r>
            <a:r>
              <a:rPr lang="ru-RU" sz="3600" b="1" dirty="0" smtClean="0"/>
              <a:t> + </a:t>
            </a:r>
            <a:r>
              <a:rPr lang="ru-RU" sz="3600" b="1" dirty="0" smtClean="0">
                <a:solidFill>
                  <a:srgbClr val="7030A0"/>
                </a:solidFill>
              </a:rPr>
              <a:t>товарищ</a:t>
            </a:r>
            <a:r>
              <a:rPr lang="ru-RU" sz="3600" b="1" dirty="0" smtClean="0"/>
              <a:t>      </a:t>
            </a:r>
            <a:r>
              <a:rPr lang="ru-RU" sz="3600" b="1" dirty="0" smtClean="0">
                <a:solidFill>
                  <a:srgbClr val="7030A0"/>
                </a:solidFill>
              </a:rPr>
              <a:t>сотоварищ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12" name="Стрелка вправо с вырезом 11"/>
          <p:cNvSpPr/>
          <p:nvPr/>
        </p:nvSpPr>
        <p:spPr>
          <a:xfrm>
            <a:off x="6733310" y="6137563"/>
            <a:ext cx="623454" cy="110836"/>
          </a:xfrm>
          <a:prstGeom prst="notch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оловина рамки 12"/>
          <p:cNvSpPr/>
          <p:nvPr/>
        </p:nvSpPr>
        <p:spPr>
          <a:xfrm flipH="1">
            <a:off x="3659781" y="5964405"/>
            <a:ext cx="500066" cy="45719"/>
          </a:xfrm>
          <a:prstGeom prst="halfFrame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Половина рамки 13"/>
          <p:cNvSpPr/>
          <p:nvPr/>
        </p:nvSpPr>
        <p:spPr>
          <a:xfrm flipH="1">
            <a:off x="7400508" y="5922841"/>
            <a:ext cx="500066" cy="45719"/>
          </a:xfrm>
          <a:prstGeom prst="halfFrame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5083" y="365125"/>
            <a:ext cx="11732455" cy="1325563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Суффиксальный способ словообразования. </a:t>
            </a:r>
            <a:endParaRPr lang="ru-RU" sz="48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49638" y="1966302"/>
            <a:ext cx="8609428" cy="4351338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3200" dirty="0" smtClean="0"/>
              <a:t>Осуществляется путем прибавления к производящей основе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суффикса</a:t>
            </a:r>
            <a:r>
              <a:rPr lang="ru-RU" sz="3200" dirty="0" smtClean="0"/>
              <a:t>. </a:t>
            </a:r>
          </a:p>
          <a:p>
            <a:pPr indent="228600" algn="just">
              <a:buNone/>
            </a:pPr>
            <a:r>
              <a:rPr lang="ru-RU" sz="3200" dirty="0" smtClean="0"/>
              <a:t>Слова </a:t>
            </a:r>
            <a:r>
              <a:rPr lang="ru-RU" sz="3200" b="1" dirty="0" smtClean="0">
                <a:solidFill>
                  <a:srgbClr val="7030A0"/>
                </a:solidFill>
              </a:rPr>
              <a:t>земляк, землячка, землячество </a:t>
            </a:r>
            <a:r>
              <a:rPr lang="ru-RU" sz="3200" dirty="0" smtClean="0"/>
              <a:t>образованы прибавлением суффиксов </a:t>
            </a:r>
            <a:r>
              <a:rPr lang="ru-RU" sz="3200" b="1" dirty="0" smtClean="0">
                <a:solidFill>
                  <a:srgbClr val="00B050"/>
                </a:solidFill>
              </a:rPr>
              <a:t>-як</a:t>
            </a:r>
            <a:r>
              <a:rPr lang="ru-RU" sz="3200" dirty="0" smtClean="0"/>
              <a:t>, </a:t>
            </a:r>
            <a:r>
              <a:rPr lang="ru-RU" sz="3200" b="1" dirty="0" smtClean="0">
                <a:solidFill>
                  <a:srgbClr val="00B050"/>
                </a:solidFill>
              </a:rPr>
              <a:t>-к-</a:t>
            </a:r>
            <a:r>
              <a:rPr lang="ru-RU" sz="3200" dirty="0" smtClean="0"/>
              <a:t>, </a:t>
            </a:r>
            <a:r>
              <a:rPr lang="ru-RU" sz="3200" b="1" dirty="0" smtClean="0">
                <a:solidFill>
                  <a:srgbClr val="00B050"/>
                </a:solidFill>
              </a:rPr>
              <a:t>-</a:t>
            </a:r>
            <a:r>
              <a:rPr lang="ru-RU" sz="3200" b="1" dirty="0" err="1" smtClean="0">
                <a:solidFill>
                  <a:srgbClr val="00B050"/>
                </a:solidFill>
              </a:rPr>
              <a:t>еств</a:t>
            </a:r>
            <a:r>
              <a:rPr lang="ru-RU" sz="3200" b="1" dirty="0" smtClean="0">
                <a:solidFill>
                  <a:srgbClr val="00B050"/>
                </a:solidFill>
              </a:rPr>
              <a:t>- </a:t>
            </a:r>
            <a:r>
              <a:rPr lang="ru-RU" sz="3200" dirty="0" smtClean="0"/>
              <a:t>к производящим основам </a:t>
            </a:r>
            <a:r>
              <a:rPr lang="ru-RU" sz="3200" b="1" dirty="0" err="1" smtClean="0">
                <a:solidFill>
                  <a:srgbClr val="7030A0"/>
                </a:solidFill>
              </a:rPr>
              <a:t>земл</a:t>
            </a:r>
            <a:r>
              <a:rPr lang="ru-RU" sz="3200" b="1" dirty="0" smtClean="0">
                <a:solidFill>
                  <a:srgbClr val="7030A0"/>
                </a:solidFill>
              </a:rPr>
              <a:t>-</a:t>
            </a:r>
            <a:r>
              <a:rPr lang="ru-RU" sz="3200" dirty="0" smtClean="0"/>
              <a:t>, </a:t>
            </a:r>
            <a:r>
              <a:rPr lang="ru-RU" sz="3200" b="1" dirty="0" smtClean="0">
                <a:solidFill>
                  <a:srgbClr val="7030A0"/>
                </a:solidFill>
              </a:rPr>
              <a:t>земляк-</a:t>
            </a:r>
            <a:r>
              <a:rPr lang="ru-RU" sz="3200" dirty="0" smtClean="0"/>
              <a:t>,</a:t>
            </a:r>
            <a:r>
              <a:rPr lang="ru-RU" sz="3200" b="1" dirty="0" smtClean="0"/>
              <a:t> </a:t>
            </a:r>
            <a:r>
              <a:rPr lang="ru-RU" sz="3200" b="1" dirty="0" smtClean="0">
                <a:solidFill>
                  <a:srgbClr val="7030A0"/>
                </a:solidFill>
              </a:rPr>
              <a:t>земляк-</a:t>
            </a:r>
            <a:r>
              <a:rPr lang="ru-RU" sz="3200" dirty="0" smtClean="0"/>
              <a:t>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23554" name="Picture 2" descr="http://flash4fun.com.ua/uploads/pics/2013/07/25/3783114789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646" y="2440643"/>
            <a:ext cx="3045313" cy="161617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689957" y="5433352"/>
            <a:ext cx="691035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7030A0"/>
                </a:solidFill>
              </a:rPr>
              <a:t>земля</a:t>
            </a:r>
            <a:r>
              <a:rPr lang="ru-RU" sz="4800" b="1" dirty="0" smtClean="0"/>
              <a:t> + </a:t>
            </a:r>
            <a:r>
              <a:rPr lang="ru-RU" sz="4800" b="1" dirty="0" smtClean="0">
                <a:solidFill>
                  <a:srgbClr val="00B050"/>
                </a:solidFill>
              </a:rPr>
              <a:t>як</a:t>
            </a:r>
            <a:r>
              <a:rPr lang="ru-RU" sz="4800" b="1" dirty="0" smtClean="0"/>
              <a:t>        </a:t>
            </a:r>
            <a:r>
              <a:rPr lang="ru-RU" sz="4800" b="1" dirty="0" smtClean="0">
                <a:solidFill>
                  <a:srgbClr val="7030A0"/>
                </a:solidFill>
              </a:rPr>
              <a:t>земляк</a:t>
            </a:r>
            <a:endParaRPr lang="ru-RU" sz="4800" b="1" dirty="0">
              <a:solidFill>
                <a:srgbClr val="7030A0"/>
              </a:solidFill>
            </a:endParaRPr>
          </a:p>
        </p:txBody>
      </p:sp>
      <p:sp>
        <p:nvSpPr>
          <p:cNvPr id="9" name="Стрелка вправо с вырезом 8"/>
          <p:cNvSpPr/>
          <p:nvPr/>
        </p:nvSpPr>
        <p:spPr>
          <a:xfrm>
            <a:off x="6082145" y="5846618"/>
            <a:ext cx="1080655" cy="124691"/>
          </a:xfrm>
          <a:prstGeom prst="notch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V="1">
            <a:off x="2743200" y="6234545"/>
            <a:ext cx="1510145" cy="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16200000" flipH="1">
            <a:off x="2708564" y="6186055"/>
            <a:ext cx="96985" cy="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16200000" flipH="1">
            <a:off x="4191006" y="6213767"/>
            <a:ext cx="96985" cy="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оловина рамки 13"/>
          <p:cNvSpPr/>
          <p:nvPr/>
        </p:nvSpPr>
        <p:spPr>
          <a:xfrm rot="19130093" flipH="1">
            <a:off x="5642440" y="5472933"/>
            <a:ext cx="148586" cy="280443"/>
          </a:xfrm>
          <a:prstGeom prst="halfFrame">
            <a:avLst>
              <a:gd name="adj1" fmla="val 0"/>
              <a:gd name="adj2" fmla="val 5193"/>
            </a:avLst>
          </a:prstGeom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Половина рамки 14"/>
          <p:cNvSpPr/>
          <p:nvPr/>
        </p:nvSpPr>
        <p:spPr>
          <a:xfrm rot="19130093" flipH="1">
            <a:off x="9022949" y="5417515"/>
            <a:ext cx="148586" cy="280443"/>
          </a:xfrm>
          <a:prstGeom prst="halfFrame">
            <a:avLst>
              <a:gd name="adj1" fmla="val 0"/>
              <a:gd name="adj2" fmla="val 5193"/>
            </a:avLst>
          </a:prstGeom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900" b="1" dirty="0" smtClean="0">
                <a:solidFill>
                  <a:srgbClr val="002060"/>
                </a:solidFill>
              </a:rPr>
              <a:t>Приставочно-суффиксальный способ словообразования.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7287" y="1730326"/>
            <a:ext cx="11380762" cy="4768947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3600" dirty="0" smtClean="0"/>
              <a:t>Заключается в 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одновременном присоединении </a:t>
            </a:r>
            <a:r>
              <a:rPr lang="ru-RU" sz="3600" dirty="0" smtClean="0"/>
              <a:t>к производящей основе 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приставки</a:t>
            </a:r>
            <a:r>
              <a:rPr lang="ru-RU" sz="3600" dirty="0" smtClean="0"/>
              <a:t> и 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суффикса</a:t>
            </a:r>
            <a:r>
              <a:rPr lang="ru-RU" sz="3600" dirty="0" smtClean="0"/>
              <a:t>. Слова </a:t>
            </a:r>
            <a:r>
              <a:rPr lang="ru-RU" sz="3600" b="1" dirty="0" smtClean="0">
                <a:solidFill>
                  <a:srgbClr val="7030A0"/>
                </a:solidFill>
              </a:rPr>
              <a:t>взморье, подорожник, простенок, перелесок </a:t>
            </a:r>
            <a:r>
              <a:rPr lang="ru-RU" sz="3600" dirty="0" smtClean="0"/>
              <a:t>образованы одновременным присоединением к производящей основе приставок </a:t>
            </a:r>
            <a:r>
              <a:rPr lang="ru-RU" sz="3600" b="1" dirty="0" err="1" smtClean="0">
                <a:solidFill>
                  <a:srgbClr val="00B050"/>
                </a:solidFill>
              </a:rPr>
              <a:t>вз</a:t>
            </a:r>
            <a:r>
              <a:rPr lang="ru-RU" sz="3600" b="1" dirty="0" smtClean="0">
                <a:solidFill>
                  <a:srgbClr val="00B050"/>
                </a:solidFill>
              </a:rPr>
              <a:t>-</a:t>
            </a:r>
            <a:r>
              <a:rPr lang="ru-RU" sz="3600" dirty="0" smtClean="0"/>
              <a:t>, </a:t>
            </a:r>
            <a:r>
              <a:rPr lang="ru-RU" sz="3600" b="1" dirty="0" smtClean="0">
                <a:solidFill>
                  <a:srgbClr val="00B050"/>
                </a:solidFill>
              </a:rPr>
              <a:t>по-</a:t>
            </a:r>
            <a:r>
              <a:rPr lang="ru-RU" sz="3600" dirty="0" smtClean="0"/>
              <a:t>, </a:t>
            </a:r>
            <a:r>
              <a:rPr lang="ru-RU" sz="3600" b="1" dirty="0" smtClean="0">
                <a:solidFill>
                  <a:srgbClr val="00B050"/>
                </a:solidFill>
              </a:rPr>
              <a:t>про-</a:t>
            </a:r>
            <a:r>
              <a:rPr lang="ru-RU" sz="3600" dirty="0" smtClean="0"/>
              <a:t>, </a:t>
            </a:r>
            <a:r>
              <a:rPr lang="ru-RU" sz="3600" b="1" dirty="0" smtClean="0">
                <a:solidFill>
                  <a:srgbClr val="00B050"/>
                </a:solidFill>
              </a:rPr>
              <a:t>пере-</a:t>
            </a:r>
            <a:r>
              <a:rPr lang="ru-RU" sz="3600" dirty="0" smtClean="0"/>
              <a:t> и суффиксов </a:t>
            </a:r>
            <a:r>
              <a:rPr lang="ru-RU" sz="3600" b="1" dirty="0" smtClean="0">
                <a:solidFill>
                  <a:srgbClr val="00B050"/>
                </a:solidFill>
              </a:rPr>
              <a:t>-</a:t>
            </a:r>
            <a:r>
              <a:rPr lang="ru-RU" sz="3600" b="1" dirty="0" err="1" smtClean="0">
                <a:solidFill>
                  <a:srgbClr val="00B050"/>
                </a:solidFill>
              </a:rPr>
              <a:t>j</a:t>
            </a:r>
            <a:r>
              <a:rPr lang="ru-RU" sz="3600" b="1" dirty="0" smtClean="0">
                <a:solidFill>
                  <a:srgbClr val="00B050"/>
                </a:solidFill>
              </a:rPr>
              <a:t>-</a:t>
            </a:r>
            <a:r>
              <a:rPr lang="ru-RU" sz="3600" dirty="0" smtClean="0"/>
              <a:t>, -</a:t>
            </a:r>
            <a:r>
              <a:rPr lang="ru-RU" sz="3600" b="1" dirty="0" smtClean="0">
                <a:solidFill>
                  <a:srgbClr val="00B050"/>
                </a:solidFill>
              </a:rPr>
              <a:t>ник-</a:t>
            </a:r>
            <a:r>
              <a:rPr lang="ru-RU" sz="3600" dirty="0" smtClean="0"/>
              <a:t>, </a:t>
            </a:r>
            <a:r>
              <a:rPr lang="ru-RU" sz="3600" b="1" dirty="0" smtClean="0">
                <a:solidFill>
                  <a:srgbClr val="00B050"/>
                </a:solidFill>
              </a:rPr>
              <a:t>-</a:t>
            </a:r>
            <a:r>
              <a:rPr lang="ru-RU" sz="3600" b="1" dirty="0" err="1" smtClean="0">
                <a:solidFill>
                  <a:srgbClr val="00B050"/>
                </a:solidFill>
              </a:rPr>
              <a:t>ок</a:t>
            </a:r>
            <a:r>
              <a:rPr lang="ru-RU" sz="3600" b="1" dirty="0" smtClean="0">
                <a:solidFill>
                  <a:srgbClr val="00B050"/>
                </a:solidFill>
              </a:rPr>
              <a:t>-</a:t>
            </a:r>
            <a:r>
              <a:rPr lang="ru-RU" sz="3600" dirty="0" smtClean="0"/>
              <a:t>, </a:t>
            </a:r>
            <a:r>
              <a:rPr lang="ru-RU" sz="3600" b="1" dirty="0" smtClean="0">
                <a:solidFill>
                  <a:srgbClr val="00B050"/>
                </a:solidFill>
              </a:rPr>
              <a:t>-</a:t>
            </a:r>
            <a:r>
              <a:rPr lang="ru-RU" sz="3600" b="1" dirty="0" err="1" smtClean="0">
                <a:solidFill>
                  <a:srgbClr val="00B050"/>
                </a:solidFill>
              </a:rPr>
              <a:t>ок</a:t>
            </a:r>
            <a:r>
              <a:rPr lang="ru-RU" sz="3600" b="1" dirty="0" smtClean="0">
                <a:solidFill>
                  <a:srgbClr val="00B050"/>
                </a:solidFill>
              </a:rPr>
              <a:t>-</a:t>
            </a:r>
            <a:r>
              <a:rPr lang="ru-RU" sz="3600" dirty="0" smtClean="0"/>
              <a:t>.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74415" y="5748383"/>
            <a:ext cx="87155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</a:rPr>
              <a:t>Под</a:t>
            </a:r>
            <a:r>
              <a:rPr lang="ru-RU" sz="3600" b="1" dirty="0" smtClean="0"/>
              <a:t> + </a:t>
            </a:r>
            <a:r>
              <a:rPr lang="ru-RU" sz="3600" b="1" dirty="0" smtClean="0">
                <a:solidFill>
                  <a:srgbClr val="7030A0"/>
                </a:solidFill>
              </a:rPr>
              <a:t>снег</a:t>
            </a:r>
            <a:r>
              <a:rPr lang="ru-RU" sz="3600" b="1" dirty="0" smtClean="0"/>
              <a:t> + </a:t>
            </a:r>
            <a:r>
              <a:rPr lang="ru-RU" sz="3600" b="1" dirty="0" smtClean="0">
                <a:solidFill>
                  <a:srgbClr val="00B050"/>
                </a:solidFill>
              </a:rPr>
              <a:t>ник</a:t>
            </a:r>
            <a:r>
              <a:rPr lang="ru-RU" sz="3600" b="1" dirty="0" smtClean="0"/>
              <a:t>             </a:t>
            </a:r>
            <a:r>
              <a:rPr lang="ru-RU" sz="3600" b="1" dirty="0" smtClean="0">
                <a:solidFill>
                  <a:srgbClr val="7030A0"/>
                </a:solidFill>
              </a:rPr>
              <a:t>подснежник</a:t>
            </a:r>
            <a:r>
              <a:rPr lang="ru-RU" sz="3600" b="1" dirty="0" smtClean="0"/>
              <a:t> </a:t>
            </a:r>
            <a:endParaRPr lang="ru-RU" sz="3600" b="1" dirty="0"/>
          </a:p>
        </p:txBody>
      </p:sp>
      <p:sp>
        <p:nvSpPr>
          <p:cNvPr id="14" name="Половина рамки 13"/>
          <p:cNvSpPr/>
          <p:nvPr/>
        </p:nvSpPr>
        <p:spPr>
          <a:xfrm flipH="1">
            <a:off x="2222695" y="5818909"/>
            <a:ext cx="1037032" cy="131725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Половина рамки 14"/>
          <p:cNvSpPr/>
          <p:nvPr/>
        </p:nvSpPr>
        <p:spPr>
          <a:xfrm rot="19130093" flipH="1">
            <a:off x="5405395" y="5732593"/>
            <a:ext cx="508284" cy="450432"/>
          </a:xfrm>
          <a:prstGeom prst="halfFrame">
            <a:avLst>
              <a:gd name="adj1" fmla="val 0"/>
              <a:gd name="adj2" fmla="val 0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Половина рамки 15"/>
          <p:cNvSpPr/>
          <p:nvPr/>
        </p:nvSpPr>
        <p:spPr>
          <a:xfrm flipH="1">
            <a:off x="7495735" y="5821680"/>
            <a:ext cx="1037032" cy="154745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Стрелка вправо с вырезом 17"/>
          <p:cNvSpPr/>
          <p:nvPr/>
        </p:nvSpPr>
        <p:spPr>
          <a:xfrm>
            <a:off x="6302327" y="6063175"/>
            <a:ext cx="1125415" cy="140678"/>
          </a:xfrm>
          <a:prstGeom prst="notch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оловина рамки 18"/>
          <p:cNvSpPr/>
          <p:nvPr/>
        </p:nvSpPr>
        <p:spPr>
          <a:xfrm rot="19130093" flipH="1">
            <a:off x="9783431" y="5704884"/>
            <a:ext cx="508284" cy="450432"/>
          </a:xfrm>
          <a:prstGeom prst="halfFrame">
            <a:avLst>
              <a:gd name="adj1" fmla="val 0"/>
              <a:gd name="adj2" fmla="val 0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900" b="1" dirty="0" err="1" smtClean="0">
                <a:solidFill>
                  <a:srgbClr val="002060"/>
                </a:solidFill>
              </a:rPr>
              <a:t>Безаффиксный</a:t>
            </a:r>
            <a:r>
              <a:rPr lang="ru-RU" sz="4900" b="1" dirty="0" smtClean="0">
                <a:solidFill>
                  <a:srgbClr val="002060"/>
                </a:solidFill>
              </a:rPr>
              <a:t> (</a:t>
            </a:r>
            <a:r>
              <a:rPr lang="ru-RU" sz="4900" b="1" dirty="0" err="1" smtClean="0">
                <a:solidFill>
                  <a:srgbClr val="002060"/>
                </a:solidFill>
              </a:rPr>
              <a:t>бессуффиксный</a:t>
            </a:r>
            <a:r>
              <a:rPr lang="ru-RU" sz="4900" b="1" dirty="0" smtClean="0">
                <a:solidFill>
                  <a:srgbClr val="002060"/>
                </a:solidFill>
              </a:rPr>
              <a:t>) способ словообразования.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indent="228600" algn="just">
              <a:buNone/>
            </a:pPr>
            <a:r>
              <a:rPr lang="ru-RU" dirty="0" smtClean="0"/>
              <a:t>Способ, лишенный словообразовательных элементов. Наименее распространен. Этот способ применяется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только при образовании имен существительных от некоторых глаголов и имен прилагательных</a:t>
            </a:r>
            <a:r>
              <a:rPr lang="ru-RU" dirty="0" smtClean="0"/>
              <a:t>. При этом основа имени прилагательного, от которого образуется существительное, подвергается изменению (меняется конечный согласный, место ударений), а основа глагола обычно не изменяется </a:t>
            </a:r>
            <a:r>
              <a:rPr lang="ru-RU" b="1" dirty="0" smtClean="0">
                <a:solidFill>
                  <a:srgbClr val="7030A0"/>
                </a:solidFill>
              </a:rPr>
              <a:t>(ср.: глубокий – глубь, тихий – тишь, бегать – бег, заливать – залив и т.п.).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4400" b="1" dirty="0" smtClean="0">
                <a:solidFill>
                  <a:srgbClr val="00B050"/>
                </a:solidFill>
              </a:rPr>
              <a:t>Бегать          бег</a:t>
            </a:r>
          </a:p>
          <a:p>
            <a:endParaRPr lang="ru-RU" dirty="0"/>
          </a:p>
        </p:txBody>
      </p:sp>
      <p:sp>
        <p:nvSpPr>
          <p:cNvPr id="5" name="Стрелка вправо с вырезом 4"/>
          <p:cNvSpPr/>
          <p:nvPr/>
        </p:nvSpPr>
        <p:spPr>
          <a:xfrm>
            <a:off x="5978770" y="5683347"/>
            <a:ext cx="1125415" cy="140678"/>
          </a:xfrm>
          <a:prstGeom prst="notch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мка 9"/>
          <p:cNvSpPr/>
          <p:nvPr/>
        </p:nvSpPr>
        <p:spPr>
          <a:xfrm>
            <a:off x="8284317" y="5618290"/>
            <a:ext cx="339177" cy="318276"/>
          </a:xfrm>
          <a:prstGeom prst="frame">
            <a:avLst>
              <a:gd name="adj1" fmla="val 0"/>
            </a:avLst>
          </a:prstGeom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Арка 10"/>
          <p:cNvSpPr/>
          <p:nvPr/>
        </p:nvSpPr>
        <p:spPr>
          <a:xfrm>
            <a:off x="4028829" y="5406257"/>
            <a:ext cx="677027" cy="225083"/>
          </a:xfrm>
          <a:prstGeom prst="blockArc">
            <a:avLst>
              <a:gd name="adj1" fmla="val 11075120"/>
              <a:gd name="adj2" fmla="val 21460273"/>
              <a:gd name="adj3" fmla="val 1251"/>
            </a:avLst>
          </a:prstGeom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Арка 11"/>
          <p:cNvSpPr/>
          <p:nvPr/>
        </p:nvSpPr>
        <p:spPr>
          <a:xfrm>
            <a:off x="7423192" y="5392402"/>
            <a:ext cx="677027" cy="225083"/>
          </a:xfrm>
          <a:prstGeom prst="blockArc">
            <a:avLst>
              <a:gd name="adj1" fmla="val 11075120"/>
              <a:gd name="adj2" fmla="val 21460273"/>
              <a:gd name="adj3" fmla="val 1251"/>
            </a:avLst>
          </a:prstGeom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3962400" y="6082145"/>
            <a:ext cx="1246909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16200000" flipH="1">
            <a:off x="3900056" y="6047511"/>
            <a:ext cx="96985" cy="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16200000" flipH="1">
            <a:off x="5174676" y="6061366"/>
            <a:ext cx="96985" cy="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оловина рамки 16"/>
          <p:cNvSpPr/>
          <p:nvPr/>
        </p:nvSpPr>
        <p:spPr>
          <a:xfrm rot="19130093" flipH="1">
            <a:off x="5386653" y="5393742"/>
            <a:ext cx="143344" cy="255906"/>
          </a:xfrm>
          <a:prstGeom prst="halfFrame">
            <a:avLst>
              <a:gd name="adj1" fmla="val 0"/>
              <a:gd name="adj2" fmla="val 14058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Половина рамки 18"/>
          <p:cNvSpPr/>
          <p:nvPr/>
        </p:nvSpPr>
        <p:spPr>
          <a:xfrm rot="19130093" flipH="1">
            <a:off x="4984871" y="5407598"/>
            <a:ext cx="143344" cy="255906"/>
          </a:xfrm>
          <a:prstGeom prst="halfFrame">
            <a:avLst>
              <a:gd name="adj1" fmla="val 0"/>
              <a:gd name="adj2" fmla="val 14058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7200" b="1" dirty="0" smtClean="0">
                <a:solidFill>
                  <a:srgbClr val="002060"/>
                </a:solidFill>
              </a:rPr>
              <a:t>Сложение.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565565"/>
            <a:ext cx="10515600" cy="3657599"/>
          </a:xfrm>
        </p:spPr>
        <p:txBody>
          <a:bodyPr>
            <a:normAutofit fontScale="92500" lnSpcReduction="20000"/>
          </a:bodyPr>
          <a:lstStyle/>
          <a:p>
            <a:pPr indent="228600" algn="just">
              <a:buNone/>
            </a:pPr>
            <a:r>
              <a:rPr lang="ru-RU" dirty="0" smtClean="0"/>
              <a:t>Это такой способ морфологического словообразования, при котором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путем объединения двух и более основ </a:t>
            </a:r>
            <a:r>
              <a:rPr lang="ru-RU" dirty="0" smtClean="0"/>
              <a:t>образуется новое слово.</a:t>
            </a:r>
          </a:p>
          <a:p>
            <a:pPr indent="228600" algn="just" fontAlgn="base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7030A0"/>
                </a:solidFill>
              </a:rPr>
              <a:t> Сложение слов:</a:t>
            </a:r>
            <a:r>
              <a:rPr lang="ru-RU" dirty="0" smtClean="0"/>
              <a:t> </a:t>
            </a:r>
            <a:r>
              <a:rPr lang="ru-RU" b="1" i="1" dirty="0" smtClean="0"/>
              <a:t>диван + кровать                диван-кровать.   </a:t>
            </a:r>
            <a:endParaRPr lang="ru-RU" b="1" dirty="0" smtClean="0"/>
          </a:p>
          <a:p>
            <a:pPr indent="228600" algn="just" fontAlgn="base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7030A0"/>
                </a:solidFill>
              </a:rPr>
              <a:t> Сложение основ с соединительной гласной </a:t>
            </a:r>
            <a:r>
              <a:rPr lang="ru-RU" b="1" dirty="0" smtClean="0">
                <a:solidFill>
                  <a:srgbClr val="FF0000"/>
                </a:solidFill>
              </a:rPr>
              <a:t>о</a:t>
            </a:r>
            <a:r>
              <a:rPr lang="ru-RU" b="1" dirty="0" smtClean="0">
                <a:solidFill>
                  <a:srgbClr val="7030A0"/>
                </a:solidFill>
              </a:rPr>
              <a:t> или </a:t>
            </a:r>
            <a:r>
              <a:rPr lang="ru-RU" b="1" dirty="0" smtClean="0">
                <a:solidFill>
                  <a:srgbClr val="FF0000"/>
                </a:solidFill>
              </a:rPr>
              <a:t>е</a:t>
            </a:r>
            <a:r>
              <a:rPr lang="ru-RU" b="1" dirty="0" smtClean="0">
                <a:solidFill>
                  <a:srgbClr val="7030A0"/>
                </a:solidFill>
              </a:rPr>
              <a:t>:</a:t>
            </a:r>
            <a:r>
              <a:rPr lang="ru-RU" dirty="0" smtClean="0"/>
              <a:t> </a:t>
            </a:r>
            <a:r>
              <a:rPr lang="ru-RU" b="1" i="1" dirty="0" smtClean="0"/>
              <a:t>лун</a:t>
            </a:r>
            <a:r>
              <a:rPr lang="ru-RU" b="1" i="1" dirty="0" smtClean="0">
                <a:solidFill>
                  <a:srgbClr val="C00000"/>
                </a:solidFill>
              </a:rPr>
              <a:t>о</a:t>
            </a:r>
            <a:r>
              <a:rPr lang="ru-RU" b="1" i="1" dirty="0" smtClean="0"/>
              <a:t>ход</a:t>
            </a:r>
            <a:r>
              <a:rPr lang="ru-RU" b="1" dirty="0" smtClean="0"/>
              <a:t> (луна + ход).</a:t>
            </a:r>
            <a:endParaRPr lang="ru-RU" dirty="0" smtClean="0"/>
          </a:p>
          <a:p>
            <a:pPr indent="228600" algn="just" fontAlgn="base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7030A0"/>
                </a:solidFill>
              </a:rPr>
              <a:t> Сложение частей основы</a:t>
            </a:r>
            <a:r>
              <a:rPr lang="ru-RU" dirty="0" smtClean="0">
                <a:solidFill>
                  <a:srgbClr val="7030A0"/>
                </a:solidFill>
              </a:rPr>
              <a:t> </a:t>
            </a:r>
            <a:r>
              <a:rPr lang="ru-RU" b="1" dirty="0" smtClean="0">
                <a:solidFill>
                  <a:srgbClr val="7030A0"/>
                </a:solidFill>
              </a:rPr>
              <a:t>с целым словом или частей основ:</a:t>
            </a:r>
            <a:r>
              <a:rPr lang="ru-RU" dirty="0" smtClean="0"/>
              <a:t> </a:t>
            </a:r>
            <a:r>
              <a:rPr lang="ru-RU" b="1" i="1" dirty="0" smtClean="0"/>
              <a:t>специальный корреспондент              спецкор.</a:t>
            </a:r>
            <a:endParaRPr lang="ru-RU" b="1" dirty="0" smtClean="0"/>
          </a:p>
          <a:p>
            <a:pPr indent="228600" algn="just" fontAlgn="base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7030A0"/>
                </a:solidFill>
              </a:rPr>
              <a:t> Сложение начальных букв слова</a:t>
            </a:r>
            <a:r>
              <a:rPr lang="ru-RU" dirty="0" smtClean="0">
                <a:solidFill>
                  <a:srgbClr val="7030A0"/>
                </a:solidFill>
              </a:rPr>
              <a:t>: </a:t>
            </a:r>
          </a:p>
          <a:p>
            <a:pPr indent="228600" algn="just" fontAlgn="base">
              <a:buNone/>
            </a:pPr>
            <a:r>
              <a:rPr lang="ru-RU" b="1" i="1" dirty="0" smtClean="0"/>
              <a:t>высшее учебное заведение       вуз                    </a:t>
            </a:r>
          </a:p>
          <a:p>
            <a:endParaRPr lang="ru-RU" dirty="0"/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7245927" y="2673927"/>
            <a:ext cx="942109" cy="1385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7536874" y="4031673"/>
            <a:ext cx="942109" cy="1385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6068292" y="4849091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1052946" y="5047978"/>
            <a:ext cx="6096000" cy="1292662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28600" algn="just" fontAlgn="base">
              <a:buNone/>
            </a:pPr>
            <a:r>
              <a:rPr lang="ru-RU" sz="2600" dirty="0" smtClean="0"/>
              <a:t>Слова, образованные таким путем, называются </a:t>
            </a:r>
            <a:r>
              <a:rPr lang="ru-RU" sz="2600" b="1" dirty="0" smtClean="0">
                <a:solidFill>
                  <a:srgbClr val="C00000"/>
                </a:solidFill>
              </a:rPr>
              <a:t>сложносокращенными</a:t>
            </a:r>
            <a:r>
              <a:rPr lang="ru-RU" sz="2600" dirty="0" smtClean="0"/>
              <a:t> словами, или </a:t>
            </a:r>
            <a:r>
              <a:rPr lang="ru-RU" sz="2600" b="1" dirty="0" smtClean="0">
                <a:solidFill>
                  <a:srgbClr val="C00000"/>
                </a:solidFill>
              </a:rPr>
              <a:t>аббревиатурой.</a:t>
            </a:r>
            <a:endParaRPr lang="ru-RU" sz="2600" dirty="0" smtClean="0"/>
          </a:p>
        </p:txBody>
      </p:sp>
      <p:pic>
        <p:nvPicPr>
          <p:cNvPr id="17" name="Picture 2" descr="C:\Documents and Settings\User\Мои документы\Мои рисунки\компьютеры и школа\Копия img6.jpg">
            <a:extLst>
              <a:ext uri="{FF2B5EF4-FFF2-40B4-BE49-F238E27FC236}">
                <a16:creationId xmlns="" xmlns:a16="http://schemas.microsoft.com/office/drawing/2014/main" id="{F8AAE6B6-B92D-4BE1-B986-DAD47796BB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8546" y="4314784"/>
            <a:ext cx="3255818" cy="23353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4346" y="572943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Переход из одной части речи в другую</a:t>
            </a:r>
            <a:br>
              <a:rPr lang="ru-RU" sz="6000" b="1" dirty="0" smtClean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927" y="1825625"/>
            <a:ext cx="7689273" cy="2787939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3200" dirty="0" smtClean="0"/>
              <a:t>Суть способа – </a:t>
            </a:r>
            <a:r>
              <a:rPr lang="ru-RU" sz="3200" b="1" dirty="0" smtClean="0">
                <a:solidFill>
                  <a:srgbClr val="00B050"/>
                </a:solidFill>
              </a:rPr>
              <a:t>образование новых слов в результате перехода из одной части речи в другую</a:t>
            </a:r>
            <a:r>
              <a:rPr lang="ru-RU" sz="3200" dirty="0" smtClean="0"/>
              <a:t>. В современном русском языке так могут образовываться существительные (из прилагательных и причастий).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9458" name="Picture 2" descr="https://busideasto.ru/wp-content/uploads/2017/04/%D0%B1%D0%B8%D0%B7%D0%BD%D0%B5%D1%81-%D0%BD%D0%B0-%D0%B7%D0%B0%D0%BC%D0%BE%D1%80%D0%BE%D0%B7%D0%BA%D0%B5-%D0%BE%D0%B2%D0%BE%D1%89%D0%B5%D0%B9-%D0%B8-%D1%84%D1%80%D1%83%D0%BA%D1%82%D0%BE%D0%B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8473" y="4568884"/>
            <a:ext cx="3535636" cy="209515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749636" y="4574461"/>
            <a:ext cx="6096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buNone/>
            </a:pPr>
            <a:r>
              <a:rPr lang="ru-RU" sz="3200" b="1" i="1" dirty="0" smtClean="0">
                <a:solidFill>
                  <a:srgbClr val="7030A0"/>
                </a:solidFill>
              </a:rPr>
              <a:t>Сравните: </a:t>
            </a:r>
          </a:p>
          <a:p>
            <a:pPr algn="just" fontAlgn="base">
              <a:buNone/>
            </a:pPr>
            <a:r>
              <a:rPr lang="ru-RU" sz="3200" b="1" i="1" dirty="0" smtClean="0"/>
              <a:t>мороженые фрукты (прил.) вкусное мороженое (сущ.).</a:t>
            </a:r>
            <a:endParaRPr lang="ru-RU" sz="3200" b="1" dirty="0" smtClean="0"/>
          </a:p>
        </p:txBody>
      </p:sp>
      <p:pic>
        <p:nvPicPr>
          <p:cNvPr id="19462" name="Picture 6" descr="https://kubnews.ru/upload/iblock/6a0/6a0f2334f4e5264a160e4339fa0ce1d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4290" y="1954572"/>
            <a:ext cx="3517612" cy="24096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75961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Как определить способ словообразования?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0109" y="1825625"/>
            <a:ext cx="11402291" cy="4351338"/>
          </a:xfrm>
        </p:spPr>
        <p:txBody>
          <a:bodyPr>
            <a:normAutofit fontScale="85000" lnSpcReduction="10000"/>
          </a:bodyPr>
          <a:lstStyle/>
          <a:p>
            <a:pPr marL="742950" indent="0" algn="just">
              <a:buNone/>
            </a:pPr>
            <a:r>
              <a:rPr lang="ru-RU" sz="3600" dirty="0" smtClean="0"/>
              <a:t>1. Записать слово:</a:t>
            </a:r>
            <a:r>
              <a:rPr lang="ru-RU" sz="3600" i="1" dirty="0" smtClean="0"/>
              <a:t> </a:t>
            </a:r>
            <a:r>
              <a:rPr lang="ru-RU" sz="3600" b="1" i="1" dirty="0" smtClean="0">
                <a:solidFill>
                  <a:schemeClr val="accent6">
                    <a:lumMod val="75000"/>
                  </a:schemeClr>
                </a:solidFill>
              </a:rPr>
              <a:t>неприятель</a:t>
            </a:r>
            <a:r>
              <a:rPr lang="ru-RU" sz="3600" dirty="0" smtClean="0"/>
              <a:t>.</a:t>
            </a:r>
          </a:p>
          <a:p>
            <a:pPr marL="742950" indent="0" algn="just">
              <a:buNone/>
            </a:pPr>
            <a:r>
              <a:rPr lang="ru-RU" sz="3600" dirty="0" smtClean="0"/>
              <a:t>2. Подобрать исходное для данного слова: </a:t>
            </a:r>
            <a:r>
              <a:rPr lang="ru-RU" sz="3600" b="1" i="1" dirty="0" smtClean="0">
                <a:solidFill>
                  <a:schemeClr val="accent6">
                    <a:lumMod val="75000"/>
                  </a:schemeClr>
                </a:solidFill>
              </a:rPr>
              <a:t>приятель</a:t>
            </a:r>
            <a:r>
              <a:rPr lang="ru-RU" sz="3600" i="1" dirty="0" smtClean="0"/>
              <a:t>. </a:t>
            </a:r>
          </a:p>
          <a:p>
            <a:pPr marL="742950" indent="0" algn="just">
              <a:buNone/>
            </a:pPr>
            <a:r>
              <a:rPr lang="ru-RU" sz="3600" dirty="0" smtClean="0"/>
              <a:t>3. Выделить общую часть у заданного и исходного слова: </a:t>
            </a:r>
          </a:p>
          <a:p>
            <a:pPr marL="742950" indent="0" algn="just">
              <a:buNone/>
            </a:pPr>
            <a:r>
              <a:rPr lang="ru-RU" sz="3600" b="1" i="1" dirty="0" smtClean="0">
                <a:solidFill>
                  <a:schemeClr val="accent6">
                    <a:lumMod val="75000"/>
                  </a:schemeClr>
                </a:solidFill>
              </a:rPr>
              <a:t>не</a:t>
            </a:r>
            <a:r>
              <a:rPr lang="ru-RU" sz="3600" b="1" i="1" dirty="0" smtClean="0">
                <a:solidFill>
                  <a:srgbClr val="FF0000"/>
                </a:solidFill>
              </a:rPr>
              <a:t>приятель</a:t>
            </a:r>
            <a:r>
              <a:rPr lang="ru-RU" sz="3600" b="1" i="1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ru-RU" sz="3600" b="1" i="1" dirty="0" smtClean="0">
                <a:solidFill>
                  <a:srgbClr val="FF0000"/>
                </a:solidFill>
              </a:rPr>
              <a:t>приятель</a:t>
            </a:r>
            <a:r>
              <a:rPr lang="ru-RU" sz="3600" i="1" dirty="0" smtClean="0"/>
              <a:t>. </a:t>
            </a:r>
          </a:p>
          <a:p>
            <a:pPr marL="742950" indent="0" algn="just">
              <a:buNone/>
            </a:pPr>
            <a:r>
              <a:rPr lang="ru-RU" sz="3600" dirty="0" smtClean="0"/>
              <a:t>4. Выделить словообразовательную морфему, при помощи которой образовано данное слово: </a:t>
            </a:r>
          </a:p>
          <a:p>
            <a:pPr marL="742950" indent="0" algn="just">
              <a:buNone/>
            </a:pPr>
            <a:r>
              <a:rPr lang="ru-RU" sz="3600" b="1" i="1" dirty="0" smtClean="0">
                <a:solidFill>
                  <a:schemeClr val="accent6">
                    <a:lumMod val="75000"/>
                  </a:schemeClr>
                </a:solidFill>
              </a:rPr>
              <a:t>не</a:t>
            </a:r>
            <a:r>
              <a:rPr lang="ru-RU" sz="3600" i="1" dirty="0" smtClean="0"/>
              <a:t> + </a:t>
            </a:r>
            <a:r>
              <a:rPr lang="ru-RU" sz="3600" b="1" i="1" dirty="0" smtClean="0">
                <a:solidFill>
                  <a:srgbClr val="FF0000"/>
                </a:solidFill>
              </a:rPr>
              <a:t>приятель</a:t>
            </a:r>
            <a:r>
              <a:rPr lang="ru-RU" sz="3600" i="1" dirty="0" smtClean="0"/>
              <a:t>. </a:t>
            </a:r>
          </a:p>
          <a:p>
            <a:pPr marL="742950" indent="0" algn="just">
              <a:buNone/>
            </a:pPr>
            <a:r>
              <a:rPr lang="ru-RU" sz="3600" dirty="0" smtClean="0"/>
              <a:t>5. Назвать способ словообразования: </a:t>
            </a:r>
            <a:r>
              <a:rPr lang="ru-RU" sz="3600" b="1" dirty="0" smtClean="0">
                <a:solidFill>
                  <a:srgbClr val="7030A0"/>
                </a:solidFill>
              </a:rPr>
              <a:t>приставочный</a:t>
            </a:r>
            <a:r>
              <a:rPr lang="ru-RU" sz="3600" dirty="0" smtClean="0"/>
              <a:t>. </a:t>
            </a:r>
          </a:p>
          <a:p>
            <a:endParaRPr lang="ru-RU" dirty="0"/>
          </a:p>
        </p:txBody>
      </p:sp>
      <p:pic>
        <p:nvPicPr>
          <p:cNvPr id="18434" name="Picture 2" descr="http://getdrawings.com/cliparts/sky-clipart-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104610" y="0"/>
            <a:ext cx="1874620" cy="1504517"/>
          </a:xfrm>
          <a:prstGeom prst="rect">
            <a:avLst/>
          </a:prstGeom>
          <a:noFill/>
        </p:spPr>
      </p:pic>
      <p:sp>
        <p:nvSpPr>
          <p:cNvPr id="6" name="Арка 5"/>
          <p:cNvSpPr/>
          <p:nvPr/>
        </p:nvSpPr>
        <p:spPr>
          <a:xfrm>
            <a:off x="1604283" y="3629891"/>
            <a:ext cx="1637681" cy="415635"/>
          </a:xfrm>
          <a:prstGeom prst="blockArc">
            <a:avLst>
              <a:gd name="adj1" fmla="val 11075120"/>
              <a:gd name="adj2" fmla="val 21460273"/>
              <a:gd name="adj3" fmla="val 1251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Арка 6"/>
          <p:cNvSpPr/>
          <p:nvPr/>
        </p:nvSpPr>
        <p:spPr>
          <a:xfrm>
            <a:off x="3724028" y="3629891"/>
            <a:ext cx="1762372" cy="415637"/>
          </a:xfrm>
          <a:prstGeom prst="blockArc">
            <a:avLst>
              <a:gd name="adj1" fmla="val 11075120"/>
              <a:gd name="adj2" fmla="val 21460273"/>
              <a:gd name="adj3" fmla="val 1251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Половина рамки 7"/>
          <p:cNvSpPr/>
          <p:nvPr/>
        </p:nvSpPr>
        <p:spPr>
          <a:xfrm flipH="1">
            <a:off x="1094508" y="5126182"/>
            <a:ext cx="393540" cy="83127"/>
          </a:xfrm>
          <a:prstGeom prst="halfFrame">
            <a:avLst/>
          </a:prstGeom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753052"/>
            <a:ext cx="10515600" cy="1325563"/>
          </a:xfrm>
        </p:spPr>
        <p:txBody>
          <a:bodyPr>
            <a:noAutofit/>
          </a:bodyPr>
          <a:lstStyle/>
          <a:p>
            <a:pPr indent="-457200" algn="ctr"/>
            <a:r>
              <a:rPr lang="ru-RU" b="1" dirty="0" smtClean="0">
                <a:solidFill>
                  <a:srgbClr val="002060"/>
                </a:solidFill>
              </a:rPr>
              <a:t>Задание №1. Расположите однокоренные слова в последовательности их 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образования.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2230583"/>
            <a:ext cx="10515600" cy="4253344"/>
          </a:xfrm>
        </p:spPr>
        <p:txBody>
          <a:bodyPr/>
          <a:lstStyle/>
          <a:p>
            <a:pPr algn="just">
              <a:buNone/>
            </a:pPr>
            <a:endParaRPr lang="ru-RU" sz="4400" b="1" dirty="0" smtClean="0"/>
          </a:p>
          <a:p>
            <a:pPr marL="742950" indent="-742950" algn="just">
              <a:buFont typeface="+mj-lt"/>
              <a:buAutoNum type="arabicPeriod"/>
            </a:pPr>
            <a:r>
              <a:rPr lang="ru-RU" sz="4400" b="1" dirty="0" smtClean="0"/>
              <a:t>Морячка, море, моряк. 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ru-RU" sz="4400" b="1" dirty="0" smtClean="0"/>
              <a:t>Побелка, белый, побелить. 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ru-RU" sz="4400" b="1" dirty="0" smtClean="0"/>
              <a:t>Накипеть, кипеть, накипь. 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ru-RU" sz="4400" b="1" dirty="0" smtClean="0"/>
              <a:t>Светлый, свет, посветлеть.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Picture 6" descr="https://i.pinimg.com/736x/88/a1/62/88a162227e686039384b2d0ebd5264eb--software-testing-clipart.jpg">
            <a:extLst>
              <a:ext uri="{FF2B5EF4-FFF2-40B4-BE49-F238E27FC236}">
                <a16:creationId xmlns="" xmlns:a16="http://schemas.microsoft.com/office/drawing/2014/main" id="{8218E893-EFEB-4A9A-9858-5440F5E719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8691" y="1267315"/>
            <a:ext cx="2923309" cy="5427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2438399"/>
            <a:ext cx="10515600" cy="3738563"/>
          </a:xfrm>
        </p:spPr>
        <p:txBody>
          <a:bodyPr/>
          <a:lstStyle/>
          <a:p>
            <a:pPr marL="742950" indent="-742950" algn="just">
              <a:buFont typeface="+mj-lt"/>
              <a:buAutoNum type="arabicPeriod"/>
            </a:pPr>
            <a:r>
              <a:rPr lang="ru-RU" sz="4000" b="1" dirty="0" smtClean="0"/>
              <a:t>Море, моряк, морячка. 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ru-RU" sz="4000" b="1" dirty="0" smtClean="0"/>
              <a:t>Белый, побелить, побелка. 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ru-RU" sz="4000" b="1" dirty="0" smtClean="0"/>
              <a:t>Кипеть, накипеть, накипь. 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ru-RU" sz="4000" b="1" dirty="0" smtClean="0"/>
              <a:t>Свет, светлый, посветлеть. 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01782" y="431953"/>
            <a:ext cx="1152698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Задание №1. Расположите однокоренные слова в последовательности их </a:t>
            </a:r>
            <a:br>
              <a:rPr lang="ru-RU" sz="4000" b="1" dirty="0" smtClean="0">
                <a:solidFill>
                  <a:srgbClr val="002060"/>
                </a:solidFill>
              </a:rPr>
            </a:br>
            <a:r>
              <a:rPr lang="ru-RU" sz="4000" b="1" dirty="0" smtClean="0">
                <a:solidFill>
                  <a:srgbClr val="002060"/>
                </a:solidFill>
              </a:rPr>
              <a:t>образования.</a:t>
            </a:r>
            <a:endParaRPr lang="ru-RU" sz="4000" dirty="0"/>
          </a:p>
        </p:txBody>
      </p:sp>
      <p:pic>
        <p:nvPicPr>
          <p:cNvPr id="1028" name="Picture 4" descr="http://1.bp.blogspot.com/-MoXo9TrRaUg/UxGOqrfauoI/AAAAAAAB0lc/y5dqzEBjRzA/s1600/zz4rdeswa3w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38266" y="900544"/>
            <a:ext cx="571500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7473" y="171162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700" b="1" dirty="0" smtClean="0">
                <a:solidFill>
                  <a:srgbClr val="002060"/>
                </a:solidFill>
              </a:rPr>
              <a:t/>
            </a:r>
            <a:br>
              <a:rPr lang="ru-RU" sz="6700" b="1" dirty="0" smtClean="0">
                <a:solidFill>
                  <a:srgbClr val="002060"/>
                </a:solidFill>
              </a:rPr>
            </a:br>
            <a:r>
              <a:rPr lang="ru-RU" sz="6700" b="1" dirty="0" smtClean="0">
                <a:solidFill>
                  <a:srgbClr val="002060"/>
                </a:solidFill>
              </a:rPr>
              <a:t> Задание №2. Составьте новое слово.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2119745"/>
            <a:ext cx="10515600" cy="4431291"/>
          </a:xfrm>
        </p:spPr>
        <p:txBody>
          <a:bodyPr/>
          <a:lstStyle/>
          <a:p>
            <a:pPr indent="228600" algn="just">
              <a:buNone/>
            </a:pPr>
            <a:r>
              <a:rPr lang="ru-RU" sz="3600" dirty="0" smtClean="0"/>
              <a:t>Составить из данных слов новое слово, взяв от слова 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sz="3600" dirty="0" smtClean="0"/>
              <a:t> прибежать — приставку, 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sz="3600" dirty="0" smtClean="0"/>
              <a:t> школьник — корень, 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sz="3600" dirty="0" smtClean="0"/>
              <a:t> ужасный — суффикс, 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sz="3600" dirty="0" smtClean="0"/>
              <a:t> огромный — окончание.</a:t>
            </a:r>
          </a:p>
          <a:p>
            <a:pPr indent="228600" algn="ctr">
              <a:buNone/>
            </a:pPr>
            <a:r>
              <a:rPr lang="ru-RU" sz="4800" b="1" dirty="0" smtClean="0">
                <a:solidFill>
                  <a:schemeClr val="accent6">
                    <a:lumMod val="50000"/>
                  </a:schemeClr>
                </a:solidFill>
              </a:rPr>
              <a:t>Пришкольный</a:t>
            </a:r>
          </a:p>
          <a:p>
            <a:endParaRPr lang="ru-RU" dirty="0"/>
          </a:p>
        </p:txBody>
      </p:sp>
      <p:pic>
        <p:nvPicPr>
          <p:cNvPr id="16386" name="Picture 2" descr="https://trikky.ru/wp-content/blogs.dir/1/files/2020/01/10/5-things-to-know-about-accredited-preschool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86253" y="2890170"/>
            <a:ext cx="3479529" cy="2637985"/>
          </a:xfrm>
          <a:prstGeom prst="rect">
            <a:avLst/>
          </a:prstGeom>
          <a:noFill/>
        </p:spPr>
      </p:pic>
      <p:sp>
        <p:nvSpPr>
          <p:cNvPr id="6" name="Половина рамки 5"/>
          <p:cNvSpPr/>
          <p:nvPr/>
        </p:nvSpPr>
        <p:spPr>
          <a:xfrm flipH="1">
            <a:off x="4170218" y="5744011"/>
            <a:ext cx="1086268" cy="45719"/>
          </a:xfrm>
          <a:prstGeom prst="halfFrame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Арка 6"/>
          <p:cNvSpPr/>
          <p:nvPr/>
        </p:nvSpPr>
        <p:spPr>
          <a:xfrm>
            <a:off x="5345010" y="5666509"/>
            <a:ext cx="1637681" cy="415635"/>
          </a:xfrm>
          <a:prstGeom prst="blockArc">
            <a:avLst>
              <a:gd name="adj1" fmla="val 11075120"/>
              <a:gd name="adj2" fmla="val 21460273"/>
              <a:gd name="adj3" fmla="val 1251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Половина рамки 7"/>
          <p:cNvSpPr/>
          <p:nvPr/>
        </p:nvSpPr>
        <p:spPr>
          <a:xfrm rot="19130093" flipH="1">
            <a:off x="7247572" y="5722370"/>
            <a:ext cx="273800" cy="276204"/>
          </a:xfrm>
          <a:prstGeom prst="halfFrame">
            <a:avLst>
              <a:gd name="adj1" fmla="val 0"/>
              <a:gd name="adj2" fmla="val 0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Рамка 8"/>
          <p:cNvSpPr/>
          <p:nvPr/>
        </p:nvSpPr>
        <p:spPr>
          <a:xfrm>
            <a:off x="7633154" y="5777346"/>
            <a:ext cx="818119" cy="540326"/>
          </a:xfrm>
          <a:prstGeom prst="frame">
            <a:avLst>
              <a:gd name="adj1" fmla="val 0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4031673" y="6414655"/>
            <a:ext cx="3546763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16200000" flipH="1">
            <a:off x="4010896" y="6366169"/>
            <a:ext cx="96985" cy="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16200000" flipH="1">
            <a:off x="7502239" y="6366167"/>
            <a:ext cx="96985" cy="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7200" b="1" dirty="0" smtClean="0">
                <a:solidFill>
                  <a:srgbClr val="002060"/>
                </a:solidFill>
              </a:rPr>
              <a:t>Сегодня на уроке</a:t>
            </a:r>
            <a:endParaRPr lang="ru-RU" sz="7200" b="1" dirty="0">
              <a:solidFill>
                <a:srgbClr val="002060"/>
              </a:solidFill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just">
              <a:buFont typeface="+mj-lt"/>
              <a:buAutoNum type="arabicPeriod"/>
            </a:pPr>
            <a:r>
              <a:rPr lang="ru-RU" sz="3600" b="1" dirty="0" smtClean="0"/>
              <a:t>Вспомним, что изучает 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словообразование.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3600" b="1" dirty="0" smtClean="0"/>
              <a:t>Определим, чем отличается 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разбор слова по составу</a:t>
            </a:r>
            <a:r>
              <a:rPr lang="ru-RU" sz="3600" b="1" dirty="0" smtClean="0"/>
              <a:t> от 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словообразовательного разбора.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3600" b="1" dirty="0" smtClean="0"/>
              <a:t>Рассмотрим 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способы образования слов.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3600" b="1" dirty="0" smtClean="0"/>
              <a:t>Повторим 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части речи.</a:t>
            </a:r>
          </a:p>
          <a:p>
            <a:endParaRPr lang="ru-RU" dirty="0"/>
          </a:p>
        </p:txBody>
      </p:sp>
      <p:pic>
        <p:nvPicPr>
          <p:cNvPr id="14" name="Picture 2" descr="https://sun9-24.userapi.com/c840726/v840726543/2723e/uCNAqi5ZreQ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40615" y="4615310"/>
            <a:ext cx="2752704" cy="20326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4181" y="365125"/>
            <a:ext cx="11111345" cy="1325563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</a:rPr>
              <a:t>Что изучает морфология?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29102" y="1943533"/>
            <a:ext cx="7772400" cy="4362017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4400" b="1" dirty="0" smtClean="0">
                <a:solidFill>
                  <a:srgbClr val="C00000"/>
                </a:solidFill>
              </a:rPr>
              <a:t>Морфология</a:t>
            </a:r>
            <a:r>
              <a:rPr lang="ru-RU" sz="4400" dirty="0" smtClean="0"/>
              <a:t> </a:t>
            </a:r>
            <a:r>
              <a:rPr lang="ru-RU" sz="4400" b="1" dirty="0" smtClean="0"/>
              <a:t>(от греч. </a:t>
            </a:r>
            <a:r>
              <a:rPr lang="ru-RU" sz="4400" b="1" dirty="0" err="1" smtClean="0"/>
              <a:t>morphe</a:t>
            </a:r>
            <a:r>
              <a:rPr lang="ru-RU" sz="4400" b="1" dirty="0" smtClean="0"/>
              <a:t> — форма, </a:t>
            </a:r>
            <a:r>
              <a:rPr lang="ru-RU" sz="4400" b="1" dirty="0" err="1" smtClean="0"/>
              <a:t>logos</a:t>
            </a:r>
            <a:r>
              <a:rPr lang="ru-RU" sz="4400" b="1" dirty="0" smtClean="0"/>
              <a:t> — учение) — раздел науки о языке, изучающий</a:t>
            </a:r>
            <a:r>
              <a:rPr lang="ru-RU" sz="4400" dirty="0" smtClean="0"/>
              <a:t> </a:t>
            </a:r>
            <a:r>
              <a:rPr lang="ru-RU" sz="4400" b="1" dirty="0" smtClean="0">
                <a:solidFill>
                  <a:srgbClr val="7030A0"/>
                </a:solidFill>
              </a:rPr>
              <a:t>слова как части речи</a:t>
            </a:r>
            <a:r>
              <a:rPr lang="ru-RU" sz="4400" dirty="0" smtClean="0">
                <a:solidFill>
                  <a:srgbClr val="7030A0"/>
                </a:solidFill>
              </a:rPr>
              <a:t>.</a:t>
            </a:r>
            <a:endParaRPr lang="ru-RU" sz="4400" dirty="0">
              <a:solidFill>
                <a:srgbClr val="7030A0"/>
              </a:solidFill>
            </a:endParaRPr>
          </a:p>
        </p:txBody>
      </p:sp>
      <p:pic>
        <p:nvPicPr>
          <p:cNvPr id="5" name="Picture 4" descr="https://www.xn--80aamvfrenmk0d2c.xn--p1ai/upload/information_system_1/9/4/0/item_940/information_items_940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642504" y="2263768"/>
            <a:ext cx="5900543" cy="29273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pic>
        <p:nvPicPr>
          <p:cNvPr id="37892" name="Picture 4" descr="https://ds02.infourok.ru/uploads/ex/0e62/00079bf9-3f35e6a1/3/img1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67891" y="-1"/>
            <a:ext cx="9144000" cy="6858001"/>
          </a:xfrm>
          <a:prstGeom prst="rect">
            <a:avLst/>
          </a:prstGeom>
          <a:noFill/>
        </p:spPr>
      </p:pic>
      <p:pic>
        <p:nvPicPr>
          <p:cNvPr id="13316" name="Picture 4" descr="https://ds05.infourok.ru/uploads/ex/01fc/0006b8bb-61490c28/hello_html_m4b3c71c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652156"/>
            <a:ext cx="3532537" cy="52058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5909" y="17116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Самостоятельные части речи</a:t>
            </a:r>
            <a:endParaRPr lang="ru-RU" sz="5400" b="1" dirty="0">
              <a:solidFill>
                <a:srgbClr val="002060"/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43344" y="1413165"/>
          <a:ext cx="11360728" cy="52833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3965"/>
                <a:gridCol w="2382982"/>
                <a:gridCol w="2521527"/>
                <a:gridCol w="2452254"/>
              </a:tblGrid>
              <a:tr h="55492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Часть речи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Вопросы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Что</a:t>
                      </a:r>
                      <a:r>
                        <a:rPr lang="ru-RU" sz="2400" baseline="0" dirty="0" smtClean="0"/>
                        <a:t> обозначает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Примеры</a:t>
                      </a:r>
                      <a:endParaRPr lang="ru-RU" sz="2400" dirty="0"/>
                    </a:p>
                  </a:txBody>
                  <a:tcPr/>
                </a:tc>
              </a:tr>
              <a:tr h="1142753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Имя существительное</a:t>
                      </a:r>
                      <a:endParaRPr lang="ru-RU" sz="28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C00000"/>
                          </a:solidFill>
                        </a:rPr>
                        <a:t>Кто? Что?</a:t>
                      </a:r>
                      <a:endParaRPr lang="ru-RU" sz="2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Предмет</a:t>
                      </a:r>
                      <a:endParaRPr lang="ru-RU" sz="28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Стол, мама</a:t>
                      </a:r>
                      <a:endParaRPr lang="ru-RU" sz="28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1142753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Имя прилагательное</a:t>
                      </a:r>
                      <a:endParaRPr lang="ru-RU" sz="28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C00000"/>
                          </a:solidFill>
                        </a:rPr>
                        <a:t>Какой? Чей?</a:t>
                      </a:r>
                      <a:endParaRPr lang="ru-RU" sz="2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Признак предмета</a:t>
                      </a:r>
                      <a:endParaRPr lang="ru-RU" sz="28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Умный, красивый</a:t>
                      </a:r>
                      <a:endParaRPr lang="ru-RU" sz="28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2174917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Имя числительное</a:t>
                      </a:r>
                      <a:endParaRPr lang="ru-RU" sz="28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C00000"/>
                          </a:solidFill>
                        </a:rPr>
                        <a:t>Сколько? Который?</a:t>
                      </a:r>
                      <a:endParaRPr lang="ru-RU" sz="2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Количество</a:t>
                      </a:r>
                      <a:r>
                        <a:rPr lang="ru-RU" sz="2800" b="1" baseline="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или порядок предметов при счете</a:t>
                      </a:r>
                      <a:endParaRPr lang="ru-RU" sz="28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Пять, восьмой</a:t>
                      </a:r>
                      <a:endParaRPr lang="ru-RU" sz="28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782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Самостоятельные части речи</a:t>
            </a:r>
            <a:endParaRPr lang="ru-RU" sz="5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77090" y="1078424"/>
          <a:ext cx="11610112" cy="55994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2528"/>
                <a:gridCol w="2902528"/>
                <a:gridCol w="2902528"/>
                <a:gridCol w="2902528"/>
              </a:tblGrid>
              <a:tr h="631227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Часть речи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Вопросы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Что</a:t>
                      </a:r>
                      <a:r>
                        <a:rPr lang="ru-RU" sz="2400" baseline="0" dirty="0" smtClean="0"/>
                        <a:t> обозначает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Примеры</a:t>
                      </a:r>
                      <a:endParaRPr lang="ru-RU" sz="2400" dirty="0"/>
                    </a:p>
                  </a:txBody>
                  <a:tcPr/>
                </a:tc>
              </a:tr>
              <a:tr h="862309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Глагол</a:t>
                      </a:r>
                      <a:endParaRPr lang="ru-RU" sz="28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C00000"/>
                          </a:solidFill>
                        </a:rPr>
                        <a:t>Что делать? Что сделать?</a:t>
                      </a:r>
                      <a:endParaRPr lang="ru-RU" sz="2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Действие предмета</a:t>
                      </a:r>
                      <a:endParaRPr lang="ru-RU" sz="28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Думать, написать</a:t>
                      </a:r>
                      <a:endParaRPr lang="ru-RU" sz="28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164116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Местоимение</a:t>
                      </a:r>
                    </a:p>
                    <a:p>
                      <a:pPr algn="ctr"/>
                      <a:endParaRPr lang="ru-RU" sz="28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C00000"/>
                          </a:solidFill>
                        </a:rPr>
                        <a:t>Кто? Что? Какой?</a:t>
                      </a:r>
                    </a:p>
                    <a:p>
                      <a:pPr algn="ctr"/>
                      <a:endParaRPr lang="ru-RU" sz="2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Указывает на предмет, но не называет его</a:t>
                      </a:r>
                    </a:p>
                    <a:p>
                      <a:pPr algn="ctr"/>
                      <a:endParaRPr lang="ru-RU" sz="28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Она, мой,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кто-то</a:t>
                      </a:r>
                    </a:p>
                    <a:p>
                      <a:pPr algn="ctr"/>
                      <a:endParaRPr lang="ru-RU" sz="28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2030599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Наречие</a:t>
                      </a:r>
                      <a:endParaRPr lang="ru-RU" sz="28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C00000"/>
                          </a:solidFill>
                        </a:rPr>
                        <a:t>Как? Каким образом?</a:t>
                      </a:r>
                      <a:endParaRPr lang="ru-RU" sz="2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Признак действия, предмета или другого признака</a:t>
                      </a:r>
                      <a:endParaRPr lang="ru-RU" sz="28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Хорошо</a:t>
                      </a:r>
                      <a:r>
                        <a:rPr lang="ru-RU" sz="2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, сослепу</a:t>
                      </a:r>
                      <a:endParaRPr lang="ru-RU" sz="28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5909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</a:rPr>
              <a:t>Служебные части речи</a:t>
            </a:r>
            <a:endParaRPr lang="ru-RU" sz="6600" b="1" dirty="0">
              <a:solidFill>
                <a:srgbClr val="002060"/>
              </a:solidFill>
            </a:endParaRPr>
          </a:p>
        </p:txBody>
      </p:sp>
      <p:pic>
        <p:nvPicPr>
          <p:cNvPr id="36866" name="Picture 2" descr="Служебные части речи. Таблиц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4073" y="1302328"/>
            <a:ext cx="10076753" cy="5389418"/>
          </a:xfrm>
          <a:prstGeom prst="rect">
            <a:avLst/>
          </a:prstGeom>
          <a:noFill/>
        </p:spPr>
      </p:pic>
      <p:pic>
        <p:nvPicPr>
          <p:cNvPr id="8" name="Picture 4" descr="https://avatars.mds.yandex.net/get-pdb/2301590/dee02935-4d31-4356-88dd-8848df22b0c7/s1200?webp=fals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212266" y="3144980"/>
            <a:ext cx="1979734" cy="33237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89816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300" b="1" dirty="0" smtClean="0">
                <a:solidFill>
                  <a:srgbClr val="002060"/>
                </a:solidFill>
              </a:rPr>
              <a:t>Задание №3. Придумайте предложения со словом «жгут».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634836"/>
            <a:ext cx="10515600" cy="4959928"/>
          </a:xfrm>
        </p:spPr>
        <p:txBody>
          <a:bodyPr/>
          <a:lstStyle/>
          <a:p>
            <a:pPr indent="228600" algn="just">
              <a:buNone/>
            </a:pPr>
            <a:r>
              <a:rPr lang="ru-RU" dirty="0" smtClean="0"/>
              <a:t>Морфологические признаки слова можно правильно определить, если увидеть, что перед нами два слова: </a:t>
            </a:r>
            <a:r>
              <a:rPr lang="ru-RU" b="1" dirty="0" smtClean="0">
                <a:solidFill>
                  <a:srgbClr val="7030A0"/>
                </a:solidFill>
              </a:rPr>
              <a:t>существительное «</a:t>
            </a:r>
            <a:r>
              <a:rPr lang="ru-RU" b="1" i="1" dirty="0" smtClean="0">
                <a:solidFill>
                  <a:srgbClr val="7030A0"/>
                </a:solidFill>
              </a:rPr>
              <a:t>жгут</a:t>
            </a:r>
            <a:r>
              <a:rPr lang="ru-RU" b="1" dirty="0" smtClean="0">
                <a:solidFill>
                  <a:srgbClr val="7030A0"/>
                </a:solidFill>
              </a:rPr>
              <a:t>» </a:t>
            </a:r>
            <a:r>
              <a:rPr lang="ru-RU" dirty="0" smtClean="0"/>
              <a:t>и его </a:t>
            </a:r>
            <a:r>
              <a:rPr lang="ru-RU" dirty="0" err="1" smtClean="0"/>
              <a:t>омоформа</a:t>
            </a:r>
            <a:r>
              <a:rPr lang="ru-RU" dirty="0" smtClean="0"/>
              <a:t> — </a:t>
            </a:r>
            <a:r>
              <a:rPr lang="ru-RU" b="1" dirty="0" smtClean="0">
                <a:solidFill>
                  <a:srgbClr val="7030A0"/>
                </a:solidFill>
              </a:rPr>
              <a:t>глагол 3 лица множественного числа настоящего времени «</a:t>
            </a:r>
            <a:r>
              <a:rPr lang="ru-RU" b="1" i="1" dirty="0" smtClean="0">
                <a:solidFill>
                  <a:srgbClr val="7030A0"/>
                </a:solidFill>
              </a:rPr>
              <a:t>жгут</a:t>
            </a:r>
            <a:r>
              <a:rPr lang="ru-RU" b="1" dirty="0" smtClean="0">
                <a:solidFill>
                  <a:srgbClr val="7030A0"/>
                </a:solidFill>
              </a:rPr>
              <a:t>». </a:t>
            </a:r>
            <a:r>
              <a:rPr lang="ru-RU" dirty="0" smtClean="0"/>
              <a:t>Чтобы проявилось значение слова, необходимо поставить его в определенный контекст.</a:t>
            </a:r>
          </a:p>
          <a:p>
            <a:pPr indent="228600" algn="just">
              <a:buNone/>
            </a:pPr>
            <a:r>
              <a:rPr lang="ru-RU" sz="3600" b="1" i="1" dirty="0" smtClean="0">
                <a:solidFill>
                  <a:schemeClr val="accent6">
                    <a:lumMod val="50000"/>
                  </a:schemeClr>
                </a:solidFill>
              </a:rPr>
              <a:t>Чтобы остановить кровотечение, надо потуже затянуть жгут выше раны.</a:t>
            </a:r>
            <a:endParaRPr lang="ru-RU" sz="36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indent="228600" algn="just">
              <a:buNone/>
            </a:pPr>
            <a:r>
              <a:rPr lang="ru-RU" sz="3600" b="1" i="1" dirty="0" smtClean="0">
                <a:solidFill>
                  <a:schemeClr val="accent6">
                    <a:lumMod val="50000"/>
                  </a:schemeClr>
                </a:solidFill>
              </a:rPr>
              <a:t>Жгут опавшие листья.</a:t>
            </a:r>
            <a:endParaRPr lang="ru-RU" sz="36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5910" y="166256"/>
            <a:ext cx="10515600" cy="121920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Морфологические признаки самостоятельных частей речи.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8654" y="1371600"/>
            <a:ext cx="11568545" cy="5486400"/>
          </a:xfrm>
        </p:spPr>
        <p:txBody>
          <a:bodyPr>
            <a:normAutofit fontScale="92500" lnSpcReduction="20000"/>
          </a:bodyPr>
          <a:lstStyle/>
          <a:p>
            <a:pPr indent="228600" algn="just">
              <a:buNone/>
            </a:pPr>
            <a:r>
              <a:rPr lang="ru-RU" dirty="0" smtClean="0"/>
              <a:t>Морфологические признаки самостоятельных частей речи делятся на две группы: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постоянные</a:t>
            </a:r>
            <a:r>
              <a:rPr lang="ru-RU" dirty="0" smtClean="0"/>
              <a:t> и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непостоянные</a:t>
            </a:r>
            <a:r>
              <a:rPr lang="ru-RU" dirty="0" smtClean="0"/>
              <a:t>.</a:t>
            </a:r>
          </a:p>
          <a:p>
            <a:pPr indent="228600" algn="just"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Постоянные признаки </a:t>
            </a:r>
            <a:r>
              <a:rPr lang="ru-RU" dirty="0" smtClean="0"/>
              <a:t>самостоятельных частей речи: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7030A0"/>
                </a:solidFill>
              </a:rPr>
              <a:t> у существительных: </a:t>
            </a:r>
            <a:r>
              <a:rPr lang="ru-RU" dirty="0" smtClean="0"/>
              <a:t>род, склонение, одушевлённое и неодушевлённое, собственное или нарицательное;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7030A0"/>
                </a:solidFill>
              </a:rPr>
              <a:t> у прилагательных: </a:t>
            </a:r>
            <a:r>
              <a:rPr lang="ru-RU" dirty="0" smtClean="0"/>
              <a:t>качественное, относительное или притяжательное;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7030A0"/>
                </a:solidFill>
              </a:rPr>
              <a:t> у глагола: </a:t>
            </a:r>
            <a:r>
              <a:rPr lang="ru-RU" dirty="0" smtClean="0"/>
              <a:t>вид, переходный или непереходный, спряжение, возвратность;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7030A0"/>
                </a:solidFill>
              </a:rPr>
              <a:t> у местоимения: </a:t>
            </a:r>
            <a:r>
              <a:rPr lang="ru-RU" dirty="0" smtClean="0"/>
              <a:t>разряд, лицо;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7030A0"/>
                </a:solidFill>
              </a:rPr>
              <a:t> у числительных: </a:t>
            </a:r>
            <a:r>
              <a:rPr lang="ru-RU" dirty="0" smtClean="0"/>
              <a:t>простое или составное, количественное или порядковое.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7030A0"/>
                </a:solidFill>
              </a:rPr>
              <a:t> у наречия: </a:t>
            </a:r>
            <a:r>
              <a:rPr lang="ru-RU" dirty="0" smtClean="0"/>
              <a:t>разряд по значению. </a:t>
            </a:r>
          </a:p>
          <a:p>
            <a:pPr indent="228600" algn="just"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Непостоянные признаки </a:t>
            </a:r>
            <a:r>
              <a:rPr lang="ru-RU" dirty="0" smtClean="0"/>
              <a:t>изменяемых частей речи: число, род, падеж, время.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</a:rPr>
              <a:t>Образец морфологического разбора.</a:t>
            </a:r>
            <a:endParaRPr lang="ru-RU" sz="48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86011"/>
          </a:xfrm>
        </p:spPr>
        <p:txBody>
          <a:bodyPr>
            <a:normAutofit fontScale="92500" lnSpcReduction="10000"/>
          </a:bodyPr>
          <a:lstStyle/>
          <a:p>
            <a:pPr indent="228600" algn="just">
              <a:buNone/>
            </a:pPr>
            <a:r>
              <a:rPr lang="ru-RU" sz="3200" dirty="0" smtClean="0"/>
              <a:t>Морфологический разбор слов проводится </a:t>
            </a:r>
            <a:r>
              <a:rPr lang="ru-RU" sz="3200" dirty="0" smtClean="0">
                <a:solidFill>
                  <a:srgbClr val="FF0000"/>
                </a:solidFill>
              </a:rPr>
              <a:t>по определенной схеме в строгом порядке</a:t>
            </a:r>
            <a:r>
              <a:rPr lang="ru-RU" sz="3200" dirty="0" smtClean="0"/>
              <a:t>. Для того чтобы выполнить разбор слова по частям речи, нужно определить:</a:t>
            </a:r>
          </a:p>
          <a:p>
            <a:pPr indent="228600" algn="just">
              <a:buNone/>
            </a:pPr>
            <a:r>
              <a:rPr lang="ru-RU" sz="3200" dirty="0" smtClean="0"/>
              <a:t> 1) общее грамматическое значение;</a:t>
            </a:r>
          </a:p>
          <a:p>
            <a:pPr indent="228600" algn="just">
              <a:buNone/>
            </a:pPr>
            <a:r>
              <a:rPr lang="ru-RU" sz="3200" dirty="0" smtClean="0"/>
              <a:t> 2) поставить слово в начальную форму;</a:t>
            </a:r>
          </a:p>
          <a:p>
            <a:pPr indent="228600" algn="just">
              <a:buNone/>
            </a:pPr>
            <a:r>
              <a:rPr lang="ru-RU" sz="3200" dirty="0" smtClean="0"/>
              <a:t> 3) морфологические признаки:</a:t>
            </a:r>
          </a:p>
          <a:p>
            <a:pPr indent="228600" algn="just">
              <a:buNone/>
            </a:pPr>
            <a:r>
              <a:rPr lang="ru-RU" sz="3200" dirty="0" smtClean="0"/>
              <a:t> - постоянные; </a:t>
            </a:r>
          </a:p>
          <a:p>
            <a:pPr indent="228600" algn="just">
              <a:buNone/>
            </a:pPr>
            <a:r>
              <a:rPr lang="ru-RU" sz="3200" dirty="0" smtClean="0"/>
              <a:t> - непостоянные;</a:t>
            </a:r>
          </a:p>
          <a:p>
            <a:pPr indent="228600" algn="just">
              <a:buNone/>
            </a:pPr>
            <a:r>
              <a:rPr lang="ru-RU" sz="3200" dirty="0" smtClean="0"/>
              <a:t> 4) синтаксическую роль.</a:t>
            </a:r>
          </a:p>
          <a:p>
            <a:endParaRPr lang="ru-RU" dirty="0"/>
          </a:p>
        </p:txBody>
      </p:sp>
      <p:pic>
        <p:nvPicPr>
          <p:cNvPr id="5" name="Picture 1" descr="C:\Users\user\Desktop\к презентациям\541758_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8382000" y="3158837"/>
            <a:ext cx="3546575" cy="34913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965" y="365125"/>
            <a:ext cx="11513126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Задание №4. Выполните морфологический разбор.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199" y="1811769"/>
            <a:ext cx="11305309" cy="4838411"/>
          </a:xfrm>
        </p:spPr>
        <p:txBody>
          <a:bodyPr>
            <a:normAutofit lnSpcReduction="10000"/>
          </a:bodyPr>
          <a:lstStyle/>
          <a:p>
            <a:pPr indent="228600" algn="just">
              <a:buNone/>
            </a:pPr>
            <a:r>
              <a:rPr lang="ru-RU" sz="4000" dirty="0" smtClean="0"/>
              <a:t>В небе я увидел стаю </a:t>
            </a:r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</a:rPr>
              <a:t>птиц</a:t>
            </a:r>
            <a:r>
              <a:rPr lang="ru-RU" sz="4000" b="1" baseline="30000" dirty="0" smtClean="0">
                <a:solidFill>
                  <a:schemeClr val="accent6">
                    <a:lumMod val="75000"/>
                  </a:schemeClr>
                </a:solidFill>
              </a:rPr>
              <a:t>3</a:t>
            </a:r>
            <a:r>
              <a:rPr lang="ru-RU" sz="4000" dirty="0" smtClean="0"/>
              <a:t>.</a:t>
            </a:r>
          </a:p>
          <a:p>
            <a:pPr indent="228600" algn="just">
              <a:buNone/>
            </a:pPr>
            <a:r>
              <a:rPr lang="ru-RU" sz="4000" dirty="0" smtClean="0"/>
              <a:t>1) Птиц - сущ. (кого?)</a:t>
            </a:r>
          </a:p>
          <a:p>
            <a:pPr indent="228600" algn="just">
              <a:buNone/>
            </a:pPr>
            <a:r>
              <a:rPr lang="ru-RU" sz="4000" dirty="0" smtClean="0"/>
              <a:t>2) Н. ф. - птица</a:t>
            </a:r>
          </a:p>
          <a:p>
            <a:pPr indent="228600" algn="just">
              <a:buNone/>
            </a:pPr>
            <a:r>
              <a:rPr lang="ru-RU" sz="4000" dirty="0" smtClean="0"/>
              <a:t>3) Постоянные признаки: нарицательное, одушевленное, женский род, 1-е склонение</a:t>
            </a:r>
          </a:p>
          <a:p>
            <a:pPr indent="228600" algn="just">
              <a:buNone/>
            </a:pPr>
            <a:r>
              <a:rPr lang="ru-RU" sz="4000" dirty="0" smtClean="0"/>
              <a:t>    Непостоянные признаки: множественное число, родительный падеж</a:t>
            </a:r>
          </a:p>
          <a:p>
            <a:pPr indent="228600" algn="just">
              <a:buNone/>
            </a:pPr>
            <a:r>
              <a:rPr lang="ru-RU" sz="4000" dirty="0" smtClean="0"/>
              <a:t>4) </a:t>
            </a:r>
            <a:r>
              <a:rPr lang="ru-RU" sz="4000" u="dash" dirty="0" smtClean="0"/>
              <a:t>Птиц </a:t>
            </a:r>
            <a:endParaRPr lang="ru-RU" sz="4000" dirty="0" smtClean="0"/>
          </a:p>
          <a:p>
            <a:pPr indent="228600" algn="just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4100" name="Picture 4" descr="http://getdrawings.com/img/sparrow-silhouette-tattoo-17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06347" y="615493"/>
            <a:ext cx="2683872" cy="24602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Подведение итогов урока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1944" y="1482435"/>
            <a:ext cx="10924309" cy="5001491"/>
          </a:xfrm>
        </p:spPr>
        <p:txBody>
          <a:bodyPr/>
          <a:lstStyle/>
          <a:p>
            <a:pPr marL="514350" indent="-514350" algn="just">
              <a:buFont typeface="+mj-lt"/>
              <a:buAutoNum type="arabicPeriod"/>
            </a:pPr>
            <a:r>
              <a:rPr lang="ru-RU" sz="3600" b="1" dirty="0" smtClean="0"/>
              <a:t>Вспомнили, что изучает 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словообразование.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3600" b="1" dirty="0" smtClean="0"/>
              <a:t>Определили, чем отличается 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разбор слова по составу</a:t>
            </a:r>
            <a:r>
              <a:rPr lang="ru-RU" sz="3600" b="1" dirty="0" smtClean="0"/>
              <a:t> от 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словообразовательного разбора.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3600" b="1" dirty="0" smtClean="0"/>
              <a:t>Рассмотрели 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способы образования слов.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3600" b="1" dirty="0" smtClean="0"/>
              <a:t>Повторили 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части речи.</a:t>
            </a:r>
          </a:p>
          <a:p>
            <a:endParaRPr lang="ru-RU" dirty="0"/>
          </a:p>
        </p:txBody>
      </p:sp>
      <p:pic>
        <p:nvPicPr>
          <p:cNvPr id="2054" name="Picture 6" descr="https://wiki.mininuniver.ru/images/d/d3/Checklist-60512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35289" y="4156363"/>
            <a:ext cx="2719215" cy="24799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Проверка домашнего задания</a:t>
            </a:r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0109" y="1094509"/>
            <a:ext cx="11790218" cy="5472546"/>
          </a:xfrm>
        </p:spPr>
        <p:txBody>
          <a:bodyPr>
            <a:normAutofit/>
          </a:bodyPr>
          <a:lstStyle/>
          <a:p>
            <a:pPr indent="228600" algn="ctr">
              <a:buNone/>
            </a:pP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Упражнение 9. </a:t>
            </a:r>
            <a:r>
              <a:rPr lang="ru-RU" sz="3600" b="1" dirty="0" smtClean="0"/>
              <a:t>Спишите, вставляя пропущенные буквы.</a:t>
            </a:r>
          </a:p>
          <a:p>
            <a:pPr indent="228600" algn="just">
              <a:buNone/>
            </a:pPr>
            <a:r>
              <a:rPr lang="ru-RU" sz="3200" dirty="0" err="1" smtClean="0"/>
              <a:t>С</a:t>
            </a:r>
            <a:r>
              <a:rPr lang="ru-RU" sz="3200" b="1" dirty="0" err="1" smtClean="0">
                <a:solidFill>
                  <a:srgbClr val="FF0000"/>
                </a:solidFill>
              </a:rPr>
              <a:t>Ъ</a:t>
            </a:r>
            <a:r>
              <a:rPr lang="ru-RU" sz="3200" dirty="0" err="1" smtClean="0"/>
              <a:t>ёжит</a:t>
            </a:r>
            <a:r>
              <a:rPr lang="ru-RU" sz="3200" b="1" dirty="0" err="1" smtClean="0">
                <a:solidFill>
                  <a:srgbClr val="FF0000"/>
                </a:solidFill>
              </a:rPr>
              <a:t>Ь</a:t>
            </a:r>
            <a:r>
              <a:rPr lang="ru-RU" sz="3200" dirty="0" err="1" smtClean="0"/>
              <a:t>ся</a:t>
            </a:r>
            <a:r>
              <a:rPr lang="ru-RU" sz="3200" dirty="0" smtClean="0"/>
              <a:t> от холода, сердечные </a:t>
            </a:r>
            <a:r>
              <a:rPr lang="ru-RU" sz="3200" dirty="0" err="1" smtClean="0"/>
              <a:t>об</a:t>
            </a:r>
            <a:r>
              <a:rPr lang="ru-RU" sz="3200" b="1" dirty="0" err="1" smtClean="0">
                <a:solidFill>
                  <a:srgbClr val="FF0000"/>
                </a:solidFill>
              </a:rPr>
              <a:t>Ъ</a:t>
            </a:r>
            <a:r>
              <a:rPr lang="ru-RU" sz="3200" dirty="0" err="1" smtClean="0"/>
              <a:t>ятья</a:t>
            </a:r>
            <a:r>
              <a:rPr lang="ru-RU" sz="3200" dirty="0" smtClean="0"/>
              <a:t>, </a:t>
            </a:r>
            <a:r>
              <a:rPr lang="ru-RU" sz="3200" dirty="0" err="1" smtClean="0"/>
              <a:t>с</a:t>
            </a:r>
            <a:r>
              <a:rPr lang="ru-RU" sz="3200" b="1" dirty="0" err="1" smtClean="0">
                <a:solidFill>
                  <a:srgbClr val="FF0000"/>
                </a:solidFill>
              </a:rPr>
              <a:t>Ъ</a:t>
            </a:r>
            <a:r>
              <a:rPr lang="ru-RU" sz="3200" dirty="0" err="1" smtClean="0"/>
              <a:t>ёмочная</a:t>
            </a:r>
            <a:r>
              <a:rPr lang="ru-RU" sz="3200" dirty="0" smtClean="0"/>
              <a:t> площадка, </a:t>
            </a:r>
            <a:r>
              <a:rPr lang="ru-RU" sz="3200" dirty="0" err="1" smtClean="0"/>
              <a:t>в</a:t>
            </a:r>
            <a:r>
              <a:rPr lang="ru-RU" sz="3200" b="1" dirty="0" err="1" smtClean="0">
                <a:solidFill>
                  <a:srgbClr val="FF0000"/>
                </a:solidFill>
              </a:rPr>
              <a:t>Ъ</a:t>
            </a:r>
            <a:r>
              <a:rPr lang="ru-RU" sz="3200" dirty="0" err="1" smtClean="0"/>
              <a:t>ездная</a:t>
            </a:r>
            <a:r>
              <a:rPr lang="ru-RU" sz="3200" dirty="0" smtClean="0"/>
              <a:t> виза, </a:t>
            </a:r>
            <a:r>
              <a:rPr lang="ru-RU" sz="3200" dirty="0" err="1" smtClean="0"/>
              <a:t>трёх</a:t>
            </a:r>
            <a:r>
              <a:rPr lang="ru-RU" sz="3200" b="1" dirty="0" err="1" smtClean="0">
                <a:solidFill>
                  <a:srgbClr val="FF0000"/>
                </a:solidFill>
              </a:rPr>
              <a:t>Ъ</a:t>
            </a:r>
            <a:r>
              <a:rPr lang="ru-RU" sz="3200" dirty="0" err="1" smtClean="0"/>
              <a:t>ярусная</a:t>
            </a:r>
            <a:r>
              <a:rPr lang="ru-RU" sz="3200" dirty="0" smtClean="0"/>
              <a:t> палуба, </a:t>
            </a:r>
            <a:r>
              <a:rPr lang="ru-RU" sz="3200" dirty="0" err="1" smtClean="0"/>
              <a:t>солов</a:t>
            </a:r>
            <a:r>
              <a:rPr lang="ru-RU" sz="3200" b="1" dirty="0" err="1" smtClean="0">
                <a:solidFill>
                  <a:srgbClr val="FF0000"/>
                </a:solidFill>
              </a:rPr>
              <a:t>Ь</a:t>
            </a:r>
            <a:r>
              <a:rPr lang="ru-RU" sz="3200" dirty="0" err="1" smtClean="0"/>
              <a:t>иные</a:t>
            </a:r>
            <a:r>
              <a:rPr lang="ru-RU" sz="3200" dirty="0" smtClean="0"/>
              <a:t> трели, </a:t>
            </a:r>
            <a:r>
              <a:rPr lang="ru-RU" sz="3200" dirty="0" err="1" smtClean="0"/>
              <a:t>вол</a:t>
            </a:r>
            <a:r>
              <a:rPr lang="ru-RU" sz="3200" b="1" dirty="0" err="1" smtClean="0">
                <a:solidFill>
                  <a:srgbClr val="FF0000"/>
                </a:solidFill>
              </a:rPr>
              <a:t>Ь</a:t>
            </a:r>
            <a:r>
              <a:rPr lang="ru-RU" sz="3200" dirty="0" err="1" smtClean="0"/>
              <a:t>ер</a:t>
            </a:r>
            <a:r>
              <a:rPr lang="ru-RU" sz="3200" dirty="0" smtClean="0"/>
              <a:t> хищника, </a:t>
            </a:r>
            <a:r>
              <a:rPr lang="ru-RU" sz="3200" dirty="0" err="1" smtClean="0"/>
              <a:t>уст</a:t>
            </a:r>
            <a:r>
              <a:rPr lang="ru-RU" sz="3200" b="1" dirty="0" err="1" smtClean="0">
                <a:solidFill>
                  <a:srgbClr val="FF0000"/>
                </a:solidFill>
              </a:rPr>
              <a:t>Ь</a:t>
            </a:r>
            <a:r>
              <a:rPr lang="ru-RU" sz="3200" dirty="0" err="1" smtClean="0"/>
              <a:t>е</a:t>
            </a:r>
            <a:r>
              <a:rPr lang="ru-RU" sz="3200" dirty="0" smtClean="0"/>
              <a:t> реки, </a:t>
            </a:r>
            <a:r>
              <a:rPr lang="ru-RU" sz="3200" dirty="0" err="1" smtClean="0"/>
              <a:t>комп</a:t>
            </a:r>
            <a:r>
              <a:rPr lang="ru-RU" sz="3200" b="1" dirty="0" err="1" smtClean="0">
                <a:solidFill>
                  <a:srgbClr val="FF0000"/>
                </a:solidFill>
              </a:rPr>
              <a:t>Ь</a:t>
            </a:r>
            <a:r>
              <a:rPr lang="ru-RU" sz="3200" dirty="0" err="1" smtClean="0"/>
              <a:t>ютерный</a:t>
            </a:r>
            <a:r>
              <a:rPr lang="ru-RU" sz="3200" dirty="0" smtClean="0"/>
              <a:t> класс, долгожданная </a:t>
            </a:r>
            <a:r>
              <a:rPr lang="ru-RU" sz="3200" dirty="0" err="1" smtClean="0"/>
              <a:t>прем</a:t>
            </a:r>
            <a:r>
              <a:rPr lang="ru-RU" sz="3200" b="1" dirty="0" err="1" smtClean="0">
                <a:solidFill>
                  <a:srgbClr val="FF0000"/>
                </a:solidFill>
              </a:rPr>
              <a:t>Ь</a:t>
            </a:r>
            <a:r>
              <a:rPr lang="ru-RU" sz="3200" dirty="0" err="1" smtClean="0"/>
              <a:t>ера</a:t>
            </a:r>
            <a:r>
              <a:rPr lang="ru-RU" sz="3200" dirty="0" smtClean="0"/>
              <a:t>, суп из </a:t>
            </a:r>
            <a:r>
              <a:rPr lang="ru-RU" sz="3200" dirty="0" err="1" smtClean="0"/>
              <a:t>шампин</a:t>
            </a:r>
            <a:r>
              <a:rPr lang="ru-RU" sz="3200" b="1" dirty="0" err="1" smtClean="0">
                <a:solidFill>
                  <a:srgbClr val="FF0000"/>
                </a:solidFill>
              </a:rPr>
              <a:t>Ь</a:t>
            </a:r>
            <a:r>
              <a:rPr lang="ru-RU" sz="3200" dirty="0" err="1" smtClean="0"/>
              <a:t>онов</a:t>
            </a:r>
            <a:r>
              <a:rPr lang="ru-RU" sz="3200" dirty="0" smtClean="0"/>
              <a:t>.</a:t>
            </a:r>
          </a:p>
          <a:p>
            <a:pPr indent="228600" algn="just">
              <a:buNone/>
            </a:pP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4098" name="Picture 2" descr="https://avatars.mds.yandex.net/get-pdb/2080369/f2a27e2a-11b9-4224-870c-13651744e9f8/s1200?webp=fals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17975" y="4156363"/>
            <a:ext cx="3371273" cy="25284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7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 на дом.</a:t>
            </a:r>
            <a:endParaRPr lang="ru-RU" sz="7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5636" y="1825625"/>
            <a:ext cx="11360728" cy="4351338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4000" b="1" dirty="0" smtClean="0"/>
              <a:t>Упражнение </a:t>
            </a:r>
            <a:r>
              <a:rPr lang="ru-RU" sz="4000" b="1" dirty="0" smtClean="0">
                <a:solidFill>
                  <a:srgbClr val="FF0000"/>
                </a:solidFill>
              </a:rPr>
              <a:t>24 </a:t>
            </a:r>
            <a:r>
              <a:rPr lang="ru-RU" sz="4000" b="1" dirty="0" smtClean="0"/>
              <a:t>(стр. 13</a:t>
            </a:r>
            <a:r>
              <a:rPr lang="ru-RU" sz="4000" b="1" dirty="0" smtClean="0"/>
              <a:t>):</a:t>
            </a:r>
            <a:r>
              <a:rPr lang="ru-RU" sz="4000" b="1" dirty="0" smtClean="0"/>
              <a:t> </a:t>
            </a:r>
            <a:r>
              <a:rPr lang="ru-RU" sz="4000" dirty="0" smtClean="0"/>
              <a:t>с</a:t>
            </a:r>
            <a:r>
              <a:rPr lang="ru-RU" sz="4000" dirty="0" smtClean="0"/>
              <a:t>пишите</a:t>
            </a:r>
            <a:r>
              <a:rPr lang="ru-RU" sz="4000" dirty="0" smtClean="0"/>
              <a:t>, вставляя пропущенные буквы </a:t>
            </a:r>
            <a:r>
              <a:rPr lang="ru-RU" sz="4000" dirty="0" smtClean="0"/>
              <a:t>и расставляя </a:t>
            </a:r>
            <a:r>
              <a:rPr lang="ru-RU" sz="4000" dirty="0" smtClean="0"/>
              <a:t>знаки препинания. Сделайте морфологический </a:t>
            </a:r>
            <a:r>
              <a:rPr lang="ru-RU" sz="4000" dirty="0" smtClean="0"/>
              <a:t>разбор выделенных </a:t>
            </a:r>
            <a:r>
              <a:rPr lang="ru-RU" sz="4000" dirty="0" smtClean="0"/>
              <a:t>слов.</a:t>
            </a:r>
            <a:endParaRPr lang="ru-RU" sz="4000" dirty="0" smtClean="0"/>
          </a:p>
        </p:txBody>
      </p:sp>
      <p:pic>
        <p:nvPicPr>
          <p:cNvPr id="6" name="Picture 6" descr="https://avatars.mds.yandex.net/get-zen_doc/1107063/pub_5bb10e3e9f3bb400aa407fb1_5bb10e9c3788e900a9045cf1/scale_120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48545" y="3973478"/>
            <a:ext cx="3572419" cy="2593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8764" y="568036"/>
            <a:ext cx="10855036" cy="5608927"/>
          </a:xfrm>
        </p:spPr>
        <p:txBody>
          <a:bodyPr/>
          <a:lstStyle/>
          <a:p>
            <a:pPr indent="228600" algn="ctr">
              <a:buNone/>
            </a:pPr>
            <a:r>
              <a:rPr lang="ru-RU" sz="4000" b="1" dirty="0" smtClean="0">
                <a:solidFill>
                  <a:srgbClr val="0070C0"/>
                </a:solidFill>
              </a:rPr>
              <a:t>Примечание.</a:t>
            </a:r>
          </a:p>
          <a:p>
            <a:pPr indent="228600" algn="just">
              <a:buNone/>
            </a:pPr>
            <a:r>
              <a:rPr lang="ru-RU" dirty="0" smtClean="0"/>
              <a:t>Разделительный </a:t>
            </a:r>
            <a:r>
              <a:rPr lang="ru-RU" b="1" i="1" dirty="0" err="1" smtClean="0">
                <a:solidFill>
                  <a:srgbClr val="FF0000"/>
                </a:solidFill>
              </a:rPr>
              <a:t>ъ</a:t>
            </a:r>
            <a:r>
              <a:rPr lang="ru-RU" i="1" dirty="0" smtClean="0"/>
              <a:t> </a:t>
            </a:r>
            <a:r>
              <a:rPr lang="ru-RU" dirty="0" smtClean="0"/>
              <a:t>пишется после согласных перед буквами </a:t>
            </a:r>
            <a:r>
              <a:rPr lang="ru-RU" b="1" i="1" dirty="0" smtClean="0">
                <a:solidFill>
                  <a:srgbClr val="FF0000"/>
                </a:solidFill>
              </a:rPr>
              <a:t>я, </a:t>
            </a:r>
            <a:r>
              <a:rPr lang="ru-RU" b="1" i="1" dirty="0" err="1" smtClean="0">
                <a:solidFill>
                  <a:srgbClr val="FF0000"/>
                </a:solidFill>
              </a:rPr>
              <a:t>ю</a:t>
            </a:r>
            <a:r>
              <a:rPr lang="ru-RU" b="1" i="1" dirty="0" smtClean="0">
                <a:solidFill>
                  <a:srgbClr val="FF0000"/>
                </a:solidFill>
              </a:rPr>
              <a:t>, ё, е</a:t>
            </a:r>
            <a:r>
              <a:rPr lang="ru-RU" i="1" dirty="0" smtClean="0"/>
              <a:t> </a:t>
            </a:r>
            <a:r>
              <a:rPr lang="ru-RU" dirty="0" smtClean="0"/>
              <a:t>в следующих случаях:</a:t>
            </a:r>
          </a:p>
          <a:p>
            <a:pPr indent="228600" algn="just">
              <a:buNone/>
            </a:pPr>
            <a:r>
              <a:rPr lang="ru-RU" b="1" dirty="0" smtClean="0"/>
              <a:t>1.</a:t>
            </a:r>
            <a:r>
              <a:rPr lang="ru-RU" dirty="0" smtClean="0"/>
              <a:t> 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После приставок</a:t>
            </a:r>
            <a:r>
              <a:rPr lang="ru-RU" dirty="0" smtClean="0"/>
              <a:t>, оканчивающихся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на согласный</a:t>
            </a:r>
            <a:r>
              <a:rPr lang="ru-RU" dirty="0" smtClean="0"/>
              <a:t>.</a:t>
            </a:r>
          </a:p>
          <a:p>
            <a:pPr indent="228600" algn="just">
              <a:buNone/>
            </a:pPr>
            <a:r>
              <a:rPr lang="ru-RU" b="1" dirty="0" smtClean="0"/>
              <a:t>2.</a:t>
            </a:r>
            <a:r>
              <a:rPr lang="ru-RU" dirty="0" smtClean="0"/>
              <a:t> В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сложных словах </a:t>
            </a:r>
            <a:r>
              <a:rPr lang="ru-RU" dirty="0" smtClean="0"/>
              <a:t>после начальных частей </a:t>
            </a: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двух, трёх, четырёх.</a:t>
            </a:r>
            <a:endParaRPr lang="ru-RU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indent="228600" algn="just">
              <a:buNone/>
            </a:pPr>
            <a:r>
              <a:rPr lang="ru-RU" dirty="0" smtClean="0"/>
              <a:t>Во всех случаях, кроме указанных выше, после согласных перед буквами </a:t>
            </a:r>
            <a:r>
              <a:rPr lang="ru-RU" b="1" i="1" dirty="0" smtClean="0">
                <a:solidFill>
                  <a:srgbClr val="FF0000"/>
                </a:solidFill>
              </a:rPr>
              <a:t>я, </a:t>
            </a:r>
            <a:r>
              <a:rPr lang="ru-RU" b="1" i="1" dirty="0" err="1" smtClean="0">
                <a:solidFill>
                  <a:srgbClr val="FF0000"/>
                </a:solidFill>
              </a:rPr>
              <a:t>ю</a:t>
            </a:r>
            <a:r>
              <a:rPr lang="ru-RU" b="1" i="1" dirty="0" smtClean="0">
                <a:solidFill>
                  <a:srgbClr val="FF0000"/>
                </a:solidFill>
              </a:rPr>
              <a:t>, ё, е</a:t>
            </a:r>
            <a:r>
              <a:rPr lang="ru-RU" i="1" dirty="0" smtClean="0">
                <a:solidFill>
                  <a:srgbClr val="FF0000"/>
                </a:solidFill>
              </a:rPr>
              <a:t>, </a:t>
            </a:r>
            <a:r>
              <a:rPr lang="ru-RU" b="1" i="1" dirty="0" smtClean="0">
                <a:solidFill>
                  <a:srgbClr val="FF0000"/>
                </a:solidFill>
              </a:rPr>
              <a:t>и </a:t>
            </a:r>
            <a:r>
              <a:rPr lang="ru-RU" dirty="0" smtClean="0"/>
              <a:t>пишется разделительный </a:t>
            </a:r>
            <a:r>
              <a:rPr lang="ru-RU" b="1" i="1" dirty="0" err="1" smtClean="0">
                <a:solidFill>
                  <a:srgbClr val="FF0000"/>
                </a:solidFill>
              </a:rPr>
              <a:t>ь</a:t>
            </a:r>
            <a:r>
              <a:rPr lang="ru-RU" i="1" dirty="0" smtClean="0"/>
              <a:t> 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Picture 2" descr="C:\Documents and Settings\User\Мои документы\Мои рисунки\компьютеры и школа\Копия img6.jpg">
            <a:extLst>
              <a:ext uri="{FF2B5EF4-FFF2-40B4-BE49-F238E27FC236}">
                <a16:creationId xmlns:a16="http://schemas.microsoft.com/office/drawing/2014/main" xmlns="" id="{F8AAE6B6-B92D-4BE1-B986-DAD47796BB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48146" y="4350979"/>
            <a:ext cx="3188727" cy="2287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40327" y="401782"/>
            <a:ext cx="11194473" cy="577518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Съёжиться —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съё-жи-ться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smtClean="0"/>
              <a:t>3 слога</a:t>
            </a:r>
          </a:p>
          <a:p>
            <a:pPr indent="0">
              <a:buNone/>
            </a:pPr>
            <a:r>
              <a:rPr lang="ru-RU" b="1" dirty="0" smtClean="0">
                <a:solidFill>
                  <a:srgbClr val="7030A0"/>
                </a:solidFill>
              </a:rPr>
              <a:t>с</a:t>
            </a:r>
            <a:r>
              <a:rPr lang="ru-RU" dirty="0" smtClean="0"/>
              <a:t>— </a:t>
            </a:r>
            <a:r>
              <a:rPr lang="ru-RU" b="1" dirty="0" smtClean="0">
                <a:solidFill>
                  <a:srgbClr val="FF0000"/>
                </a:solidFill>
              </a:rPr>
              <a:t>[</a:t>
            </a:r>
            <a:r>
              <a:rPr lang="ru-RU" b="1" dirty="0" err="1" smtClean="0">
                <a:solidFill>
                  <a:srgbClr val="FF0000"/>
                </a:solidFill>
              </a:rPr>
              <a:t>с</a:t>
            </a:r>
            <a:r>
              <a:rPr lang="ru-RU" b="1" dirty="0" smtClean="0">
                <a:solidFill>
                  <a:srgbClr val="FF0000"/>
                </a:solidFill>
              </a:rPr>
              <a:t>] </a:t>
            </a:r>
            <a:r>
              <a:rPr lang="ru-RU" dirty="0" smtClean="0"/>
              <a:t>— согласный, глухой (парный), твёрдый (парный)</a:t>
            </a:r>
            <a:br>
              <a:rPr lang="ru-RU" dirty="0" smtClean="0"/>
            </a:br>
            <a:r>
              <a:rPr lang="ru-RU" b="1" dirty="0" err="1" smtClean="0">
                <a:solidFill>
                  <a:srgbClr val="7030A0"/>
                </a:solidFill>
              </a:rPr>
              <a:t>ъ</a:t>
            </a:r>
            <a:r>
              <a:rPr lang="ru-RU" dirty="0" smtClean="0"/>
              <a:t>—</a:t>
            </a:r>
            <a:r>
              <a:rPr lang="en-US" b="1" dirty="0" smtClean="0">
                <a:solidFill>
                  <a:srgbClr val="FF0000"/>
                </a:solidFill>
              </a:rPr>
              <a:t>[</a:t>
            </a:r>
            <a:r>
              <a:rPr lang="ru-RU" b="1" dirty="0" smtClean="0">
                <a:solidFill>
                  <a:srgbClr val="FF0000"/>
                </a:solidFill>
              </a:rPr>
              <a:t> - </a:t>
            </a:r>
            <a:r>
              <a:rPr lang="en-US" b="1" dirty="0" smtClean="0">
                <a:solidFill>
                  <a:srgbClr val="FF0000"/>
                </a:solidFill>
              </a:rPr>
              <a:t>]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     </a:t>
            </a:r>
            <a:r>
              <a:rPr lang="ru-RU" b="1" dirty="0" smtClean="0">
                <a:solidFill>
                  <a:srgbClr val="FF0000"/>
                </a:solidFill>
              </a:rPr>
              <a:t>[</a:t>
            </a:r>
            <a:r>
              <a:rPr lang="ru-RU" b="1" dirty="0" err="1" smtClean="0">
                <a:solidFill>
                  <a:srgbClr val="FF0000"/>
                </a:solidFill>
              </a:rPr>
              <a:t>й</a:t>
            </a:r>
            <a:r>
              <a:rPr lang="ru-RU" b="1" dirty="0" smtClean="0">
                <a:solidFill>
                  <a:srgbClr val="FF0000"/>
                </a:solidFill>
              </a:rPr>
              <a:t>’] </a:t>
            </a:r>
            <a:r>
              <a:rPr lang="ru-RU" dirty="0" smtClean="0"/>
              <a:t>— согласный, звонкий (непарный), мягкий (непарный)</a:t>
            </a:r>
            <a:br>
              <a:rPr lang="ru-RU" dirty="0" smtClean="0"/>
            </a:br>
            <a:r>
              <a:rPr lang="ru-RU" dirty="0" smtClean="0"/>
              <a:t>       </a:t>
            </a:r>
            <a:r>
              <a:rPr lang="ru-RU" b="1" dirty="0" smtClean="0">
                <a:solidFill>
                  <a:srgbClr val="FF0000"/>
                </a:solidFill>
              </a:rPr>
              <a:t>[о ]</a:t>
            </a:r>
            <a:r>
              <a:rPr lang="ru-RU" dirty="0" smtClean="0"/>
              <a:t> — гласный, ударный</a:t>
            </a:r>
            <a:br>
              <a:rPr lang="ru-RU" dirty="0" smtClean="0"/>
            </a:br>
            <a:r>
              <a:rPr lang="ru-RU" b="1" dirty="0" smtClean="0">
                <a:solidFill>
                  <a:srgbClr val="7030A0"/>
                </a:solidFill>
              </a:rPr>
              <a:t>ж</a:t>
            </a:r>
            <a:r>
              <a:rPr lang="ru-RU" dirty="0" smtClean="0"/>
              <a:t>—</a:t>
            </a:r>
            <a:r>
              <a:rPr lang="ru-RU" b="1" dirty="0" smtClean="0">
                <a:solidFill>
                  <a:srgbClr val="FF0000"/>
                </a:solidFill>
              </a:rPr>
              <a:t>[</a:t>
            </a:r>
            <a:r>
              <a:rPr lang="ru-RU" b="1" dirty="0" err="1" smtClean="0">
                <a:solidFill>
                  <a:srgbClr val="FF0000"/>
                </a:solidFill>
              </a:rPr>
              <a:t>ж</a:t>
            </a:r>
            <a:r>
              <a:rPr lang="ru-RU" b="1" dirty="0" smtClean="0">
                <a:solidFill>
                  <a:srgbClr val="FF0000"/>
                </a:solidFill>
              </a:rPr>
              <a:t>]</a:t>
            </a:r>
            <a:r>
              <a:rPr lang="ru-RU" dirty="0" smtClean="0"/>
              <a:t> — согласный, звонкий (парный), твёрдый (непарный) </a:t>
            </a:r>
            <a:br>
              <a:rPr lang="ru-RU" dirty="0" smtClean="0"/>
            </a:br>
            <a:r>
              <a:rPr lang="ru-RU" b="1" dirty="0" smtClean="0">
                <a:solidFill>
                  <a:srgbClr val="7030A0"/>
                </a:solidFill>
              </a:rPr>
              <a:t>и</a:t>
            </a:r>
            <a:r>
              <a:rPr lang="ru-RU" dirty="0" smtClean="0"/>
              <a:t>—</a:t>
            </a:r>
            <a:r>
              <a:rPr lang="ru-RU" b="1" dirty="0" smtClean="0">
                <a:solidFill>
                  <a:srgbClr val="FF0000"/>
                </a:solidFill>
              </a:rPr>
              <a:t>[</a:t>
            </a:r>
            <a:r>
              <a:rPr lang="ru-RU" b="1" dirty="0" err="1" smtClean="0">
                <a:solidFill>
                  <a:srgbClr val="FF0000"/>
                </a:solidFill>
              </a:rPr>
              <a:t>ы</a:t>
            </a:r>
            <a:r>
              <a:rPr lang="ru-RU" b="1" dirty="0" smtClean="0">
                <a:solidFill>
                  <a:srgbClr val="FF0000"/>
                </a:solidFill>
              </a:rPr>
              <a:t>]</a:t>
            </a:r>
            <a:r>
              <a:rPr lang="ru-RU" dirty="0" smtClean="0"/>
              <a:t> — гласный, безударный</a:t>
            </a:r>
            <a:br>
              <a:rPr lang="ru-RU" dirty="0" smtClean="0"/>
            </a:br>
            <a:r>
              <a:rPr lang="ru-RU" b="1" dirty="0" smtClean="0">
                <a:solidFill>
                  <a:srgbClr val="7030A0"/>
                </a:solidFill>
              </a:rPr>
              <a:t>т</a:t>
            </a:r>
            <a:r>
              <a:rPr lang="ru-RU" dirty="0" smtClean="0"/>
              <a:t>— </a:t>
            </a:r>
            <a:r>
              <a:rPr lang="ru-RU" b="1" dirty="0" smtClean="0">
                <a:solidFill>
                  <a:srgbClr val="FF0000"/>
                </a:solidFill>
              </a:rPr>
              <a:t>[</a:t>
            </a:r>
            <a:r>
              <a:rPr lang="ru-RU" b="1" dirty="0" err="1" smtClean="0">
                <a:solidFill>
                  <a:srgbClr val="FF0000"/>
                </a:solidFill>
              </a:rPr>
              <a:t>ц</a:t>
            </a:r>
            <a:r>
              <a:rPr lang="ru-RU" b="1" dirty="0" smtClean="0">
                <a:solidFill>
                  <a:srgbClr val="FF0000"/>
                </a:solidFill>
              </a:rPr>
              <a:t>]</a:t>
            </a:r>
            <a:r>
              <a:rPr lang="ru-RU" dirty="0" smtClean="0"/>
              <a:t> — согласный, глухой (непарный), твёрдый (непарный)</a:t>
            </a:r>
            <a:br>
              <a:rPr lang="ru-RU" dirty="0" smtClean="0"/>
            </a:br>
            <a:r>
              <a:rPr lang="ru-RU" b="1" dirty="0" err="1" smtClean="0">
                <a:solidFill>
                  <a:srgbClr val="7030A0"/>
                </a:solidFill>
              </a:rPr>
              <a:t>ь</a:t>
            </a:r>
            <a:r>
              <a:rPr lang="ru-RU" dirty="0" smtClean="0"/>
              <a:t>—</a:t>
            </a:r>
            <a:r>
              <a:rPr lang="en-US" b="1" dirty="0" smtClean="0">
                <a:solidFill>
                  <a:srgbClr val="FF0000"/>
                </a:solidFill>
              </a:rPr>
              <a:t>[</a:t>
            </a:r>
            <a:r>
              <a:rPr lang="ru-RU" b="1" dirty="0" smtClean="0">
                <a:solidFill>
                  <a:srgbClr val="FF0000"/>
                </a:solidFill>
              </a:rPr>
              <a:t> - </a:t>
            </a:r>
            <a:r>
              <a:rPr lang="en-US" b="1" dirty="0" smtClean="0">
                <a:solidFill>
                  <a:srgbClr val="FF0000"/>
                </a:solidFill>
              </a:rPr>
              <a:t>]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7030A0"/>
                </a:solidFill>
              </a:rPr>
              <a:t>с</a:t>
            </a:r>
            <a:r>
              <a:rPr lang="ru-RU" dirty="0" smtClean="0"/>
              <a:t>—</a:t>
            </a:r>
            <a:r>
              <a:rPr lang="en-US" b="1" dirty="0" smtClean="0">
                <a:solidFill>
                  <a:srgbClr val="FF0000"/>
                </a:solidFill>
              </a:rPr>
              <a:t>[</a:t>
            </a:r>
            <a:r>
              <a:rPr lang="ru-RU" b="1" dirty="0" smtClean="0">
                <a:solidFill>
                  <a:srgbClr val="FF0000"/>
                </a:solidFill>
              </a:rPr>
              <a:t> - </a:t>
            </a:r>
            <a:r>
              <a:rPr lang="en-US" b="1" dirty="0" smtClean="0">
                <a:solidFill>
                  <a:srgbClr val="FF0000"/>
                </a:solidFill>
              </a:rPr>
              <a:t>]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7030A0"/>
                </a:solidFill>
              </a:rPr>
              <a:t>я</a:t>
            </a:r>
            <a:r>
              <a:rPr lang="ru-RU" dirty="0" smtClean="0"/>
              <a:t>—</a:t>
            </a:r>
            <a:r>
              <a:rPr lang="ru-RU" b="1" dirty="0" smtClean="0">
                <a:solidFill>
                  <a:srgbClr val="FF0000"/>
                </a:solidFill>
              </a:rPr>
              <a:t>[а ]</a:t>
            </a:r>
            <a:r>
              <a:rPr lang="ru-RU" dirty="0" smtClean="0"/>
              <a:t> — гласный, безударный</a:t>
            </a:r>
            <a:br>
              <a:rPr lang="ru-RU" dirty="0" smtClean="0"/>
            </a:br>
            <a:endParaRPr lang="ru-RU" dirty="0" smtClean="0"/>
          </a:p>
          <a:p>
            <a:pPr indent="0">
              <a:buNone/>
            </a:pPr>
            <a:r>
              <a:rPr lang="ru-RU" b="1" dirty="0" smtClean="0"/>
              <a:t>9 букв, 7 звуков.</a:t>
            </a:r>
          </a:p>
          <a:p>
            <a:pPr>
              <a:buNone/>
            </a:pPr>
            <a:endParaRPr lang="ru-RU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1607127" y="3325090"/>
            <a:ext cx="207818" cy="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942109" y="5237018"/>
            <a:ext cx="5666509" cy="1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813364" y="1789607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ё</a:t>
            </a:r>
            <a:endParaRPr lang="ru-RU" sz="2800" dirty="0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V="1">
            <a:off x="1198407" y="1870364"/>
            <a:ext cx="270175" cy="180853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1198407" y="2037362"/>
            <a:ext cx="256321" cy="220929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2" name="Picture 2" descr="Фразеологизмы со словами «ухо» и «уши» и их значение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728364" y="3699162"/>
            <a:ext cx="2757055" cy="27570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8655" y="318655"/>
            <a:ext cx="11416145" cy="5858308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Упражнение 14. </a:t>
            </a:r>
            <a:r>
              <a:rPr lang="ru-RU" sz="3600" b="1" dirty="0" smtClean="0"/>
              <a:t>Запишите максимальное количество фразеологизмов со словами </a:t>
            </a:r>
            <a:r>
              <a:rPr lang="ru-RU" sz="3600" b="1" i="1" dirty="0" smtClean="0">
                <a:solidFill>
                  <a:srgbClr val="7030A0"/>
                </a:solidFill>
              </a:rPr>
              <a:t>нога, рука, глаза, ухо, </a:t>
            </a:r>
            <a:r>
              <a:rPr lang="ru-RU" sz="3600" b="1" dirty="0" smtClean="0"/>
              <a:t>составьте несколько предложений.</a:t>
            </a:r>
            <a:endParaRPr lang="ru-RU" sz="3600" b="1" i="1" dirty="0" smtClean="0"/>
          </a:p>
          <a:p>
            <a:pPr indent="228600" algn="just">
              <a:buNone/>
            </a:pPr>
            <a:r>
              <a:rPr lang="ru-RU" sz="3600" dirty="0" smtClean="0"/>
              <a:t>Ни в зуб ногой, со всех ног, ноги в руки, рукой подать, куда глаза глядят, ни в одном глазу, держать ухо востро, медведь на ухо наступил.</a:t>
            </a:r>
            <a:endParaRPr lang="ru-RU" sz="3600" b="1" dirty="0" smtClean="0"/>
          </a:p>
          <a:p>
            <a:pPr indent="228600" algn="just">
              <a:buNone/>
            </a:pPr>
            <a:r>
              <a:rPr lang="ru-RU" sz="3600" i="1" dirty="0" smtClean="0"/>
              <a:t>Присаживайтесь, Амалия Павловна, </a:t>
            </a:r>
            <a:r>
              <a:rPr lang="ru-RU" sz="3600" b="1" i="1" dirty="0" smtClean="0">
                <a:solidFill>
                  <a:srgbClr val="00B050"/>
                </a:solidFill>
              </a:rPr>
              <a:t>в ногах правды нет.</a:t>
            </a:r>
          </a:p>
          <a:p>
            <a:pPr indent="228600" algn="just">
              <a:buNone/>
            </a:pPr>
            <a:r>
              <a:rPr lang="ru-RU" sz="3600" i="1" dirty="0" smtClean="0"/>
              <a:t>Несколько часов он бесцельно брёл </a:t>
            </a:r>
            <a:r>
              <a:rPr lang="ru-RU" sz="3600" b="1" i="1" dirty="0" smtClean="0">
                <a:solidFill>
                  <a:srgbClr val="00B050"/>
                </a:solidFill>
              </a:rPr>
              <a:t>куда глаза глядят.</a:t>
            </a:r>
            <a:endParaRPr lang="ru-RU" sz="36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Что изучает словообразование?</a:t>
            </a:r>
            <a:endParaRPr lang="ru-RU" sz="60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10818" y="1825625"/>
            <a:ext cx="8060788" cy="4351338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4400" b="1" dirty="0" smtClean="0">
                <a:solidFill>
                  <a:srgbClr val="C00000"/>
                </a:solidFill>
              </a:rPr>
              <a:t>Словообразование</a:t>
            </a:r>
            <a:r>
              <a:rPr lang="ru-RU" sz="4400" b="1" dirty="0" smtClean="0"/>
              <a:t> – это раздел науки о языке, который изучает способы образования новых слов.  </a:t>
            </a:r>
          </a:p>
        </p:txBody>
      </p:sp>
      <p:pic>
        <p:nvPicPr>
          <p:cNvPr id="6" name="Picture 4" descr="https://www.xn--80aamvfrenmk0d2c.xn--p1ai/upload/information_system_1/9/4/0/item_940/information_items_940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20691" y="3930643"/>
            <a:ext cx="4639234" cy="2927357"/>
          </a:xfrm>
          <a:prstGeom prst="rect">
            <a:avLst/>
          </a:prstGeom>
          <a:noFill/>
        </p:spPr>
      </p:pic>
      <p:pic>
        <p:nvPicPr>
          <p:cNvPr id="27650" name="Picture 2" descr="https://cdn1.ozone.ru/multimedia/100422006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0469117">
            <a:off x="1112179" y="2060916"/>
            <a:ext cx="2341849" cy="37771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Чем отличается разбор слова по составу от словообразовательного разбора?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8812" y="1839693"/>
            <a:ext cx="11746523" cy="4351338"/>
          </a:xfrm>
        </p:spPr>
        <p:txBody>
          <a:bodyPr>
            <a:noAutofit/>
          </a:bodyPr>
          <a:lstStyle/>
          <a:p>
            <a:pPr indent="228600" algn="just">
              <a:buNone/>
            </a:pPr>
            <a:r>
              <a:rPr lang="ru-RU" sz="3200" dirty="0" smtClean="0"/>
              <a:t>При исследовании строения слов применяются два вида анализа: 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морфемный и словообразовательный разбор</a:t>
            </a:r>
            <a:r>
              <a:rPr lang="ru-RU" sz="3200" dirty="0" smtClean="0"/>
              <a:t>. </a:t>
            </a:r>
          </a:p>
          <a:p>
            <a:pPr indent="228600" algn="just">
              <a:buNone/>
            </a:pPr>
            <a:r>
              <a:rPr lang="ru-RU" sz="3200" b="1" dirty="0" smtClean="0">
                <a:solidFill>
                  <a:srgbClr val="C00000"/>
                </a:solidFill>
              </a:rPr>
              <a:t>Морфемный разбор слова </a:t>
            </a:r>
            <a:r>
              <a:rPr lang="ru-RU" sz="3200" dirty="0" smtClean="0"/>
              <a:t>– это выделение частей (морфем), из которых слово состоит. </a:t>
            </a:r>
          </a:p>
          <a:p>
            <a:pPr indent="228600" algn="just">
              <a:buNone/>
            </a:pPr>
            <a:r>
              <a:rPr lang="ru-RU" sz="3200" dirty="0" smtClean="0">
                <a:solidFill>
                  <a:srgbClr val="7030A0"/>
                </a:solidFill>
              </a:rPr>
              <a:t>Например:</a:t>
            </a:r>
            <a:r>
              <a:rPr lang="ru-RU" sz="3200" dirty="0" smtClean="0"/>
              <a:t> </a:t>
            </a:r>
            <a:r>
              <a:rPr lang="ru-RU" sz="3200" b="1" dirty="0" err="1" smtClean="0"/>
              <a:t>п</a:t>
            </a:r>
            <a:r>
              <a:rPr lang="ru-RU" sz="3200" b="1" dirty="0" smtClean="0"/>
              <a:t> о в о </a:t>
            </a:r>
            <a:r>
              <a:rPr lang="ru-RU" sz="3200" b="1" dirty="0" err="1" smtClean="0"/>
              <a:t>з</a:t>
            </a:r>
            <a:r>
              <a:rPr lang="ru-RU" sz="3200" b="1" dirty="0" smtClean="0"/>
              <a:t> к а</a:t>
            </a:r>
          </a:p>
          <a:p>
            <a:pPr indent="228600" algn="just">
              <a:buNone/>
            </a:pPr>
            <a:r>
              <a:rPr lang="ru-RU" sz="3200" b="1" dirty="0" smtClean="0">
                <a:solidFill>
                  <a:srgbClr val="C00000"/>
                </a:solidFill>
              </a:rPr>
              <a:t>Словообразовательный разбор слова</a:t>
            </a:r>
            <a:r>
              <a:rPr lang="ru-RU" sz="3200" dirty="0" smtClean="0"/>
              <a:t> – это определение способа образования слова, т.е. выяснение, от чего и с помощью чего происходит образование конкретного слова.</a:t>
            </a:r>
            <a:endParaRPr lang="ru-RU" sz="3200" dirty="0"/>
          </a:p>
        </p:txBody>
      </p:sp>
      <p:sp>
        <p:nvSpPr>
          <p:cNvPr id="4" name="Половина рамки 3"/>
          <p:cNvSpPr/>
          <p:nvPr/>
        </p:nvSpPr>
        <p:spPr>
          <a:xfrm flipH="1">
            <a:off x="2983039" y="3929065"/>
            <a:ext cx="500066" cy="45719"/>
          </a:xfrm>
          <a:prstGeom prst="halfFrame">
            <a:avLst/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Арка 4"/>
          <p:cNvSpPr/>
          <p:nvPr/>
        </p:nvSpPr>
        <p:spPr>
          <a:xfrm>
            <a:off x="3710174" y="3854548"/>
            <a:ext cx="677027" cy="225083"/>
          </a:xfrm>
          <a:prstGeom prst="blockArc">
            <a:avLst>
              <a:gd name="adj1" fmla="val 11075120"/>
              <a:gd name="adj2" fmla="val 21460273"/>
              <a:gd name="adj3" fmla="val 1251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Половина рамки 5"/>
          <p:cNvSpPr/>
          <p:nvPr/>
        </p:nvSpPr>
        <p:spPr>
          <a:xfrm rot="19130093" flipH="1">
            <a:off x="4659190" y="3812089"/>
            <a:ext cx="96383" cy="174836"/>
          </a:xfrm>
          <a:prstGeom prst="halfFrame">
            <a:avLst>
              <a:gd name="adj1" fmla="val 0"/>
              <a:gd name="adj2" fmla="val 5193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Рамка 6"/>
          <p:cNvSpPr/>
          <p:nvPr/>
        </p:nvSpPr>
        <p:spPr>
          <a:xfrm>
            <a:off x="4877591" y="3986438"/>
            <a:ext cx="339177" cy="318276"/>
          </a:xfrm>
          <a:prstGeom prst="frame">
            <a:avLst>
              <a:gd name="adj1" fmla="val 0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V="1">
            <a:off x="2812473" y="4378036"/>
            <a:ext cx="2036618" cy="1385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16200000" flipH="1">
            <a:off x="4814457" y="4357255"/>
            <a:ext cx="96985" cy="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16200000" flipH="1">
            <a:off x="2777838" y="4357256"/>
            <a:ext cx="96984" cy="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pic>
        <p:nvPicPr>
          <p:cNvPr id="18434" name="Picture 2" descr="https://xn--80achdsmthemz.xn--p1ai/plakaty/b83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53189" y="-3473"/>
            <a:ext cx="7623858" cy="6861473"/>
          </a:xfrm>
          <a:prstGeom prst="rect">
            <a:avLst/>
          </a:prstGeom>
          <a:noFill/>
        </p:spPr>
      </p:pic>
      <p:pic>
        <p:nvPicPr>
          <p:cNvPr id="6" name="Рисунок 4">
            <a:extLst>
              <a:ext uri="{FF2B5EF4-FFF2-40B4-BE49-F238E27FC236}">
                <a16:creationId xmlns="" xmlns:a16="http://schemas.microsoft.com/office/drawing/2014/main" id="{95EBE742-7EE6-417D-B95B-F42BBE9538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90676" y="2665116"/>
            <a:ext cx="4190714" cy="4192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https://i.pinimg.com/736x/88/a1/62/88a162227e686039384b2d0ebd5264eb--software-testing-clipart.jpg">
            <a:extLst>
              <a:ext uri="{FF2B5EF4-FFF2-40B4-BE49-F238E27FC236}">
                <a16:creationId xmlns="" xmlns:a16="http://schemas.microsoft.com/office/drawing/2014/main" id="{8218E893-EFEB-4A9A-9858-5440F5E719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0627" y="2988342"/>
            <a:ext cx="1951373" cy="3622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969</TotalTime>
  <Words>1191</Words>
  <Application>Microsoft Office PowerPoint</Application>
  <PresentationFormat>Произвольный</PresentationFormat>
  <Paragraphs>164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Слайд 1</vt:lpstr>
      <vt:lpstr>Сегодня на уроке</vt:lpstr>
      <vt:lpstr>Проверка домашнего задания</vt:lpstr>
      <vt:lpstr>Слайд 4</vt:lpstr>
      <vt:lpstr>Слайд 5</vt:lpstr>
      <vt:lpstr>Слайд 6</vt:lpstr>
      <vt:lpstr>Что изучает словообразование?</vt:lpstr>
      <vt:lpstr>Чем отличается разбор слова по составу от словообразовательного разбора?</vt:lpstr>
      <vt:lpstr>Слайд 9</vt:lpstr>
      <vt:lpstr>Приставочный способ словообразования. </vt:lpstr>
      <vt:lpstr>Суффиксальный способ словообразования. </vt:lpstr>
      <vt:lpstr>Приставочно-суффиксальный способ словообразования. </vt:lpstr>
      <vt:lpstr>Безаффиксный (бессуффиксный) способ словообразования.</vt:lpstr>
      <vt:lpstr>Сложение.</vt:lpstr>
      <vt:lpstr>Переход из одной части речи в другую </vt:lpstr>
      <vt:lpstr>Как определить способ словообразования? </vt:lpstr>
      <vt:lpstr>Задание №1. Расположите однокоренные слова в последовательности их  образования.</vt:lpstr>
      <vt:lpstr>Слайд 18</vt:lpstr>
      <vt:lpstr>  Задание №2. Составьте новое слово. </vt:lpstr>
      <vt:lpstr>Что изучает морфология?</vt:lpstr>
      <vt:lpstr>Слайд 21</vt:lpstr>
      <vt:lpstr>Самостоятельные части речи</vt:lpstr>
      <vt:lpstr>Самостоятельные части речи</vt:lpstr>
      <vt:lpstr>Служебные части речи</vt:lpstr>
      <vt:lpstr>Задание №3. Придумайте предложения со словом «жгут».  </vt:lpstr>
      <vt:lpstr>Морфологические признаки самостоятельных частей речи.</vt:lpstr>
      <vt:lpstr>Образец морфологического разбора.</vt:lpstr>
      <vt:lpstr>Задание №4. Выполните морфологический разбор.</vt:lpstr>
      <vt:lpstr>Подведение итогов урока</vt:lpstr>
      <vt:lpstr>Задание на дом.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ТАНЮШКА</dc:creator>
  <cp:lastModifiedBy>Пользователь</cp:lastModifiedBy>
  <cp:revision>173</cp:revision>
  <dcterms:created xsi:type="dcterms:W3CDTF">2020-08-20T14:06:43Z</dcterms:created>
  <dcterms:modified xsi:type="dcterms:W3CDTF">2020-08-25T10:41:25Z</dcterms:modified>
</cp:coreProperties>
</file>