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7" r:id="rId3"/>
    <p:sldId id="1429" r:id="rId4"/>
    <p:sldId id="1430" r:id="rId5"/>
    <p:sldId id="1431" r:id="rId6"/>
    <p:sldId id="1432" r:id="rId7"/>
    <p:sldId id="1404" r:id="rId8"/>
    <p:sldId id="1406" r:id="rId9"/>
    <p:sldId id="1413" r:id="rId10"/>
    <p:sldId id="1407" r:id="rId11"/>
    <p:sldId id="1408" r:id="rId12"/>
    <p:sldId id="1409" r:id="rId13"/>
    <p:sldId id="1410" r:id="rId14"/>
    <p:sldId id="1411" r:id="rId15"/>
    <p:sldId id="1412" r:id="rId16"/>
    <p:sldId id="1405" r:id="rId17"/>
    <p:sldId id="1400" r:id="rId18"/>
    <p:sldId id="1433" r:id="rId19"/>
    <p:sldId id="1401" r:id="rId20"/>
    <p:sldId id="1416" r:id="rId21"/>
    <p:sldId id="1418" r:id="rId22"/>
    <p:sldId id="1420" r:id="rId23"/>
    <p:sldId id="1428" r:id="rId24"/>
    <p:sldId id="1419" r:id="rId25"/>
    <p:sldId id="1421" r:id="rId26"/>
    <p:sldId id="1434" r:id="rId27"/>
    <p:sldId id="1426" r:id="rId28"/>
    <p:sldId id="1427" r:id="rId29"/>
    <p:sldId id="1403" r:id="rId30"/>
    <p:sldId id="143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19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087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28252" y="44381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=""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493" y="2687275"/>
            <a:ext cx="8276449" cy="233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Словообразование и орфография.</a:t>
            </a:r>
          </a:p>
          <a:p>
            <a:pPr>
              <a:spcBef>
                <a:spcPts val="538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Морфология и орфография.</a:t>
            </a:r>
            <a:endParaRPr lang="ru-RU" altLang="ru-RU" sz="4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84459" y="4921849"/>
            <a:ext cx="8144153" cy="5876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440">
              <a:lnSpc>
                <a:spcPts val="4290"/>
              </a:lnSpc>
              <a:spcBef>
                <a:spcPts val="2599"/>
              </a:spcBef>
            </a:pPr>
            <a:r>
              <a:rPr lang="ru-RU" sz="2800" b="1" dirty="0" smtClean="0">
                <a:solidFill>
                  <a:srgbClr val="373435"/>
                </a:solidFill>
                <a:cs typeface="Arial"/>
              </a:rPr>
              <a:t>Учитель: </a:t>
            </a:r>
            <a:r>
              <a:rPr lang="ru-RU" sz="2800" b="1" dirty="0" err="1" smtClean="0">
                <a:solidFill>
                  <a:srgbClr val="373435"/>
                </a:solidFill>
                <a:cs typeface="Arial"/>
              </a:rPr>
              <a:t>Норкобилова</a:t>
            </a:r>
            <a:r>
              <a:rPr lang="ru-RU" sz="2800" b="1" dirty="0" smtClean="0">
                <a:solidFill>
                  <a:srgbClr val="373435"/>
                </a:solidFill>
                <a:cs typeface="Arial"/>
              </a:rPr>
              <a:t> </a:t>
            </a:r>
            <a:r>
              <a:rPr lang="ru-RU" sz="2800" b="1" dirty="0" err="1" smtClean="0">
                <a:solidFill>
                  <a:srgbClr val="373435"/>
                </a:solidFill>
                <a:cs typeface="Arial"/>
              </a:rPr>
              <a:t>Нигора</a:t>
            </a:r>
            <a:r>
              <a:rPr lang="ru-RU" sz="2800" b="1" dirty="0" smtClean="0">
                <a:solidFill>
                  <a:srgbClr val="373435"/>
                </a:solidFill>
                <a:cs typeface="Arial"/>
              </a:rPr>
              <a:t> </a:t>
            </a:r>
            <a:r>
              <a:rPr lang="ru-RU" sz="2800" b="1" dirty="0" err="1" smtClean="0">
                <a:solidFill>
                  <a:srgbClr val="373435"/>
                </a:solidFill>
                <a:cs typeface="Arial"/>
              </a:rPr>
              <a:t>Бахтиёровна</a:t>
            </a:r>
            <a:endParaRPr lang="ru-RU" sz="2800" b="1" dirty="0"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895" y="365125"/>
            <a:ext cx="11422967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Приставочный способ словообразования.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7287" y="1825625"/>
            <a:ext cx="11648048" cy="4729920"/>
          </a:xfrm>
        </p:spPr>
        <p:txBody>
          <a:bodyPr>
            <a:normAutofit fontScale="92500"/>
          </a:bodyPr>
          <a:lstStyle/>
          <a:p>
            <a:pPr indent="228600" algn="just">
              <a:buNone/>
            </a:pPr>
            <a:r>
              <a:rPr lang="ru-RU" dirty="0" smtClean="0"/>
              <a:t> </a:t>
            </a:r>
            <a:r>
              <a:rPr lang="ru-RU" sz="3600" dirty="0" smtClean="0"/>
              <a:t>Выражается в прибавлении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приставки</a:t>
            </a:r>
            <a:r>
              <a:rPr lang="ru-RU" sz="3600" dirty="0" smtClean="0"/>
              <a:t>(префикса) к слову, которое выступает в роли производящей основы. </a:t>
            </a:r>
          </a:p>
          <a:p>
            <a:pPr indent="228600" algn="just">
              <a:buNone/>
            </a:pPr>
            <a:r>
              <a:rPr lang="ru-RU" sz="3600" dirty="0" smtClean="0"/>
              <a:t>Слова </a:t>
            </a:r>
            <a:r>
              <a:rPr lang="ru-RU" sz="3600" b="1" dirty="0" smtClean="0">
                <a:solidFill>
                  <a:srgbClr val="7030A0"/>
                </a:solidFill>
              </a:rPr>
              <a:t>сотоварищ, неприятель, сверхранний, придавать, раздавать </a:t>
            </a:r>
            <a:r>
              <a:rPr lang="ru-RU" sz="3600" dirty="0" smtClean="0"/>
              <a:t>образованы прибавлением приставок </a:t>
            </a:r>
            <a:r>
              <a:rPr lang="ru-RU" sz="3600" b="1" dirty="0" smtClean="0">
                <a:solidFill>
                  <a:srgbClr val="00B050"/>
                </a:solidFill>
              </a:rPr>
              <a:t>со-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не-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сверх-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при-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раз-</a:t>
            </a:r>
            <a:r>
              <a:rPr lang="ru-RU" sz="3600" dirty="0" smtClean="0"/>
              <a:t> к производящим основам </a:t>
            </a:r>
            <a:r>
              <a:rPr lang="ru-RU" sz="3600" b="1" dirty="0" smtClean="0">
                <a:solidFill>
                  <a:srgbClr val="7030A0"/>
                </a:solidFill>
              </a:rPr>
              <a:t>товарищ, приятель, ранний, давать</a:t>
            </a:r>
            <a:r>
              <a:rPr lang="ru-RU" sz="3600" dirty="0" smtClean="0"/>
              <a:t>. </a:t>
            </a:r>
          </a:p>
          <a:p>
            <a:pPr indent="228600" algn="just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Важно: при добавлении приставки часть речи не меняется!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s://heaclub.ru/tim/b40ee6bf951e3f47b185f1ffb262081b/izobrazhenie-1-pravopisanie-pristavok-quotbezquot-i-quotbesquot-v-russkom-yazik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4671" y="376705"/>
            <a:ext cx="1761605" cy="1339554"/>
          </a:xfrm>
          <a:prstGeom prst="rect">
            <a:avLst/>
          </a:prstGeom>
          <a:noFill/>
        </p:spPr>
      </p:pic>
      <p:sp>
        <p:nvSpPr>
          <p:cNvPr id="6" name="Половина рамки 5"/>
          <p:cNvSpPr/>
          <p:nvPr/>
        </p:nvSpPr>
        <p:spPr>
          <a:xfrm flipH="1">
            <a:off x="2731526" y="3844659"/>
            <a:ext cx="500066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flipH="1">
            <a:off x="3631858" y="3858726"/>
            <a:ext cx="500066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flipH="1">
            <a:off x="4586068" y="3858726"/>
            <a:ext cx="1262114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flipH="1">
            <a:off x="6203851" y="3868615"/>
            <a:ext cx="900332" cy="8506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flipH="1">
            <a:off x="7512148" y="3872794"/>
            <a:ext cx="741610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0138" y="5821279"/>
            <a:ext cx="652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со</a:t>
            </a:r>
            <a:r>
              <a:rPr lang="ru-RU" sz="3600" b="1" dirty="0" smtClean="0"/>
              <a:t> + </a:t>
            </a:r>
            <a:r>
              <a:rPr lang="ru-RU" sz="3600" b="1" dirty="0" smtClean="0">
                <a:solidFill>
                  <a:srgbClr val="7030A0"/>
                </a:solidFill>
              </a:rPr>
              <a:t>товарищ</a:t>
            </a:r>
            <a:r>
              <a:rPr lang="ru-RU" sz="3600" b="1" dirty="0" smtClean="0"/>
              <a:t>      </a:t>
            </a:r>
            <a:r>
              <a:rPr lang="ru-RU" sz="3600" b="1" dirty="0" smtClean="0">
                <a:solidFill>
                  <a:srgbClr val="7030A0"/>
                </a:solidFill>
              </a:rPr>
              <a:t>сотоварищ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6733310" y="6137563"/>
            <a:ext cx="623454" cy="110836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овина рамки 12"/>
          <p:cNvSpPr/>
          <p:nvPr/>
        </p:nvSpPr>
        <p:spPr>
          <a:xfrm flipH="1">
            <a:off x="3659781" y="5964405"/>
            <a:ext cx="500066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 flipH="1">
            <a:off x="7400508" y="5922841"/>
            <a:ext cx="500066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83" y="365125"/>
            <a:ext cx="11732455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Суффиксальный способ словообразования.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49638" y="1966302"/>
            <a:ext cx="8609428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smtClean="0"/>
              <a:t>Осуществляется путем прибавления к производящей основе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суффикса</a:t>
            </a:r>
            <a:r>
              <a:rPr lang="ru-RU" sz="3200" dirty="0" smtClean="0"/>
              <a:t>. </a:t>
            </a:r>
          </a:p>
          <a:p>
            <a:pPr indent="228600" algn="just">
              <a:buNone/>
            </a:pPr>
            <a:r>
              <a:rPr lang="ru-RU" sz="3200" dirty="0" smtClean="0"/>
              <a:t>Слова </a:t>
            </a:r>
            <a:r>
              <a:rPr lang="ru-RU" sz="3200" b="1" dirty="0" smtClean="0">
                <a:solidFill>
                  <a:srgbClr val="7030A0"/>
                </a:solidFill>
              </a:rPr>
              <a:t>земляк, землячка, землячество </a:t>
            </a:r>
            <a:r>
              <a:rPr lang="ru-RU" sz="3200" dirty="0" smtClean="0"/>
              <a:t>образованы прибавлением суффиксов </a:t>
            </a:r>
            <a:r>
              <a:rPr lang="ru-RU" sz="3200" b="1" dirty="0" smtClean="0">
                <a:solidFill>
                  <a:srgbClr val="00B050"/>
                </a:solidFill>
              </a:rPr>
              <a:t>-як</a:t>
            </a:r>
            <a:r>
              <a:rPr lang="ru-RU" sz="3200" dirty="0" smtClean="0"/>
              <a:t>, </a:t>
            </a:r>
            <a:r>
              <a:rPr lang="ru-RU" sz="3200" b="1" dirty="0" smtClean="0">
                <a:solidFill>
                  <a:srgbClr val="00B050"/>
                </a:solidFill>
              </a:rPr>
              <a:t>-к-</a:t>
            </a:r>
            <a:r>
              <a:rPr lang="ru-RU" sz="3200" dirty="0" smtClean="0"/>
              <a:t>, </a:t>
            </a:r>
            <a:r>
              <a:rPr lang="ru-RU" sz="3200" b="1" dirty="0" smtClean="0">
                <a:solidFill>
                  <a:srgbClr val="00B050"/>
                </a:solidFill>
              </a:rPr>
              <a:t>-</a:t>
            </a:r>
            <a:r>
              <a:rPr lang="ru-RU" sz="3200" b="1" dirty="0" err="1" smtClean="0">
                <a:solidFill>
                  <a:srgbClr val="00B050"/>
                </a:solidFill>
              </a:rPr>
              <a:t>еств</a:t>
            </a:r>
            <a:r>
              <a:rPr lang="ru-RU" sz="3200" b="1" dirty="0" smtClean="0">
                <a:solidFill>
                  <a:srgbClr val="00B050"/>
                </a:solidFill>
              </a:rPr>
              <a:t>- </a:t>
            </a:r>
            <a:r>
              <a:rPr lang="ru-RU" sz="3200" dirty="0" smtClean="0"/>
              <a:t>к производящим основам </a:t>
            </a:r>
            <a:r>
              <a:rPr lang="ru-RU" sz="3200" b="1" dirty="0" err="1" smtClean="0">
                <a:solidFill>
                  <a:srgbClr val="7030A0"/>
                </a:solidFill>
              </a:rPr>
              <a:t>земл</a:t>
            </a:r>
            <a:r>
              <a:rPr lang="ru-RU" sz="3200" b="1" dirty="0" smtClean="0">
                <a:solidFill>
                  <a:srgbClr val="7030A0"/>
                </a:solidFill>
              </a:rPr>
              <a:t>-</a:t>
            </a:r>
            <a:r>
              <a:rPr lang="ru-RU" sz="3200" dirty="0" smtClean="0"/>
              <a:t>, </a:t>
            </a:r>
            <a:r>
              <a:rPr lang="ru-RU" sz="3200" b="1" dirty="0" smtClean="0">
                <a:solidFill>
                  <a:srgbClr val="7030A0"/>
                </a:solidFill>
              </a:rPr>
              <a:t>земляк-</a:t>
            </a:r>
            <a:r>
              <a:rPr lang="ru-RU" sz="3200" dirty="0" smtClean="0"/>
              <a:t>,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земляк-</a:t>
            </a:r>
            <a:r>
              <a:rPr lang="ru-RU" sz="3200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://flash4fun.com.ua/uploads/pics/2013/07/25/378311478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646" y="2440643"/>
            <a:ext cx="3045313" cy="16161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89957" y="5433352"/>
            <a:ext cx="6910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земля</a:t>
            </a:r>
            <a:r>
              <a:rPr lang="ru-RU" sz="4800" b="1" dirty="0" smtClean="0"/>
              <a:t> + </a:t>
            </a:r>
            <a:r>
              <a:rPr lang="ru-RU" sz="4800" b="1" dirty="0" smtClean="0">
                <a:solidFill>
                  <a:srgbClr val="00B050"/>
                </a:solidFill>
              </a:rPr>
              <a:t>як</a:t>
            </a:r>
            <a:r>
              <a:rPr lang="ru-RU" sz="4800" b="1" dirty="0" smtClean="0"/>
              <a:t>        </a:t>
            </a:r>
            <a:r>
              <a:rPr lang="ru-RU" sz="4800" b="1" dirty="0" smtClean="0">
                <a:solidFill>
                  <a:srgbClr val="7030A0"/>
                </a:solidFill>
              </a:rPr>
              <a:t>земляк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6082145" y="5846618"/>
            <a:ext cx="1080655" cy="124691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743200" y="6234545"/>
            <a:ext cx="1510145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2708564" y="6186055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4191006" y="6213767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овина рамки 13"/>
          <p:cNvSpPr/>
          <p:nvPr/>
        </p:nvSpPr>
        <p:spPr>
          <a:xfrm rot="19130093" flipH="1">
            <a:off x="5642440" y="5472933"/>
            <a:ext cx="148586" cy="280443"/>
          </a:xfrm>
          <a:prstGeom prst="halfFrame">
            <a:avLst>
              <a:gd name="adj1" fmla="val 0"/>
              <a:gd name="adj2" fmla="val 5193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rot="19130093" flipH="1">
            <a:off x="9022949" y="5417515"/>
            <a:ext cx="148586" cy="280443"/>
          </a:xfrm>
          <a:prstGeom prst="halfFrame">
            <a:avLst>
              <a:gd name="adj1" fmla="val 0"/>
              <a:gd name="adj2" fmla="val 5193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2060"/>
                </a:solidFill>
              </a:rPr>
              <a:t>Приставочно-суффиксальный способ словообразования.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7287" y="1730326"/>
            <a:ext cx="11380762" cy="4768947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600" dirty="0" smtClean="0"/>
              <a:t>Заключается в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одновременном присоединении </a:t>
            </a:r>
            <a:r>
              <a:rPr lang="ru-RU" sz="3600" dirty="0" smtClean="0"/>
              <a:t>к производящей основе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приставки</a:t>
            </a:r>
            <a:r>
              <a:rPr lang="ru-RU" sz="3600" dirty="0" smtClean="0"/>
              <a:t> и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суффикса</a:t>
            </a:r>
            <a:r>
              <a:rPr lang="ru-RU" sz="3600" dirty="0" smtClean="0"/>
              <a:t>. Слова </a:t>
            </a:r>
            <a:r>
              <a:rPr lang="ru-RU" sz="3600" b="1" dirty="0" smtClean="0">
                <a:solidFill>
                  <a:srgbClr val="7030A0"/>
                </a:solidFill>
              </a:rPr>
              <a:t>взморье, подорожник, простенок, перелесок </a:t>
            </a:r>
            <a:r>
              <a:rPr lang="ru-RU" sz="3600" dirty="0" smtClean="0"/>
              <a:t>образованы одновременным присоединением к производящей основе приставок </a:t>
            </a:r>
            <a:r>
              <a:rPr lang="ru-RU" sz="3600" b="1" dirty="0" err="1" smtClean="0">
                <a:solidFill>
                  <a:srgbClr val="00B050"/>
                </a:solidFill>
              </a:rPr>
              <a:t>вз</a:t>
            </a:r>
            <a:r>
              <a:rPr lang="ru-RU" sz="3600" b="1" dirty="0" smtClean="0">
                <a:solidFill>
                  <a:srgbClr val="00B050"/>
                </a:solidFill>
              </a:rPr>
              <a:t>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по-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про-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пере-</a:t>
            </a:r>
            <a:r>
              <a:rPr lang="ru-RU" sz="3600" dirty="0" smtClean="0"/>
              <a:t> и суффиксов </a:t>
            </a:r>
            <a:r>
              <a:rPr lang="ru-RU" sz="3600" b="1" dirty="0" smtClean="0">
                <a:solidFill>
                  <a:srgbClr val="00B050"/>
                </a:solidFill>
              </a:rPr>
              <a:t>-</a:t>
            </a:r>
            <a:r>
              <a:rPr lang="ru-RU" sz="3600" b="1" dirty="0" err="1" smtClean="0">
                <a:solidFill>
                  <a:srgbClr val="00B050"/>
                </a:solidFill>
              </a:rPr>
              <a:t>j</a:t>
            </a:r>
            <a:r>
              <a:rPr lang="ru-RU" sz="3600" b="1" dirty="0" smtClean="0">
                <a:solidFill>
                  <a:srgbClr val="00B050"/>
                </a:solidFill>
              </a:rPr>
              <a:t>-</a:t>
            </a:r>
            <a:r>
              <a:rPr lang="ru-RU" sz="3600" dirty="0" smtClean="0"/>
              <a:t>, -</a:t>
            </a:r>
            <a:r>
              <a:rPr lang="ru-RU" sz="3600" b="1" dirty="0" smtClean="0">
                <a:solidFill>
                  <a:srgbClr val="00B050"/>
                </a:solidFill>
              </a:rPr>
              <a:t>ник-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-</a:t>
            </a:r>
            <a:r>
              <a:rPr lang="ru-RU" sz="3600" b="1" dirty="0" err="1" smtClean="0">
                <a:solidFill>
                  <a:srgbClr val="00B050"/>
                </a:solidFill>
              </a:rPr>
              <a:t>ок</a:t>
            </a:r>
            <a:r>
              <a:rPr lang="ru-RU" sz="3600" b="1" dirty="0" smtClean="0">
                <a:solidFill>
                  <a:srgbClr val="00B050"/>
                </a:solidFill>
              </a:rPr>
              <a:t>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-</a:t>
            </a:r>
            <a:r>
              <a:rPr lang="ru-RU" sz="3600" b="1" dirty="0" err="1" smtClean="0">
                <a:solidFill>
                  <a:srgbClr val="00B050"/>
                </a:solidFill>
              </a:rPr>
              <a:t>ок</a:t>
            </a:r>
            <a:r>
              <a:rPr lang="ru-RU" sz="3600" b="1" dirty="0" smtClean="0">
                <a:solidFill>
                  <a:srgbClr val="00B050"/>
                </a:solidFill>
              </a:rPr>
              <a:t>-</a:t>
            </a:r>
            <a:r>
              <a:rPr lang="ru-RU" sz="3600" dirty="0" smtClean="0"/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4415" y="5748383"/>
            <a:ext cx="8715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Под</a:t>
            </a:r>
            <a:r>
              <a:rPr lang="ru-RU" sz="3600" b="1" dirty="0" smtClean="0"/>
              <a:t> + </a:t>
            </a:r>
            <a:r>
              <a:rPr lang="ru-RU" sz="3600" b="1" dirty="0" smtClean="0">
                <a:solidFill>
                  <a:srgbClr val="7030A0"/>
                </a:solidFill>
              </a:rPr>
              <a:t>снег</a:t>
            </a:r>
            <a:r>
              <a:rPr lang="ru-RU" sz="3600" b="1" dirty="0" smtClean="0"/>
              <a:t> + </a:t>
            </a:r>
            <a:r>
              <a:rPr lang="ru-RU" sz="3600" b="1" dirty="0" smtClean="0">
                <a:solidFill>
                  <a:srgbClr val="00B050"/>
                </a:solidFill>
              </a:rPr>
              <a:t>ник</a:t>
            </a:r>
            <a:r>
              <a:rPr lang="ru-RU" sz="3600" b="1" dirty="0" smtClean="0"/>
              <a:t>             </a:t>
            </a:r>
            <a:r>
              <a:rPr lang="ru-RU" sz="3600" b="1" dirty="0" smtClean="0">
                <a:solidFill>
                  <a:srgbClr val="7030A0"/>
                </a:solidFill>
              </a:rPr>
              <a:t>подснежник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14" name="Половина рамки 13"/>
          <p:cNvSpPr/>
          <p:nvPr/>
        </p:nvSpPr>
        <p:spPr>
          <a:xfrm flipH="1">
            <a:off x="2222695" y="5818909"/>
            <a:ext cx="1037032" cy="1317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rot="19130093" flipH="1">
            <a:off x="5405395" y="5732593"/>
            <a:ext cx="508284" cy="450432"/>
          </a:xfrm>
          <a:prstGeom prst="halfFrame">
            <a:avLst>
              <a:gd name="adj1" fmla="val 0"/>
              <a:gd name="adj2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flipH="1">
            <a:off x="7495735" y="5821680"/>
            <a:ext cx="1037032" cy="15474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6302327" y="6063175"/>
            <a:ext cx="1125415" cy="140678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овина рамки 18"/>
          <p:cNvSpPr/>
          <p:nvPr/>
        </p:nvSpPr>
        <p:spPr>
          <a:xfrm rot="19130093" flipH="1">
            <a:off x="9783431" y="5704884"/>
            <a:ext cx="508284" cy="450432"/>
          </a:xfrm>
          <a:prstGeom prst="halfFrame">
            <a:avLst>
              <a:gd name="adj1" fmla="val 0"/>
              <a:gd name="adj2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err="1" smtClean="0">
                <a:solidFill>
                  <a:srgbClr val="002060"/>
                </a:solidFill>
              </a:rPr>
              <a:t>Безаффиксный</a:t>
            </a:r>
            <a:r>
              <a:rPr lang="ru-RU" sz="4900" b="1" dirty="0" smtClean="0">
                <a:solidFill>
                  <a:srgbClr val="002060"/>
                </a:solidFill>
              </a:rPr>
              <a:t> (</a:t>
            </a:r>
            <a:r>
              <a:rPr lang="ru-RU" sz="4900" b="1" dirty="0" err="1" smtClean="0">
                <a:solidFill>
                  <a:srgbClr val="002060"/>
                </a:solidFill>
              </a:rPr>
              <a:t>бессуффиксный</a:t>
            </a:r>
            <a:r>
              <a:rPr lang="ru-RU" sz="4900" b="1" dirty="0" smtClean="0">
                <a:solidFill>
                  <a:srgbClr val="002060"/>
                </a:solidFill>
              </a:rPr>
              <a:t>) способ словообразования.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dirty="0" smtClean="0"/>
              <a:t>Способ, лишенный словообразовательных элементов. Наименее распространен. Этот способ применяется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только при образовании имен существительных от некоторых глаголов и имен прилагательных</a:t>
            </a:r>
            <a:r>
              <a:rPr lang="ru-RU" dirty="0" smtClean="0"/>
              <a:t>. При этом основа имени прилагательного, от которого образуется существительное, подвергается изменению (меняется конечный согласный, место ударений), а основа глагола обычно не изменяется </a:t>
            </a:r>
            <a:r>
              <a:rPr lang="ru-RU" b="1" dirty="0" smtClean="0">
                <a:solidFill>
                  <a:srgbClr val="7030A0"/>
                </a:solidFill>
              </a:rPr>
              <a:t>(ср.: глубокий – глубь, тихий – тишь, бегать – бег, заливать – залив и т.п.).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Бегать          бег</a:t>
            </a:r>
          </a:p>
          <a:p>
            <a:endParaRPr lang="ru-RU" dirty="0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5978770" y="5683347"/>
            <a:ext cx="1125415" cy="140678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8284317" y="5618290"/>
            <a:ext cx="339177" cy="318276"/>
          </a:xfrm>
          <a:prstGeom prst="frame">
            <a:avLst>
              <a:gd name="adj1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4028829" y="5406257"/>
            <a:ext cx="677027" cy="225083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7423192" y="5392402"/>
            <a:ext cx="677027" cy="225083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62400" y="6082145"/>
            <a:ext cx="1246909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3900056" y="6047511"/>
            <a:ext cx="96985" cy="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5174676" y="6061366"/>
            <a:ext cx="96985" cy="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овина рамки 16"/>
          <p:cNvSpPr/>
          <p:nvPr/>
        </p:nvSpPr>
        <p:spPr>
          <a:xfrm rot="19130093" flipH="1">
            <a:off x="5386653" y="5393742"/>
            <a:ext cx="143344" cy="255906"/>
          </a:xfrm>
          <a:prstGeom prst="halfFrame">
            <a:avLst>
              <a:gd name="adj1" fmla="val 0"/>
              <a:gd name="adj2" fmla="val 14058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19130093" flipH="1">
            <a:off x="4984871" y="5407598"/>
            <a:ext cx="143344" cy="255906"/>
          </a:xfrm>
          <a:prstGeom prst="halfFrame">
            <a:avLst>
              <a:gd name="adj1" fmla="val 0"/>
              <a:gd name="adj2" fmla="val 14058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Сложение.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65565"/>
            <a:ext cx="10515600" cy="3657599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dirty="0" smtClean="0"/>
              <a:t>Это такой способ морфологического словообразования, при котором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путем объединения двух и более основ </a:t>
            </a:r>
            <a:r>
              <a:rPr lang="ru-RU" dirty="0" smtClean="0"/>
              <a:t>образуется новое слово.</a:t>
            </a:r>
          </a:p>
          <a:p>
            <a:pPr indent="228600" algn="just" fontAlgn="base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Сложение слов:</a:t>
            </a:r>
            <a:r>
              <a:rPr lang="ru-RU" dirty="0" smtClean="0"/>
              <a:t> </a:t>
            </a:r>
            <a:r>
              <a:rPr lang="ru-RU" b="1" i="1" dirty="0" smtClean="0"/>
              <a:t>диван + кровать                диван-кровать.   </a:t>
            </a:r>
            <a:endParaRPr lang="ru-RU" b="1" dirty="0" smtClean="0"/>
          </a:p>
          <a:p>
            <a:pPr indent="228600" algn="just" fontAlgn="base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Сложение основ с соединительной гласной 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 или 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  <a:r>
              <a:rPr lang="ru-RU" dirty="0" smtClean="0"/>
              <a:t> </a:t>
            </a:r>
            <a:r>
              <a:rPr lang="ru-RU" b="1" i="1" dirty="0" smtClean="0"/>
              <a:t>лун</a:t>
            </a:r>
            <a:r>
              <a:rPr lang="ru-RU" b="1" i="1" dirty="0" smtClean="0">
                <a:solidFill>
                  <a:srgbClr val="C00000"/>
                </a:solidFill>
              </a:rPr>
              <a:t>о</a:t>
            </a:r>
            <a:r>
              <a:rPr lang="ru-RU" b="1" i="1" dirty="0" smtClean="0"/>
              <a:t>ход</a:t>
            </a:r>
            <a:r>
              <a:rPr lang="ru-RU" b="1" dirty="0" smtClean="0"/>
              <a:t> (луна + ход).</a:t>
            </a:r>
            <a:endParaRPr lang="ru-RU" dirty="0" smtClean="0"/>
          </a:p>
          <a:p>
            <a:pPr indent="228600" algn="just" fontAlgn="base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Сложение частей основы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b="1" dirty="0" smtClean="0">
                <a:solidFill>
                  <a:srgbClr val="7030A0"/>
                </a:solidFill>
              </a:rPr>
              <a:t>с целым словом или частей основ:</a:t>
            </a:r>
            <a:r>
              <a:rPr lang="ru-RU" dirty="0" smtClean="0"/>
              <a:t> </a:t>
            </a:r>
            <a:r>
              <a:rPr lang="ru-RU" b="1" i="1" dirty="0" smtClean="0"/>
              <a:t>специальный корреспондент              спецкор.</a:t>
            </a:r>
            <a:endParaRPr lang="ru-RU" b="1" dirty="0" smtClean="0"/>
          </a:p>
          <a:p>
            <a:pPr indent="228600" algn="just" fontAlgn="base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Сложение начальных букв слова</a:t>
            </a:r>
            <a:r>
              <a:rPr lang="ru-RU" dirty="0" smtClean="0">
                <a:solidFill>
                  <a:srgbClr val="7030A0"/>
                </a:solidFill>
              </a:rPr>
              <a:t>: </a:t>
            </a:r>
          </a:p>
          <a:p>
            <a:pPr indent="228600" algn="just" fontAlgn="base">
              <a:buNone/>
            </a:pPr>
            <a:r>
              <a:rPr lang="ru-RU" b="1" i="1" dirty="0" smtClean="0"/>
              <a:t>высшее учебное заведение       вуз                    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7245927" y="2673927"/>
            <a:ext cx="942109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536874" y="4031673"/>
            <a:ext cx="942109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68292" y="4849091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52946" y="5047978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 fontAlgn="base">
              <a:buNone/>
            </a:pPr>
            <a:r>
              <a:rPr lang="ru-RU" sz="2600" dirty="0" smtClean="0"/>
              <a:t>Слова, образованные таким путем, называются </a:t>
            </a:r>
            <a:r>
              <a:rPr lang="ru-RU" sz="2600" b="1" dirty="0" smtClean="0">
                <a:solidFill>
                  <a:srgbClr val="C00000"/>
                </a:solidFill>
              </a:rPr>
              <a:t>сложносокращенными</a:t>
            </a:r>
            <a:r>
              <a:rPr lang="ru-RU" sz="2600" dirty="0" smtClean="0"/>
              <a:t> словами, или </a:t>
            </a:r>
            <a:r>
              <a:rPr lang="ru-RU" sz="2600" b="1" dirty="0" smtClean="0">
                <a:solidFill>
                  <a:srgbClr val="C00000"/>
                </a:solidFill>
              </a:rPr>
              <a:t>аббревиатурой.</a:t>
            </a:r>
            <a:endParaRPr lang="ru-RU" sz="2600" dirty="0" smtClean="0"/>
          </a:p>
        </p:txBody>
      </p:sp>
      <p:pic>
        <p:nvPicPr>
          <p:cNvPr id="17" name="Picture 2" descr="C:\Documents and Settings\User\Мои документы\Мои рисунки\компьютеры и школа\Копия img6.jpg">
            <a:extLst>
              <a:ext uri="{FF2B5EF4-FFF2-40B4-BE49-F238E27FC236}">
                <a16:creationId xmlns="" xmlns:a16="http://schemas.microsoft.com/office/drawing/2014/main" id="{F8AAE6B6-B92D-4BE1-B986-DAD47796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46" y="4314784"/>
            <a:ext cx="3255818" cy="233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46" y="5729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Переход из одной части речи в другую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927" y="1825625"/>
            <a:ext cx="7689273" cy="2787939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smtClean="0"/>
              <a:t>Суть способа – </a:t>
            </a:r>
            <a:r>
              <a:rPr lang="ru-RU" sz="3200" b="1" dirty="0" smtClean="0">
                <a:solidFill>
                  <a:srgbClr val="00B050"/>
                </a:solidFill>
              </a:rPr>
              <a:t>образование новых слов в результате перехода из одной части речи в другую</a:t>
            </a:r>
            <a:r>
              <a:rPr lang="ru-RU" sz="3200" dirty="0" smtClean="0"/>
              <a:t>. В современном русском языке так могут образовываться существительные (из прилагательных и причастий).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s://busideasto.ru/wp-content/uploads/2017/04/%D0%B1%D0%B8%D0%B7%D0%BD%D0%B5%D1%81-%D0%BD%D0%B0-%D0%B7%D0%B0%D0%BC%D0%BE%D1%80%D0%BE%D0%B7%D0%BA%D0%B5-%D0%BE%D0%B2%D0%BE%D1%89%D0%B5%D0%B9-%D0%B8-%D1%84%D1%80%D1%83%D0%BA%D1%82%D0%BE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8473" y="4568884"/>
            <a:ext cx="3535636" cy="20951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49636" y="4574461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None/>
            </a:pPr>
            <a:r>
              <a:rPr lang="ru-RU" sz="3200" b="1" i="1" dirty="0" smtClean="0">
                <a:solidFill>
                  <a:srgbClr val="7030A0"/>
                </a:solidFill>
              </a:rPr>
              <a:t>Сравните: </a:t>
            </a:r>
          </a:p>
          <a:p>
            <a:pPr algn="just" fontAlgn="base">
              <a:buNone/>
            </a:pPr>
            <a:r>
              <a:rPr lang="ru-RU" sz="3200" b="1" i="1" dirty="0" smtClean="0"/>
              <a:t>мороженые фрукты (прил.) вкусное мороженое (сущ.).</a:t>
            </a:r>
            <a:endParaRPr lang="ru-RU" sz="3200" b="1" dirty="0" smtClean="0"/>
          </a:p>
        </p:txBody>
      </p:sp>
      <p:pic>
        <p:nvPicPr>
          <p:cNvPr id="19462" name="Picture 6" descr="https://kubnews.ru/upload/iblock/6a0/6a0f2334f4e5264a160e4339fa0ce1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4290" y="1954572"/>
            <a:ext cx="3517612" cy="2409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59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Как определить способ словообразования?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109" y="1825625"/>
            <a:ext cx="11402291" cy="4351338"/>
          </a:xfrm>
        </p:spPr>
        <p:txBody>
          <a:bodyPr>
            <a:normAutofit fontScale="85000" lnSpcReduction="10000"/>
          </a:bodyPr>
          <a:lstStyle/>
          <a:p>
            <a:pPr marL="742950" indent="0" algn="just">
              <a:buNone/>
            </a:pPr>
            <a:r>
              <a:rPr lang="ru-RU" sz="3600" dirty="0" smtClean="0"/>
              <a:t>1. Записать слово:</a:t>
            </a:r>
            <a:r>
              <a:rPr lang="ru-RU" sz="3600" i="1" dirty="0" smtClean="0"/>
              <a:t>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неприятель</a:t>
            </a:r>
            <a:r>
              <a:rPr lang="ru-RU" sz="3600" dirty="0" smtClean="0"/>
              <a:t>.</a:t>
            </a:r>
          </a:p>
          <a:p>
            <a:pPr marL="742950" indent="0" algn="just">
              <a:buNone/>
            </a:pPr>
            <a:r>
              <a:rPr lang="ru-RU" sz="3600" dirty="0" smtClean="0"/>
              <a:t>2. Подобрать исходное для данного слова: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приятель</a:t>
            </a:r>
            <a:r>
              <a:rPr lang="ru-RU" sz="3600" i="1" dirty="0" smtClean="0"/>
              <a:t>. </a:t>
            </a:r>
          </a:p>
          <a:p>
            <a:pPr marL="742950" indent="0" algn="just">
              <a:buNone/>
            </a:pPr>
            <a:r>
              <a:rPr lang="ru-RU" sz="3600" dirty="0" smtClean="0"/>
              <a:t>3. Выделить общую часть у заданного и исходного слова: </a:t>
            </a:r>
          </a:p>
          <a:p>
            <a:pPr marL="742950" indent="0" algn="just">
              <a:buNone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не</a:t>
            </a:r>
            <a:r>
              <a:rPr lang="ru-RU" sz="3600" b="1" i="1" dirty="0" smtClean="0">
                <a:solidFill>
                  <a:srgbClr val="FF0000"/>
                </a:solidFill>
              </a:rPr>
              <a:t>приятель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600" b="1" i="1" dirty="0" smtClean="0">
                <a:solidFill>
                  <a:srgbClr val="FF0000"/>
                </a:solidFill>
              </a:rPr>
              <a:t>приятель</a:t>
            </a:r>
            <a:r>
              <a:rPr lang="ru-RU" sz="3600" i="1" dirty="0" smtClean="0"/>
              <a:t>. </a:t>
            </a:r>
          </a:p>
          <a:p>
            <a:pPr marL="742950" indent="0" algn="just">
              <a:buNone/>
            </a:pPr>
            <a:r>
              <a:rPr lang="ru-RU" sz="3600" dirty="0" smtClean="0"/>
              <a:t>4. Выделить словообразовательную морфему, при помощи которой образовано данное слово: </a:t>
            </a:r>
          </a:p>
          <a:p>
            <a:pPr marL="742950" indent="0" algn="just">
              <a:buNone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не</a:t>
            </a:r>
            <a:r>
              <a:rPr lang="ru-RU" sz="3600" i="1" dirty="0" smtClean="0"/>
              <a:t> + </a:t>
            </a:r>
            <a:r>
              <a:rPr lang="ru-RU" sz="3600" b="1" i="1" dirty="0" smtClean="0">
                <a:solidFill>
                  <a:srgbClr val="FF0000"/>
                </a:solidFill>
              </a:rPr>
              <a:t>приятель</a:t>
            </a:r>
            <a:r>
              <a:rPr lang="ru-RU" sz="3600" i="1" dirty="0" smtClean="0"/>
              <a:t>. </a:t>
            </a:r>
          </a:p>
          <a:p>
            <a:pPr marL="742950" indent="0" algn="just">
              <a:buNone/>
            </a:pPr>
            <a:r>
              <a:rPr lang="ru-RU" sz="3600" dirty="0" smtClean="0"/>
              <a:t>5. Назвать способ словообразования: </a:t>
            </a:r>
            <a:r>
              <a:rPr lang="ru-RU" sz="3600" b="1" dirty="0" smtClean="0">
                <a:solidFill>
                  <a:srgbClr val="7030A0"/>
                </a:solidFill>
              </a:rPr>
              <a:t>приставочный</a:t>
            </a:r>
            <a:r>
              <a:rPr lang="ru-RU" sz="3600" dirty="0" smtClean="0"/>
              <a:t>. </a:t>
            </a:r>
          </a:p>
          <a:p>
            <a:endParaRPr lang="ru-RU" dirty="0"/>
          </a:p>
        </p:txBody>
      </p:sp>
      <p:pic>
        <p:nvPicPr>
          <p:cNvPr id="18434" name="Picture 2" descr="http://getdrawings.com/cliparts/sky-clipart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4610" y="0"/>
            <a:ext cx="1874620" cy="1504517"/>
          </a:xfrm>
          <a:prstGeom prst="rect">
            <a:avLst/>
          </a:prstGeom>
          <a:noFill/>
        </p:spPr>
      </p:pic>
      <p:sp>
        <p:nvSpPr>
          <p:cNvPr id="6" name="Арка 5"/>
          <p:cNvSpPr/>
          <p:nvPr/>
        </p:nvSpPr>
        <p:spPr>
          <a:xfrm>
            <a:off x="1604283" y="3629891"/>
            <a:ext cx="1637681" cy="415635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3724028" y="3629891"/>
            <a:ext cx="1762372" cy="415637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flipH="1">
            <a:off x="1094508" y="5126182"/>
            <a:ext cx="393540" cy="83127"/>
          </a:xfrm>
          <a:prstGeom prst="halfFram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53052"/>
            <a:ext cx="10515600" cy="1325563"/>
          </a:xfrm>
        </p:spPr>
        <p:txBody>
          <a:bodyPr>
            <a:noAutofit/>
          </a:bodyPr>
          <a:lstStyle/>
          <a:p>
            <a:pPr indent="-457200" algn="ctr"/>
            <a:r>
              <a:rPr lang="ru-RU" b="1" dirty="0" smtClean="0">
                <a:solidFill>
                  <a:srgbClr val="002060"/>
                </a:solidFill>
              </a:rPr>
              <a:t>Задание №1. Расположите однокоренные слова в последовательности их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образования.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30583"/>
            <a:ext cx="10515600" cy="4253344"/>
          </a:xfrm>
        </p:spPr>
        <p:txBody>
          <a:bodyPr/>
          <a:lstStyle/>
          <a:p>
            <a:pPr algn="just">
              <a:buNone/>
            </a:pPr>
            <a:endParaRPr lang="ru-RU" sz="4400" b="1" dirty="0" smtClean="0"/>
          </a:p>
          <a:p>
            <a:pPr marL="742950" indent="-742950" algn="just">
              <a:buFont typeface="+mj-lt"/>
              <a:buAutoNum type="arabicPeriod"/>
            </a:pPr>
            <a:r>
              <a:rPr lang="ru-RU" sz="4400" b="1" dirty="0" smtClean="0"/>
              <a:t>Морячка, море, моряк.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4400" b="1" dirty="0" smtClean="0"/>
              <a:t>Побелка, белый, побелить.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4400" b="1" dirty="0" smtClean="0"/>
              <a:t>Накипеть, кипеть, накипь.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4400" b="1" dirty="0" smtClean="0"/>
              <a:t>Светлый, свет, посветлеть.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6" descr="https://i.pinimg.com/736x/88/a1/62/88a162227e686039384b2d0ebd5264eb--software-testing-clipart.jpg">
            <a:extLst>
              <a:ext uri="{FF2B5EF4-FFF2-40B4-BE49-F238E27FC236}">
                <a16:creationId xmlns="" xmlns:a16="http://schemas.microsoft.com/office/drawing/2014/main" id="{8218E893-EFEB-4A9A-9858-5440F5E7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691" y="1267315"/>
            <a:ext cx="2923309" cy="542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3738563"/>
          </a:xfrm>
        </p:spPr>
        <p:txBody>
          <a:bodyPr/>
          <a:lstStyle/>
          <a:p>
            <a:pPr marL="742950" indent="-742950" algn="just">
              <a:buFont typeface="+mj-lt"/>
              <a:buAutoNum type="arabicPeriod"/>
            </a:pPr>
            <a:r>
              <a:rPr lang="ru-RU" sz="4000" b="1" dirty="0" smtClean="0"/>
              <a:t>Море, моряк, морячка.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4000" b="1" dirty="0" smtClean="0"/>
              <a:t>Белый, побелить, побелка.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4000" b="1" dirty="0" smtClean="0"/>
              <a:t>Кипеть, накипеть, накипь.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4000" b="1" dirty="0" smtClean="0"/>
              <a:t>Свет, светлый, посветлеть.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1782" y="431953"/>
            <a:ext cx="11526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Задание №1. Расположите однокоренные слова в последовательности их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образования.</a:t>
            </a:r>
            <a:endParaRPr lang="ru-RU" sz="4000" dirty="0"/>
          </a:p>
        </p:txBody>
      </p:sp>
      <p:pic>
        <p:nvPicPr>
          <p:cNvPr id="1028" name="Picture 4" descr="http://1.bp.blogspot.com/-MoXo9TrRaUg/UxGOqrfauoI/AAAAAAAB0lc/y5dqzEBjRzA/s1600/zz4rdeswa3w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8266" y="900544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73" y="1711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rgbClr val="002060"/>
                </a:solidFill>
              </a:rPr>
              <a:t/>
            </a:r>
            <a:br>
              <a:rPr lang="ru-RU" sz="6700" b="1" dirty="0" smtClean="0">
                <a:solidFill>
                  <a:srgbClr val="002060"/>
                </a:solidFill>
              </a:rPr>
            </a:br>
            <a:r>
              <a:rPr lang="ru-RU" sz="6700" b="1" dirty="0" smtClean="0">
                <a:solidFill>
                  <a:srgbClr val="002060"/>
                </a:solidFill>
              </a:rPr>
              <a:t> Задание №2. Составьте новое слово.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19745"/>
            <a:ext cx="10515600" cy="4431291"/>
          </a:xfrm>
        </p:spPr>
        <p:txBody>
          <a:bodyPr/>
          <a:lstStyle/>
          <a:p>
            <a:pPr indent="228600" algn="just">
              <a:buNone/>
            </a:pPr>
            <a:r>
              <a:rPr lang="ru-RU" sz="3600" dirty="0" smtClean="0"/>
              <a:t>Составить из данных слов новое слово, взяв от слова 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600" dirty="0" smtClean="0"/>
              <a:t> прибежать — приставку, 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600" dirty="0" smtClean="0"/>
              <a:t> школьник — корень, 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600" dirty="0" smtClean="0"/>
              <a:t> ужасный — суффикс, 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600" dirty="0" smtClean="0"/>
              <a:t> огромный — окончание.</a:t>
            </a:r>
          </a:p>
          <a:p>
            <a:pPr indent="228600" algn="ctr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Пришкольный</a:t>
            </a:r>
          </a:p>
          <a:p>
            <a:endParaRPr lang="ru-RU" dirty="0"/>
          </a:p>
        </p:txBody>
      </p:sp>
      <p:pic>
        <p:nvPicPr>
          <p:cNvPr id="16386" name="Picture 2" descr="https://trikky.ru/wp-content/blogs.dir/1/files/2020/01/10/5-things-to-know-about-accredited-preschoo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253" y="2890170"/>
            <a:ext cx="3479529" cy="2637985"/>
          </a:xfrm>
          <a:prstGeom prst="rect">
            <a:avLst/>
          </a:prstGeom>
          <a:noFill/>
        </p:spPr>
      </p:pic>
      <p:sp>
        <p:nvSpPr>
          <p:cNvPr id="6" name="Половина рамки 5"/>
          <p:cNvSpPr/>
          <p:nvPr/>
        </p:nvSpPr>
        <p:spPr>
          <a:xfrm flipH="1">
            <a:off x="4170218" y="5744011"/>
            <a:ext cx="1086268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5345010" y="5666509"/>
            <a:ext cx="1637681" cy="415635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19130093" flipH="1">
            <a:off x="7247572" y="5722370"/>
            <a:ext cx="273800" cy="276204"/>
          </a:xfrm>
          <a:prstGeom prst="halfFrame">
            <a:avLst>
              <a:gd name="adj1" fmla="val 0"/>
              <a:gd name="adj2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7633154" y="5777346"/>
            <a:ext cx="818119" cy="540326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31673" y="6414655"/>
            <a:ext cx="35467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4010896" y="6366169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7502239" y="6366167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Сегодня на уроке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Вспомним, что изучает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словообразование.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Определим, чем отличается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разбор слова по составу</a:t>
            </a:r>
            <a:r>
              <a:rPr lang="ru-RU" sz="3600" b="1" dirty="0" smtClean="0"/>
              <a:t> от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словообразовательного разбора.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Рассмотрим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способы образования слов.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Повторим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части речи.</a:t>
            </a:r>
          </a:p>
          <a:p>
            <a:endParaRPr lang="ru-RU" dirty="0"/>
          </a:p>
        </p:txBody>
      </p:sp>
      <p:pic>
        <p:nvPicPr>
          <p:cNvPr id="14" name="Picture 2" descr="https://sun9-24.userapi.com/c840726/v840726543/2723e/uCNAqi5ZreQ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0615" y="4615310"/>
            <a:ext cx="2752704" cy="2032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1" y="365125"/>
            <a:ext cx="11111345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Что изучает морфология?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9102" y="1943533"/>
            <a:ext cx="7772400" cy="4362017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Морфология</a:t>
            </a:r>
            <a:r>
              <a:rPr lang="ru-RU" sz="4400" dirty="0" smtClean="0"/>
              <a:t> </a:t>
            </a:r>
            <a:r>
              <a:rPr lang="ru-RU" sz="4400" b="1" dirty="0" smtClean="0"/>
              <a:t>(от греч. </a:t>
            </a:r>
            <a:r>
              <a:rPr lang="ru-RU" sz="4400" b="1" dirty="0" err="1" smtClean="0"/>
              <a:t>morphe</a:t>
            </a:r>
            <a:r>
              <a:rPr lang="ru-RU" sz="4400" b="1" dirty="0" smtClean="0"/>
              <a:t> — форма, </a:t>
            </a:r>
            <a:r>
              <a:rPr lang="ru-RU" sz="4400" b="1" dirty="0" err="1" smtClean="0"/>
              <a:t>logos</a:t>
            </a:r>
            <a:r>
              <a:rPr lang="ru-RU" sz="4400" b="1" dirty="0" smtClean="0"/>
              <a:t> — учение) — раздел науки о языке, изучающий</a:t>
            </a:r>
            <a:r>
              <a:rPr lang="ru-RU" sz="4400" dirty="0" smtClean="0"/>
              <a:t> </a:t>
            </a:r>
            <a:r>
              <a:rPr lang="ru-RU" sz="4400" b="1" dirty="0" smtClean="0">
                <a:solidFill>
                  <a:srgbClr val="7030A0"/>
                </a:solidFill>
              </a:rPr>
              <a:t>слова как части речи</a:t>
            </a:r>
            <a:r>
              <a:rPr lang="ru-RU" sz="4400" dirty="0" smtClean="0">
                <a:solidFill>
                  <a:srgbClr val="7030A0"/>
                </a:solidFill>
              </a:rPr>
              <a:t>.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5" name="Picture 4" descr="https://www.xn--80aamvfrenmk0d2c.xn--p1ai/upload/information_system_1/9/4/0/item_940/information_items_9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2504" y="2263768"/>
            <a:ext cx="5900543" cy="2927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37892" name="Picture 4" descr="https://ds02.infourok.ru/uploads/ex/0e62/00079bf9-3f35e6a1/3/img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7891" y="-1"/>
            <a:ext cx="9144000" cy="6858001"/>
          </a:xfrm>
          <a:prstGeom prst="rect">
            <a:avLst/>
          </a:prstGeom>
          <a:noFill/>
        </p:spPr>
      </p:pic>
      <p:pic>
        <p:nvPicPr>
          <p:cNvPr id="13316" name="Picture 4" descr="https://ds05.infourok.ru/uploads/ex/01fc/0006b8bb-61490c28/hello_html_m4b3c71c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52156"/>
            <a:ext cx="3532537" cy="520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1711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Самостоятельные части речи</a:t>
            </a:r>
            <a:endParaRPr lang="ru-RU" sz="5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43344" y="1413165"/>
          <a:ext cx="11360728" cy="5283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965"/>
                <a:gridCol w="2382982"/>
                <a:gridCol w="2521527"/>
                <a:gridCol w="2452254"/>
              </a:tblGrid>
              <a:tr h="5549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Часть речи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Вопросы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Что</a:t>
                      </a:r>
                      <a:r>
                        <a:rPr lang="ru-RU" sz="2400" baseline="0" dirty="0" smtClean="0"/>
                        <a:t> обозначает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Примеры</a:t>
                      </a:r>
                      <a:endParaRPr lang="ru-RU" sz="2400" dirty="0"/>
                    </a:p>
                  </a:txBody>
                  <a:tcPr/>
                </a:tc>
              </a:tr>
              <a:tr h="11427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Имя существительное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Кто? Что?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Предмет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Стол, мама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427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Имя прилагательное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Какой? Чей?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Признак предмета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Умный, красивый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7491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Имя числительное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Сколько? Который?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2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или порядок предметов при счете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Пять, восьмой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78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Самостоятельные части речи</a:t>
            </a:r>
            <a:endParaRPr lang="ru-RU" sz="5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77090" y="1078424"/>
          <a:ext cx="11610112" cy="5599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528"/>
                <a:gridCol w="2902528"/>
                <a:gridCol w="2902528"/>
                <a:gridCol w="2902528"/>
              </a:tblGrid>
              <a:tr h="63122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Часть речи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Вопросы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Что</a:t>
                      </a:r>
                      <a:r>
                        <a:rPr lang="ru-RU" sz="2400" baseline="0" dirty="0" smtClean="0"/>
                        <a:t> обозначает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Примеры</a:t>
                      </a:r>
                      <a:endParaRPr lang="ru-RU" sz="2400" dirty="0"/>
                    </a:p>
                  </a:txBody>
                  <a:tcPr/>
                </a:tc>
              </a:tr>
              <a:tr h="86230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Глагол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Что делать? Что сделать?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Действие предмета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Думать, написать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411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Местоимение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Кто? Что? Какой?</a:t>
                      </a:r>
                    </a:p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Указывает на предмет, но не называет его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Она, мой,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кто-то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3059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Наречие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Как? Каким образом?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Признак действия, предмета или другого признака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Хорошо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сослепу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Служебные части речи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36866" name="Picture 2" descr="Служебные части речи. Табл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073" y="1302328"/>
            <a:ext cx="10076753" cy="5389418"/>
          </a:xfrm>
          <a:prstGeom prst="rect">
            <a:avLst/>
          </a:prstGeom>
          <a:noFill/>
        </p:spPr>
      </p:pic>
      <p:pic>
        <p:nvPicPr>
          <p:cNvPr id="8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2266" y="3144980"/>
            <a:ext cx="1979734" cy="3323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981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002060"/>
                </a:solidFill>
              </a:rPr>
              <a:t>Задание №3. Придумайте предложения со словом «жгут».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34836"/>
            <a:ext cx="10515600" cy="4959928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Морфологические признаки слова можно правильно определить, если увидеть, что перед нами два слова: </a:t>
            </a:r>
            <a:r>
              <a:rPr lang="ru-RU" b="1" dirty="0" smtClean="0">
                <a:solidFill>
                  <a:srgbClr val="7030A0"/>
                </a:solidFill>
              </a:rPr>
              <a:t>существительное «</a:t>
            </a:r>
            <a:r>
              <a:rPr lang="ru-RU" b="1" i="1" dirty="0" smtClean="0">
                <a:solidFill>
                  <a:srgbClr val="7030A0"/>
                </a:solidFill>
              </a:rPr>
              <a:t>жгут</a:t>
            </a:r>
            <a:r>
              <a:rPr lang="ru-RU" b="1" dirty="0" smtClean="0">
                <a:solidFill>
                  <a:srgbClr val="7030A0"/>
                </a:solidFill>
              </a:rPr>
              <a:t>» </a:t>
            </a:r>
            <a:r>
              <a:rPr lang="ru-RU" dirty="0" smtClean="0"/>
              <a:t>и его </a:t>
            </a:r>
            <a:r>
              <a:rPr lang="ru-RU" dirty="0" err="1" smtClean="0"/>
              <a:t>омоформа</a:t>
            </a:r>
            <a:r>
              <a:rPr lang="ru-RU" dirty="0" smtClean="0"/>
              <a:t> — </a:t>
            </a:r>
            <a:r>
              <a:rPr lang="ru-RU" b="1" dirty="0" smtClean="0">
                <a:solidFill>
                  <a:srgbClr val="7030A0"/>
                </a:solidFill>
              </a:rPr>
              <a:t>глагол 3 лица множественного числа настоящего времени «</a:t>
            </a:r>
            <a:r>
              <a:rPr lang="ru-RU" b="1" i="1" dirty="0" smtClean="0">
                <a:solidFill>
                  <a:srgbClr val="7030A0"/>
                </a:solidFill>
              </a:rPr>
              <a:t>жгут</a:t>
            </a:r>
            <a:r>
              <a:rPr lang="ru-RU" b="1" dirty="0" smtClean="0">
                <a:solidFill>
                  <a:srgbClr val="7030A0"/>
                </a:solidFill>
              </a:rPr>
              <a:t>». </a:t>
            </a:r>
            <a:r>
              <a:rPr lang="ru-RU" dirty="0" smtClean="0"/>
              <a:t>Чтобы проявилось значение слова, необходимо поставить его в определенный контекст.</a:t>
            </a:r>
          </a:p>
          <a:p>
            <a:pPr indent="228600" algn="just"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Чтобы остановить кровотечение, надо потуже затянуть жгут выше раны.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228600" algn="just"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Жгут опавшие листья.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10" y="166256"/>
            <a:ext cx="10515600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Морфологические признаки самостоятельных частей речи.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8654" y="1371600"/>
            <a:ext cx="11568545" cy="5486400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dirty="0" smtClean="0"/>
              <a:t>Морфологические признаки самостоятельных частей речи делятся на две группы: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постоянные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непостоянные</a:t>
            </a:r>
            <a:r>
              <a:rPr lang="ru-RU" dirty="0" smtClean="0"/>
              <a:t>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Постоянные признаки </a:t>
            </a:r>
            <a:r>
              <a:rPr lang="ru-RU" dirty="0" smtClean="0"/>
              <a:t>самостоятельных частей речи: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у существительных: </a:t>
            </a:r>
            <a:r>
              <a:rPr lang="ru-RU" dirty="0" smtClean="0"/>
              <a:t>род, склонение, одушевлённое и неодушевлённое, собственное или нарицательное;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у прилагательных: </a:t>
            </a:r>
            <a:r>
              <a:rPr lang="ru-RU" dirty="0" smtClean="0"/>
              <a:t>качественное, относительное или притяжательное;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у глагола: </a:t>
            </a:r>
            <a:r>
              <a:rPr lang="ru-RU" dirty="0" smtClean="0"/>
              <a:t>вид, переходный или непереходный, спряжение, возвратность;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у местоимения: </a:t>
            </a:r>
            <a:r>
              <a:rPr lang="ru-RU" dirty="0" smtClean="0"/>
              <a:t>разряд, лицо;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у числительных: </a:t>
            </a:r>
            <a:r>
              <a:rPr lang="ru-RU" dirty="0" smtClean="0"/>
              <a:t>простое или составное, количественное или порядковое.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у наречия: </a:t>
            </a:r>
            <a:r>
              <a:rPr lang="ru-RU" dirty="0" smtClean="0"/>
              <a:t>разряд по значению. 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Непостоянные признаки </a:t>
            </a:r>
            <a:r>
              <a:rPr lang="ru-RU" dirty="0" smtClean="0"/>
              <a:t>изменяемых частей речи: число, род, падеж, время.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Образец морфологического разбора.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6011"/>
          </a:xfrm>
        </p:spPr>
        <p:txBody>
          <a:bodyPr>
            <a:normAutofit fontScale="92500" lnSpcReduction="10000"/>
          </a:bodyPr>
          <a:lstStyle/>
          <a:p>
            <a:pPr indent="228600" algn="just">
              <a:buNone/>
            </a:pPr>
            <a:r>
              <a:rPr lang="ru-RU" sz="3200" dirty="0" smtClean="0"/>
              <a:t>Морфологический разбор слов проводится </a:t>
            </a:r>
            <a:r>
              <a:rPr lang="ru-RU" sz="3200" dirty="0" smtClean="0">
                <a:solidFill>
                  <a:srgbClr val="FF0000"/>
                </a:solidFill>
              </a:rPr>
              <a:t>по определенной схеме в строгом порядке</a:t>
            </a:r>
            <a:r>
              <a:rPr lang="ru-RU" sz="3200" dirty="0" smtClean="0"/>
              <a:t>. Для того чтобы выполнить разбор слова по частям речи, нужно определить:</a:t>
            </a:r>
          </a:p>
          <a:p>
            <a:pPr indent="228600" algn="just">
              <a:buNone/>
            </a:pPr>
            <a:r>
              <a:rPr lang="ru-RU" sz="3200" dirty="0" smtClean="0"/>
              <a:t> 1) общее грамматическое значение;</a:t>
            </a:r>
          </a:p>
          <a:p>
            <a:pPr indent="228600" algn="just">
              <a:buNone/>
            </a:pPr>
            <a:r>
              <a:rPr lang="ru-RU" sz="3200" dirty="0" smtClean="0"/>
              <a:t> 2) поставить слово в начальную форму;</a:t>
            </a:r>
          </a:p>
          <a:p>
            <a:pPr indent="228600" algn="just">
              <a:buNone/>
            </a:pPr>
            <a:r>
              <a:rPr lang="ru-RU" sz="3200" dirty="0" smtClean="0"/>
              <a:t> 3) морфологические признаки:</a:t>
            </a:r>
          </a:p>
          <a:p>
            <a:pPr indent="228600" algn="just">
              <a:buNone/>
            </a:pPr>
            <a:r>
              <a:rPr lang="ru-RU" sz="3200" dirty="0" smtClean="0"/>
              <a:t> - постоянные; </a:t>
            </a:r>
          </a:p>
          <a:p>
            <a:pPr indent="228600" algn="just">
              <a:buNone/>
            </a:pPr>
            <a:r>
              <a:rPr lang="ru-RU" sz="3200" dirty="0" smtClean="0"/>
              <a:t> - непостоянные;</a:t>
            </a:r>
          </a:p>
          <a:p>
            <a:pPr indent="228600" algn="just">
              <a:buNone/>
            </a:pPr>
            <a:r>
              <a:rPr lang="ru-RU" sz="3200" dirty="0" smtClean="0"/>
              <a:t> 4) синтаксическую роль.</a:t>
            </a:r>
          </a:p>
          <a:p>
            <a:endParaRPr lang="ru-RU" dirty="0"/>
          </a:p>
        </p:txBody>
      </p:sp>
      <p:pic>
        <p:nvPicPr>
          <p:cNvPr id="5" name="Picture 1" descr="C:\Users\user\Desktop\к презентациям\541758_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382000" y="3158837"/>
            <a:ext cx="3546575" cy="3491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5" y="365125"/>
            <a:ext cx="11513126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№4. Выполните морфологический разбор.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811769"/>
            <a:ext cx="11305309" cy="4838411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sz="4000" dirty="0" smtClean="0"/>
              <a:t>В небе я увидел стаю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птиц</a:t>
            </a:r>
            <a:r>
              <a:rPr lang="ru-RU" sz="4000" b="1" baseline="30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sz="4000" dirty="0" smtClean="0"/>
              <a:t>.</a:t>
            </a:r>
          </a:p>
          <a:p>
            <a:pPr indent="228600" algn="just">
              <a:buNone/>
            </a:pPr>
            <a:r>
              <a:rPr lang="ru-RU" sz="4000" dirty="0" smtClean="0"/>
              <a:t>1) Птиц - сущ. (кого?)</a:t>
            </a:r>
          </a:p>
          <a:p>
            <a:pPr indent="228600" algn="just">
              <a:buNone/>
            </a:pPr>
            <a:r>
              <a:rPr lang="ru-RU" sz="4000" dirty="0" smtClean="0"/>
              <a:t>2) Н. ф. - птица</a:t>
            </a:r>
          </a:p>
          <a:p>
            <a:pPr indent="228600" algn="just">
              <a:buNone/>
            </a:pPr>
            <a:r>
              <a:rPr lang="ru-RU" sz="4000" dirty="0" smtClean="0"/>
              <a:t>3) Постоянные признаки: нарицательное, одушевленное, женский род, 1-е склонение</a:t>
            </a:r>
          </a:p>
          <a:p>
            <a:pPr indent="228600" algn="just">
              <a:buNone/>
            </a:pPr>
            <a:r>
              <a:rPr lang="ru-RU" sz="4000" dirty="0" smtClean="0"/>
              <a:t>    Непостоянные признаки: множественное число, родительный падеж</a:t>
            </a:r>
          </a:p>
          <a:p>
            <a:pPr indent="228600" algn="just">
              <a:buNone/>
            </a:pPr>
            <a:r>
              <a:rPr lang="ru-RU" sz="4000" dirty="0" smtClean="0"/>
              <a:t>4) </a:t>
            </a:r>
            <a:r>
              <a:rPr lang="ru-RU" sz="4000" u="dash" dirty="0" smtClean="0"/>
              <a:t>Птиц </a:t>
            </a:r>
            <a:endParaRPr lang="ru-RU" sz="4000" dirty="0" smtClean="0"/>
          </a:p>
          <a:p>
            <a:pPr indent="228600"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http://getdrawings.com/img/sparrow-silhouette-tattoo-1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06347" y="615493"/>
            <a:ext cx="2683872" cy="2460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Подведение итогов урока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944" y="1482435"/>
            <a:ext cx="10924309" cy="5001491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Вспомнили, что изучает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словообразование.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Определили, чем отличается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разбор слова по составу</a:t>
            </a:r>
            <a:r>
              <a:rPr lang="ru-RU" sz="3600" b="1" dirty="0" smtClean="0"/>
              <a:t> от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словообразовательного разбора.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Рассмотрели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способы образования слов.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Повторили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части речи.</a:t>
            </a:r>
          </a:p>
          <a:p>
            <a:endParaRPr lang="ru-RU" dirty="0"/>
          </a:p>
        </p:txBody>
      </p:sp>
      <p:pic>
        <p:nvPicPr>
          <p:cNvPr id="2054" name="Picture 6" descr="https://wiki.mininuniver.ru/images/d/d3/Checklist-6051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5289" y="4156363"/>
            <a:ext cx="2719215" cy="2479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Проверка домашнего задания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109" y="1094509"/>
            <a:ext cx="11790218" cy="5472546"/>
          </a:xfrm>
        </p:spPr>
        <p:txBody>
          <a:bodyPr>
            <a:normAutofit/>
          </a:bodyPr>
          <a:lstStyle/>
          <a:p>
            <a:pPr indent="228600"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Упражнение 9. </a:t>
            </a:r>
            <a:r>
              <a:rPr lang="ru-RU" sz="3600" b="1" dirty="0" smtClean="0"/>
              <a:t>Спишите, вставляя пропущенные буквы.</a:t>
            </a:r>
          </a:p>
          <a:p>
            <a:pPr indent="228600" algn="just">
              <a:buNone/>
            </a:pPr>
            <a:r>
              <a:rPr lang="ru-RU" sz="3200" dirty="0" err="1" smtClean="0"/>
              <a:t>С</a:t>
            </a:r>
            <a:r>
              <a:rPr lang="ru-RU" sz="3200" b="1" dirty="0" err="1" smtClean="0">
                <a:solidFill>
                  <a:srgbClr val="FF0000"/>
                </a:solidFill>
              </a:rPr>
              <a:t>Ъ</a:t>
            </a:r>
            <a:r>
              <a:rPr lang="ru-RU" sz="3200" dirty="0" err="1" smtClean="0"/>
              <a:t>ёжит</a:t>
            </a:r>
            <a:r>
              <a:rPr lang="ru-RU" sz="3200" b="1" dirty="0" err="1" smtClean="0">
                <a:solidFill>
                  <a:srgbClr val="FF0000"/>
                </a:solidFill>
              </a:rPr>
              <a:t>Ь</a:t>
            </a:r>
            <a:r>
              <a:rPr lang="ru-RU" sz="3200" dirty="0" err="1" smtClean="0"/>
              <a:t>ся</a:t>
            </a:r>
            <a:r>
              <a:rPr lang="ru-RU" sz="3200" dirty="0" smtClean="0"/>
              <a:t> от холода, сердечные </a:t>
            </a:r>
            <a:r>
              <a:rPr lang="ru-RU" sz="3200" dirty="0" err="1" smtClean="0"/>
              <a:t>об</a:t>
            </a:r>
            <a:r>
              <a:rPr lang="ru-RU" sz="3200" b="1" dirty="0" err="1" smtClean="0">
                <a:solidFill>
                  <a:srgbClr val="FF0000"/>
                </a:solidFill>
              </a:rPr>
              <a:t>Ъ</a:t>
            </a:r>
            <a:r>
              <a:rPr lang="ru-RU" sz="3200" dirty="0" err="1" smtClean="0"/>
              <a:t>ятья</a:t>
            </a:r>
            <a:r>
              <a:rPr lang="ru-RU" sz="3200" dirty="0" smtClean="0"/>
              <a:t>, </a:t>
            </a:r>
            <a:r>
              <a:rPr lang="ru-RU" sz="3200" dirty="0" err="1" smtClean="0"/>
              <a:t>с</a:t>
            </a:r>
            <a:r>
              <a:rPr lang="ru-RU" sz="3200" b="1" dirty="0" err="1" smtClean="0">
                <a:solidFill>
                  <a:srgbClr val="FF0000"/>
                </a:solidFill>
              </a:rPr>
              <a:t>Ъ</a:t>
            </a:r>
            <a:r>
              <a:rPr lang="ru-RU" sz="3200" dirty="0" err="1" smtClean="0"/>
              <a:t>ёмочная</a:t>
            </a:r>
            <a:r>
              <a:rPr lang="ru-RU" sz="3200" dirty="0" smtClean="0"/>
              <a:t> площадка, </a:t>
            </a:r>
            <a:r>
              <a:rPr lang="ru-RU" sz="3200" dirty="0" err="1" smtClean="0"/>
              <a:t>в</a:t>
            </a:r>
            <a:r>
              <a:rPr lang="ru-RU" sz="3200" b="1" dirty="0" err="1" smtClean="0">
                <a:solidFill>
                  <a:srgbClr val="FF0000"/>
                </a:solidFill>
              </a:rPr>
              <a:t>Ъ</a:t>
            </a:r>
            <a:r>
              <a:rPr lang="ru-RU" sz="3200" dirty="0" err="1" smtClean="0"/>
              <a:t>ездная</a:t>
            </a:r>
            <a:r>
              <a:rPr lang="ru-RU" sz="3200" dirty="0" smtClean="0"/>
              <a:t> виза, </a:t>
            </a:r>
            <a:r>
              <a:rPr lang="ru-RU" sz="3200" dirty="0" err="1" smtClean="0"/>
              <a:t>трёх</a:t>
            </a:r>
            <a:r>
              <a:rPr lang="ru-RU" sz="3200" b="1" dirty="0" err="1" smtClean="0">
                <a:solidFill>
                  <a:srgbClr val="FF0000"/>
                </a:solidFill>
              </a:rPr>
              <a:t>Ъ</a:t>
            </a:r>
            <a:r>
              <a:rPr lang="ru-RU" sz="3200" dirty="0" err="1" smtClean="0"/>
              <a:t>ярусная</a:t>
            </a:r>
            <a:r>
              <a:rPr lang="ru-RU" sz="3200" dirty="0" smtClean="0"/>
              <a:t> палуба, </a:t>
            </a:r>
            <a:r>
              <a:rPr lang="ru-RU" sz="3200" dirty="0" err="1" smtClean="0"/>
              <a:t>солов</a:t>
            </a:r>
            <a:r>
              <a:rPr lang="ru-RU" sz="3200" b="1" dirty="0" err="1" smtClean="0">
                <a:solidFill>
                  <a:srgbClr val="FF0000"/>
                </a:solidFill>
              </a:rPr>
              <a:t>Ь</a:t>
            </a:r>
            <a:r>
              <a:rPr lang="ru-RU" sz="3200" dirty="0" err="1" smtClean="0"/>
              <a:t>иные</a:t>
            </a:r>
            <a:r>
              <a:rPr lang="ru-RU" sz="3200" dirty="0" smtClean="0"/>
              <a:t> трели, </a:t>
            </a:r>
            <a:r>
              <a:rPr lang="ru-RU" sz="3200" dirty="0" err="1" smtClean="0"/>
              <a:t>вол</a:t>
            </a:r>
            <a:r>
              <a:rPr lang="ru-RU" sz="3200" b="1" dirty="0" err="1" smtClean="0">
                <a:solidFill>
                  <a:srgbClr val="FF0000"/>
                </a:solidFill>
              </a:rPr>
              <a:t>Ь</a:t>
            </a:r>
            <a:r>
              <a:rPr lang="ru-RU" sz="3200" dirty="0" err="1" smtClean="0"/>
              <a:t>ер</a:t>
            </a:r>
            <a:r>
              <a:rPr lang="ru-RU" sz="3200" dirty="0" smtClean="0"/>
              <a:t> хищника, </a:t>
            </a:r>
            <a:r>
              <a:rPr lang="ru-RU" sz="3200" dirty="0" err="1" smtClean="0"/>
              <a:t>уст</a:t>
            </a:r>
            <a:r>
              <a:rPr lang="ru-RU" sz="3200" b="1" dirty="0" err="1" smtClean="0">
                <a:solidFill>
                  <a:srgbClr val="FF0000"/>
                </a:solidFill>
              </a:rPr>
              <a:t>Ь</a:t>
            </a:r>
            <a:r>
              <a:rPr lang="ru-RU" sz="3200" dirty="0" err="1" smtClean="0"/>
              <a:t>е</a:t>
            </a:r>
            <a:r>
              <a:rPr lang="ru-RU" sz="3200" dirty="0" smtClean="0"/>
              <a:t> реки, </a:t>
            </a:r>
            <a:r>
              <a:rPr lang="ru-RU" sz="3200" dirty="0" err="1" smtClean="0"/>
              <a:t>комп</a:t>
            </a:r>
            <a:r>
              <a:rPr lang="ru-RU" sz="3200" b="1" dirty="0" err="1" smtClean="0">
                <a:solidFill>
                  <a:srgbClr val="FF0000"/>
                </a:solidFill>
              </a:rPr>
              <a:t>Ь</a:t>
            </a:r>
            <a:r>
              <a:rPr lang="ru-RU" sz="3200" dirty="0" err="1" smtClean="0"/>
              <a:t>ютерный</a:t>
            </a:r>
            <a:r>
              <a:rPr lang="ru-RU" sz="3200" dirty="0" smtClean="0"/>
              <a:t> класс, долгожданная </a:t>
            </a:r>
            <a:r>
              <a:rPr lang="ru-RU" sz="3200" dirty="0" err="1" smtClean="0"/>
              <a:t>прем</a:t>
            </a:r>
            <a:r>
              <a:rPr lang="ru-RU" sz="3200" b="1" dirty="0" err="1" smtClean="0">
                <a:solidFill>
                  <a:srgbClr val="FF0000"/>
                </a:solidFill>
              </a:rPr>
              <a:t>Ь</a:t>
            </a:r>
            <a:r>
              <a:rPr lang="ru-RU" sz="3200" dirty="0" err="1" smtClean="0"/>
              <a:t>ера</a:t>
            </a:r>
            <a:r>
              <a:rPr lang="ru-RU" sz="3200" dirty="0" smtClean="0"/>
              <a:t>, суп из </a:t>
            </a:r>
            <a:r>
              <a:rPr lang="ru-RU" sz="3200" dirty="0" err="1" smtClean="0"/>
              <a:t>шампин</a:t>
            </a:r>
            <a:r>
              <a:rPr lang="ru-RU" sz="3200" b="1" dirty="0" err="1" smtClean="0">
                <a:solidFill>
                  <a:srgbClr val="FF0000"/>
                </a:solidFill>
              </a:rPr>
              <a:t>Ь</a:t>
            </a:r>
            <a:r>
              <a:rPr lang="ru-RU" sz="3200" dirty="0" err="1" smtClean="0"/>
              <a:t>онов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7975" y="4156363"/>
            <a:ext cx="3371273" cy="2528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на дом.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636" y="1825625"/>
            <a:ext cx="11360728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4000" b="1" dirty="0" smtClean="0"/>
              <a:t>Упражнение </a:t>
            </a:r>
            <a:r>
              <a:rPr lang="ru-RU" sz="4000" b="1" dirty="0" smtClean="0">
                <a:solidFill>
                  <a:srgbClr val="FF0000"/>
                </a:solidFill>
              </a:rPr>
              <a:t>24 </a:t>
            </a:r>
            <a:r>
              <a:rPr lang="ru-RU" sz="4000" b="1" dirty="0" smtClean="0"/>
              <a:t>(стр. 13</a:t>
            </a:r>
            <a:r>
              <a:rPr lang="ru-RU" sz="4000" b="1" dirty="0" smtClean="0"/>
              <a:t>):</a:t>
            </a:r>
            <a:r>
              <a:rPr lang="ru-RU" sz="4000" b="1" dirty="0" smtClean="0"/>
              <a:t> </a:t>
            </a:r>
            <a:r>
              <a:rPr lang="ru-RU" sz="4000" dirty="0" smtClean="0"/>
              <a:t>с</a:t>
            </a:r>
            <a:r>
              <a:rPr lang="ru-RU" sz="4000" dirty="0" smtClean="0"/>
              <a:t>пишите</a:t>
            </a:r>
            <a:r>
              <a:rPr lang="ru-RU" sz="4000" dirty="0" smtClean="0"/>
              <a:t>, вставляя пропущенные буквы </a:t>
            </a:r>
            <a:r>
              <a:rPr lang="ru-RU" sz="4000" dirty="0" smtClean="0"/>
              <a:t>и расставляя </a:t>
            </a:r>
            <a:r>
              <a:rPr lang="ru-RU" sz="4000" dirty="0" smtClean="0"/>
              <a:t>знаки препинания. Сделайте морфологический </a:t>
            </a:r>
            <a:r>
              <a:rPr lang="ru-RU" sz="4000" dirty="0" smtClean="0"/>
              <a:t>разбор выделенных </a:t>
            </a:r>
            <a:r>
              <a:rPr lang="ru-RU" sz="4000" dirty="0" smtClean="0"/>
              <a:t>слов.</a:t>
            </a:r>
            <a:endParaRPr lang="ru-RU" sz="4000" dirty="0" smtClean="0"/>
          </a:p>
        </p:txBody>
      </p:sp>
      <p:pic>
        <p:nvPicPr>
          <p:cNvPr id="6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8545" y="3973478"/>
            <a:ext cx="3572419" cy="259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764" y="568036"/>
            <a:ext cx="10855036" cy="5608927"/>
          </a:xfrm>
        </p:spPr>
        <p:txBody>
          <a:bodyPr/>
          <a:lstStyle/>
          <a:p>
            <a:pPr indent="228600"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Примечание.</a:t>
            </a:r>
          </a:p>
          <a:p>
            <a:pPr indent="228600" algn="just">
              <a:buNone/>
            </a:pPr>
            <a:r>
              <a:rPr lang="ru-RU" dirty="0" smtClean="0"/>
              <a:t>Разделительный </a:t>
            </a:r>
            <a:r>
              <a:rPr lang="ru-RU" b="1" i="1" dirty="0" err="1" smtClean="0">
                <a:solidFill>
                  <a:srgbClr val="FF0000"/>
                </a:solidFill>
              </a:rPr>
              <a:t>ъ</a:t>
            </a:r>
            <a:r>
              <a:rPr lang="ru-RU" i="1" dirty="0" smtClean="0"/>
              <a:t> </a:t>
            </a:r>
            <a:r>
              <a:rPr lang="ru-RU" dirty="0" smtClean="0"/>
              <a:t>пишется после согласных перед буквами </a:t>
            </a:r>
            <a:r>
              <a:rPr lang="ru-RU" b="1" i="1" dirty="0" smtClean="0">
                <a:solidFill>
                  <a:srgbClr val="FF0000"/>
                </a:solidFill>
              </a:rPr>
              <a:t>я, </a:t>
            </a:r>
            <a:r>
              <a:rPr lang="ru-RU" b="1" i="1" dirty="0" err="1" smtClean="0">
                <a:solidFill>
                  <a:srgbClr val="FF0000"/>
                </a:solidFill>
              </a:rPr>
              <a:t>ю</a:t>
            </a:r>
            <a:r>
              <a:rPr lang="ru-RU" b="1" i="1" dirty="0" smtClean="0">
                <a:solidFill>
                  <a:srgbClr val="FF0000"/>
                </a:solidFill>
              </a:rPr>
              <a:t>, ё, е</a:t>
            </a:r>
            <a:r>
              <a:rPr lang="ru-RU" i="1" dirty="0" smtClean="0"/>
              <a:t> </a:t>
            </a:r>
            <a:r>
              <a:rPr lang="ru-RU" dirty="0" smtClean="0"/>
              <a:t>в следующих случаях:</a:t>
            </a:r>
          </a:p>
          <a:p>
            <a:pPr indent="228600" algn="just">
              <a:buNone/>
            </a:pPr>
            <a:r>
              <a:rPr lang="ru-RU" b="1" dirty="0" smtClean="0"/>
              <a:t>1.</a:t>
            </a:r>
            <a:r>
              <a:rPr lang="ru-RU" dirty="0" smtClean="0"/>
              <a:t>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После приставок</a:t>
            </a:r>
            <a:r>
              <a:rPr lang="ru-RU" dirty="0" smtClean="0"/>
              <a:t>, оканчивающихся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согласный</a:t>
            </a:r>
            <a:r>
              <a:rPr lang="ru-RU" dirty="0" smtClean="0"/>
              <a:t>.</a:t>
            </a:r>
          </a:p>
          <a:p>
            <a:pPr indent="228600" algn="just">
              <a:buNone/>
            </a:pPr>
            <a:r>
              <a:rPr lang="ru-RU" b="1" dirty="0" smtClean="0"/>
              <a:t>2.</a:t>
            </a:r>
            <a:r>
              <a:rPr lang="ru-RU" dirty="0" smtClean="0"/>
              <a:t> 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сложных словах </a:t>
            </a:r>
            <a:r>
              <a:rPr lang="ru-RU" dirty="0" smtClean="0"/>
              <a:t>после начальных частей 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двух, трёх, четырёх.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228600" algn="just">
              <a:buNone/>
            </a:pPr>
            <a:r>
              <a:rPr lang="ru-RU" dirty="0" smtClean="0"/>
              <a:t>Во всех случаях, кроме указанных выше, после согласных перед буквами </a:t>
            </a:r>
            <a:r>
              <a:rPr lang="ru-RU" b="1" i="1" dirty="0" smtClean="0">
                <a:solidFill>
                  <a:srgbClr val="FF0000"/>
                </a:solidFill>
              </a:rPr>
              <a:t>я, </a:t>
            </a:r>
            <a:r>
              <a:rPr lang="ru-RU" b="1" i="1" dirty="0" err="1" smtClean="0">
                <a:solidFill>
                  <a:srgbClr val="FF0000"/>
                </a:solidFill>
              </a:rPr>
              <a:t>ю</a:t>
            </a:r>
            <a:r>
              <a:rPr lang="ru-RU" b="1" i="1" dirty="0" smtClean="0">
                <a:solidFill>
                  <a:srgbClr val="FF0000"/>
                </a:solidFill>
              </a:rPr>
              <a:t>, ё, е</a:t>
            </a:r>
            <a:r>
              <a:rPr lang="ru-RU" i="1" dirty="0" smtClean="0">
                <a:solidFill>
                  <a:srgbClr val="FF0000"/>
                </a:solidFill>
              </a:rPr>
              <a:t>, </a:t>
            </a:r>
            <a:r>
              <a:rPr lang="ru-RU" b="1" i="1" dirty="0" smtClean="0">
                <a:solidFill>
                  <a:srgbClr val="FF0000"/>
                </a:solidFill>
              </a:rPr>
              <a:t>и </a:t>
            </a:r>
            <a:r>
              <a:rPr lang="ru-RU" dirty="0" smtClean="0"/>
              <a:t>пишется разделительный </a:t>
            </a:r>
            <a:r>
              <a:rPr lang="ru-RU" b="1" i="1" dirty="0" err="1" smtClean="0">
                <a:solidFill>
                  <a:srgbClr val="FF0000"/>
                </a:solidFill>
              </a:rPr>
              <a:t>ь</a:t>
            </a:r>
            <a:r>
              <a:rPr lang="ru-RU" i="1" dirty="0" smtClean="0"/>
              <a:t>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Documents and Settings\User\Мои документы\Мои рисунки\компьютеры и школа\Копия img6.jpg">
            <a:extLst>
              <a:ext uri="{FF2B5EF4-FFF2-40B4-BE49-F238E27FC236}">
                <a16:creationId xmlns:a16="http://schemas.microsoft.com/office/drawing/2014/main" xmlns="" id="{F8AAE6B6-B92D-4BE1-B986-DAD47796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8146" y="4350979"/>
            <a:ext cx="3188727" cy="228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0327" y="401782"/>
            <a:ext cx="11194473" cy="57751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Съёжиться —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съё-жи-ться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/>
              <a:t>3 слога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</a:t>
            </a:r>
            <a:r>
              <a:rPr lang="ru-RU" dirty="0" smtClean="0"/>
              <a:t>— </a:t>
            </a:r>
            <a:r>
              <a:rPr lang="ru-RU" b="1" dirty="0" smtClean="0">
                <a:solidFill>
                  <a:srgbClr val="FF0000"/>
                </a:solidFill>
              </a:rPr>
              <a:t>[</a:t>
            </a:r>
            <a:r>
              <a:rPr lang="ru-RU" b="1" dirty="0" err="1" smtClean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] </a:t>
            </a:r>
            <a:r>
              <a:rPr lang="ru-RU" dirty="0" smtClean="0"/>
              <a:t>— согласный, глухой (парный), твёрдый (парный)</a:t>
            </a:r>
            <a:br>
              <a:rPr lang="ru-RU" dirty="0" smtClean="0"/>
            </a:br>
            <a:r>
              <a:rPr lang="ru-RU" b="1" dirty="0" err="1" smtClean="0">
                <a:solidFill>
                  <a:srgbClr val="7030A0"/>
                </a:solidFill>
              </a:rPr>
              <a:t>ъ</a:t>
            </a:r>
            <a:r>
              <a:rPr lang="ru-RU" dirty="0" smtClean="0"/>
              <a:t>—</a:t>
            </a:r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ru-RU" b="1" dirty="0" smtClean="0">
                <a:solidFill>
                  <a:srgbClr val="FF0000"/>
                </a:solidFill>
              </a:rPr>
              <a:t> - 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     </a:t>
            </a:r>
            <a:r>
              <a:rPr lang="ru-RU" b="1" dirty="0" smtClean="0">
                <a:solidFill>
                  <a:srgbClr val="FF0000"/>
                </a:solidFill>
              </a:rPr>
              <a:t>[</a:t>
            </a:r>
            <a:r>
              <a:rPr lang="ru-RU" b="1" dirty="0" err="1" smtClean="0">
                <a:solidFill>
                  <a:srgbClr val="FF0000"/>
                </a:solidFill>
              </a:rPr>
              <a:t>й</a:t>
            </a:r>
            <a:r>
              <a:rPr lang="ru-RU" b="1" dirty="0" smtClean="0">
                <a:solidFill>
                  <a:srgbClr val="FF0000"/>
                </a:solidFill>
              </a:rPr>
              <a:t>’] </a:t>
            </a:r>
            <a:r>
              <a:rPr lang="ru-RU" dirty="0" smtClean="0"/>
              <a:t>— согласный, звонкий (непарный), мягкий (непарный)</a:t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[о ]</a:t>
            </a:r>
            <a:r>
              <a:rPr lang="ru-RU" dirty="0" smtClean="0"/>
              <a:t> — гласный, ударный</a:t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ж</a:t>
            </a:r>
            <a:r>
              <a:rPr lang="ru-RU" dirty="0" smtClean="0"/>
              <a:t>—</a:t>
            </a:r>
            <a:r>
              <a:rPr lang="ru-RU" b="1" dirty="0" smtClean="0">
                <a:solidFill>
                  <a:srgbClr val="FF0000"/>
                </a:solidFill>
              </a:rPr>
              <a:t>[</a:t>
            </a:r>
            <a:r>
              <a:rPr lang="ru-RU" b="1" dirty="0" err="1" smtClean="0">
                <a:solidFill>
                  <a:srgbClr val="FF0000"/>
                </a:solidFill>
              </a:rPr>
              <a:t>ж</a:t>
            </a:r>
            <a:r>
              <a:rPr lang="ru-RU" b="1" dirty="0" smtClean="0">
                <a:solidFill>
                  <a:srgbClr val="FF0000"/>
                </a:solidFill>
              </a:rPr>
              <a:t>]</a:t>
            </a:r>
            <a:r>
              <a:rPr lang="ru-RU" dirty="0" smtClean="0"/>
              <a:t> — согласный, звонкий (парный), твёрдый (непарный) </a:t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dirty="0" smtClean="0"/>
              <a:t>—</a:t>
            </a:r>
            <a:r>
              <a:rPr lang="ru-RU" b="1" dirty="0" smtClean="0">
                <a:solidFill>
                  <a:srgbClr val="FF0000"/>
                </a:solidFill>
              </a:rPr>
              <a:t>[</a:t>
            </a:r>
            <a:r>
              <a:rPr lang="ru-RU" b="1" dirty="0" err="1" smtClean="0">
                <a:solidFill>
                  <a:srgbClr val="FF0000"/>
                </a:solidFill>
              </a:rPr>
              <a:t>ы</a:t>
            </a:r>
            <a:r>
              <a:rPr lang="ru-RU" b="1" dirty="0" smtClean="0">
                <a:solidFill>
                  <a:srgbClr val="FF0000"/>
                </a:solidFill>
              </a:rPr>
              <a:t>]</a:t>
            </a:r>
            <a:r>
              <a:rPr lang="ru-RU" dirty="0" smtClean="0"/>
              <a:t> — гласный, безударный</a:t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т</a:t>
            </a:r>
            <a:r>
              <a:rPr lang="ru-RU" dirty="0" smtClean="0"/>
              <a:t>— </a:t>
            </a:r>
            <a:r>
              <a:rPr lang="ru-RU" b="1" dirty="0" smtClean="0">
                <a:solidFill>
                  <a:srgbClr val="FF0000"/>
                </a:solidFill>
              </a:rPr>
              <a:t>[</a:t>
            </a:r>
            <a:r>
              <a:rPr lang="ru-RU" b="1" dirty="0" err="1" smtClean="0">
                <a:solidFill>
                  <a:srgbClr val="FF0000"/>
                </a:solidFill>
              </a:rPr>
              <a:t>ц</a:t>
            </a:r>
            <a:r>
              <a:rPr lang="ru-RU" b="1" dirty="0" smtClean="0">
                <a:solidFill>
                  <a:srgbClr val="FF0000"/>
                </a:solidFill>
              </a:rPr>
              <a:t>]</a:t>
            </a:r>
            <a:r>
              <a:rPr lang="ru-RU" dirty="0" smtClean="0"/>
              <a:t> — согласный, глухой (непарный), твёрдый (непарный)</a:t>
            </a:r>
            <a:br>
              <a:rPr lang="ru-RU" dirty="0" smtClean="0"/>
            </a:br>
            <a:r>
              <a:rPr lang="ru-RU" b="1" dirty="0" err="1" smtClean="0">
                <a:solidFill>
                  <a:srgbClr val="7030A0"/>
                </a:solidFill>
              </a:rPr>
              <a:t>ь</a:t>
            </a:r>
            <a:r>
              <a:rPr lang="ru-RU" dirty="0" smtClean="0"/>
              <a:t>—</a:t>
            </a:r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ru-RU" b="1" dirty="0" smtClean="0">
                <a:solidFill>
                  <a:srgbClr val="FF0000"/>
                </a:solidFill>
              </a:rPr>
              <a:t> - 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с</a:t>
            </a:r>
            <a:r>
              <a:rPr lang="ru-RU" dirty="0" smtClean="0"/>
              <a:t>—</a:t>
            </a:r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ru-RU" b="1" dirty="0" smtClean="0">
                <a:solidFill>
                  <a:srgbClr val="FF0000"/>
                </a:solidFill>
              </a:rPr>
              <a:t> - 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я</a:t>
            </a:r>
            <a:r>
              <a:rPr lang="ru-RU" dirty="0" smtClean="0"/>
              <a:t>—</a:t>
            </a:r>
            <a:r>
              <a:rPr lang="ru-RU" b="1" dirty="0" smtClean="0">
                <a:solidFill>
                  <a:srgbClr val="FF0000"/>
                </a:solidFill>
              </a:rPr>
              <a:t>[а ]</a:t>
            </a:r>
            <a:r>
              <a:rPr lang="ru-RU" dirty="0" smtClean="0"/>
              <a:t> — гласный, безударный</a:t>
            </a:r>
            <a:br>
              <a:rPr lang="ru-RU" dirty="0" smtClean="0"/>
            </a:br>
            <a:endParaRPr lang="ru-RU" dirty="0" smtClean="0"/>
          </a:p>
          <a:p>
            <a:pPr indent="0">
              <a:buNone/>
            </a:pPr>
            <a:r>
              <a:rPr lang="ru-RU" b="1" dirty="0" smtClean="0"/>
              <a:t>9 букв, 7 звуков.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607127" y="3325090"/>
            <a:ext cx="207818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942109" y="5237018"/>
            <a:ext cx="5666509" cy="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13364" y="178960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ё</a:t>
            </a:r>
            <a:endParaRPr lang="ru-RU" sz="28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198407" y="1870364"/>
            <a:ext cx="270175" cy="1808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98407" y="2037362"/>
            <a:ext cx="256321" cy="2209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" descr="Фразеологизмы со словами «ухо» и «уши» и их знач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28364" y="3699162"/>
            <a:ext cx="2757055" cy="2757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8655" y="318655"/>
            <a:ext cx="11416145" cy="58583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Упражнение 14. </a:t>
            </a:r>
            <a:r>
              <a:rPr lang="ru-RU" sz="3600" b="1" dirty="0" smtClean="0"/>
              <a:t>Запишите максимальное количество фразеологизмов со словами </a:t>
            </a:r>
            <a:r>
              <a:rPr lang="ru-RU" sz="3600" b="1" i="1" dirty="0" smtClean="0">
                <a:solidFill>
                  <a:srgbClr val="7030A0"/>
                </a:solidFill>
              </a:rPr>
              <a:t>нога, рука, глаза, ухо, </a:t>
            </a:r>
            <a:r>
              <a:rPr lang="ru-RU" sz="3600" b="1" dirty="0" smtClean="0"/>
              <a:t>составьте несколько предложений.</a:t>
            </a:r>
            <a:endParaRPr lang="ru-RU" sz="3600" b="1" i="1" dirty="0" smtClean="0"/>
          </a:p>
          <a:p>
            <a:pPr indent="228600" algn="just">
              <a:buNone/>
            </a:pPr>
            <a:r>
              <a:rPr lang="ru-RU" sz="3600" dirty="0" smtClean="0"/>
              <a:t>Ни в зуб ногой, со всех ног, ноги в руки, рукой подать, куда глаза глядят, ни в одном глазу, держать ухо востро, медведь на ухо наступил.</a:t>
            </a:r>
            <a:endParaRPr lang="ru-RU" sz="3600" b="1" dirty="0" smtClean="0"/>
          </a:p>
          <a:p>
            <a:pPr indent="228600" algn="just">
              <a:buNone/>
            </a:pPr>
            <a:r>
              <a:rPr lang="ru-RU" sz="3600" i="1" dirty="0" smtClean="0"/>
              <a:t>Присаживайтесь, Амалия Павловна, </a:t>
            </a:r>
            <a:r>
              <a:rPr lang="ru-RU" sz="3600" b="1" i="1" dirty="0" smtClean="0">
                <a:solidFill>
                  <a:srgbClr val="00B050"/>
                </a:solidFill>
              </a:rPr>
              <a:t>в ногах правды нет.</a:t>
            </a:r>
          </a:p>
          <a:p>
            <a:pPr indent="228600" algn="just">
              <a:buNone/>
            </a:pPr>
            <a:r>
              <a:rPr lang="ru-RU" sz="3600" i="1" dirty="0" smtClean="0"/>
              <a:t>Несколько часов он бесцельно брёл </a:t>
            </a:r>
            <a:r>
              <a:rPr lang="ru-RU" sz="3600" b="1" i="1" dirty="0" smtClean="0">
                <a:solidFill>
                  <a:srgbClr val="00B050"/>
                </a:solidFill>
              </a:rPr>
              <a:t>куда глаза глядят.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Что изучает словообразование?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10818" y="1825625"/>
            <a:ext cx="8060788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Словообразование</a:t>
            </a:r>
            <a:r>
              <a:rPr lang="ru-RU" sz="4400" b="1" dirty="0" smtClean="0"/>
              <a:t> – это раздел науки о языке, который изучает способы образования новых слов.  </a:t>
            </a:r>
          </a:p>
        </p:txBody>
      </p:sp>
      <p:pic>
        <p:nvPicPr>
          <p:cNvPr id="6" name="Picture 4" descr="https://www.xn--80aamvfrenmk0d2c.xn--p1ai/upload/information_system_1/9/4/0/item_940/information_items_9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0691" y="3930643"/>
            <a:ext cx="4639234" cy="2927357"/>
          </a:xfrm>
          <a:prstGeom prst="rect">
            <a:avLst/>
          </a:prstGeom>
          <a:noFill/>
        </p:spPr>
      </p:pic>
      <p:pic>
        <p:nvPicPr>
          <p:cNvPr id="27650" name="Picture 2" descr="https://cdn1.ozone.ru/multimedia/10042200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69117">
            <a:off x="1112179" y="2060916"/>
            <a:ext cx="2341849" cy="377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Чем отличается разбор слова по составу от словообразовательного разбора?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812" y="1839693"/>
            <a:ext cx="11746523" cy="4351338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3200" dirty="0" smtClean="0"/>
              <a:t>При исследовании строения слов применяются два вида анализа: 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морфемный и словообразовательный разбор</a:t>
            </a:r>
            <a:r>
              <a:rPr lang="ru-RU" sz="3200" dirty="0" smtClean="0"/>
              <a:t>. 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Морфемный разбор слова </a:t>
            </a:r>
            <a:r>
              <a:rPr lang="ru-RU" sz="3200" dirty="0" smtClean="0"/>
              <a:t>– это выделение частей (морфем), из которых слово состоит. </a:t>
            </a:r>
          </a:p>
          <a:p>
            <a:pPr indent="228600" algn="just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Например:</a:t>
            </a:r>
            <a:r>
              <a:rPr lang="ru-RU" sz="3200" dirty="0" smtClean="0"/>
              <a:t> </a:t>
            </a:r>
            <a:r>
              <a:rPr lang="ru-RU" sz="3200" b="1" dirty="0" err="1" smtClean="0"/>
              <a:t>п</a:t>
            </a:r>
            <a:r>
              <a:rPr lang="ru-RU" sz="3200" b="1" dirty="0" smtClean="0"/>
              <a:t> о в о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к а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Словообразовательный разбор слова</a:t>
            </a:r>
            <a:r>
              <a:rPr lang="ru-RU" sz="3200" dirty="0" smtClean="0"/>
              <a:t> – это определение способа образования слова, т.е. выяснение, от чего и с помощью чего происходит образование конкретного слова.</a:t>
            </a:r>
            <a:endParaRPr lang="ru-RU" sz="3200" dirty="0"/>
          </a:p>
        </p:txBody>
      </p:sp>
      <p:sp>
        <p:nvSpPr>
          <p:cNvPr id="4" name="Половина рамки 3"/>
          <p:cNvSpPr/>
          <p:nvPr/>
        </p:nvSpPr>
        <p:spPr>
          <a:xfrm flipH="1">
            <a:off x="2983039" y="3929065"/>
            <a:ext cx="500066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3710174" y="3854548"/>
            <a:ext cx="677027" cy="225083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19130093" flipH="1">
            <a:off x="4659190" y="3812089"/>
            <a:ext cx="96383" cy="174836"/>
          </a:xfrm>
          <a:prstGeom prst="halfFrame">
            <a:avLst>
              <a:gd name="adj1" fmla="val 0"/>
              <a:gd name="adj2" fmla="val 5193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4877591" y="3986438"/>
            <a:ext cx="339177" cy="318276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812473" y="4378036"/>
            <a:ext cx="2036618" cy="13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4814457" y="4357255"/>
            <a:ext cx="96985" cy="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2777838" y="4357256"/>
            <a:ext cx="96984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8434" name="Picture 2" descr="https://xn--80achdsmthemz.xn--p1ai/plakaty/b8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3189" y="-3473"/>
            <a:ext cx="7623858" cy="6861473"/>
          </a:xfrm>
          <a:prstGeom prst="rect">
            <a:avLst/>
          </a:prstGeom>
          <a:noFill/>
        </p:spPr>
      </p:pic>
      <p:pic>
        <p:nvPicPr>
          <p:cNvPr id="6" name="Рисунок 4">
            <a:extLst>
              <a:ext uri="{FF2B5EF4-FFF2-40B4-BE49-F238E27FC236}">
                <a16:creationId xmlns="" xmlns:a16="http://schemas.microsoft.com/office/drawing/2014/main" id="{95EBE742-7EE6-417D-B95B-F42BBE953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76" y="2665116"/>
            <a:ext cx="4190714" cy="419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i.pinimg.com/736x/88/a1/62/88a162227e686039384b2d0ebd5264eb--software-testing-clipart.jpg">
            <a:extLst>
              <a:ext uri="{FF2B5EF4-FFF2-40B4-BE49-F238E27FC236}">
                <a16:creationId xmlns="" xmlns:a16="http://schemas.microsoft.com/office/drawing/2014/main" id="{8218E893-EFEB-4A9A-9858-5440F5E7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627" y="2988342"/>
            <a:ext cx="1951373" cy="362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1191</Words>
  <Application>Microsoft Office PowerPoint</Application>
  <PresentationFormat>Произвольный</PresentationFormat>
  <Paragraphs>164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Сегодня на уроке</vt:lpstr>
      <vt:lpstr>Проверка домашнего задания</vt:lpstr>
      <vt:lpstr>Слайд 4</vt:lpstr>
      <vt:lpstr>Слайд 5</vt:lpstr>
      <vt:lpstr>Слайд 6</vt:lpstr>
      <vt:lpstr>Что изучает словообразование?</vt:lpstr>
      <vt:lpstr>Чем отличается разбор слова по составу от словообразовательного разбора?</vt:lpstr>
      <vt:lpstr>Слайд 9</vt:lpstr>
      <vt:lpstr>Приставочный способ словообразования. </vt:lpstr>
      <vt:lpstr>Суффиксальный способ словообразования. </vt:lpstr>
      <vt:lpstr>Приставочно-суффиксальный способ словообразования. </vt:lpstr>
      <vt:lpstr>Безаффиксный (бессуффиксный) способ словообразования.</vt:lpstr>
      <vt:lpstr>Сложение.</vt:lpstr>
      <vt:lpstr>Переход из одной части речи в другую </vt:lpstr>
      <vt:lpstr>Как определить способ словообразования? </vt:lpstr>
      <vt:lpstr>Задание №1. Расположите однокоренные слова в последовательности их  образования.</vt:lpstr>
      <vt:lpstr>Слайд 18</vt:lpstr>
      <vt:lpstr>  Задание №2. Составьте новое слово. </vt:lpstr>
      <vt:lpstr>Что изучает морфология?</vt:lpstr>
      <vt:lpstr>Слайд 21</vt:lpstr>
      <vt:lpstr>Самостоятельные части речи</vt:lpstr>
      <vt:lpstr>Самостоятельные части речи</vt:lpstr>
      <vt:lpstr>Служебные части речи</vt:lpstr>
      <vt:lpstr>Задание №3. Придумайте предложения со словом «жгут».  </vt:lpstr>
      <vt:lpstr>Морфологические признаки самостоятельных частей речи.</vt:lpstr>
      <vt:lpstr>Образец морфологического разбора.</vt:lpstr>
      <vt:lpstr>Задание №4. Выполните морфологический разбор.</vt:lpstr>
      <vt:lpstr>Подведение итогов урока</vt:lpstr>
      <vt:lpstr>Задание на дом.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173</cp:revision>
  <dcterms:created xsi:type="dcterms:W3CDTF">2020-08-20T14:06:43Z</dcterms:created>
  <dcterms:modified xsi:type="dcterms:W3CDTF">2020-08-25T10:41:25Z</dcterms:modified>
</cp:coreProperties>
</file>