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1360" r:id="rId2"/>
    <p:sldId id="1359" r:id="rId3"/>
    <p:sldId id="258" r:id="rId4"/>
    <p:sldId id="256" r:id="rId5"/>
    <p:sldId id="1361" r:id="rId6"/>
    <p:sldId id="1362" r:id="rId7"/>
    <p:sldId id="1363" r:id="rId8"/>
    <p:sldId id="1385" r:id="rId9"/>
    <p:sldId id="1386" r:id="rId10"/>
    <p:sldId id="1366" r:id="rId11"/>
    <p:sldId id="1365" r:id="rId12"/>
    <p:sldId id="1368" r:id="rId13"/>
    <p:sldId id="1369" r:id="rId14"/>
    <p:sldId id="1370" r:id="rId15"/>
    <p:sldId id="1376" r:id="rId16"/>
    <p:sldId id="1390" r:id="rId17"/>
    <p:sldId id="1389" r:id="rId18"/>
    <p:sldId id="1388" r:id="rId19"/>
    <p:sldId id="1387" r:id="rId20"/>
    <p:sldId id="1391" r:id="rId21"/>
    <p:sldId id="1392" r:id="rId22"/>
    <p:sldId id="13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0" y="125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1E8F9-CEC1-45EC-BCD9-B1CC25037306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AD256-8EC1-4E12-92FB-44C4E187E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21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A3AE-ACA2-40A2-99B8-4BEEEA6B8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8A3732-F4B5-48F1-8143-8ECC7D82A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03717-4D3F-4FCC-A970-7F0976D5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66E55E-CD77-4709-8062-D7153223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19732E-B910-4D24-99CF-22C7405C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33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14028E-0A24-4E54-867D-6FA0FF572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3ACDD-515E-4539-A782-1549EDFD3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1F0796-28CC-45DC-9092-66D2F738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F5A338-D98C-4225-A144-3333AF2C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A5F3BF-EC49-4FE7-9E21-C5AD9B95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22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87ACAC-29E1-4041-AE0D-F7EF28896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027291-F62C-44EC-A131-84C92F0F8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8B4427-D65A-404D-87A2-5F5075904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8BBA8C-1639-4CE4-B119-A943945F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ED6583-6EB3-4A3C-BFBA-B5EB7435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61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9931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74150-6674-41B2-AB56-74A397E7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8844B1-60C1-47B9-9799-E195B261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A616F6-71E8-4D52-84E2-7B9010158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F50463-DA7D-4E34-BBAD-16551A67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0D4457-6638-4CB6-8CE8-DB75FBFF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83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76171-A331-43AC-A9E6-DE917D318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F93E70-E172-489D-9B64-5D1026128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8EFD8-0870-42C6-8CA1-946F70C5D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C68A0C-6F70-404B-8E59-86A38721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435911-8F81-4F9E-8B23-93023E8A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2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B8198-8650-415C-A968-A111103AF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E89EE1-ECB1-4A56-B203-B26AA76FE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36EF49-F6D2-4D6B-A518-0B5171DF7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911FF0-7319-4808-AC07-84D5F6D3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A96BDE-F5B4-49CE-988E-2E54E47C2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D13166-D00E-4D07-9865-1FD4EAE1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8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94B6E-F309-4928-AB56-4FE4D8F89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C29C00-F7CA-4E94-AC2B-282636119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1C4576-DF4A-4385-9C91-F192935BC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EF3A70-2BAE-41E7-9667-E13107E34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74A5A8-651D-420C-8A39-0ACC91588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87DD24-E355-41AC-9014-705E9C6C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A275DC-2EA4-4496-983F-41950B4E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979C64-EF99-4B78-8CF2-1224AB39C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64283-148F-460A-8B87-E04204BBC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407DC8-CFD4-452A-B2E6-942B17E71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F2CEE7-87D4-4092-8D23-A9A83001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0B66BC-F03A-41B5-9FC9-AB1205A4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4DE972-9DF9-4A75-8116-0D2F5548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EE1066-1AA6-4394-B8AC-665231FA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9391B0-6DF1-4419-83EC-ACE624C1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06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36B0D-D167-4D46-9F35-FF39C4423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6BA021-908D-4347-A8B1-96067F3A5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896913-D812-4134-ABB6-76681C8D2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444ACD-0E9C-45CD-98AD-A0BA62F60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F1AE42-27BE-4A4F-A968-C8EFCEDE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9B15A0-8DBE-477C-9D86-57151BA8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5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9EC69-F3A1-4182-8611-9519F7FD3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3C28FA-E245-4FEC-84C8-2D5359F44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CC7E7F-5925-45A3-A13D-B84E7A49A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03CC42-17CD-48D2-8DE8-48B2B9E8A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D499DA-8628-4C31-91AB-D9E91B96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EB7E79-DF6C-4469-AAAC-DD8BC39D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1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31D0E-B520-4C57-A5F5-4A24315F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892BDB-1732-4A09-935A-5B24143B3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9FF3E2-24AD-47BE-8268-23215698F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B2BB0-001B-41EC-853F-279369E20FCB}" type="datetimeFigureOut">
              <a:rPr lang="ru-RU" smtClean="0"/>
              <a:t>чт 18.03.21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7B0519-DB3D-4B40-A365-D6B16D595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998645-F74B-46F2-BC3C-B073A44BA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65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979720" y="2465014"/>
            <a:ext cx="5637320" cy="486190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4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44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sz="4400" b="1" dirty="0">
              <a:latin typeface="Arial"/>
              <a:cs typeface="Arial"/>
            </a:endParaRPr>
          </a:p>
          <a:p>
            <a:pPr marL="26841"/>
            <a:r>
              <a:rPr lang="ru-RU" sz="5400" b="1" spc="11" dirty="0">
                <a:solidFill>
                  <a:srgbClr val="2365C7"/>
                </a:solidFill>
                <a:latin typeface="Arial"/>
                <a:cs typeface="Arial"/>
              </a:rPr>
              <a:t>И.С. Тургенев.</a:t>
            </a:r>
          </a:p>
          <a:p>
            <a:pPr marL="26841"/>
            <a:r>
              <a:rPr lang="ru-RU" sz="5400" b="1" spc="11" dirty="0">
                <a:solidFill>
                  <a:srgbClr val="2365C7"/>
                </a:solidFill>
                <a:latin typeface="Arial"/>
                <a:cs typeface="Arial"/>
              </a:rPr>
              <a:t>«Записки охотника», «Бирюк».</a:t>
            </a:r>
          </a:p>
          <a:p>
            <a:pPr marL="26841"/>
            <a:endParaRPr sz="5400" b="1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6486" y="2700148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96485" y="4593907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5" y="228332"/>
            <a:ext cx="1546444" cy="153008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31172" y="273855"/>
            <a:ext cx="1546444" cy="146332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514818" y="355010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24465" y="1066265"/>
            <a:ext cx="1357409" cy="905028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</a:p>
          <a:p>
            <a:pPr>
              <a:spcBef>
                <a:spcPts val="201"/>
              </a:spcBef>
            </a:pPr>
            <a:endParaRPr sz="2747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6" y="456620"/>
            <a:ext cx="6469121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>
                <a:solidFill>
                  <a:sysClr val="window" lastClr="FFFFFF"/>
                </a:solidFill>
              </a:rPr>
              <a:t> 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" name="Picture 5" descr="http://supersoch.ucoz.ru/I_C_Typgenev/Turgenevivan.jpg">
            <a:extLst>
              <a:ext uri="{FF2B5EF4-FFF2-40B4-BE49-F238E27FC236}">
                <a16:creationId xmlns:a16="http://schemas.microsoft.com/office/drawing/2014/main" id="{9254B067-21C9-42D9-A770-7B94A13E7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66"/>
          <a:stretch/>
        </p:blipFill>
        <p:spPr bwMode="auto">
          <a:xfrm>
            <a:off x="7617041" y="2431909"/>
            <a:ext cx="4456590" cy="43239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62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0"/>
            <a:ext cx="12192000" cy="18554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kern="1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тема и идея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kern="1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«Записок охотника»</a:t>
            </a:r>
            <a:endParaRPr lang="ru-RU" sz="5400" b="1" kern="10" dirty="0">
              <a:ln w="9525">
                <a:solidFill>
                  <a:srgbClr val="800000"/>
                </a:solidFill>
                <a:round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3094BDE-BE56-4F29-BFE0-F616EB22D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515" y="1944210"/>
            <a:ext cx="11516173" cy="2281561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Тема: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изображение простого русского народа, крепостных крестьян, оценка их высоких духовных и нравственных качеств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Идея: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протест против крепостного права</a:t>
            </a:r>
          </a:p>
        </p:txBody>
      </p:sp>
      <p:sp>
        <p:nvSpPr>
          <p:cNvPr id="5" name="Oval 6" descr="glrx-810925292">
            <a:extLst>
              <a:ext uri="{FF2B5EF4-FFF2-40B4-BE49-F238E27FC236}">
                <a16:creationId xmlns:a16="http://schemas.microsoft.com/office/drawing/2014/main" id="{AFF057B6-2F0C-4410-B4F5-2CFAEC9C1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32" y="4333042"/>
            <a:ext cx="2362200" cy="244505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 cmpd="dbl">
            <a:solidFill>
              <a:srgbClr val="FFCC99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Oval 4" descr="glrx-486938476">
            <a:extLst>
              <a:ext uri="{FF2B5EF4-FFF2-40B4-BE49-F238E27FC236}">
                <a16:creationId xmlns:a16="http://schemas.microsoft.com/office/drawing/2014/main" id="{3E476B1D-E298-4A7C-8CBC-FE97047BC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0601" y="4481004"/>
            <a:ext cx="2286000" cy="21336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cmpd="dbl">
            <a:solidFill>
              <a:srgbClr val="FFCC99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Oval 5" descr="glrx-949188232">
            <a:extLst>
              <a:ext uri="{FF2B5EF4-FFF2-40B4-BE49-F238E27FC236}">
                <a16:creationId xmlns:a16="http://schemas.microsoft.com/office/drawing/2014/main" id="{458CAF02-9135-49E3-B1CC-0F5202B3A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1722" y="4325275"/>
            <a:ext cx="2569346" cy="2445058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 cmpd="dbl">
            <a:solidFill>
              <a:srgbClr val="FFCC99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11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004" y="1219200"/>
            <a:ext cx="11611992" cy="5413829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Создавая это произведение, Тургенев опирался на собственные впечатления о жизни крестьян в Орловской губернии. В имении матери жил лесник Бирюк, которого свои же крестьяне убили однажды в лесу. Эту историю писатель вложил в уста своего рассказчика Петра Петровича.     </a:t>
            </a:r>
          </a:p>
          <a:p>
            <a:pPr algn="l">
              <a:lnSpc>
                <a:spcPct val="120000"/>
              </a:lnSpc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0"/>
            <a:ext cx="12192000" cy="110308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 «Бирюк»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 descr="Рисунок1">
            <a:extLst>
              <a:ext uri="{FF2B5EF4-FFF2-40B4-BE49-F238E27FC236}">
                <a16:creationId xmlns:a16="http://schemas.microsoft.com/office/drawing/2014/main" id="{0C0CF8E7-B8E2-4E98-9584-898DABF80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930" y="3943713"/>
            <a:ext cx="3968320" cy="252125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 cmpd="dbl">
            <a:solidFill>
              <a:srgbClr val="FFCC99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08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006" y="1420429"/>
            <a:ext cx="11629746" cy="958788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«Бирюк», как и остальные рассказы в «Записках охотника» - это собрание образов крестьян.</a:t>
            </a:r>
            <a:endParaRPr 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D4D1944-A5F7-4401-8BF6-A6AD6F16459C}"/>
              </a:ext>
            </a:extLst>
          </p:cNvPr>
          <p:cNvSpPr/>
          <p:nvPr/>
        </p:nvSpPr>
        <p:spPr>
          <a:xfrm>
            <a:off x="0" y="0"/>
            <a:ext cx="12192000" cy="110308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 «Бирюк»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D3D917-6B26-4A43-BB63-1B5983EA2DC9}"/>
              </a:ext>
            </a:extLst>
          </p:cNvPr>
          <p:cNvSpPr/>
          <p:nvPr/>
        </p:nvSpPr>
        <p:spPr>
          <a:xfrm>
            <a:off x="5291091" y="2690336"/>
            <a:ext cx="6773661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Ужасающее бедственное положение этих талантливых и сильных людей, не дающее им раскрыться, заботиться хотя бы о чем-нибудь, кроме поиска пропитания и толкающее на преступления – это главная проблематика рассказа, озвученная автором.</a:t>
            </a:r>
          </a:p>
        </p:txBody>
      </p:sp>
      <p:pic>
        <p:nvPicPr>
          <p:cNvPr id="5" name="Picture 2" descr="Герои рассказа тургенева бирюк. &quot;Бирюк&quot;: анализ рассказа, основные  особенности. Образ Бирюка">
            <a:extLst>
              <a:ext uri="{FF2B5EF4-FFF2-40B4-BE49-F238E27FC236}">
                <a16:creationId xmlns:a16="http://schemas.microsoft.com/office/drawing/2014/main" id="{3A61B870-768E-4BD7-A51C-2841AA1E2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48" y="3000652"/>
            <a:ext cx="3790765" cy="322911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828947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1103" y="1407480"/>
            <a:ext cx="5353246" cy="5339549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3600" b="1" kern="10" dirty="0">
                <a:ln w="9525">
                  <a:solidFill>
                    <a:srgbClr val="800000"/>
                  </a:solidFill>
                  <a:round/>
                </a:ln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Бирюк - имя или прозвище?</a:t>
            </a:r>
          </a:p>
          <a:p>
            <a:pPr algn="l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Волк - одиночка; нелюдимый и   угрюмый человек.</a:t>
            </a:r>
          </a:p>
          <a:p>
            <a:pPr marL="457200" indent="-4572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    Смотреть бирюком (исподлобья);</a:t>
            </a:r>
          </a:p>
          <a:p>
            <a:pPr marL="457200" indent="-4572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     жить бирюком (одиноко, ни с кем не знаться).</a:t>
            </a:r>
          </a:p>
          <a:p>
            <a:pPr marL="457200" indent="-457200" algn="l" fontAlgn="base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457200" indent="-457200" algn="l" fontAlgn="base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(Толковый словарь русского языка)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fontAlgn="base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</a:pPr>
            <a:endParaRPr lang="ru-RU" sz="2800" i="1" dirty="0">
              <a:solidFill>
                <a:srgbClr val="000000"/>
              </a:solidFill>
            </a:endParaRPr>
          </a:p>
          <a:p>
            <a:pPr algn="l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-43543"/>
            <a:ext cx="12192000" cy="124822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 героя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-main-pic" descr="Картинка 1 из 9">
            <a:extLst>
              <a:ext uri="{FF2B5EF4-FFF2-40B4-BE49-F238E27FC236}">
                <a16:creationId xmlns:a16="http://schemas.microsoft.com/office/drawing/2014/main" id="{4DFDE0D4-559B-40F7-BE9D-B861365AD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7" t="-1241" r="11582" b="7384"/>
          <a:stretch/>
        </p:blipFill>
        <p:spPr bwMode="auto">
          <a:xfrm>
            <a:off x="544203" y="1538108"/>
            <a:ext cx="4798506" cy="4891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8393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86796A6-B006-44E3-ACA6-E6CE37747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807" y="244138"/>
            <a:ext cx="11493148" cy="6538402"/>
          </a:xfr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kern="10" dirty="0">
                <a:latin typeface="Arial" panose="020B0604020202020204" pitchFamily="34" charset="0"/>
                <a:cs typeface="Arial" panose="020B0604020202020204" pitchFamily="34" charset="0"/>
              </a:rPr>
              <a:t>       Имя - </a:t>
            </a:r>
            <a:r>
              <a:rPr lang="ru-RU" sz="2800" b="1" kern="10" dirty="0">
                <a:latin typeface="Arial" panose="020B0604020202020204" pitchFamily="34" charset="0"/>
                <a:cs typeface="Arial" panose="020B0604020202020204" pitchFamily="34" charset="0"/>
              </a:rPr>
              <a:t>Фома Кузьмич</a:t>
            </a:r>
            <a:r>
              <a:rPr lang="ru-RU" sz="2800" kern="10" dirty="0">
                <a:latin typeface="Arial" panose="020B0604020202020204" pitchFamily="34" charset="0"/>
                <a:cs typeface="Arial" panose="020B0604020202020204" pitchFamily="34" charset="0"/>
              </a:rPr>
              <a:t>, но все называют </a:t>
            </a:r>
            <a:r>
              <a:rPr lang="ru-RU" sz="2800" b="1" kern="10" dirty="0">
                <a:latin typeface="Arial" panose="020B0604020202020204" pitchFamily="34" charset="0"/>
                <a:cs typeface="Arial" panose="020B0604020202020204" pitchFamily="34" charset="0"/>
              </a:rPr>
              <a:t>Бирюком. </a:t>
            </a:r>
            <a:r>
              <a:rPr lang="ru-RU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Лесник был очень справедлив и всегда достойно наказывал нарушителей за воровство.</a:t>
            </a:r>
          </a:p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У Бирюка нелегкая судьба. На его руках остались дети, которых он воспитывал сам. Воровство для него было самым большим грехом.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Documents and Settings\Наташа\Рабочий стол\ПРЕЗЕНТАЦИИ ДОРАБОТАТЬ\Бирюк. Тургенева\002.jpg">
            <a:extLst>
              <a:ext uri="{FF2B5EF4-FFF2-40B4-BE49-F238E27FC236}">
                <a16:creationId xmlns:a16="http://schemas.microsoft.com/office/drawing/2014/main" id="{D3D4D355-88CA-4B0F-9553-620A6A32F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821" y="2769326"/>
            <a:ext cx="4189556" cy="3713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62130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8734" y="1340528"/>
            <a:ext cx="7359606" cy="5517472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 Согласно сюжету, в прямой конфликт вступают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Фома Кузьмич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по прозвищу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Бирюк,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лесник, честно выполняющий свои обязанности по охране леса, и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бедный крестьянин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которого нужда заставила воровать дрова.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Рассказчик-охотник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оказавшийся в доме лесника из-за начавшейся непогоды, становится свидетелем этого инцидента. Он наблюдает за тем, как даже во время разбушевавшейся грозы Бирюк едет в лес, чтобы поймать с поличным воришку.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0"/>
            <a:ext cx="12191999" cy="126274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Тест по рассказу Бирюк - Иван Тургенев - Викторина с ответами">
            <a:extLst>
              <a:ext uri="{FF2B5EF4-FFF2-40B4-BE49-F238E27FC236}">
                <a16:creationId xmlns:a16="http://schemas.microsoft.com/office/drawing/2014/main" id="{21321CC1-059E-45D9-8F5A-693684917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0" y="1420427"/>
            <a:ext cx="4190261" cy="26899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Тургенев «Бирюк» – краткое содержание - Русская историческая библиотека">
            <a:extLst>
              <a:ext uri="{FF2B5EF4-FFF2-40B4-BE49-F238E27FC236}">
                <a16:creationId xmlns:a16="http://schemas.microsoft.com/office/drawing/2014/main" id="{E995C123-136E-4BDC-A27A-BC10B52E8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44" y="4268045"/>
            <a:ext cx="3116062" cy="24168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4268768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6424" y="1424107"/>
            <a:ext cx="5732016" cy="4963632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 Лесник находит крестьянина-воришку и связывает его. Крестьянин просит Бирюка отпустить его и объясняет, что ворует лес из бедности. Но Бирюк вначале неумолим. После долгой ругани, споров и мольбы Бирюк внезапно развязывает мужика и выталкивает за дверь с пожеланием убираться и больше не попадаться ему на глаза.</a:t>
            </a:r>
            <a:b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0"/>
            <a:ext cx="12191999" cy="126274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Фото: Бирюк / Кадр из фильма «Бирюк» (1977) #733695">
            <a:extLst>
              <a:ext uri="{FF2B5EF4-FFF2-40B4-BE49-F238E27FC236}">
                <a16:creationId xmlns:a16="http://schemas.microsoft.com/office/drawing/2014/main" id="{C512B5C0-0B78-4CE8-86EE-63FE90664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82" y="1376887"/>
            <a:ext cx="4548338" cy="34365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4" name="Picture 8" descr="Киноклуб &quot;Феникс&quot; -&gt; Бирюк (1977)">
            <a:extLst>
              <a:ext uri="{FF2B5EF4-FFF2-40B4-BE49-F238E27FC236}">
                <a16:creationId xmlns:a16="http://schemas.microsoft.com/office/drawing/2014/main" id="{175DD33A-9DBC-440E-8E4B-888D2B829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81" y="4202728"/>
            <a:ext cx="3554909" cy="25567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8507662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575" y="4245428"/>
            <a:ext cx="11620869" cy="2024743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pPr algn="l">
              <a:lnSpc>
                <a:spcPct val="10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Так неожиданно для всех разрешился внутренний конфликт героя: жестокость, навязанная долгом службы, уступила место сочувствию и пониманию чужой беды.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1" y="0"/>
            <a:ext cx="12191999" cy="111034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Конфликт рассказа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F91DDC4-8562-416D-919C-47F39A0307E7}"/>
              </a:ext>
            </a:extLst>
          </p:cNvPr>
          <p:cNvSpPr/>
          <p:nvPr/>
        </p:nvSpPr>
        <p:spPr>
          <a:xfrm>
            <a:off x="248576" y="1419445"/>
            <a:ext cx="11620868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 литературном произведении - это противоборство, противоречие между действующими силами: характерами нескольких героев или различными сторонами характера одного героя. </a:t>
            </a:r>
            <a:endParaRPr lang="ru-RU" sz="3200" kern="10" dirty="0">
              <a:ln w="9525">
                <a:solidFill>
                  <a:srgbClr val="000000"/>
                </a:solidFill>
                <a:round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3895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5013" y="1376040"/>
            <a:ext cx="4643022" cy="5362112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Иван Сергеевич Тургенев огромное внимание уделил быту главного героя. </a:t>
            </a:r>
          </a:p>
          <a:p>
            <a:pPr algn="l">
              <a:lnSpc>
                <a:spcPct val="10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Обстановка избы Бирюка, «закоптелой, низкой и пустой», говорит о бедности и убогости. В то время именно таким образом и жили практически все крестьяне. </a:t>
            </a:r>
          </a:p>
        </p:txBody>
      </p:sp>
      <p:pic>
        <p:nvPicPr>
          <p:cNvPr id="6158" name="Picture 14" descr="Бирюк»: краткое содержание, тема и конфликт рассказа Тургенева">
            <a:extLst>
              <a:ext uri="{FF2B5EF4-FFF2-40B4-BE49-F238E27FC236}">
                <a16:creationId xmlns:a16="http://schemas.microsoft.com/office/drawing/2014/main" id="{2FEA86BE-629B-44AA-ADAF-0919FB968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6" y="3923931"/>
            <a:ext cx="5025394" cy="28142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0"/>
            <a:ext cx="12191999" cy="126274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описания быта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6" name="Picture 12" descr="Бирюк (Тургенев) - краткое содержание для читательского дневника">
            <a:extLst>
              <a:ext uri="{FF2B5EF4-FFF2-40B4-BE49-F238E27FC236}">
                <a16:creationId xmlns:a16="http://schemas.microsoft.com/office/drawing/2014/main" id="{C698AA8F-5A61-4641-AC84-D935FDF7F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43" y="1482572"/>
            <a:ext cx="3497802" cy="32669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4462751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1211" y="1916106"/>
            <a:ext cx="5566299" cy="3613211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Тургенев – мастер портретных зарисовок, он достоверно рисует картины народной жизни, ничего не приукрашивая, испытывая сочувствие к простому народу. 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1"/>
            <a:ext cx="12191999" cy="118872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Сочувствие к народу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Иван Тургенев. «Бирюк»">
            <a:extLst>
              <a:ext uri="{FF2B5EF4-FFF2-40B4-BE49-F238E27FC236}">
                <a16:creationId xmlns:a16="http://schemas.microsoft.com/office/drawing/2014/main" id="{B434F0CF-4978-4D60-9258-E94B0BC20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3" y="1536170"/>
            <a:ext cx="5566299" cy="5068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65034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" y="1"/>
            <a:ext cx="12192000" cy="11103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Биография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 descr="gerb">
            <a:extLst>
              <a:ext uri="{FF2B5EF4-FFF2-40B4-BE49-F238E27FC236}">
                <a16:creationId xmlns:a16="http://schemas.microsoft.com/office/drawing/2014/main" id="{43BC12E0-36BF-4D88-B7DA-647E67D58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250" y="1844675"/>
            <a:ext cx="3575420" cy="46085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2F2534-FDA0-4B03-AA3A-966ADBF277E6}"/>
              </a:ext>
            </a:extLst>
          </p:cNvPr>
          <p:cNvSpPr/>
          <p:nvPr/>
        </p:nvSpPr>
        <p:spPr>
          <a:xfrm>
            <a:off x="4493622" y="1711238"/>
            <a:ext cx="726294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 Сергеевич 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родился </a:t>
            </a:r>
            <a:r>
              <a:rPr lang="ru-RU" sz="3000" b="1">
                <a:latin typeface="Arial" panose="020B0604020202020204" pitchFamily="34" charset="0"/>
                <a:cs typeface="Arial" panose="020B0604020202020204" pitchFamily="34" charset="0"/>
              </a:rPr>
              <a:t>28 октября 1818г.  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в Орле.</a:t>
            </a:r>
          </a:p>
          <a:p>
            <a:pPr algn="ctr"/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Отец, Сергей Николаевич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, (1793–1834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г.г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.) принадлежал к старинному дворянскому роду Тургеневых, известному с XV в. </a:t>
            </a:r>
          </a:p>
          <a:p>
            <a:pPr algn="ctr"/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Мать, Варвара Петровна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, (1788–1850г.г.) – урождённая Лутовинова, история её рода восходит к XVII в. </a:t>
            </a:r>
          </a:p>
        </p:txBody>
      </p:sp>
    </p:spTree>
    <p:extLst>
      <p:ext uri="{BB962C8B-B14F-4D97-AF65-F5344CB8AC3E}">
        <p14:creationId xmlns:p14="http://schemas.microsoft.com/office/powerpoint/2010/main" val="1240910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8746" y="1720161"/>
            <a:ext cx="6587230" cy="4248297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dirty="0"/>
              <a:t>  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Создавая это произведение, как и весь цикл «Записки охотника», Тургенев опирался на собственные впечатления от родных ему мест, от жизни крестьян в Орловской губернии. 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0"/>
            <a:ext cx="12191999" cy="126274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Сочувствие к народу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Тургенев 3">
            <a:extLst>
              <a:ext uri="{FF2B5EF4-FFF2-40B4-BE49-F238E27FC236}">
                <a16:creationId xmlns:a16="http://schemas.microsoft.com/office/drawing/2014/main" id="{DAE43413-497C-4115-8E54-0C98D68BB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28" y="1522188"/>
            <a:ext cx="4486275" cy="49673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91057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5278" y="1331650"/>
            <a:ext cx="6542842" cy="5308847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anchor="ctr">
            <a:normAutofit lnSpcReduction="10000"/>
          </a:bodyPr>
          <a:lstStyle/>
          <a:p>
            <a:pPr lvl="0" algn="l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827F4C"/>
              </a:buClr>
              <a:buSzPct val="65000"/>
              <a:defRPr/>
            </a:pPr>
            <a:r>
              <a:rPr lang="ru-RU" dirty="0"/>
              <a:t>    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последние годы Тургенев тяжело болел и вскоре умер.</a:t>
            </a:r>
            <a:r>
              <a:rPr lang="ru-RU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 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 произошло в </a:t>
            </a:r>
            <a:r>
              <a:rPr lang="ru-RU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Буживале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под Парижем, 22 августа 1883 г. </a:t>
            </a:r>
          </a:p>
          <a:p>
            <a:pPr lvl="0" algn="l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827F4C"/>
              </a:buClr>
              <a:buSzPct val="65000"/>
              <a:defRPr/>
            </a:pP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Похоронили писателя в Петербурге на Волковском кладбище. Смерть писателя стала потрясением для его поклонников — и процессия из людей, пришедших проститься с Тургеневым, протянулась на несколько километров. 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0"/>
            <a:ext cx="12191999" cy="126274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Тяжелая болезнь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Памятник на могиле Тургенева">
            <a:extLst>
              <a:ext uri="{FF2B5EF4-FFF2-40B4-BE49-F238E27FC236}">
                <a16:creationId xmlns:a16="http://schemas.microsoft.com/office/drawing/2014/main" id="{BDCA5379-87B3-4AB2-90D7-353557189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617" y="1420427"/>
            <a:ext cx="4545367" cy="5220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19115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 anchor="ctr"/>
          <a:lstStyle/>
          <a:p>
            <a:pPr algn="ctr"/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самостоятельной работы</a:t>
            </a:r>
          </a:p>
          <a:p>
            <a:pPr lvl="1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lvl="1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1. Прочитайте в учебнике рассказ «Бирюк» (с.138 -145).</a:t>
            </a:r>
          </a:p>
          <a:p>
            <a:pPr lvl="1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2. Найти в тексте описание грозы,  которая застала путников в лесу; описание избы, в которой жил Бирюк; описание внешности Бирюка.</a:t>
            </a:r>
          </a:p>
          <a:p>
            <a:pPr lvl="1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3. Подготовьте художественный пересказ любого из описаний.</a:t>
            </a:r>
          </a:p>
          <a:p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1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1999" cy="142385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11" descr="ote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6959" y="1589103"/>
            <a:ext cx="3848317" cy="4503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12" descr="Мат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91" y="1589102"/>
            <a:ext cx="3428105" cy="45037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1379900" y="6191976"/>
            <a:ext cx="39323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dirty="0"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Сергей Николаевич Тургенев</a:t>
            </a:r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6528571" y="6205040"/>
            <a:ext cx="44248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Варвара Петровна Лутовинова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1" y="1"/>
            <a:ext cx="12191999" cy="13582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Детство писателя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27773833-C113-4642-801B-DA399E8C2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472" y="1943219"/>
            <a:ext cx="4509153" cy="3852909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Детство будущего писателя прошло в имении и усадьбе Спасское-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Лутовиново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близ города Мценска Орловской губернии, где в наши дни находится дом-музей писателя. </a:t>
            </a:r>
          </a:p>
        </p:txBody>
      </p:sp>
      <p:pic>
        <p:nvPicPr>
          <p:cNvPr id="5" name="Picture 6" descr="Спасское-Лутовиново">
            <a:extLst>
              <a:ext uri="{FF2B5EF4-FFF2-40B4-BE49-F238E27FC236}">
                <a16:creationId xmlns:a16="http://schemas.microsoft.com/office/drawing/2014/main" id="{EEB4DF9B-B0AF-4034-96C5-98A2259C7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5361" y="1661761"/>
            <a:ext cx="5592933" cy="4762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37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714" y="1473693"/>
            <a:ext cx="11956672" cy="5273336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Мать Тургенева Варвара Петровна правила «подданными» на манер самодержавной государыни. Любимое ее изречение было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«хочу казню, хочу милую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». С добродушным от</a:t>
            </a:r>
          </a:p>
          <a:p>
            <a:pPr algn="l">
              <a:lnSpc>
                <a:spcPct val="100000"/>
              </a:lnSpc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природы и мечтательным сыном она </a:t>
            </a:r>
          </a:p>
          <a:p>
            <a:pPr algn="l">
              <a:lnSpc>
                <a:spcPct val="100000"/>
              </a:lnSpc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обходилась сурово, желая воспитать в </a:t>
            </a:r>
          </a:p>
          <a:p>
            <a:pPr algn="l">
              <a:lnSpc>
                <a:spcPct val="100000"/>
              </a:lnSpc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«настоящего Лутовинова»,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но напрасно.</a:t>
            </a:r>
          </a:p>
          <a:p>
            <a:pPr algn="l">
              <a:lnSpc>
                <a:spcPct val="100000"/>
              </a:lnSpc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 Она лишь ранила сердце мальчика, </a:t>
            </a:r>
          </a:p>
          <a:p>
            <a:pPr algn="l">
              <a:lnSpc>
                <a:spcPct val="100000"/>
              </a:lnSpc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(позднее она станет прототипом капризных</a:t>
            </a:r>
          </a:p>
          <a:p>
            <a:pPr algn="l">
              <a:lnSpc>
                <a:spcPct val="100000"/>
              </a:lnSpc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барынь в повестях Тургенева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(«Муму», 1852 г.). 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1"/>
            <a:ext cx="12192000" cy="133165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Детство писателя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8" descr="12let">
            <a:extLst>
              <a:ext uri="{FF2B5EF4-FFF2-40B4-BE49-F238E27FC236}">
                <a16:creationId xmlns:a16="http://schemas.microsoft.com/office/drawing/2014/main" id="{858B81D2-C22D-43FB-AC94-F6AABC090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t="800" r="3271" b="2310"/>
          <a:stretch/>
        </p:blipFill>
        <p:spPr>
          <a:xfrm>
            <a:off x="8655728" y="2752078"/>
            <a:ext cx="3401558" cy="3889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91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0197" y="1697287"/>
            <a:ext cx="6609805" cy="4154876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lvl="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7F4C"/>
              </a:buClr>
              <a:buSzPct val="65000"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Вместе с тем Варвара Петровна была женщиной образованной и не чуждой литературным интересам. На наставников для сыновей Николая, Ивана и Сергея она не скупилась.</a:t>
            </a:r>
          </a:p>
          <a:p>
            <a:pPr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7F4C"/>
              </a:buClr>
              <a:buSzPct val="65000"/>
              <a:defRPr/>
            </a:pP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С малых лет Тургенева вывозили за границу, а после переезда семейства в Москву в 1827 г. юношу обучали лучшие педагоги.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27F4C"/>
              </a:buClr>
              <a:buSzPct val="65000"/>
              <a:buFont typeface="Wingdings" panose="05000000000000000000" pitchFamily="2" charset="2"/>
              <a:buChar char="n"/>
              <a:defRPr/>
            </a:pPr>
            <a:endParaRPr lang="ru-RU" sz="2800" b="1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16382"/>
            <a:ext cx="12192000" cy="123399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 учёбы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20let">
            <a:extLst>
              <a:ext uri="{FF2B5EF4-FFF2-40B4-BE49-F238E27FC236}">
                <a16:creationId xmlns:a16="http://schemas.microsoft.com/office/drawing/2014/main" id="{0A5B62B6-D44C-425F-9C43-F6E48F4EE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386" y="1473693"/>
            <a:ext cx="4002322" cy="5175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20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6331" y="1695635"/>
            <a:ext cx="6968972" cy="4676136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</a:pP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моменту поступления на словесное отделение философского факультета Московского университета в 1833 г. он уже говорил на французском, немецком, английском языках и сочинял стихи. </a:t>
            </a:r>
          </a:p>
          <a:p>
            <a:pPr algn="l">
              <a:lnSpc>
                <a:spcPct val="100000"/>
              </a:lnSpc>
            </a:pP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1834 г. Тургенев перешел в Петербургский университет, который окончил в 1837 году.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-380"/>
            <a:ext cx="12192000" cy="117603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Тургенев Иван Сергеевич — биография писателя, личная жизнь, фото, портреты,  книги">
            <a:extLst>
              <a:ext uri="{FF2B5EF4-FFF2-40B4-BE49-F238E27FC236}">
                <a16:creationId xmlns:a16="http://schemas.microsoft.com/office/drawing/2014/main" id="{D077C62B-18E3-4876-ACB4-ACB4867D6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62" y="1695636"/>
            <a:ext cx="3466240" cy="4676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54097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1148B-0194-4A95-96D9-5C8528A0C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4079"/>
          </a:xfrm>
        </p:spPr>
        <p:txBody>
          <a:bodyPr/>
          <a:lstStyle/>
          <a:p>
            <a:r>
              <a:rPr lang="ru-RU" dirty="0"/>
              <a:t>Нежинская гимназия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236C7C-B0EA-4355-BF35-48A440B99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97" y="1509204"/>
            <a:ext cx="5427276" cy="5196327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 algn="ctr" defTabSz="457207">
              <a:lnSpc>
                <a:spcPct val="10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 1847 г., по приглашению Некрасова, в преобразованном журнале «Современник» выходят его первые главы 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«Записок охотника,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которые принесли автору огромный успех, и он начал работу над остальными рассказами про охоту.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5F861C4D-E230-4464-A7A4-58FBAF4ABF95}"/>
              </a:ext>
            </a:extLst>
          </p:cNvPr>
          <p:cNvSpPr/>
          <p:nvPr/>
        </p:nvSpPr>
        <p:spPr>
          <a:xfrm>
            <a:off x="0" y="-7184"/>
            <a:ext cx="12192000" cy="11436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Расцвет творчества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4F201C5-EB0D-4800-8BB3-E25840EC616E}"/>
              </a:ext>
            </a:extLst>
          </p:cNvPr>
          <p:cNvSpPr/>
          <p:nvPr/>
        </p:nvSpPr>
        <p:spPr>
          <a:xfrm>
            <a:off x="6283234" y="1509204"/>
            <a:ext cx="5447127" cy="51963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Успеха не предвидели ни автор, ни издатель, но успех был необыкновенный. Белинский в статье «</a:t>
            </a: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Взгляд на русскую литературу 1847 г.</a:t>
            </a:r>
            <a:r>
              <a:rPr lang="ru-RU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писал, что в этой «маленькой пьеске» «автор зашел к народу с такой стороны, с какой до него к нему еще никто не заходил».</a:t>
            </a:r>
          </a:p>
        </p:txBody>
      </p:sp>
    </p:spTree>
    <p:extLst>
      <p:ext uri="{BB962C8B-B14F-4D97-AF65-F5344CB8AC3E}">
        <p14:creationId xmlns:p14="http://schemas.microsoft.com/office/powerpoint/2010/main" val="3506576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9" descr="64120522_Siluyet">
            <a:extLst>
              <a:ext uri="{FF2B5EF4-FFF2-40B4-BE49-F238E27FC236}">
                <a16:creationId xmlns:a16="http://schemas.microsoft.com/office/drawing/2014/main" id="{EF51EFE3-A4C5-48C6-8AB7-E56053DF2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75" y="1242874"/>
            <a:ext cx="7111014" cy="5459522"/>
          </a:xfrm>
          <a:prstGeom prst="ellipse">
            <a:avLst/>
          </a:prstGeom>
          <a:blipFill dpi="0" rotWithShape="1">
            <a:blip r:embed="rId2">
              <a:lum bright="36000"/>
            </a:blip>
            <a:srcRect/>
            <a:stretch>
              <a:fillRect/>
            </a:stretch>
          </a:blipFill>
          <a:ln w="38100" cmpd="dbl">
            <a:solidFill>
              <a:srgbClr val="FFCC99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всех рассказах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присутствует один и тот же герой 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Пётр Петрович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дворянин из села Спасское.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рассказывает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случаях, происходивших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ним во время охоты.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1773" y="2168434"/>
            <a:ext cx="4271554" cy="3553097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В августе 1852 г. публикуется одна из самых главных книг Тургенева —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«Записки охотника».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Книга  состоит из нескольких рассказов.</a:t>
            </a:r>
          </a:p>
          <a:p>
            <a:pPr algn="l">
              <a:lnSpc>
                <a:spcPct val="110000"/>
              </a:lnSpc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1"/>
            <a:ext cx="12192000" cy="11363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«Записки охотника»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9710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951</Words>
  <Application>Microsoft Office PowerPoint</Application>
  <PresentationFormat>Широкоэкранный</PresentationFormat>
  <Paragraphs>87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MingLiU-ExtB</vt:lpstr>
      <vt:lpstr>Arial</vt:lpstr>
      <vt:lpstr>Calibri</vt:lpstr>
      <vt:lpstr>Calibri Light</vt:lpstr>
      <vt:lpstr>Tahoma</vt:lpstr>
      <vt:lpstr>Wingdings</vt:lpstr>
      <vt:lpstr>Тема Office</vt:lpstr>
      <vt:lpstr>Презентация PowerPoint</vt:lpstr>
      <vt:lpstr>Презентация PowerPoint</vt:lpstr>
      <vt:lpstr>Родители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Нежинская гимназия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vika vika</cp:lastModifiedBy>
  <cp:revision>107</cp:revision>
  <dcterms:created xsi:type="dcterms:W3CDTF">2020-10-21T13:45:23Z</dcterms:created>
  <dcterms:modified xsi:type="dcterms:W3CDTF">2021-03-17T19:26:46Z</dcterms:modified>
</cp:coreProperties>
</file>