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60" r:id="rId2"/>
    <p:sldId id="325" r:id="rId3"/>
    <p:sldId id="374" r:id="rId4"/>
    <p:sldId id="448" r:id="rId5"/>
    <p:sldId id="449" r:id="rId6"/>
    <p:sldId id="415" r:id="rId7"/>
    <p:sldId id="424" r:id="rId8"/>
    <p:sldId id="425" r:id="rId9"/>
    <p:sldId id="426" r:id="rId10"/>
    <p:sldId id="446" r:id="rId11"/>
    <p:sldId id="423" r:id="rId12"/>
    <p:sldId id="438" r:id="rId13"/>
    <p:sldId id="1359" r:id="rId14"/>
    <p:sldId id="256" r:id="rId15"/>
    <p:sldId id="1361" r:id="rId16"/>
    <p:sldId id="385" r:id="rId17"/>
    <p:sldId id="1362" r:id="rId18"/>
    <p:sldId id="1363" r:id="rId19"/>
    <p:sldId id="1386" r:id="rId20"/>
    <p:sldId id="1366" r:id="rId21"/>
    <p:sldId id="1385" r:id="rId22"/>
    <p:sldId id="1365" r:id="rId23"/>
    <p:sldId id="1368" r:id="rId24"/>
    <p:sldId id="1369" r:id="rId25"/>
    <p:sldId id="13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E8F9-CEC1-45EC-BCD9-B1CC25037306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D256-8EC1-4E12-92FB-44C4E187E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3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2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2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4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9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4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6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A3AE-ACA2-40A2-99B8-4BEEEA6B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8A3732-F4B5-48F1-8143-8ECC7D82A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03717-4D3F-4FCC-A970-7F0976D5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6E55E-CD77-4709-8062-D7153223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9732E-B910-4D24-99CF-22C7405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3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4028E-0A24-4E54-867D-6FA0FF5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3ACDD-515E-4539-A782-1549EDFD3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F0796-28CC-45DC-9092-66D2F73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5A338-D98C-4225-A144-3333AF2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5F3BF-EC49-4FE7-9E21-C5AD9B95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7ACAC-29E1-4041-AE0D-F7EF2889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27291-F62C-44EC-A131-84C92F0F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B4427-D65A-404D-87A2-5F507590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BBA8C-1639-4CE4-B119-A943945F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D6583-6EB3-4A3C-BFBA-B5EB7435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6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31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30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4150-6674-41B2-AB56-74A397E7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844B1-60C1-47B9-9799-E195B261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616F6-71E8-4D52-84E2-7B901015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50463-DA7D-4E34-BBAD-16551A67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D4457-6638-4CB6-8CE8-DB75FBFF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76171-A331-43AC-A9E6-DE917D31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93E70-E172-489D-9B64-5D1026128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8EFD8-0870-42C6-8CA1-946F70C5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68A0C-6F70-404B-8E59-86A3872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35911-8F81-4F9E-8B23-93023E8A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8198-8650-415C-A968-A111103A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89EE1-ECB1-4A56-B203-B26AA76FE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36EF49-F6D2-4D6B-A518-0B5171DF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911FF0-7319-4808-AC07-84D5F6D3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A96BDE-F5B4-49CE-988E-2E54E47C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13166-D00E-4D07-9865-1FD4EAE1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94B6E-F309-4928-AB56-4FE4D8F8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29C00-F7CA-4E94-AC2B-28263611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C4576-DF4A-4385-9C91-F192935BC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EF3A70-2BAE-41E7-9667-E13107E3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74A5A8-651D-420C-8A39-0ACC91588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7DD24-E355-41AC-9014-705E9C6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A275DC-2EA4-4496-983F-41950B4E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979C64-EF99-4B78-8CF2-1224AB39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4283-148F-460A-8B87-E04204BB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407DC8-CFD4-452A-B2E6-942B17E7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F2CEE7-87D4-4092-8D23-A9A8300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0B66BC-F03A-41B5-9FC9-AB1205A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4DE972-9DF9-4A75-8116-0D2F554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E1066-1AA6-4394-B8AC-665231FA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9391B0-6DF1-4419-83EC-ACE624C1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6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36B0D-D167-4D46-9F35-FF39C442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BA021-908D-4347-A8B1-96067F3A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896913-D812-4134-ABB6-76681C8D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44ACD-0E9C-45CD-98AD-A0BA62F6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1AE42-27BE-4A4F-A968-C8EFCEDE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B15A0-8DBE-477C-9D86-57151BA8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9EC69-F3A1-4182-8611-9519F7FD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3C28FA-E245-4FEC-84C8-2D5359F44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CC7E7F-5925-45A3-A13D-B84E7A49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3CC42-17CD-48D2-8DE8-48B2B9E8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499DA-8628-4C31-91AB-D9E91B96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B7E79-DF6C-4469-AAAC-DD8BC39D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31D0E-B520-4C57-A5F5-4A24315F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92BDB-1732-4A09-935A-5B24143B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FF3E2-24AD-47BE-8268-23215698F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BB0-001B-41EC-853F-279369E20FCB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B0519-DB3D-4B40-A365-D6B16D59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98645-F74B-46F2-BC3C-B073A44B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79719" y="2634833"/>
            <a:ext cx="6837710" cy="426174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8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ru-RU" sz="5400" b="1" dirty="0" err="1">
                <a:solidFill>
                  <a:srgbClr val="2365C7"/>
                </a:solidFill>
                <a:latin typeface="Arial"/>
                <a:cs typeface="Arial"/>
              </a:rPr>
              <a:t>Л.Н.Толстой</a:t>
            </a:r>
            <a:endParaRPr lang="ru-RU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/>
                <a:cs typeface="Arial"/>
              </a:rPr>
              <a:t>«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Отрочество»</a:t>
            </a:r>
          </a:p>
          <a:p>
            <a:pPr marL="38918">
              <a:spcBef>
                <a:spcPts val="233"/>
              </a:spcBef>
            </a:pP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(главы из повести)</a:t>
            </a:r>
            <a:endParaRPr sz="5400" b="1" dirty="0">
              <a:latin typeface="Arial"/>
              <a:cs typeface="Arial"/>
            </a:endParaRPr>
          </a:p>
          <a:p>
            <a:pPr marL="26841"/>
            <a:endParaRPr sz="54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486" y="270014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6485" y="45939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5" y="228332"/>
            <a:ext cx="1546444" cy="15300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31172" y="273855"/>
            <a:ext cx="1546444" cy="146332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514818" y="355010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4465" y="1066265"/>
            <a:ext cx="1357409" cy="905028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</a:p>
          <a:p>
            <a:pPr>
              <a:spcBef>
                <a:spcPts val="201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0"/>
            <a:ext cx="6469121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2" descr="D:\Обложка 5.jpg">
            <a:extLst>
              <a:ext uri="{FF2B5EF4-FFF2-40B4-BE49-F238E27FC236}">
                <a16:creationId xmlns:a16="http://schemas.microsoft.com/office/drawing/2014/main" id="{06007473-5D62-4924-9951-2359A34E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1219" y="2448436"/>
            <a:ext cx="2707197" cy="397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4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ЖАНР И НАПРАВЛЕНИЕ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5719" y="1845425"/>
            <a:ext cx="6484982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Жанр книги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— автобиографическая повесть. Направление – реализм, ведь все основные события основываются на фактах из жизни писателя. Все то, о чем рассказывается в произведении, показывает быт и нравы русских дворян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столетия.</a:t>
            </a:r>
          </a:p>
        </p:txBody>
      </p:sp>
      <p:pic>
        <p:nvPicPr>
          <p:cNvPr id="15362" name="Picture 2" descr="https://cdn.book24.ru/v2/ITD000000000227623/COVER/cover3d1__w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89" y="1359185"/>
            <a:ext cx="3282802" cy="51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СЛОВАРЬ ЛИТЕРАТУРНЫХ ТЕРМИНОВ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0" y="1554646"/>
            <a:ext cx="802366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Автобиография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– это описание автором своей собственной жизни, художественное жизнеописание.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Повесть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это литературное произведение в прозе, которое обычно рассказывает о каком-то важном эпизоде в жизни героя. Действующих персонажей обычно немного, при этом главным является только один из них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9182230" y="1498818"/>
            <a:ext cx="2651384" cy="4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381"/>
            <a:ext cx="12192000" cy="70571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СЛОВАРЬ ЛИТЕРАТУРНЫХ ТЕРМИНОВ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5430" y="2064327"/>
            <a:ext cx="8065225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Автобиографическая повесть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это произведение, основанное на воспоминаниях автора и имеющее хроникальный сюжет. 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Трилогия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—  группа из трех драматических произведений, связанных между собой общностью сюжета, действующих лиц или общей идеей, их проникающей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ds02.infourok.ru/uploads/ex/1062/000505e9-dac534b1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0526" r="53765" b="9897"/>
          <a:stretch/>
        </p:blipFill>
        <p:spPr bwMode="auto">
          <a:xfrm>
            <a:off x="9182230" y="1498818"/>
            <a:ext cx="2651384" cy="4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" y="1"/>
            <a:ext cx="12192000" cy="11103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повести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C3EDEB-2242-4E08-98A1-C23262FAC41F}"/>
              </a:ext>
            </a:extLst>
          </p:cNvPr>
          <p:cNvSpPr/>
          <p:nvPr/>
        </p:nvSpPr>
        <p:spPr>
          <a:xfrm>
            <a:off x="470518" y="1529112"/>
            <a:ext cx="7406385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Закончив первую редакцию «Детства» к марту 1851 г.,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совершенно не предполагал, что у повести будет продолжение. Да и сама первая редакция была мало похожа на тот вариант, который в итоге был опубликован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1852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.: она охватывала историю героя разом от детства до университетских лет, не имела никакого деления на главы и была гораздо более автобиографична.</a:t>
            </a:r>
          </a:p>
        </p:txBody>
      </p:sp>
      <p:pic>
        <p:nvPicPr>
          <p:cNvPr id="9218" name="Picture 2" descr="Детство. Отрочество. Юность (сборник)">
            <a:extLst>
              <a:ext uri="{FF2B5EF4-FFF2-40B4-BE49-F238E27FC236}">
                <a16:creationId xmlns:a16="http://schemas.microsoft.com/office/drawing/2014/main" id="{8B6F3D89-6E90-49D3-9455-1B63F2FC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973" y="1368179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етство. Отрочество. Юность">
            <a:extLst>
              <a:ext uri="{FF2B5EF4-FFF2-40B4-BE49-F238E27FC236}">
                <a16:creationId xmlns:a16="http://schemas.microsoft.com/office/drawing/2014/main" id="{0B1EBC24-1D9D-4340-92D5-2DDB2B44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32" y="3899263"/>
            <a:ext cx="2143125" cy="2501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1" y="1"/>
            <a:ext cx="12191999" cy="13582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Иной замысел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27773833-C113-4642-801B-DA399E8C2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655" y="1851778"/>
            <a:ext cx="6454066" cy="452860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Однако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ходу дальнейшей работы у писателя формируется замысел тетралогии «Четыре эпохи развития» (другое рабочее название — «Четыре эпохи жизни»), то есть хотел показать четыре этапа развития человеческой личности, но философские взгляды самого писателя в ту пору не укладывались в рамки сюжета. </a:t>
            </a:r>
          </a:p>
        </p:txBody>
      </p:sp>
      <p:pic>
        <p:nvPicPr>
          <p:cNvPr id="10244" name="Picture 4" descr="Первое выступление в печати] Толстой, Л.Н. Детство. Отрочество. Юность //  ... | Аукционы | Аукционный дом «Литфонд»">
            <a:extLst>
              <a:ext uri="{FF2B5EF4-FFF2-40B4-BE49-F238E27FC236}">
                <a16:creationId xmlns:a16="http://schemas.microsoft.com/office/drawing/2014/main" id="{A611DF5C-64C1-47DD-B414-8FB72D4C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47" y="1943219"/>
            <a:ext cx="3315933" cy="453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634" y="1643512"/>
            <a:ext cx="6400800" cy="443883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3200" dirty="0"/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Почти сразу после публикации «Детства»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берётся за «Отрочество», которое будет опубликовано уже в 1854 г., а во время обороны Севастополя набрасывает несколько глав будущей «Юности», которая выйдет в 1857 г.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3316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Аудиокнига &quot;Отрочество&quot; Толстой Лев. Слушать онлайн">
            <a:extLst>
              <a:ext uri="{FF2B5EF4-FFF2-40B4-BE49-F238E27FC236}">
                <a16:creationId xmlns:a16="http://schemas.microsoft.com/office/drawing/2014/main" id="{DE079849-A42B-4BC7-9296-7F0F5066D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26" y="3302493"/>
            <a:ext cx="2515571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. Н. Толстой - Юность">
            <a:extLst>
              <a:ext uri="{FF2B5EF4-FFF2-40B4-BE49-F238E27FC236}">
                <a16:creationId xmlns:a16="http://schemas.microsoft.com/office/drawing/2014/main" id="{8B66D44A-B481-479D-AE24-CD6784EE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97" y="1473693"/>
            <a:ext cx="2391283" cy="309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02" y="304324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 </a:t>
            </a:r>
            <a:r>
              <a:rPr lang="ru-RU" sz="4400" dirty="0"/>
              <a:t>часть «Детство»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3261" y="1596570"/>
            <a:ext cx="6857881" cy="4493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    Повесть «Детство» составляют 28 глав, в которых описывается год из жизни десятилетнего мальчика, Николеньки Иртеньева. </a:t>
            </a:r>
          </a:p>
          <a:p>
            <a:pPr fontAlgn="base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    В завязке произведения лежит перелом в жизни ребёнка – отъезд из дома в Москву, затем следует развитие действия – новая жизнь в доме бабушки. </a:t>
            </a:r>
          </a:p>
          <a:p>
            <a:pPr fontAlgn="base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  Кульминацией является известие о болезни матери, что вытекает в печальную развязку – смерть и похороны. </a:t>
            </a:r>
          </a:p>
        </p:txBody>
      </p:sp>
      <p:pic>
        <p:nvPicPr>
          <p:cNvPr id="1026" name="Picture 2" descr="https://cache3.youla.io/files/images/780_780/5c/d9/5cd979dfcf204542e0626b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09" y="1635639"/>
            <a:ext cx="4024456" cy="441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698" y="1438183"/>
            <a:ext cx="8255726" cy="507802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7F4C"/>
              </a:buClr>
              <a:buSzPct val="65000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В повести «Отрочество», которая состоит из 27 глав,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продолжает излагать события жизни главного героя-рассказчика, которым представляется Николенька Иртеньев. Теперь же автор затрагивает период взросления Николеньки, когда он становится отроком. Делая анализ повести «Отрочество»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стоит сказать, что отрочество здесь начинается с момента, когда Николаю исполняется четырнадцать лет. Он отправляется жить к бабушке в Москву.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1" y="0"/>
            <a:ext cx="12192000" cy="11756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«Отрочество»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Детство (Толстой) краткое содержание для читательского дневника">
            <a:extLst>
              <a:ext uri="{FF2B5EF4-FFF2-40B4-BE49-F238E27FC236}">
                <a16:creationId xmlns:a16="http://schemas.microsoft.com/office/drawing/2014/main" id="{FB2EC98F-E9F7-49BE-B942-B87A17CB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48" y="2003731"/>
            <a:ext cx="3187324" cy="328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382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330" y="1544714"/>
            <a:ext cx="6283235" cy="403933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того как умерла мама у Николая, он с семьей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переезжает к бабушке по маминой линии.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Однако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бабушке не до внуков, и она особо не воспитывает никого из них. У отца тоже свои заботы.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380"/>
            <a:ext cx="12192000" cy="11760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Лев Толстой - «Детство, отрочество, юность». Краткое содержание">
            <a:extLst>
              <a:ext uri="{FF2B5EF4-FFF2-40B4-BE49-F238E27FC236}">
                <a16:creationId xmlns:a16="http://schemas.microsoft.com/office/drawing/2014/main" id="{A01321DF-5A05-4FBB-9C8C-8B2CFCB7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31" y="2028039"/>
            <a:ext cx="3790765" cy="403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40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1280920"/>
            <a:ext cx="7109238" cy="530884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Главному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герою повести все время казалось, что он одинок, и день ото дня эти чувства усиливались. Николай понимал, что он никому не нужен, никто им по-настоящему не интересуется и не любит. Отсюда вытекают многие комплексы, и можно проанализировать его поведение. Николай робкий, не уверен в себе, ему кажется, что он крайне некрасив. Часто проводя время один на один с собой, он много думает о жизни и окружающих.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08307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к себе и к окружающим 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Анализ повести &quot;Отрочество&quot; Толстого">
            <a:extLst>
              <a:ext uri="{FF2B5EF4-FFF2-40B4-BE49-F238E27FC236}">
                <a16:creationId xmlns:a16="http://schemas.microsoft.com/office/drawing/2014/main" id="{200CE8B0-CE01-4691-88B0-E9722CF9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46" y="1607876"/>
            <a:ext cx="3333750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97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297886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10279"/>
            <a:ext cx="11292858" cy="8494633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создания.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 трилогии.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Жанр и направленность.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Продолжение повести.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Сюжет первой части «Детство».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Краткое содержание второй части «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Отрочество».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Заключение.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514" y="1503046"/>
            <a:ext cx="2362420" cy="30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7723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5400" b="1" kern="10" dirty="0">
              <a:ln w="9525">
                <a:solidFill>
                  <a:srgbClr val="800000"/>
                </a:solidFill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3094BDE-BE56-4F29-BFE0-F616EB22D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1207362"/>
            <a:ext cx="7562506" cy="510199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anchor="t">
            <a:normAutofit/>
          </a:bodyPr>
          <a:lstStyle/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брат Николеньки, Володя, прилежно занимается с учителями и вскоре с успехом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сдаёт вступительный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экзамен в университет. Николенька радуется поступлению Володи в университет и завидует его взрослости. </a:t>
            </a:r>
          </a:p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Володю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посещают умные товарищи, с которыми он ведёт серьёзные разговоры.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Николенька Иртеньев | ВКонтакте">
            <a:extLst>
              <a:ext uri="{FF2B5EF4-FFF2-40B4-BE49-F238E27FC236}">
                <a16:creationId xmlns:a16="http://schemas.microsoft.com/office/drawing/2014/main" id="{AE947152-82AE-484F-996C-291B8F3D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66" y="1560060"/>
            <a:ext cx="3116201" cy="403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1148B-0194-4A95-96D9-5C8528A0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079"/>
          </a:xfrm>
        </p:spPr>
        <p:txBody>
          <a:bodyPr/>
          <a:lstStyle/>
          <a:p>
            <a:r>
              <a:rPr lang="ru-RU" dirty="0"/>
              <a:t>Нежинская гимназия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36C7C-B0EA-4355-BF35-48A440B9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6" y="1367162"/>
            <a:ext cx="6247975" cy="533837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Николенька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готовится поступать в университет. Науки даются ему легко. </a:t>
            </a:r>
          </a:p>
          <a:p>
            <a:pPr marL="0" indent="0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всех друзей Володю чаще всего посещают адъютант Дубков и князь Нехлюдов.     Нехлюдов и Николенька беседуют на разные темы и обнаруживают, что во многом думают одинаково. 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/>
              <a:t> </a:t>
            </a:r>
          </a:p>
          <a:p>
            <a:pPr marL="0" indent="0" defTabSz="457207">
              <a:lnSpc>
                <a:spcPct val="10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F861C4D-E230-4464-A7A4-58FBAF4ABF95}"/>
              </a:ext>
            </a:extLst>
          </p:cNvPr>
          <p:cNvSpPr/>
          <p:nvPr/>
        </p:nvSpPr>
        <p:spPr>
          <a:xfrm>
            <a:off x="0" y="-7184"/>
            <a:ext cx="12192000" cy="1143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дружбы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Школьное чтиво: Толстой Л. &quot;Детство&quot;">
            <a:extLst>
              <a:ext uri="{FF2B5EF4-FFF2-40B4-BE49-F238E27FC236}">
                <a16:creationId xmlns:a16="http://schemas.microsoft.com/office/drawing/2014/main" id="{4EC85A60-37CD-48E7-B322-D6AB4926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49" y="1881513"/>
            <a:ext cx="4529048" cy="399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9" y="1219200"/>
            <a:ext cx="6244045" cy="541382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Николенькины рассуждения кажутся Нехлюдову весьма неглупыми. Оба они чувствуют немалого общего в своих характерах. Они стали больше общаться, думать на одинаковые темы, говорили буквально обо всём, но без посторонних.</a:t>
            </a:r>
          </a:p>
          <a:p>
            <a:pPr algn="l">
              <a:lnSpc>
                <a:spcPct val="10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Между ними завязалась настоящая крепкая дружба.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1030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Лев толстой произведение юность. Лев николаевич толстой">
            <a:extLst>
              <a:ext uri="{FF2B5EF4-FFF2-40B4-BE49-F238E27FC236}">
                <a16:creationId xmlns:a16="http://schemas.microsoft.com/office/drawing/2014/main" id="{BC8B90EF-CF1E-4AE5-B966-30BF4EE2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40" y="3586579"/>
            <a:ext cx="3216676" cy="30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браз и характеристика николеньки в повести &quot;детство&quot;: описание внешности и  характера главного героя, портрет и биография - Лит Школа">
            <a:extLst>
              <a:ext uri="{FF2B5EF4-FFF2-40B4-BE49-F238E27FC236}">
                <a16:creationId xmlns:a16="http://schemas.microsoft.com/office/drawing/2014/main" id="{9A9123EA-E5A9-4780-8E1C-80E08E2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18" y="1219200"/>
            <a:ext cx="3005049" cy="3046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1420427"/>
            <a:ext cx="6387736" cy="490199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Постоянно совершенствоваться самому и таким образом исправить все человечество — к такой мысли приходит Николенька под влиянием своего друга, и это важное открытие он считает началом своей юности.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D4D1944-A5F7-4401-8BF6-A6AD6F16459C}"/>
              </a:ext>
            </a:extLst>
          </p:cNvPr>
          <p:cNvSpPr/>
          <p:nvPr/>
        </p:nvSpPr>
        <p:spPr>
          <a:xfrm>
            <a:off x="0" y="0"/>
            <a:ext cx="12192000" cy="11030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 героя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Николенька Иртеньев фото 5 из 6 в галерее на - 24СМИ">
            <a:extLst>
              <a:ext uri="{FF2B5EF4-FFF2-40B4-BE49-F238E27FC236}">
                <a16:creationId xmlns:a16="http://schemas.microsoft.com/office/drawing/2014/main" id="{7CB12856-39AB-409C-A739-6A1C6CAF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81" y="1629433"/>
            <a:ext cx="3542190" cy="422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1" y="1336458"/>
            <a:ext cx="6818810" cy="533954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повести «Отрочество»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мастерски проанализировал и изобразил процесс взросления души главного героя. У Николеньки меняется восприятие окружающего мира, он находится в постоянных размышлениях о смысле происходящего, старается познать все многообразие жизни.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-43543"/>
            <a:ext cx="12192000" cy="12482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 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Повесть &quot;Детство&quot; Льва Толстого как ключевая часть романа &quot;Детство,  отрочество, юность&quot; :: SYL.ru">
            <a:extLst>
              <a:ext uri="{FF2B5EF4-FFF2-40B4-BE49-F238E27FC236}">
                <a16:creationId xmlns:a16="http://schemas.microsoft.com/office/drawing/2014/main" id="{D222AD32-4B10-4AA2-AB3F-3A2252858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8"/>
          <a:stretch/>
        </p:blipFill>
        <p:spPr bwMode="auto">
          <a:xfrm>
            <a:off x="7464599" y="1336458"/>
            <a:ext cx="3027286" cy="2507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раткая характеристика Николеньки из повести Детство Л. Н. Толстого">
            <a:extLst>
              <a:ext uri="{FF2B5EF4-FFF2-40B4-BE49-F238E27FC236}">
                <a16:creationId xmlns:a16="http://schemas.microsoft.com/office/drawing/2014/main" id="{299C455F-1C06-4CC0-B4E9-BCE7A94D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16" y="4049011"/>
            <a:ext cx="3455125" cy="2626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3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самостоятельной работы</a:t>
            </a:r>
          </a:p>
          <a:p>
            <a:pPr lvl="1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1028700" lvl="1" indent="-571500" algn="ctr">
              <a:buFont typeface="Wingdings" panose="05000000000000000000" pitchFamily="2" charset="2"/>
              <a:buChar char="Ø"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Прочитать главы из «Отрочества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ctr">
              <a:buFont typeface="Wingdings" panose="05000000000000000000" pitchFamily="2" charset="2"/>
              <a:buChar char="Ø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ctr">
              <a:buFont typeface="Wingdings" panose="05000000000000000000" pitchFamily="2" charset="2"/>
              <a:buChar char="Ø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Выписать из текста понравившиеся размышления   главного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героя.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MCj04136380000[1]">
            <a:extLst>
              <a:ext uri="{FF2B5EF4-FFF2-40B4-BE49-F238E27FC236}">
                <a16:creationId xmlns:a16="http://schemas.microsoft.com/office/drawing/2014/main" id="{279BCD45-D735-4246-898A-4ACF4E46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42" y="4466738"/>
            <a:ext cx="2389396" cy="21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17425"/>
            <a:ext cx="1144977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ИСТОРИЯ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3658" y="1475922"/>
            <a:ext cx="7261325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1851 году в своём дневнике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 формулирует своё намерение: «Писать историю моего детства». К работе над задуманным приступает летом того же года на Кавказе, куда отправился с братом Николаем (к тому времени офицером-артиллеристом), чтобы поступить на военную службу, заново обрести себя. На Кавказе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написал свою первую повесть “Детство”. Под названием “История моего детства” повесть была напечатана в журнале “Современник”.  </a:t>
            </a:r>
          </a:p>
        </p:txBody>
      </p:sp>
      <p:pic>
        <p:nvPicPr>
          <p:cNvPr id="9" name="Picture 2" descr="D:\Материалы к уроку\Портрет толст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585" y="1407231"/>
            <a:ext cx="3628200" cy="512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17425"/>
            <a:ext cx="1168085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ПЕРВОНАЧАЛЬНЫЙ ЗАМЫСЕЛ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2847" y="2036618"/>
            <a:ext cx="7271657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задумал роман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«Четыре эпохи развития»,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котором хотел изобразить процесс духовного развития человека,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«резко обозначить характеристические черты каждой эпохи жизни: в детстве теплоту и верность чувства; в отрочестве скептицизм; в юности красоту чувств, развитие тщеславия и неуверенность в самом себе»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Содержимое 6" descr="cb_127075big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311146" y="1511760"/>
            <a:ext cx="3230553" cy="48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404362"/>
            <a:ext cx="1169391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ТРИ ЧАСТИ ЗАДУМАННОГО РОМАНА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5211" y="2133201"/>
            <a:ext cx="6409512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написал 3 части задуманного романа – «Детство», «Отрочество» и «Юность», а четвёртая часть «Молодость» осталась так и не написанной.</a:t>
            </a:r>
          </a:p>
        </p:txBody>
      </p:sp>
      <p:pic>
        <p:nvPicPr>
          <p:cNvPr id="8" name="Содержимое 4" descr="20af6b1e96dd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875845" y="1632677"/>
            <a:ext cx="3929090" cy="4243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11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575" y="1407231"/>
            <a:ext cx="667789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(1852 год)</a:t>
            </a: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«Отрочество»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(1854 год)</a:t>
            </a: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«Юность»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(1857 год)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475689" y="1551709"/>
            <a:ext cx="1137875" cy="4904509"/>
          </a:xfrm>
          <a:prstGeom prst="rightBrace">
            <a:avLst>
              <a:gd name="adj1" fmla="val 156418"/>
              <a:gd name="adj2" fmla="val 50000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9629" y="2658344"/>
            <a:ext cx="5264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Трилогия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автобиографическая</a:t>
            </a:r>
          </a:p>
          <a:p>
            <a:r>
              <a:rPr lang="ru-RU" sz="28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7856" y="1723144"/>
            <a:ext cx="256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</a:p>
        </p:txBody>
      </p:sp>
      <p:sp>
        <p:nvSpPr>
          <p:cNvPr id="12" name="Дуга 11"/>
          <p:cNvSpPr/>
          <p:nvPr/>
        </p:nvSpPr>
        <p:spPr>
          <a:xfrm>
            <a:off x="5347855" y="2757054"/>
            <a:ext cx="1122217" cy="540327"/>
          </a:xfrm>
          <a:prstGeom prst="arc">
            <a:avLst>
              <a:gd name="adj1" fmla="val 12586909"/>
              <a:gd name="adj2" fmla="val 1919272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876707" y="2258234"/>
            <a:ext cx="0" cy="5040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49741" y="3898162"/>
            <a:ext cx="0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17138" y="3898162"/>
            <a:ext cx="0" cy="11521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192354" y="3898162"/>
            <a:ext cx="0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7855" y="4474226"/>
            <a:ext cx="76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76706" y="5099572"/>
            <a:ext cx="111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7318" y="4453376"/>
            <a:ext cx="149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343" y="271945"/>
            <a:ext cx="11512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ТРИЛОГИЯ</a:t>
            </a:r>
          </a:p>
        </p:txBody>
      </p:sp>
    </p:spTree>
    <p:extLst>
      <p:ext uri="{BB962C8B-B14F-4D97-AF65-F5344CB8AC3E}">
        <p14:creationId xmlns:p14="http://schemas.microsoft.com/office/powerpoint/2010/main" val="40922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О ТРИЛОГИИ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2333" y="1422082"/>
            <a:ext cx="6871063" cy="4832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Появление в 1852 г. на стра­ницах журнала «Современник» по­вестей </a:t>
            </a:r>
          </a:p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«Детство», а затем «Отрочество» (1854 г.) и «Юность» (1857 г.) стало знаменательным событием в русской литературной жизни.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Автобиографическая трилогия           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не была предназначена для детского чтения. Скорее, это книга о ребенке для взрослых.</a:t>
            </a:r>
          </a:p>
        </p:txBody>
      </p:sp>
      <p:pic>
        <p:nvPicPr>
          <p:cNvPr id="6146" name="Picture 2" descr="http://www.combook.ru/imgrab/0001/11900838_nviss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219942"/>
            <a:ext cx="3764609" cy="52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О ТРИЛОГИИ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5946" y="1310841"/>
            <a:ext cx="7082726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Уже в автобиографической трилогии отчетливо виден напряженный интерес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не к внешним событиям, а к подробностям внутреннего мира, внутреннего развития героя, его «диалектики души».</a:t>
            </a:r>
          </a:p>
          <a:p>
            <a:pPr algn="ctr"/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Первые повести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обратили на себя внимание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А.И.Герцена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: по его инициативе «Детство» и «Отрочество» были переведены в 1862 году в Лондоне. Это была первая публикация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Л.Н.Толс­того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за рубежом.</a:t>
            </a:r>
          </a:p>
        </p:txBody>
      </p:sp>
      <p:pic>
        <p:nvPicPr>
          <p:cNvPr id="7170" name="Picture 2" descr="https://pbs.twimg.com/media/DC_6qd8XkAI0dAR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02" y="1507759"/>
            <a:ext cx="3835750" cy="46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3" y="216976"/>
            <a:ext cx="12037017" cy="828101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НАЗВАНИЕ ТРИЛОГИИ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5" y="1667398"/>
            <a:ext cx="5930198" cy="40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Детство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», по замыслу автора, должно было показать «теплоту и верность чувства»;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Отрочество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- скептицизм, неопытность и гордость;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Юность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- тщеславие и неуверенность в самом себе, лишь позже человек узнает себе цену.</a:t>
            </a:r>
          </a:p>
        </p:txBody>
      </p:sp>
      <p:pic>
        <p:nvPicPr>
          <p:cNvPr id="8194" name="Picture 2" descr="https://ds04.infourok.ru/uploads/ex/1243/0009fd52-56b36352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3240" r="58820" b="43878"/>
          <a:stretch/>
        </p:blipFill>
        <p:spPr bwMode="auto">
          <a:xfrm>
            <a:off x="8276093" y="1326624"/>
            <a:ext cx="2991174" cy="36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s04.infourok.ru/uploads/ex/1243/0009fd52-56b36352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4" t="18382" r="7803" b="47268"/>
          <a:stretch/>
        </p:blipFill>
        <p:spPr bwMode="auto">
          <a:xfrm>
            <a:off x="7671660" y="4077430"/>
            <a:ext cx="4200041" cy="23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1076</Words>
  <Application>Microsoft Office PowerPoint</Application>
  <PresentationFormat>Широкоэкранный</PresentationFormat>
  <Paragraphs>153</Paragraphs>
  <Slides>25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Wingdings 2</vt:lpstr>
      <vt:lpstr>Тема Office</vt:lpstr>
      <vt:lpstr>Презентация PowerPoint</vt:lpstr>
      <vt:lpstr>ПЛАН УРОКА</vt:lpstr>
      <vt:lpstr>ИСТОРИЯ СОЗДАНИЯ</vt:lpstr>
      <vt:lpstr>ПЕРВОНАЧАЛЬНЫЙ ЗАМЫСЕЛ</vt:lpstr>
      <vt:lpstr>ТРИ ЧАСТИ ЗАДУМАННОГО РОМАНА</vt:lpstr>
      <vt:lpstr>Презентация PowerPoint</vt:lpstr>
      <vt:lpstr>О ТРИЛОГИИ</vt:lpstr>
      <vt:lpstr>О ТРИЛОГИИ</vt:lpstr>
      <vt:lpstr>НАЗВАНИЕ ТРИЛОГИИ</vt:lpstr>
      <vt:lpstr>ЖАНР И НАПРАВЛЕНИЕ</vt:lpstr>
      <vt:lpstr>СЛОВАРЬ ЛИТЕРАТУРНЫХ ТЕРМИНОВ</vt:lpstr>
      <vt:lpstr>СЛОВАРЬ ЛИТЕРАТУРНЫХ ТЕРМИНОВ</vt:lpstr>
      <vt:lpstr>Презентация PowerPoint</vt:lpstr>
      <vt:lpstr>Презентация PowerPoint</vt:lpstr>
      <vt:lpstr>Презентация PowerPoint</vt:lpstr>
      <vt:lpstr>I часть «Детство»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Нежинская гимназия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Lenova 330 pro A6</cp:lastModifiedBy>
  <cp:revision>151</cp:revision>
  <dcterms:created xsi:type="dcterms:W3CDTF">2020-10-21T13:45:23Z</dcterms:created>
  <dcterms:modified xsi:type="dcterms:W3CDTF">2020-12-28T11:55:31Z</dcterms:modified>
</cp:coreProperties>
</file>