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60" r:id="rId2"/>
    <p:sldId id="258" r:id="rId3"/>
    <p:sldId id="1359" r:id="rId4"/>
    <p:sldId id="1412" r:id="rId5"/>
    <p:sldId id="1402" r:id="rId6"/>
    <p:sldId id="1410" r:id="rId7"/>
    <p:sldId id="1401" r:id="rId8"/>
    <p:sldId id="1400" r:id="rId9"/>
    <p:sldId id="1405" r:id="rId10"/>
    <p:sldId id="1399" r:id="rId11"/>
    <p:sldId id="1408" r:id="rId12"/>
    <p:sldId id="1398" r:id="rId13"/>
    <p:sldId id="1407" r:id="rId14"/>
    <p:sldId id="1424" r:id="rId15"/>
    <p:sldId id="1416" r:id="rId16"/>
    <p:sldId id="1422" r:id="rId17"/>
    <p:sldId id="1397" r:id="rId18"/>
    <p:sldId id="1419" r:id="rId19"/>
    <p:sldId id="1420" r:id="rId20"/>
    <p:sldId id="1418" r:id="rId21"/>
    <p:sldId id="1417" r:id="rId22"/>
    <p:sldId id="1403" r:id="rId23"/>
    <p:sldId id="1423" r:id="rId24"/>
    <p:sldId id="1409" r:id="rId25"/>
    <p:sldId id="13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68" autoAdjust="0"/>
  </p:normalViewPr>
  <p:slideViewPr>
    <p:cSldViewPr snapToGrid="0" showGuides="1">
      <p:cViewPr varScale="1">
        <p:scale>
          <a:sx n="73" d="100"/>
          <a:sy n="73" d="100"/>
        </p:scale>
        <p:origin x="618" y="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E8F9-CEC1-45EC-BCD9-B1CC25037306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D256-8EC1-4E12-92FB-44C4E187E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A3AE-ACA2-40A2-99B8-4BEEEA6B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8A3732-F4B5-48F1-8143-8ECC7D82A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03717-4D3F-4FCC-A970-7F0976D5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6E55E-CD77-4709-8062-D7153223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9732E-B910-4D24-99CF-22C7405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3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4028E-0A24-4E54-867D-6FA0FF5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3ACDD-515E-4539-A782-1549EDFD3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F0796-28CC-45DC-9092-66D2F73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5A338-D98C-4225-A144-3333AF2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5F3BF-EC49-4FE7-9E21-C5AD9B95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7ACAC-29E1-4041-AE0D-F7EF2889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27291-F62C-44EC-A131-84C92F0F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B4427-D65A-404D-87A2-5F507590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BBA8C-1639-4CE4-B119-A943945F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D6583-6EB3-4A3C-BFBA-B5EB7435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6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3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4150-6674-41B2-AB56-74A397E7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844B1-60C1-47B9-9799-E195B261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616F6-71E8-4D52-84E2-7B901015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50463-DA7D-4E34-BBAD-16551A67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D4457-6638-4CB6-8CE8-DB75FBFF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76171-A331-43AC-A9E6-DE917D31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93E70-E172-489D-9B64-5D1026128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8EFD8-0870-42C6-8CA1-946F70C5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68A0C-6F70-404B-8E59-86A3872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35911-8F81-4F9E-8B23-93023E8A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8198-8650-415C-A968-A111103A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89EE1-ECB1-4A56-B203-B26AA76FE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36EF49-F6D2-4D6B-A518-0B5171DF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911FF0-7319-4808-AC07-84D5F6D3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A96BDE-F5B4-49CE-988E-2E54E47C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3166-D00E-4D07-9865-1FD4EAE1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94B6E-F309-4928-AB56-4FE4D8F8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29C00-F7CA-4E94-AC2B-28263611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C4576-DF4A-4385-9C91-F192935BC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EF3A70-2BAE-41E7-9667-E13107E3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74A5A8-651D-420C-8A39-0ACC91588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7DD24-E355-41AC-9014-705E9C6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A275DC-2EA4-4496-983F-41950B4E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979C64-EF99-4B78-8CF2-1224AB39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4283-148F-460A-8B87-E04204BB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407DC8-CFD4-452A-B2E6-942B17E7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F2CEE7-87D4-4092-8D23-A9A8300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0B66BC-F03A-41B5-9FC9-AB1205A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4DE972-9DF9-4A75-8116-0D2F554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E1066-1AA6-4394-B8AC-665231FA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391B0-6DF1-4419-83EC-ACE624C1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6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36B0D-D167-4D46-9F35-FF39C442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BA021-908D-4347-A8B1-96067F3A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896913-D812-4134-ABB6-76681C8D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44ACD-0E9C-45CD-98AD-A0BA62F6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1AE42-27BE-4A4F-A968-C8EFCEDE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B15A0-8DBE-477C-9D86-57151BA8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9EC69-F3A1-4182-8611-9519F7FD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3C28FA-E245-4FEC-84C8-2D5359F44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CC7E7F-5925-45A3-A13D-B84E7A49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3CC42-17CD-48D2-8DE8-48B2B9E8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499DA-8628-4C31-91AB-D9E91B96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B7E79-DF6C-4469-AAAC-DD8BC39D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31D0E-B520-4C57-A5F5-4A24315F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92BDB-1732-4A09-935A-5B24143B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FF3E2-24AD-47BE-8268-23215698F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BB0-001B-41EC-853F-279369E20FC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B0519-DB3D-4B40-A365-D6B16D59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98645-F74B-46F2-BC3C-B073A44B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latoriza.ru/uploads/items/big/01-10801.jpg" TargetMode="External"/><Relationship Id="rId2" Type="http://schemas.openxmlformats.org/officeDocument/2006/relationships/hyperlink" Target="https://obrazovaka.ru/books/leskov/levsha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ookin.org.ru/book/11163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help-rus-student.ru/pictures/57/118_1.jp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distrib.avangard.data.cod.ru/photos/b/3/7/376bac61d0c0c03579ff76f7083da73b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hyperlink" Target="http://ru.wikipedia.org/wiki/%D0%A4%D0%B0%D0%B9%D0%BB:Leskov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24823" y="3101943"/>
            <a:ext cx="6876663" cy="233813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000" b="1" dirty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r>
              <a:rPr sz="50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pPr marL="26841"/>
            <a:r>
              <a:rPr lang="ru-RU" sz="5000" b="1" dirty="0" err="1">
                <a:solidFill>
                  <a:srgbClr val="0070C0"/>
                </a:solidFill>
                <a:latin typeface="Arial"/>
                <a:cs typeface="Arial"/>
              </a:rPr>
              <a:t>Н.С.Лесков</a:t>
            </a:r>
            <a:r>
              <a:rPr lang="ru-RU" sz="5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  <a:p>
            <a:pPr marL="26841"/>
            <a:r>
              <a:rPr lang="ru-RU" sz="5000" b="1" dirty="0">
                <a:solidFill>
                  <a:srgbClr val="0070C0"/>
                </a:solidFill>
                <a:latin typeface="Arial"/>
                <a:cs typeface="Arial"/>
              </a:rPr>
              <a:t>«Человек на часах».</a:t>
            </a:r>
            <a:endParaRPr sz="50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73494" y="2825121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73494" y="448632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5" y="228332"/>
            <a:ext cx="1546444" cy="15300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31172" y="273855"/>
            <a:ext cx="1546444" cy="146332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514818" y="355010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4465" y="1066265"/>
            <a:ext cx="1357409" cy="905028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</a:p>
          <a:p>
            <a:pPr>
              <a:spcBef>
                <a:spcPts val="201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0"/>
            <a:ext cx="6469121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Николай Лесков • Arzamas">
            <a:extLst>
              <a:ext uri="{FF2B5EF4-FFF2-40B4-BE49-F238E27FC236}">
                <a16:creationId xmlns:a16="http://schemas.microsoft.com/office/drawing/2014/main" id="{78B33590-48DC-4081-BB2E-CA071B36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47" y="2469668"/>
            <a:ext cx="3369629" cy="4033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230876" cy="1094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Мнение писателя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E47B72-D190-4B56-8049-3C453E7E8464}"/>
              </a:ext>
            </a:extLst>
          </p:cNvPr>
          <p:cNvSpPr/>
          <p:nvPr/>
        </p:nvSpPr>
        <p:spPr>
          <a:xfrm>
            <a:off x="821095" y="4991878"/>
            <a:ext cx="10532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26A8A6-C6F8-43D9-AD31-F8D497D7AAED}"/>
              </a:ext>
            </a:extLst>
          </p:cNvPr>
          <p:cNvSpPr/>
          <p:nvPr/>
        </p:nvSpPr>
        <p:spPr>
          <a:xfrm>
            <a:off x="2447176" y="1203649"/>
            <a:ext cx="95172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Свою творческую программу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выразил так: </a:t>
            </a:r>
          </a:p>
          <a:p>
            <a:pPr algn="ctr"/>
            <a:r>
              <a:rPr lang="ru-RU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3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люблю </a:t>
            </a:r>
            <a:r>
              <a:rPr lang="ru-RU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литературу, но еще больше люблю живого человека </a:t>
            </a:r>
            <a:r>
              <a:rPr lang="ru-RU" sz="3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его </a:t>
            </a:r>
            <a:r>
              <a:rPr lang="ru-RU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привязанностями, с его нервами, с его любовью к высшей правде". 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Живой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и его "правда" - вот ведущие темы,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органически и неразрывно слитые в созданиях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Н.С.Лескова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Одаренность, нравственная сила, героичность русского национального характера - такова его господствующая тема.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ВО!круг книг&quot; Блог библиотеки им. А.С.Пушкина г.Челябинска: Художник слова  Николай Лесков">
            <a:extLst>
              <a:ext uri="{FF2B5EF4-FFF2-40B4-BE49-F238E27FC236}">
                <a16:creationId xmlns:a16="http://schemas.microsoft.com/office/drawing/2014/main" id="{E214EBD4-7884-44F7-B7EF-49E0A504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7" y="1203649"/>
            <a:ext cx="2383973" cy="283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0"/>
            <a:ext cx="12192000" cy="8957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есковский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человек»  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AAFB59-CD09-4B5D-9320-3890E5D219A4}"/>
              </a:ext>
            </a:extLst>
          </p:cNvPr>
          <p:cNvSpPr/>
          <p:nvPr/>
        </p:nvSpPr>
        <p:spPr>
          <a:xfrm>
            <a:off x="5220393" y="1645921"/>
            <a:ext cx="667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D4949C-B10B-4AC1-927B-5CFA5676FD8E}"/>
              </a:ext>
            </a:extLst>
          </p:cNvPr>
          <p:cNvSpPr/>
          <p:nvPr/>
        </p:nvSpPr>
        <p:spPr>
          <a:xfrm>
            <a:off x="1898073" y="1655505"/>
            <a:ext cx="75258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 его обостренным интересом к национальной культуре и тончайшим ощущением всех оттенков народной жизни создал удивительно своеобразный художественный мир и разработал самобытный, неповторимый,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лесковский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способ изображения. </a:t>
            </a:r>
          </a:p>
        </p:txBody>
      </p:sp>
      <p:pic>
        <p:nvPicPr>
          <p:cNvPr id="19460" name="Picture 4" descr="Иллюстрации Кукрыниксов к сказу Лескова &quot;Левша&quot;">
            <a:extLst>
              <a:ext uri="{FF2B5EF4-FFF2-40B4-BE49-F238E27FC236}">
                <a16:creationId xmlns:a16="http://schemas.microsoft.com/office/drawing/2014/main" id="{C289F6BB-545A-4D2F-A2AF-9B017241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7" y="4295873"/>
            <a:ext cx="2158482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Иллюстрации Кукрыниксов к сказу «Левша» Н.С.Лескова.">
            <a:extLst>
              <a:ext uri="{FF2B5EF4-FFF2-40B4-BE49-F238E27FC236}">
                <a16:creationId xmlns:a16="http://schemas.microsoft.com/office/drawing/2014/main" id="{EA29DEF7-28F2-4D6C-8729-62B59EA5C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88" y="1231641"/>
            <a:ext cx="2645280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Лесков, Н.C. Левша. Художники Кукрыниксы. М.: Детская литература. 1981 г.:  polny_shkaf — LiveJournal">
            <a:extLst>
              <a:ext uri="{FF2B5EF4-FFF2-40B4-BE49-F238E27FC236}">
                <a16:creationId xmlns:a16="http://schemas.microsoft.com/office/drawing/2014/main" id="{6D4CFB8B-D783-40CE-A088-DA612AE1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" y="1110343"/>
            <a:ext cx="2223797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Главные герои и герои второго плана «Левши» Лескова. Кто они?">
            <a:extLst>
              <a:ext uri="{FF2B5EF4-FFF2-40B4-BE49-F238E27FC236}">
                <a16:creationId xmlns:a16="http://schemas.microsoft.com/office/drawing/2014/main" id="{DBD1D015-94C8-4B44-AB9F-04AB63EB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34" y="4295873"/>
            <a:ext cx="2645280" cy="233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1110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«русской души»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E8C618-8FB4-48C9-A610-F6E10D9DFFB8}"/>
              </a:ext>
            </a:extLst>
          </p:cNvPr>
          <p:cNvSpPr/>
          <p:nvPr/>
        </p:nvSpPr>
        <p:spPr>
          <a:xfrm>
            <a:off x="457200" y="1431696"/>
            <a:ext cx="73290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1881 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написал рассказ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“Левша”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(Сказ о тульском косом Левше и о стальной блохе) – старинной легенде о мастерах оружейного дела.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всегда восхищался широтой русской души, и эта тема отразилась в рассказе. «Левша», как большинство других произведений автора, посвящена простым русским людям.</a:t>
            </a:r>
          </a:p>
        </p:txBody>
      </p:sp>
      <p:pic>
        <p:nvPicPr>
          <p:cNvPr id="6" name="Picture 10" descr="Картинка 18 из 19104">
            <a:hlinkClick r:id="rId3"/>
            <a:extLst>
              <a:ext uri="{FF2B5EF4-FFF2-40B4-BE49-F238E27FC236}">
                <a16:creationId xmlns:a16="http://schemas.microsoft.com/office/drawing/2014/main" id="{52921C7F-FED3-4532-8C1D-0323DFB3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30" y="1528681"/>
            <a:ext cx="3188023" cy="451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1110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годы жизни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ADED6A-A3D5-4ED4-B1FB-D22B1A020F0B}"/>
              </a:ext>
            </a:extLst>
          </p:cNvPr>
          <p:cNvSpPr/>
          <p:nvPr/>
        </p:nvSpPr>
        <p:spPr>
          <a:xfrm>
            <a:off x="223935" y="1332446"/>
            <a:ext cx="11700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F23A03-691C-4C6F-A1B6-E01E14FB4918}"/>
              </a:ext>
            </a:extLst>
          </p:cNvPr>
          <p:cNvSpPr/>
          <p:nvPr/>
        </p:nvSpPr>
        <p:spPr>
          <a:xfrm>
            <a:off x="158619" y="1235461"/>
            <a:ext cx="11922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Последние пять лет жизни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мучали приступы астмы, от которой впоследствии он и скончался. Умер 21 февраля 1895 г. в Санкт-Петербурге. Похоронили писателя на Волковском кладбище.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Николай Семёнович Лесков. Могила писателя на Литераторских мостках">
            <a:extLst>
              <a:ext uri="{FF2B5EF4-FFF2-40B4-BE49-F238E27FC236}">
                <a16:creationId xmlns:a16="http://schemas.microsoft.com/office/drawing/2014/main" id="{E6DF6786-9464-4C51-A0C0-DAB18F6A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67" y="3054228"/>
            <a:ext cx="2721356" cy="3628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Николай Семёнович Лесков — Викицитатник">
            <a:extLst>
              <a:ext uri="{FF2B5EF4-FFF2-40B4-BE49-F238E27FC236}">
                <a16:creationId xmlns:a16="http://schemas.microsoft.com/office/drawing/2014/main" id="{4BDACFAD-1B8D-44E7-9F2E-6B68C8C6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78" y="3054228"/>
            <a:ext cx="2449604" cy="342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60 интересных фактов о писателе Николае Лескове — Общенет">
            <a:extLst>
              <a:ext uri="{FF2B5EF4-FFF2-40B4-BE49-F238E27FC236}">
                <a16:creationId xmlns:a16="http://schemas.microsoft.com/office/drawing/2014/main" id="{62ED5222-0F3D-45D6-B836-C46280DD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" y="3503618"/>
            <a:ext cx="4454201" cy="297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Картинка 28 из 107">
            <a:hlinkClick r:id="rId2"/>
            <a:extLst>
              <a:ext uri="{FF2B5EF4-FFF2-40B4-BE49-F238E27FC236}">
                <a16:creationId xmlns:a16="http://schemas.microsoft.com/office/drawing/2014/main" id="{200AD684-C136-4190-A309-6C7710D4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5" y="894197"/>
            <a:ext cx="306228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46612">
            <a:extLst>
              <a:ext uri="{FF2B5EF4-FFF2-40B4-BE49-F238E27FC236}">
                <a16:creationId xmlns:a16="http://schemas.microsoft.com/office/drawing/2014/main" id="{B13F6EC3-20F5-45DB-A822-5A48B364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75" y="1353941"/>
            <a:ext cx="3332163" cy="469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 descr="Картинка 102 из 107">
            <a:hlinkClick r:id="rId5"/>
            <a:extLst>
              <a:ext uri="{FF2B5EF4-FFF2-40B4-BE49-F238E27FC236}">
                <a16:creationId xmlns:a16="http://schemas.microsoft.com/office/drawing/2014/main" id="{7217ED4E-4456-49A9-9165-CA3D2E63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60" y="1962727"/>
            <a:ext cx="3494088" cy="46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6974F429-F45C-4448-AA0E-E4E94846DB33}"/>
              </a:ext>
            </a:extLst>
          </p:cNvPr>
          <p:cNvSpPr/>
          <p:nvPr/>
        </p:nvSpPr>
        <p:spPr>
          <a:xfrm>
            <a:off x="1" y="1"/>
            <a:ext cx="12192000" cy="737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1110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«Человек на часах»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47957D-C521-42CB-93EE-422587489A04}"/>
              </a:ext>
            </a:extLst>
          </p:cNvPr>
          <p:cNvSpPr/>
          <p:nvPr/>
        </p:nvSpPr>
        <p:spPr>
          <a:xfrm>
            <a:off x="307912" y="1267098"/>
            <a:ext cx="54789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Рассказ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«Человек на часах» был написан и впервые опубликован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1887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под названием «Спасение погибавшего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». Произведение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создано в рамках литературного направления реализм. Рассказ «Человек на часах» основан на реальной истории спасения караульным утопающего человека.</a:t>
            </a:r>
          </a:p>
        </p:txBody>
      </p:sp>
      <p:pic>
        <p:nvPicPr>
          <p:cNvPr id="20482" name="Picture 2" descr="Человек на часах. Глава пятая (Лесков) — читать онлайн">
            <a:extLst>
              <a:ext uri="{FF2B5EF4-FFF2-40B4-BE49-F238E27FC236}">
                <a16:creationId xmlns:a16="http://schemas.microsoft.com/office/drawing/2014/main" id="{7493BF42-152A-4590-81EF-2185FD63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05" y="1110343"/>
            <a:ext cx="3301759" cy="371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ds04.infourok.ru/uploads/ex/0ca6/000e780d-67c85578/img12.jpg">
            <a:extLst>
              <a:ext uri="{FF2B5EF4-FFF2-40B4-BE49-F238E27FC236}">
                <a16:creationId xmlns:a16="http://schemas.microsoft.com/office/drawing/2014/main" id="{50FD093D-6CD7-4286-B99B-2EEE50670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5" t="623" r="22896"/>
          <a:stretch/>
        </p:blipFill>
        <p:spPr bwMode="auto">
          <a:xfrm>
            <a:off x="6027575" y="3429000"/>
            <a:ext cx="3209731" cy="335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1110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Герои рассказа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2E50B-C1B2-4A50-85B4-4786918FA807}"/>
              </a:ext>
            </a:extLst>
          </p:cNvPr>
          <p:cNvSpPr/>
          <p:nvPr/>
        </p:nvSpPr>
        <p:spPr>
          <a:xfrm>
            <a:off x="6384176" y="1672036"/>
            <a:ext cx="562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8E8F8E-411D-417D-882E-A5A3E41F6576}"/>
              </a:ext>
            </a:extLst>
          </p:cNvPr>
          <p:cNvSpPr/>
          <p:nvPr/>
        </p:nvSpPr>
        <p:spPr>
          <a:xfrm>
            <a:off x="419877" y="1251390"/>
            <a:ext cx="90320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Постников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главный герой, солдат Измайловского полка. Находясь на посту, спас человека, но понес наказание за то, что оставил пост.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Офицер придворной инвалидной команды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выдал себя за человека, который спас утопающего.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Свиньин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батальонный командир, подполковник. Человек не бессердечный, но прежде всего и больше всего “службист”.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Кокошкин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– генерал, обер-полицмейстер.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Миллер 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офицер, командир Измайловского полка.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petryashin.ru/images/%D0%9F%D1%80%D0%B5%D0%BE%D0%B1%D1%80%D0%B0%D0%B6%D0%B5%D0%BD%D0%B5%D1%86/%D0%9F%D1%80%D0%B5%D0%BE%D0%B1%D1%80%D0%B0%D0%B6%D0%B5%D0%BD%D0%B5%D1%86%20%D0%B2%20%D0%BF%D0%B0%D1%80%D0%B0%D0%B4%20%D1%84%D0%BE%D1%80%D0%BC%D0%B5%201914%20%D0%B3..jpg">
            <a:extLst>
              <a:ext uri="{FF2B5EF4-FFF2-40B4-BE49-F238E27FC236}">
                <a16:creationId xmlns:a16="http://schemas.microsoft.com/office/drawing/2014/main" id="{DD36D6AC-DC91-4578-9D76-AE832404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27" y="1811150"/>
            <a:ext cx="2617793" cy="427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87707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3AAA3B-0029-4B41-A855-D55E7CBE0491}"/>
              </a:ext>
            </a:extLst>
          </p:cNvPr>
          <p:cNvSpPr/>
          <p:nvPr/>
        </p:nvSpPr>
        <p:spPr>
          <a:xfrm>
            <a:off x="444137" y="1231641"/>
            <a:ext cx="113254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ЭКСПОЗИЦИЯ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Зимний дворец охраняла рота Измайловского полка под командованием офицера Миллера.</a:t>
            </a:r>
          </a:p>
          <a:p>
            <a:endParaRPr lang="ru-RU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ЗАВЯЗКА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Зимой в Петербурге была сильная оттепель, лед на Неве таял. Часовой, солдат Измайловского полка Постников, стоя в карауле услышал, что кричит и молит о помощи человек. Постников долго колебался, потому что не имел права покидать место караула.</a:t>
            </a:r>
          </a:p>
          <a:p>
            <a:r>
              <a:rPr lang="ru-RU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действия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(полчаса мучительных терзаний: спасать – не спасать). Уже полночь, на улице ни души, и человеку никто не может помочь.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86774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2E50B-C1B2-4A50-85B4-4786918FA807}"/>
              </a:ext>
            </a:extLst>
          </p:cNvPr>
          <p:cNvSpPr/>
          <p:nvPr/>
        </p:nvSpPr>
        <p:spPr>
          <a:xfrm>
            <a:off x="6384176" y="1672036"/>
            <a:ext cx="562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F3C70-71F7-44BD-82CF-0E33156ECCBD}"/>
              </a:ext>
            </a:extLst>
          </p:cNvPr>
          <p:cNvSpPr/>
          <p:nvPr/>
        </p:nvSpPr>
        <p:spPr>
          <a:xfrm>
            <a:off x="184781" y="1222310"/>
            <a:ext cx="88192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Кульминация 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выдержав, солдат сбежал к реке и при помощи ружья помог утопающему выбраться. Мимо проезжал офицер придворной инвалидной команды. Постников  передал ему спасенного и вернулся на пост. Офицер заявил в штабе, что сам спас человека из воды, за что вручили ему медаль. </a:t>
            </a:r>
          </a:p>
          <a:p>
            <a:r>
              <a:rPr lang="ru-RU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действия 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капитан Миллер, подполковник Свиньин и генерал Кокошкин улаживают дело, боясь, что инцидент навредит их карьере.</a:t>
            </a:r>
          </a:p>
        </p:txBody>
      </p:sp>
      <p:pic>
        <p:nvPicPr>
          <p:cNvPr id="7" name="Рисунок 2" descr="http://aikido-mariel.ru/misc/i/gallery/17481/337271.jpg">
            <a:extLst>
              <a:ext uri="{FF2B5EF4-FFF2-40B4-BE49-F238E27FC236}">
                <a16:creationId xmlns:a16="http://schemas.microsoft.com/office/drawing/2014/main" id="{3204DA42-49D2-4308-9A52-6B5EBB4E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453" y="1185527"/>
            <a:ext cx="3273766" cy="502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811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2E50B-C1B2-4A50-85B4-4786918FA807}"/>
              </a:ext>
            </a:extLst>
          </p:cNvPr>
          <p:cNvSpPr/>
          <p:nvPr/>
        </p:nvSpPr>
        <p:spPr>
          <a:xfrm>
            <a:off x="6384176" y="1672036"/>
            <a:ext cx="562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5EDC02-2C40-402B-8352-69AA2F0E0E26}"/>
              </a:ext>
            </a:extLst>
          </p:cNvPr>
          <p:cNvSpPr/>
          <p:nvPr/>
        </p:nvSpPr>
        <p:spPr>
          <a:xfrm>
            <a:off x="429208" y="1907170"/>
            <a:ext cx="6533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РАЗВЯЗКА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Постникову определяют наказание в виде 200 ударов розгами. После трехдневной отсидки в карцере Постников понимает, что удары розгами лучшее наказание, чем наказание военного суда.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img0.bitbazar.ru/600/1/121465">
            <a:extLst>
              <a:ext uri="{FF2B5EF4-FFF2-40B4-BE49-F238E27FC236}">
                <a16:creationId xmlns:a16="http://schemas.microsoft.com/office/drawing/2014/main" id="{028362EF-3D09-41C8-A7D4-FF8467C62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1075" r="3680" b="7739"/>
          <a:stretch/>
        </p:blipFill>
        <p:spPr bwMode="auto">
          <a:xfrm>
            <a:off x="7296539" y="1293324"/>
            <a:ext cx="4645368" cy="4790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88540C63-9445-4506-8AA2-18409CE89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887" y="365125"/>
            <a:ext cx="11105804" cy="1325563"/>
          </a:xfrm>
          <a:solidFill>
            <a:schemeClr val="accent4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D732A1-B974-45B6-85F1-3F262CC96BD8}"/>
              </a:ext>
            </a:extLst>
          </p:cNvPr>
          <p:cNvSpPr/>
          <p:nvPr/>
        </p:nvSpPr>
        <p:spPr>
          <a:xfrm>
            <a:off x="581891" y="1184988"/>
            <a:ext cx="69272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называли самым национальным из писателей России.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Умирая, запретил надгробные речи о себе.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Вошёл в литературу как знаток духовной и бытовой жизни народа.</a:t>
            </a:r>
            <a:endParaRPr lang="ru-RU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Лесков, Николай Семёнович — Википедия">
            <a:extLst>
              <a:ext uri="{FF2B5EF4-FFF2-40B4-BE49-F238E27FC236}">
                <a16:creationId xmlns:a16="http://schemas.microsoft.com/office/drawing/2014/main" id="{6A2401B2-5DA9-4038-AE5F-C98E1269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25" y="821664"/>
            <a:ext cx="3774770" cy="5236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9890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чём смысл?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914746-24D8-4B46-8CAD-6C2BDF1F57D0}"/>
              </a:ext>
            </a:extLst>
          </p:cNvPr>
          <p:cNvSpPr/>
          <p:nvPr/>
        </p:nvSpPr>
        <p:spPr>
          <a:xfrm>
            <a:off x="184780" y="1028231"/>
            <a:ext cx="71862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Каждый военнослужащий видит исполнение своего долга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по-разному. Для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одних это безукоризненное следование уставу, для других – защита чести и достоинства государя, а третьи понимают, что ответственность надо держать, прежде всего, перед своей совестью.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рассказе «Человек на часах»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показывает, насколько тонка грань между долгом и нарушением устава, как сложно сделать выбор, когда на кон поставлена человеческая жизнь.</a:t>
            </a:r>
          </a:p>
        </p:txBody>
      </p:sp>
      <p:pic>
        <p:nvPicPr>
          <p:cNvPr id="6" name="Picture 4" descr="250px-Serov_Leskov">
            <a:extLst>
              <a:ext uri="{FF2B5EF4-FFF2-40B4-BE49-F238E27FC236}">
                <a16:creationId xmlns:a16="http://schemas.microsoft.com/office/drawing/2014/main" id="{AA39DF9C-A1CF-437C-9305-332074DC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63" y="989045"/>
            <a:ext cx="2878912" cy="2606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Человек На Часах Картинки Лесков">
            <a:extLst>
              <a:ext uri="{FF2B5EF4-FFF2-40B4-BE49-F238E27FC236}">
                <a16:creationId xmlns:a16="http://schemas.microsoft.com/office/drawing/2014/main" id="{458F20A4-6F3D-49E5-BA2C-C2FF6E2B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156" y="3595416"/>
            <a:ext cx="2062064" cy="286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000010769">
            <a:extLst>
              <a:ext uri="{FF2B5EF4-FFF2-40B4-BE49-F238E27FC236}">
                <a16:creationId xmlns:a16="http://schemas.microsoft.com/office/drawing/2014/main" id="{F6E8A247-B087-4CDB-A01A-02E90DCF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66" y="2901820"/>
            <a:ext cx="2878912" cy="1695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1110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 (заключение)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2E50B-C1B2-4A50-85B4-4786918FA807}"/>
              </a:ext>
            </a:extLst>
          </p:cNvPr>
          <p:cNvSpPr/>
          <p:nvPr/>
        </p:nvSpPr>
        <p:spPr>
          <a:xfrm>
            <a:off x="6384176" y="1672036"/>
            <a:ext cx="562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02FACC-50E9-49A8-9CF3-A9842211C01F}"/>
              </a:ext>
            </a:extLst>
          </p:cNvPr>
          <p:cNvSpPr/>
          <p:nvPr/>
        </p:nvSpPr>
        <p:spPr>
          <a:xfrm>
            <a:off x="410546" y="1203649"/>
            <a:ext cx="74924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Основная мысль рассказа «Человек на часах» заключается в том, что каждый должен стараться делать добро ради добра, так как именно на таких людях стоит мир.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учит быть стойким и не изменять собственным принципам человечности даже при таких суровых обстоятельствах, ведь человеческая жизнь не может стоять по значимости ниже, чем служба, долг и любые другие обстоятельства. </a:t>
            </a:r>
          </a:p>
        </p:txBody>
      </p:sp>
      <p:pic>
        <p:nvPicPr>
          <p:cNvPr id="22532" name="Picture 4" descr="Николай Лесков - биография, информация, личная жизнь, фото, видео">
            <a:extLst>
              <a:ext uri="{FF2B5EF4-FFF2-40B4-BE49-F238E27FC236}">
                <a16:creationId xmlns:a16="http://schemas.microsoft.com/office/drawing/2014/main" id="{98DDC9FA-D9EB-441B-92CC-18B0B343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76" y="1257070"/>
            <a:ext cx="2779244" cy="2829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Тест по рассказу Человек на часах - Н. Лесков - Викторина с ответами">
            <a:extLst>
              <a:ext uri="{FF2B5EF4-FFF2-40B4-BE49-F238E27FC236}">
                <a16:creationId xmlns:a16="http://schemas.microsoft.com/office/drawing/2014/main" id="{048CD244-E9A3-4028-8502-FD741561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69" y="3905683"/>
            <a:ext cx="2836507" cy="2952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92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34 из 19103">
            <a:hlinkClick r:id="rId2"/>
            <a:extLst>
              <a:ext uri="{FF2B5EF4-FFF2-40B4-BE49-F238E27FC236}">
                <a16:creationId xmlns:a16="http://schemas.microsoft.com/office/drawing/2014/main" id="{697B5ADC-C499-4092-9F84-31159827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3040646"/>
            <a:ext cx="5400675" cy="359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20px-Leskov">
            <a:hlinkClick r:id="rId4"/>
            <a:extLst>
              <a:ext uri="{FF2B5EF4-FFF2-40B4-BE49-F238E27FC236}">
                <a16:creationId xmlns:a16="http://schemas.microsoft.com/office/drawing/2014/main" id="{FF284182-040A-45C6-9840-46832370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98" y="412206"/>
            <a:ext cx="4146550" cy="621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2682E0-9820-45B8-B34C-EF0A4906EB81}"/>
              </a:ext>
            </a:extLst>
          </p:cNvPr>
          <p:cNvSpPr/>
          <p:nvPr/>
        </p:nvSpPr>
        <p:spPr>
          <a:xfrm>
            <a:off x="663154" y="412206"/>
            <a:ext cx="50851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Н.С.Лескову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Орел)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6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2682E0-9820-45B8-B34C-EF0A4906EB81}"/>
              </a:ext>
            </a:extLst>
          </p:cNvPr>
          <p:cNvSpPr/>
          <p:nvPr/>
        </p:nvSpPr>
        <p:spPr>
          <a:xfrm>
            <a:off x="663154" y="412206"/>
            <a:ext cx="50851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Дом-музей 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Н.С.Лескова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Орел)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lit_lesk_1">
            <a:extLst>
              <a:ext uri="{FF2B5EF4-FFF2-40B4-BE49-F238E27FC236}">
                <a16:creationId xmlns:a16="http://schemas.microsoft.com/office/drawing/2014/main" id="{30AA5F1F-5E4D-4E85-9AB5-D5C8BAFC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8" y="2471990"/>
            <a:ext cx="4868473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it_lesk_2">
            <a:extLst>
              <a:ext uri="{FF2B5EF4-FFF2-40B4-BE49-F238E27FC236}">
                <a16:creationId xmlns:a16="http://schemas.microsoft.com/office/drawing/2014/main" id="{FBFEE180-2174-47B3-B9F4-D3E43E5B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63" y="626521"/>
            <a:ext cx="5507653" cy="457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8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8584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Интересный факт о писателе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AAFC3C-7949-47E5-A3F8-3091B2B4470A}"/>
              </a:ext>
            </a:extLst>
          </p:cNvPr>
          <p:cNvSpPr/>
          <p:nvPr/>
        </p:nvSpPr>
        <p:spPr>
          <a:xfrm>
            <a:off x="4534676" y="1445598"/>
            <a:ext cx="75018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112D11-596E-4096-961D-8760288DB97A}"/>
              </a:ext>
            </a:extLst>
          </p:cNvPr>
          <p:cNvSpPr/>
          <p:nvPr/>
        </p:nvSpPr>
        <p:spPr>
          <a:xfrm>
            <a:off x="270590" y="5504772"/>
            <a:ext cx="713791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031AD6-A4DD-4FF4-A2D8-A2CA79320587}"/>
              </a:ext>
            </a:extLst>
          </p:cNvPr>
          <p:cNvSpPr/>
          <p:nvPr/>
        </p:nvSpPr>
        <p:spPr>
          <a:xfrm>
            <a:off x="1950098" y="2397967"/>
            <a:ext cx="777239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биографии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есть один из  интересных фактов его жизни. К примеру, он был идейным вегетарианцем. Он верил в то, что убивать животных нельзя. И даже одним из первых предложил создать специальную книгу с рецептами для вегетарианцев.</a:t>
            </a:r>
            <a:endParaRPr lang="ru-RU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</a:p>
          <a:p>
            <a:pPr lvl="1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 Прочитать рассказ «Человек на часах»</a:t>
            </a:r>
          </a:p>
          <a:p>
            <a:pPr lvl="1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 Порассуждайте на тему «Долг и человечность». Как вы понимаете эти слова?</a:t>
            </a:r>
          </a:p>
        </p:txBody>
      </p:sp>
    </p:spTree>
    <p:extLst>
      <p:ext uri="{BB962C8B-B14F-4D97-AF65-F5344CB8AC3E}">
        <p14:creationId xmlns:p14="http://schemas.microsoft.com/office/powerpoint/2010/main" val="19793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93306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Рождение писателя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4D0C1B-2701-473C-B228-E0BDFA7293F3}"/>
              </a:ext>
            </a:extLst>
          </p:cNvPr>
          <p:cNvSpPr/>
          <p:nvPr/>
        </p:nvSpPr>
        <p:spPr>
          <a:xfrm>
            <a:off x="277092" y="1199931"/>
            <a:ext cx="72597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Николай Семёнович Лесков (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1831 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 —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1895 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 прозаик, самый народный писатель России, драматург.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родился 16 февраля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1831 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в селе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Горохово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Орловского Уезда в семье следователя и дочери обедневшего дворянина. У них было пятеро детей, Николай был старшим ребенком.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Николай Семенович Лесков">
            <a:extLst>
              <a:ext uri="{FF2B5EF4-FFF2-40B4-BE49-F238E27FC236}">
                <a16:creationId xmlns:a16="http://schemas.microsoft.com/office/drawing/2014/main" id="{E2AC8F45-14F5-4B5A-8F34-5C33F8AB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165" y="1199931"/>
            <a:ext cx="2945362" cy="28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иколай Семенович by 89158840400 on emaze">
            <a:extLst>
              <a:ext uri="{FF2B5EF4-FFF2-40B4-BE49-F238E27FC236}">
                <a16:creationId xmlns:a16="http://schemas.microsoft.com/office/drawing/2014/main" id="{8288D2EB-B027-4E6A-BE80-A34914AF5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5" b="16092"/>
          <a:stretch/>
        </p:blipFill>
        <p:spPr bwMode="auto">
          <a:xfrm>
            <a:off x="7744408" y="4274293"/>
            <a:ext cx="3592285" cy="20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9517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Познание народа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5F018F-912B-40EE-85FA-6E10FC13B08F}"/>
              </a:ext>
            </a:extLst>
          </p:cNvPr>
          <p:cNvSpPr/>
          <p:nvPr/>
        </p:nvSpPr>
        <p:spPr>
          <a:xfrm>
            <a:off x="387926" y="1136074"/>
            <a:ext cx="6913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После ухода отца с должности, семья переезжает из Орла в село Панино. Здесь и началось изучение и познание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Н.С.Лесковым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народа</a:t>
            </a:r>
            <a:r>
              <a:rPr lang="ru-RU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Дом-музей Н.С.Лескова на родине писателя">
            <a:extLst>
              <a:ext uri="{FF2B5EF4-FFF2-40B4-BE49-F238E27FC236}">
                <a16:creationId xmlns:a16="http://schemas.microsoft.com/office/drawing/2014/main" id="{BE3DC5F2-4C5A-4639-BFB8-3FC204EC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69" y="1436914"/>
            <a:ext cx="3974937" cy="311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езентация на тему &quot;Николай Семёнович Лесков. Страницы жизни и творчества&quot;  - скачать бесплатно презентации по Литературе">
            <a:extLst>
              <a:ext uri="{FF2B5EF4-FFF2-40B4-BE49-F238E27FC236}">
                <a16:creationId xmlns:a16="http://schemas.microsoft.com/office/drawing/2014/main" id="{335C8817-D90A-406F-AE31-622AF4ED1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5565" r="16990" b="34796"/>
          <a:stretch/>
        </p:blipFill>
        <p:spPr bwMode="auto">
          <a:xfrm>
            <a:off x="2494384" y="3834882"/>
            <a:ext cx="4298302" cy="28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9143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7572D0-0BF2-46D5-80F2-8E3DD403CC5B}"/>
              </a:ext>
            </a:extLst>
          </p:cNvPr>
          <p:cNvSpPr/>
          <p:nvPr/>
        </p:nvSpPr>
        <p:spPr>
          <a:xfrm>
            <a:off x="167951" y="1212980"/>
            <a:ext cx="68673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1841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в возрасте 10 лет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поступил в Орловскую гимназию. С учебой у будущего писателя не складывалось – за 5 лет учебы он окончил всего 2 класса.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1847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благодаря помощи друзей отца устроился на работу в Орловскую уголовную палату суда канцелярским служащим.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лет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произошли трагические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события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 холеры умер отец, а все имущество сгорело при пожаре.</a:t>
            </a:r>
          </a:p>
        </p:txBody>
      </p:sp>
      <p:pic>
        <p:nvPicPr>
          <p:cNvPr id="16386" name="Picture 2" descr="Презентация &quot;Биография Н.С. Лескова&quot;">
            <a:extLst>
              <a:ext uri="{FF2B5EF4-FFF2-40B4-BE49-F238E27FC236}">
                <a16:creationId xmlns:a16="http://schemas.microsoft.com/office/drawing/2014/main" id="{B43422BB-725F-4DC7-BE08-BD64C5CC2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30769" r="11463" b="7221"/>
          <a:stretch/>
        </p:blipFill>
        <p:spPr bwMode="auto">
          <a:xfrm>
            <a:off x="7035282" y="1567799"/>
            <a:ext cx="4823926" cy="407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8456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Карьера 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07AD65-B725-406C-9320-1364167F1C3F}"/>
              </a:ext>
            </a:extLst>
          </p:cNvPr>
          <p:cNvSpPr/>
          <p:nvPr/>
        </p:nvSpPr>
        <p:spPr>
          <a:xfrm>
            <a:off x="277091" y="1289088"/>
            <a:ext cx="80494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1849 г.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при помощи дяди-профессора перевелся в Киев чиновником казенной палаты, где позже получил должность столоначальника.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1857 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Н.С.Лесков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ушел с работы и поступил на коммерческую службу в большую сельскохозяйственную компанию своего дяди-англичанина. После закрытия фирмы, 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1860 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вернулся в Киев.</a:t>
            </a:r>
          </a:p>
        </p:txBody>
      </p:sp>
      <p:pic>
        <p:nvPicPr>
          <p:cNvPr id="12290" name="Picture 2" descr="Николай Семенович Лесков. Биография писателя">
            <a:extLst>
              <a:ext uri="{FF2B5EF4-FFF2-40B4-BE49-F238E27FC236}">
                <a16:creationId xmlns:a16="http://schemas.microsoft.com/office/drawing/2014/main" id="{044395B1-1CA9-4963-85BB-FEE8190D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82" y="1549163"/>
            <a:ext cx="3437182" cy="433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9610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жизнь 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538E61-FFF0-4A01-B569-CE37C827F8F0}"/>
              </a:ext>
            </a:extLst>
          </p:cNvPr>
          <p:cNvSpPr/>
          <p:nvPr/>
        </p:nvSpPr>
        <p:spPr>
          <a:xfrm>
            <a:off x="3879542" y="1160878"/>
            <a:ext cx="807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19313B-3A98-4D9B-A4AC-A740B06E7B27}"/>
              </a:ext>
            </a:extLst>
          </p:cNvPr>
          <p:cNvSpPr/>
          <p:nvPr/>
        </p:nvSpPr>
        <p:spPr>
          <a:xfrm>
            <a:off x="775854" y="1380931"/>
            <a:ext cx="67887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1860 год считают началом творческого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Н.С.Лескова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писателя, в это время он пишет и публикует статьи в различные журналы. Через полгода он переезжает в Санкт-Петербург, где планирует заниматься литературной и журналистской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деятельностью.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Николай Лесков - КРЫМСКИЙ КИНОМЕДИАЦЕНТР">
            <a:extLst>
              <a:ext uri="{FF2B5EF4-FFF2-40B4-BE49-F238E27FC236}">
                <a16:creationId xmlns:a16="http://schemas.microsoft.com/office/drawing/2014/main" id="{35787579-9365-477C-A38E-4934E7E5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72" y="1525832"/>
            <a:ext cx="3191069" cy="4612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602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-46653"/>
            <a:ext cx="12192000" cy="8957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жизнь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7B779F-BE1D-4F68-B4D5-875F05EFB960}"/>
              </a:ext>
            </a:extLst>
          </p:cNvPr>
          <p:cNvSpPr/>
          <p:nvPr/>
        </p:nvSpPr>
        <p:spPr>
          <a:xfrm>
            <a:off x="332509" y="1425322"/>
            <a:ext cx="58050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Долго изучая и наблюдая за жизнью русского народа, сочувствуя его горестям и нуждам, из-под пера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выходят рассказы “Погасшее дело”, повести “Житие одной бабы”, “Овцебык”, “Леди Макбет Мценского уезда” и др.</a:t>
            </a:r>
          </a:p>
        </p:txBody>
      </p:sp>
      <p:pic>
        <p:nvPicPr>
          <p:cNvPr id="14338" name="Picture 2" descr="Леди Макбет Мценского уезда (сборник) {Эксклюзив: Русская классика}  (скачать fb2), Николай Семёнович Лесков, Николай Лесков">
            <a:extLst>
              <a:ext uri="{FF2B5EF4-FFF2-40B4-BE49-F238E27FC236}">
                <a16:creationId xmlns:a16="http://schemas.microsoft.com/office/drawing/2014/main" id="{DCA8944F-9FE9-4C07-8F56-305776D4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10" y="1203649"/>
            <a:ext cx="2087433" cy="295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Житие одной бабы">
            <a:extLst>
              <a:ext uri="{FF2B5EF4-FFF2-40B4-BE49-F238E27FC236}">
                <a16:creationId xmlns:a16="http://schemas.microsoft.com/office/drawing/2014/main" id="{7FE5FB81-F72D-4381-A647-D0DE0577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85" y="3998165"/>
            <a:ext cx="2087432" cy="259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Овцебык - Лесков Николай. Скачать электронную книгу в формате fb2, epub,  pdf или читать онлайн на Andronum">
            <a:extLst>
              <a:ext uri="{FF2B5EF4-FFF2-40B4-BE49-F238E27FC236}">
                <a16:creationId xmlns:a16="http://schemas.microsoft.com/office/drawing/2014/main" id="{BDCCFA7E-BF74-4336-8F45-99BC1C72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82" y="2337546"/>
            <a:ext cx="2087433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9517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в публикации 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2E50B-C1B2-4A50-85B4-4786918FA807}"/>
              </a:ext>
            </a:extLst>
          </p:cNvPr>
          <p:cNvSpPr/>
          <p:nvPr/>
        </p:nvSpPr>
        <p:spPr>
          <a:xfrm>
            <a:off x="193964" y="1080655"/>
            <a:ext cx="7289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 Имея разногласия с революционными демократами,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отказывались публиковать многие журналы. Единственным, кто печатал его работы, был Михаил Катков, редактор журнала “Русский вестник”. 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Н.С.Лескову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с ним было невероятно сложно работать, редактор правил практически все произведения писателя, а некоторые и вовсе отказывался печатать…</a:t>
            </a:r>
          </a:p>
        </p:txBody>
      </p:sp>
      <p:pic>
        <p:nvPicPr>
          <p:cNvPr id="17410" name="Picture 2" descr="Аукцион Bidspirit | Русский вестник. Первая публикация романа">
            <a:extLst>
              <a:ext uri="{FF2B5EF4-FFF2-40B4-BE49-F238E27FC236}">
                <a16:creationId xmlns:a16="http://schemas.microsoft.com/office/drawing/2014/main" id="{784B293E-5949-4FF7-8A20-3158A108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73" y="1178767"/>
            <a:ext cx="2105608" cy="254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בידספיריט | [Первая публикация романа Н.С. Лескова">
            <a:extLst>
              <a:ext uri="{FF2B5EF4-FFF2-40B4-BE49-F238E27FC236}">
                <a16:creationId xmlns:a16="http://schemas.microsoft.com/office/drawing/2014/main" id="{78E99465-4A1C-43F8-A67E-3B81A6CA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51" y="2449576"/>
            <a:ext cx="2711418" cy="422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962</Words>
  <Application>Microsoft Office PowerPoint</Application>
  <PresentationFormat>Широкоэкранный</PresentationFormat>
  <Paragraphs>82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Lenova 330 pro A6</cp:lastModifiedBy>
  <cp:revision>215</cp:revision>
  <dcterms:created xsi:type="dcterms:W3CDTF">2020-10-21T13:45:23Z</dcterms:created>
  <dcterms:modified xsi:type="dcterms:W3CDTF">2020-12-29T05:37:14Z</dcterms:modified>
</cp:coreProperties>
</file>