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5" r:id="rId2"/>
    <p:sldId id="1386" r:id="rId3"/>
    <p:sldId id="1387" r:id="rId4"/>
    <p:sldId id="1415" r:id="rId5"/>
    <p:sldId id="1416" r:id="rId6"/>
    <p:sldId id="1411" r:id="rId7"/>
    <p:sldId id="1413" r:id="rId8"/>
    <p:sldId id="1414" r:id="rId9"/>
    <p:sldId id="1412" r:id="rId10"/>
    <p:sldId id="1408" r:id="rId11"/>
    <p:sldId id="1409" r:id="rId12"/>
    <p:sldId id="1406" r:id="rId13"/>
    <p:sldId id="1410" r:id="rId14"/>
    <p:sldId id="1404" r:id="rId15"/>
    <p:sldId id="1407" r:id="rId16"/>
    <p:sldId id="1405" r:id="rId17"/>
    <p:sldId id="1401" r:id="rId18"/>
    <p:sldId id="1402" r:id="rId19"/>
    <p:sldId id="1403" r:id="rId20"/>
    <p:sldId id="1398" r:id="rId21"/>
    <p:sldId id="1399" r:id="rId22"/>
    <p:sldId id="1400" r:id="rId23"/>
    <p:sldId id="1395" r:id="rId24"/>
    <p:sldId id="1391" r:id="rId25"/>
    <p:sldId id="1396" r:id="rId26"/>
    <p:sldId id="1397" r:id="rId27"/>
    <p:sldId id="1393" r:id="rId28"/>
    <p:sldId id="138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2" autoAdjust="0"/>
    <p:restoredTop sz="94364" autoAdjust="0"/>
  </p:normalViewPr>
  <p:slideViewPr>
    <p:cSldViewPr snapToGrid="0" showGuides="1">
      <p:cViewPr varScale="1">
        <p:scale>
          <a:sx n="73" d="100"/>
          <a:sy n="73" d="100"/>
        </p:scale>
        <p:origin x="762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C59C-E3E6-4A8C-BF4E-56AA33C3D1E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E14E7-E80F-445F-8CEA-8A1D26290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03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69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14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56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60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569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90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13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68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224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1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53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1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05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15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94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06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5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6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2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4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1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77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27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3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8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6A4E2-6E3B-4F80-92F5-8AC04C78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BC2B6-21C9-4ADD-8169-4C37804D2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A282E3-1461-4631-8C47-5B826994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C7D8D4-F5BF-4AC5-A11E-4406A82E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25FCE-9496-430E-8644-C72C8B47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9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6EB36-88D6-4DB2-8F28-EA1F67AE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CF73EC-C874-4307-A8D5-0C93BD6A8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2908F-65E5-450D-B3C2-682F34A0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D2BECB-B562-4A1F-9FAA-0E5DAD14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B7642-083F-40A4-8A93-DDE8A549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3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96924A-DA88-4CE8-9AD8-3F6ECC83B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9B13E-3055-43E8-9581-CA9CB73B0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F457-44B0-4F36-B253-689772AA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449A0-07E4-4DE1-992E-E3220257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32797-B7A4-4257-99F5-7ED9F0DF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0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618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12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2CCB9-408F-4407-8B1A-3139F2ED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49C50D-5AE0-4960-B912-EBC3BA83C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964867-1C7B-46F9-981F-0F2734A8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D4FC82-1446-46FE-97F2-010EA65E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5EB0A-4BC1-48ED-B24A-997C47C6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7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CFB04-1612-4AE2-AA12-3B9FA8EA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8DE45A-C0E9-410B-9922-00ACB22B4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AAFC13-2236-47BF-8D35-3E0BA9AA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CBC58-3E31-42CA-8157-64711B57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A37548-AF2C-4B47-8AA5-C53465FA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2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59857-BA28-45C8-AE6A-2C23C446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A4DE76-091D-46ED-A615-A16DBAE37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5DAF01-AFBF-41AD-A074-330FCE1C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CF596-70F7-401E-A997-267B9F5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63FE79-4232-4DEF-95E0-A70D1AB9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5DA297-9B36-4CE1-8FC9-8000EE86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4CC5E-ADEA-4E3B-BF7C-9639676C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07C627-E613-4DC6-938C-6404EA250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A0316-B264-4F2C-84B2-20117B7C1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6FEFBB-C99B-48BE-8905-BD95A2561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D77BCE-3948-4DB1-9B42-EBEC03CB9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5F81FF-E29D-49E7-BA2B-7DA23FB8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7883AD-0BAC-44B5-938D-D193CFAF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A396F4-1A10-4050-9623-ED122D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3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FE439-37B3-44BF-AF71-3E15B8DD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47E644-3E47-47E3-9D9D-9B424D0B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FDA0DD-BC16-468F-889B-7D24AE78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B881F2-B224-46BC-9B5E-AB1F7DBE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8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E8E962-F1C7-454D-A2ED-8F90E0CD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B306C4-7D52-4E8B-B0C1-D989CBBF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2EEF79-B9DE-438F-BD7B-6CB25DFD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3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B9726-E2A7-476A-8A57-F7A5C819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BE5A6C-65A7-42BF-A791-8ACF5AC3F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C1E39D-239E-41AF-B4A4-253DC4B9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5011C5-5D2F-45DE-9E13-39A8E7F7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799047-0750-4C7E-8F8A-0D5AFF06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ACFA50-DE51-4239-954D-BBAE007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1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10066-7C2E-4F37-9F8A-40E60663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98FF3E-7EAF-4FA4-9CDE-445142B98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F06CBC-9128-4B90-899E-D46DFD9B0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312989-9DE8-4B47-AAED-C604B89C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D090C0-75F0-4A2A-8103-E4D2FB7E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19708-01F3-44AC-ACF2-F07DDCC4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7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8DC19-9008-41F1-B3EC-C7A55CB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B4D3B9-FF63-49B7-9A9B-67A950C43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2BA41-2889-4F6D-B42D-E4A8B0D91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AB18E-9F7C-4329-8698-69D3A089910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7CDC5-3573-453A-9165-DED7A9055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79726-A94E-4E66-A268-6FC85A8EC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4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n.yandex.ru/count/Wn0ejI_zOEu2DHW012WDPgMJNImBP0K0xWCnQzxyNm00000uwf5EnAM6ySG9W041Y06allMKN901qglBxCY0W802c07IgyliIA01mAW1mBW1YkMthI300GBO0PYSx9G1u06sgheKw05C-07cZgQWlGsv0eKM2DQ91sOAm08By0Agbhdj21RN2lW4W8iCY0NfvWgG1O2B3A05_DS3g0MdYGEm1QU90xW5fua3m0Nto1x81UZY1z05gPq1ml7mlWK6Pu97a3LU0D461lktlf0rNW2f1ukYR7hSLthzi0U0W90yk0Uq1iA2az3U1l0i4q-DJTa_oGgdLE1y0r3YFmQg2n2atfDOYw8001TcsJYekEWBmve9y0i6Y0p-cDw-0QaCQ8Fu6ngPkB_e39i6c0scopVW3OA2WPWEXiw9l8IoZI-W3i24FOl5mlB5-vMz_G6CpDuQa12ksiEGhQQKZcF84C2maWBG4B-Chr_GjAZi5-0HZSkt0kWHzUcyvQc9vlRAW5j0SNg2_OTkoJ_f4eWaLy4Og0xly1B____UpAo_hjpLf1RW4wU90uWKiR-HeO6QfOIb0Q0Kfua3g1I0Ymom5E22IBWKmFmLdOAb4DWKeDBI_mNW507e58m2o1MvefMV1D0LeDBI_mNO5S6AzkoZZxpyO_2W5j2FmFe5i1Qz0yaMq1R-cDw-0O4Nc1UHyUKLg1S9k1S1m1Ur0jWNm8Gzu1Umui_v1UWN0VYP6A0O3x0Ol9Vp_mMu607G627u68lPXl3YiV6NZ0606V3Sy8_9sv2FKOaPJIsG6G6W6RwX0R0Pk1d0qXaIUM5YSrzpPN9sPN8lSZGvCYqnu1a1wF3u6OEiYHw16l__1rJLgrcVAI2XX8Wn8t0IeJcw0vyHHJOZMSI3DvOcWcPtb6caeJa8aSWfJZxjMwalUZYYCkOIHQR38SZZ4dx42HGYtdRCb8H_5vCgcG3Q6lhQTVI2gqTV417U2QlptWLkpsqwHPBNmFaxWN3hLSFXcJY7QogGc02WFd66EZB13XULSe9hdP2eRJKU~1?stat-id=3&amp;test-tag=98406634620929&amp;format-type=2&amp;actual-format=40&amp;banner-test-tags=eyI3MjA1NzYwMzgxNTQ2Nzc1MyI6IjU3MzYxIn0%3D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-15712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50019" y="3451156"/>
            <a:ext cx="7391977" cy="18097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5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5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60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Максим Горький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97729" y="3597588"/>
            <a:ext cx="574502" cy="16633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309474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6" y="456621"/>
            <a:ext cx="7542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«зеркало и обезьяна»"/>
          <p:cNvSpPr>
            <a:spLocks noChangeAspect="1" noChangeArrowheads="1"/>
          </p:cNvSpPr>
          <p:nvPr/>
        </p:nvSpPr>
        <p:spPr bwMode="auto">
          <a:xfrm>
            <a:off x="155574" y="-144463"/>
            <a:ext cx="1893661" cy="1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5E42F8-C081-4998-B088-2B8D495CF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254" y="2586523"/>
            <a:ext cx="2827090" cy="3746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ТВОРЧЕСКИЙ ПУТЬ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8B0232-1E6A-41FB-842E-797EBBE87441}"/>
              </a:ext>
            </a:extLst>
          </p:cNvPr>
          <p:cNvSpPr/>
          <p:nvPr/>
        </p:nvSpPr>
        <p:spPr>
          <a:xfrm>
            <a:off x="348343" y="1370283"/>
            <a:ext cx="83174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1906 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– отъезд в Италию, на Капри, где жил до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1913 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там была написана повесть "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Исповедь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" и цикл "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Сказки об Италии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1913 г. 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М.Горький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возвращается в Россию. В этом же году пишет «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Детство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1914 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.– написана повесть «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людях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1915 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основал журнал "Летопись", руководил литературным отделом журнала.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CC9DCDE-BD27-430A-8AFB-2CE3A754C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665828" y="1513708"/>
            <a:ext cx="3163014" cy="419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5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B9BC3AA-13BD-4CBA-837C-98BACDEF4132}"/>
              </a:ext>
            </a:extLst>
          </p:cNvPr>
          <p:cNvGrpSpPr>
            <a:grpSpLocks/>
          </p:cNvGrpSpPr>
          <p:nvPr/>
        </p:nvGrpSpPr>
        <p:grpSpPr bwMode="auto">
          <a:xfrm rot="271637">
            <a:off x="648405" y="1792892"/>
            <a:ext cx="6690765" cy="4726149"/>
            <a:chOff x="1331640" y="3717032"/>
            <a:chExt cx="4309753" cy="3082137"/>
          </a:xfrm>
        </p:grpSpPr>
        <p:pic>
          <p:nvPicPr>
            <p:cNvPr id="7" name="Picture 4" descr="&amp;Vcy; &amp;Icy;&amp;tcy;&amp;acy;&amp;lcy;&amp;icy;&amp;icy; &amp;mcy;&amp;ocy;&amp;zhcy;&amp;ncy;&amp;ocy; &amp;pcy;&amp;rcy;&amp;ocy;&amp;jcy;&amp;tcy;&amp;icy;&amp;scy;&amp;softcy; &amp;pcy;&amp;ocy; &amp;ucy;&amp;lcy;&amp;icy;&amp;tscy;&amp;iecy; &amp;Gcy;&amp;ocy;&amp;rcy;&amp;softcy;&amp;kcy;&amp;ocy;&amp;gcy;&amp;ocy;">
              <a:extLst>
                <a:ext uri="{FF2B5EF4-FFF2-40B4-BE49-F238E27FC236}">
                  <a16:creationId xmlns:a16="http://schemas.microsoft.com/office/drawing/2014/main" id="{40D35460-3F23-42C6-B322-BE38704622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31366">
              <a:off x="1331640" y="3717032"/>
              <a:ext cx="3221769" cy="241274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Прямоугольник 5">
              <a:extLst>
                <a:ext uri="{FF2B5EF4-FFF2-40B4-BE49-F238E27FC236}">
                  <a16:creationId xmlns:a16="http://schemas.microsoft.com/office/drawing/2014/main" id="{3232B8F4-0D4B-4C84-AC2A-DB7B7B9723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332193">
              <a:off x="1429433" y="6198784"/>
              <a:ext cx="4211960" cy="600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Улица им. Максима Горького  в городе Капри</a:t>
              </a:r>
            </a:p>
          </p:txBody>
        </p:sp>
      </p:grpSp>
      <p:pic>
        <p:nvPicPr>
          <p:cNvPr id="9" name="Picture 10" descr="&amp;Ucy;&amp;vcy;&amp;iecy;&amp;lcy;&amp;icy;&amp;chcy;&amp;icy;&amp;tcy;&amp;softcy; &amp;kcy;&amp;acy;&amp;rcy;&amp;tcy;&amp;icy;&amp;ncy;&amp;kcy;&amp;ucy;">
            <a:extLst>
              <a:ext uri="{FF2B5EF4-FFF2-40B4-BE49-F238E27FC236}">
                <a16:creationId xmlns:a16="http://schemas.microsoft.com/office/drawing/2014/main" id="{0179CFD9-2865-4D8C-8332-3F7E4D87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9510">
            <a:off x="9613212" y="3704885"/>
            <a:ext cx="1735345" cy="252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&amp;Ucy;&amp;vcy;&amp;iecy;&amp;lcy;&amp;icy;&amp;chcy;&amp;icy;&amp;tcy;&amp;softcy; &amp;kcy;&amp;acy;&amp;rcy;&amp;tcy;&amp;icy;&amp;ncy;&amp;kcy;&amp;ucy;">
            <a:extLst>
              <a:ext uri="{FF2B5EF4-FFF2-40B4-BE49-F238E27FC236}">
                <a16:creationId xmlns:a16="http://schemas.microsoft.com/office/drawing/2014/main" id="{87FD3D98-0663-48F2-A0F6-57FB48B48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61711">
            <a:off x="7796556" y="3675010"/>
            <a:ext cx="1728788" cy="263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0035536-5974-45A2-91F5-A5ABEF799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8657" y="1249961"/>
            <a:ext cx="2558642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36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372B1B-C080-408E-9B64-C4A4D2D93ED1}"/>
              </a:ext>
            </a:extLst>
          </p:cNvPr>
          <p:cNvSpPr/>
          <p:nvPr/>
        </p:nvSpPr>
        <p:spPr>
          <a:xfrm>
            <a:off x="429728" y="1308683"/>
            <a:ext cx="847914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1934 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.– Максим Горький выступает в качестве организатора и председателя I Всесоюзного съезда советских писателей.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18 июня 1936 года – Максим Горький умирает в Горках. Похоронен в Москве. </a:t>
            </a:r>
          </a:p>
          <a:p>
            <a:endParaRPr lang="ru-RU" dirty="0"/>
          </a:p>
        </p:txBody>
      </p:sp>
      <p:pic>
        <p:nvPicPr>
          <p:cNvPr id="7" name="Picture 4" descr="http://rbr.lib.unc.edu/cm/images/savine_images/middle/pervyi_03180_n2.jpg">
            <a:extLst>
              <a:ext uri="{FF2B5EF4-FFF2-40B4-BE49-F238E27FC236}">
                <a16:creationId xmlns:a16="http://schemas.microsoft.com/office/drawing/2014/main" id="{898FA593-2503-4816-B903-38D47A6C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28" y="3660983"/>
            <a:ext cx="1886591" cy="267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&amp;Fcy;&amp;icy;&amp;lcy;&amp;softcy;&amp;mcy; &amp;Mcy;. &amp;Gcy;&amp;ocy;&amp;rcy;&amp;softcy;&amp;kcy;&amp;icy;&amp;jcy;. &amp;Gcy;&amp;ocy;&amp;dcy;&amp;ycy; &amp;icy; &amp;dcy;&amp;ncy;&amp;icy;">
            <a:extLst>
              <a:ext uri="{FF2B5EF4-FFF2-40B4-BE49-F238E27FC236}">
                <a16:creationId xmlns:a16="http://schemas.microsoft.com/office/drawing/2014/main" id="{6F3E45AD-00B4-4B3C-9D07-28BF6979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3391" y="1603967"/>
            <a:ext cx="2458881" cy="3672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 descr="fedor2">
            <a:extLst>
              <a:ext uri="{FF2B5EF4-FFF2-40B4-BE49-F238E27FC236}">
                <a16:creationId xmlns:a16="http://schemas.microsoft.com/office/drawing/2014/main" id="{874D8117-C6A2-425E-A3D5-280485ADB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50" y="3651646"/>
            <a:ext cx="3892312" cy="2787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2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ПОВЕСТЬ «ДЕТСТВО»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6" name="Рисунок 5" descr="336357.jpg">
            <a:extLst>
              <a:ext uri="{FF2B5EF4-FFF2-40B4-BE49-F238E27FC236}">
                <a16:creationId xmlns:a16="http://schemas.microsoft.com/office/drawing/2014/main" id="{3BD43D20-A7C0-45D6-9B00-4CDCA2A4EE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9098">
            <a:off x="7945663" y="2214532"/>
            <a:ext cx="3525505" cy="3654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B2F2AD-FB5C-4FAE-9C69-5C7AE2B112AD}"/>
              </a:ext>
            </a:extLst>
          </p:cNvPr>
          <p:cNvSpPr/>
          <p:nvPr/>
        </p:nvSpPr>
        <p:spPr>
          <a:xfrm>
            <a:off x="496389" y="2495007"/>
            <a:ext cx="71626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ru-RU" sz="30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Грубость </a:t>
            </a:r>
            <a:r>
              <a:rPr kumimoji="0" lang="ru-RU" sz="3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невежество провинциального быта отравили его душу, но и - парадоксальным образом  - породили веру в Человека и его потенциальные возможности.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Этой верой наполнены все его произведения.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BEC39FA-0466-465B-8524-ADBF9524B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19090" y="1300293"/>
            <a:ext cx="6539018" cy="738664"/>
          </a:xfrm>
        </p:spPr>
        <p:txBody>
          <a:bodyPr/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</a:rPr>
              <a:t>Максим Горький</a:t>
            </a:r>
          </a:p>
        </p:txBody>
      </p:sp>
    </p:spTree>
    <p:extLst>
      <p:ext uri="{BB962C8B-B14F-4D97-AF65-F5344CB8AC3E}">
        <p14:creationId xmlns:p14="http://schemas.microsoft.com/office/powerpoint/2010/main" val="14090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49138"/>
            <a:ext cx="11333905" cy="108975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АВТОБИОГРАФИЧЕСКАЯ ТРИЛОГИЯ 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ADB779-72BA-437F-BB7D-7563A385AEC3}"/>
              </a:ext>
            </a:extLst>
          </p:cNvPr>
          <p:cNvSpPr/>
          <p:nvPr/>
        </p:nvSpPr>
        <p:spPr>
          <a:xfrm>
            <a:off x="348343" y="1438890"/>
            <a:ext cx="555750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1913 год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 «Детство»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1914 год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людях»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1925 год - «Мои университеты»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19ECDC-2616-4450-8DAD-9A6814023835}"/>
              </a:ext>
            </a:extLst>
          </p:cNvPr>
          <p:cNvSpPr/>
          <p:nvPr/>
        </p:nvSpPr>
        <p:spPr>
          <a:xfrm>
            <a:off x="472576" y="4070153"/>
            <a:ext cx="729623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«Детство»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история детской души, жадно и взволнованно постигающей жизнь.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314" name="Picture 2" descr="Детство">
            <a:extLst>
              <a:ext uri="{FF2B5EF4-FFF2-40B4-BE49-F238E27FC236}">
                <a16:creationId xmlns:a16="http://schemas.microsoft.com/office/drawing/2014/main" id="{25749995-76D2-49AC-B0C4-5E9FD3E48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 bwMode="auto">
          <a:xfrm>
            <a:off x="6286152" y="1251417"/>
            <a:ext cx="1733550" cy="2523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В людях 7-13 глава — ТОП КНИГ">
            <a:extLst>
              <a:ext uri="{FF2B5EF4-FFF2-40B4-BE49-F238E27FC236}">
                <a16:creationId xmlns:a16="http://schemas.microsoft.com/office/drawing/2014/main" id="{D4E8BBD1-9E8E-4CAE-9455-54A15DA4D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" b="4956"/>
          <a:stretch/>
        </p:blipFill>
        <p:spPr bwMode="auto">
          <a:xfrm>
            <a:off x="8105121" y="2478725"/>
            <a:ext cx="1733550" cy="242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О книгах и творчестве Максима Горького | Центральная библиотечная система  Находкинского городского округа">
            <a:extLst>
              <a:ext uri="{FF2B5EF4-FFF2-40B4-BE49-F238E27FC236}">
                <a16:creationId xmlns:a16="http://schemas.microsoft.com/office/drawing/2014/main" id="{1F61D566-A49A-4559-9DB2-2AE8E17D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378" y="3825479"/>
            <a:ext cx="1828800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ЖАНР ПРОИЗВЕДЕНИЯ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BB395D-11C3-425B-B38C-6D243CE6CC45}"/>
              </a:ext>
            </a:extLst>
          </p:cNvPr>
          <p:cNvSpPr/>
          <p:nvPr/>
        </p:nvSpPr>
        <p:spPr>
          <a:xfrm>
            <a:off x="348344" y="1393653"/>
            <a:ext cx="78896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Произведение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написано в жанре автобиографической повести, в которой автор по-иному переосмыслил и изобразил многие эпизоды из своего детства.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Глазами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главного героя – мальчика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Алексея Каширина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читатель видит окружающий героя суровый, очень жестокий мир, который, тем не менее, неразрывно связан со сказками, которые Алексею рассказывала бабушка.</a:t>
            </a:r>
          </a:p>
        </p:txBody>
      </p:sp>
      <p:pic>
        <p:nvPicPr>
          <p:cNvPr id="7" name="Picture 6" descr="http://i5.pixs.ru/storage/7/9/4/x9eb95029j_3179762_2941794.jpg">
            <a:extLst>
              <a:ext uri="{FF2B5EF4-FFF2-40B4-BE49-F238E27FC236}">
                <a16:creationId xmlns:a16="http://schemas.microsoft.com/office/drawing/2014/main" id="{703F4B54-22F7-4FCA-88CC-A9EEA153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2484" y="1858124"/>
            <a:ext cx="3658920" cy="3322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65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М.Горький &quot;Детство&quot; (групповая работа)">
            <a:extLst>
              <a:ext uri="{FF2B5EF4-FFF2-40B4-BE49-F238E27FC236}">
                <a16:creationId xmlns:a16="http://schemas.microsoft.com/office/drawing/2014/main" id="{59C98CB6-3BD8-4DD6-8684-267465BA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78" y="3629664"/>
            <a:ext cx="4048065" cy="2700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ТЕМА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DC5256-3F48-4BBF-A33D-311871F274F9}"/>
              </a:ext>
            </a:extLst>
          </p:cNvPr>
          <p:cNvSpPr/>
          <p:nvPr/>
        </p:nvSpPr>
        <p:spPr>
          <a:xfrm>
            <a:off x="718575" y="1487396"/>
            <a:ext cx="108159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>   </a:t>
            </a:r>
            <a:r>
              <a:rPr lang="ru-RU" sz="28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М.Горький</a:t>
            </a:r>
            <a:r>
              <a:rPr lang="ru-RU" sz="32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111111"/>
                </a:solidFill>
                <a:latin typeface="Arial" panose="020B0604020202020204" pitchFamily="34" charset="0"/>
              </a:rPr>
              <a:t>в своей повести раскрыл многие «вечные» темы: отношения отцов и детей, развития личности ребенка, становления человека в социуме и поиск своего места в мире.</a:t>
            </a:r>
            <a:endParaRPr lang="ru-RU" sz="3200" dirty="0"/>
          </a:p>
        </p:txBody>
      </p:sp>
      <p:pic>
        <p:nvPicPr>
          <p:cNvPr id="1028" name="Picture 4" descr="Характеристика героев повести &quot;Детство&quot; Горького в таблице: краткое  описание, список персонажей">
            <a:extLst>
              <a:ext uri="{FF2B5EF4-FFF2-40B4-BE49-F238E27FC236}">
                <a16:creationId xmlns:a16="http://schemas.microsoft.com/office/drawing/2014/main" id="{113D170B-697B-401A-BC46-31F5D9FC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26" y="3766382"/>
            <a:ext cx="3573710" cy="2563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65173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EA8346-4448-4950-8568-3B4C59DD20F5}"/>
              </a:ext>
            </a:extLst>
          </p:cNvPr>
          <p:cNvSpPr/>
          <p:nvPr/>
        </p:nvSpPr>
        <p:spPr>
          <a:xfrm>
            <a:off x="3150599" y="1402042"/>
            <a:ext cx="85923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Горький принял решение о написании повести, которая бы открыла миру историю его жизни и его чувства, и при этом обнажала бы истинный образ жизни простого народа, в конце 19 века, когда он еще только начинал свою карьеру писателя. Но работать конкретно над ней он начал уже в новом столетии, за 5 лет до революции 1917 года.</a:t>
            </a:r>
          </a:p>
        </p:txBody>
      </p:sp>
      <p:pic>
        <p:nvPicPr>
          <p:cNvPr id="14338" name="Picture 2" descr="История создания повести &quot;Детство&quot; Максима Горького">
            <a:extLst>
              <a:ext uri="{FF2B5EF4-FFF2-40B4-BE49-F238E27FC236}">
                <a16:creationId xmlns:a16="http://schemas.microsoft.com/office/drawing/2014/main" id="{25159072-24DD-4043-B3DF-C6EDB8B1C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5" y="1632677"/>
            <a:ext cx="2468263" cy="1914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3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ЖАНР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D16ADA-2625-4EF5-B332-F9BF6701501F}"/>
              </a:ext>
            </a:extLst>
          </p:cNvPr>
          <p:cNvSpPr/>
          <p:nvPr/>
        </p:nvSpPr>
        <p:spPr>
          <a:xfrm>
            <a:off x="348343" y="1252262"/>
            <a:ext cx="87956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Повесть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«Детство» является произведением реалистического направления – автор максимально правдиво описывает царившую тогда атмосферу, а прообразами персонажей были реальные люди.</a:t>
            </a:r>
          </a:p>
        </p:txBody>
      </p:sp>
      <p:pic>
        <p:nvPicPr>
          <p:cNvPr id="7" name="Picture 2" descr="&amp;Dcy;&amp;iecy;&amp;tcy;&amp;scy;&amp;tcy;&amp;vcy;&amp;ocy; &amp;Gcy;&amp;ocy;&amp;rcy;&amp;softcy;&amp;kcy;&amp;ocy;&amp;gcy;&amp;ocy; (1938)">
            <a:extLst>
              <a:ext uri="{FF2B5EF4-FFF2-40B4-BE49-F238E27FC236}">
                <a16:creationId xmlns:a16="http://schemas.microsoft.com/office/drawing/2014/main" id="{72992D91-ACE8-4434-BA03-B65C3FDB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854" y="3954051"/>
            <a:ext cx="3392487" cy="2525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4" descr="http://read.ru/images/illustrations/1296304729422472831.png">
            <a:extLst>
              <a:ext uri="{FF2B5EF4-FFF2-40B4-BE49-F238E27FC236}">
                <a16:creationId xmlns:a16="http://schemas.microsoft.com/office/drawing/2014/main" id="{41EDF079-5A84-44B6-92EB-2EDA26B9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5180"/>
          <a:stretch>
            <a:fillRect/>
          </a:stretch>
        </p:blipFill>
        <p:spPr bwMode="auto">
          <a:xfrm>
            <a:off x="9336947" y="1632676"/>
            <a:ext cx="2345301" cy="3182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11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65173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КОМПОЗИЦИЯ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47ED8A-EC18-4075-BD7D-F2769ED71B70}"/>
              </a:ext>
            </a:extLst>
          </p:cNvPr>
          <p:cNvSpPr/>
          <p:nvPr/>
        </p:nvSpPr>
        <p:spPr>
          <a:xfrm>
            <a:off x="419452" y="1511734"/>
            <a:ext cx="71831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Композиция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произведения типична для его жанра – она линейна и в ней нет ничего необычного. Сюжет образован ровно поставленными моментами из жизни главного героя в хронологической последовательности. Ведется рассказ от лица писателя, чтобы заострить внимание читателя на том, что все в произведении писатель пережил лично, а не выдумал.</a:t>
            </a:r>
          </a:p>
        </p:txBody>
      </p:sp>
      <p:pic>
        <p:nvPicPr>
          <p:cNvPr id="7" name="Picture 8" descr="http://i.ytimg.com/vi/i4qyu9IW9_M/hqdefault.jpg">
            <a:extLst>
              <a:ext uri="{FF2B5EF4-FFF2-40B4-BE49-F238E27FC236}">
                <a16:creationId xmlns:a16="http://schemas.microsoft.com/office/drawing/2014/main" id="{F267A747-BA10-411B-B020-DD8CB7D72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8873" y="2100857"/>
            <a:ext cx="4030548" cy="32129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900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E37857-2C64-4A3D-972B-C42333AE5DB4}"/>
              </a:ext>
            </a:extLst>
          </p:cNvPr>
          <p:cNvSpPr/>
          <p:nvPr/>
        </p:nvSpPr>
        <p:spPr>
          <a:xfrm>
            <a:off x="4949506" y="1487397"/>
            <a:ext cx="5805714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История человеческого труда и творчества гораздо интереснее и значительнее истории человека, — человек умирает,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не прожив и сотни лет, а дело его живет века. </a:t>
            </a:r>
          </a:p>
          <a:p>
            <a:pPr algn="r"/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Максим Горький</a:t>
            </a:r>
          </a:p>
        </p:txBody>
      </p:sp>
      <p:pic>
        <p:nvPicPr>
          <p:cNvPr id="7" name="Picture 4" descr="00w">
            <a:extLst>
              <a:ext uri="{FF2B5EF4-FFF2-40B4-BE49-F238E27FC236}">
                <a16:creationId xmlns:a16="http://schemas.microsoft.com/office/drawing/2014/main" id="{ABFAC9A3-3C80-4905-95EC-481B0CDE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6" y="1487396"/>
            <a:ext cx="3810635" cy="3653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65173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05720A-D1F9-45D1-987D-5BA56DC0C527}"/>
              </a:ext>
            </a:extLst>
          </p:cNvPr>
          <p:cNvSpPr/>
          <p:nvPr/>
        </p:nvSpPr>
        <p:spPr>
          <a:xfrm>
            <a:off x="508734" y="1250475"/>
            <a:ext cx="111735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набирает обороты с эпизода, когда мать писателя, тогда еще маленького мальчика Алеши Пешкова, везла его в Нижний Новгород к своим родителям. Женщина овдовела и нуждалась в поддержке, поэтому поехала вместе с ребенком к своим родным.</a:t>
            </a:r>
          </a:p>
        </p:txBody>
      </p:sp>
      <p:pic>
        <p:nvPicPr>
          <p:cNvPr id="12290" name="Picture 2" descr="Трилогия М. Горького — Детство Горького (1938) - YouTube">
            <a:extLst>
              <a:ext uri="{FF2B5EF4-FFF2-40B4-BE49-F238E27FC236}">
                <a16:creationId xmlns:a16="http://schemas.microsoft.com/office/drawing/2014/main" id="{347DC130-C63D-4523-94AF-577E187A0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6" b="5827"/>
          <a:stretch/>
        </p:blipFill>
        <p:spPr bwMode="auto">
          <a:xfrm>
            <a:off x="6890396" y="4003360"/>
            <a:ext cx="3509435" cy="2390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Онлайн тест по произведению «Детство» М.Горького 16 вопросов">
            <a:extLst>
              <a:ext uri="{FF2B5EF4-FFF2-40B4-BE49-F238E27FC236}">
                <a16:creationId xmlns:a16="http://schemas.microsoft.com/office/drawing/2014/main" id="{4E065DDD-B0E9-4B24-B875-FCBADDCF2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51" y="4327189"/>
            <a:ext cx="3583297" cy="2184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ГЛАВНЫЕ ГЕРОИ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9322" y="4091329"/>
            <a:ext cx="8354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0ED34D-3F53-4438-89C1-DE1BB7257C28}"/>
              </a:ext>
            </a:extLst>
          </p:cNvPr>
          <p:cNvSpPr/>
          <p:nvPr/>
        </p:nvSpPr>
        <p:spPr>
          <a:xfrm>
            <a:off x="348344" y="1407231"/>
            <a:ext cx="8569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повести имеется несколько центральных героев, это сам рассказчик, мальчик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Алеша Пешков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его дед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Каширин Василий Васильевич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бабушка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Акулина Ивановна Каширина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мать рассказчика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Варвара Васильевна Саватеева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дядья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сирота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подмастерье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Иван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Цыганок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242" name="Picture 2" descr="Иллюстрации к повести &quot;Детство&quot; Горького (картинки, рисунки, кадры из  фильма)">
            <a:extLst>
              <a:ext uri="{FF2B5EF4-FFF2-40B4-BE49-F238E27FC236}">
                <a16:creationId xmlns:a16="http://schemas.microsoft.com/office/drawing/2014/main" id="{9694B263-7138-4710-8FDD-7D95EBBE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24" y="1587998"/>
            <a:ext cx="2764115" cy="2656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Характеристика Алеши из повести &quot;Детство&quot; Горького: Алеша Пешков и другие  персонажи">
            <a:extLst>
              <a:ext uri="{FF2B5EF4-FFF2-40B4-BE49-F238E27FC236}">
                <a16:creationId xmlns:a16="http://schemas.microsoft.com/office/drawing/2014/main" id="{AA16993F-B9A9-450E-9D96-E8AF7B237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90" y="3947638"/>
            <a:ext cx="3153154" cy="244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779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ТЕМА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F8706D-9867-4C03-AD86-E3524A6B7DB3}"/>
              </a:ext>
            </a:extLst>
          </p:cNvPr>
          <p:cNvSpPr/>
          <p:nvPr/>
        </p:nvSpPr>
        <p:spPr>
          <a:xfrm>
            <a:off x="348343" y="1275128"/>
            <a:ext cx="87956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повести освещена подробно и детально – мальчик не живет, а выживает в жестокости и бедности, преодолевая тяжелые преграды на своем пути. Писатель таким образом дает нам понять, что не у его одного детства не было – его не было у миллионов детей, которые выживали так же.</a:t>
            </a:r>
          </a:p>
        </p:txBody>
      </p:sp>
      <p:pic>
        <p:nvPicPr>
          <p:cNvPr id="11266" name="Picture 2" descr="М. Горький (1/3). Детство Горького">
            <a:extLst>
              <a:ext uri="{FF2B5EF4-FFF2-40B4-BE49-F238E27FC236}">
                <a16:creationId xmlns:a16="http://schemas.microsoft.com/office/drawing/2014/main" id="{EDEF8519-A2A7-4E6C-B813-6C595C44F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83" y="1407231"/>
            <a:ext cx="2812074" cy="2527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8" name="Picture 4" descr="Детство Горького">
            <a:extLst>
              <a:ext uri="{FF2B5EF4-FFF2-40B4-BE49-F238E27FC236}">
                <a16:creationId xmlns:a16="http://schemas.microsoft.com/office/drawing/2014/main" id="{A5419158-C952-4D2A-9FD7-C41DF0E4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1" y="4126854"/>
            <a:ext cx="4477570" cy="2369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ТЕМА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47A5AB-C2EF-4679-8C73-047544E73916}"/>
              </a:ext>
            </a:extLst>
          </p:cNvPr>
          <p:cNvSpPr/>
          <p:nvPr/>
        </p:nvSpPr>
        <p:spPr>
          <a:xfrm>
            <a:off x="348343" y="1300294"/>
            <a:ext cx="11473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повести семья мальчика показана как образец неблагополучия. Члены семьи регулярно скандалят между собой и не понимают друг друга, не помогают остальным членам семьи, если не видят в этом выгоды.</a:t>
            </a:r>
          </a:p>
        </p:txBody>
      </p:sp>
      <p:pic>
        <p:nvPicPr>
          <p:cNvPr id="16386" name="Picture 2" descr="Горький «Детство» читать повесть онлайн или скачать рассказ">
            <a:extLst>
              <a:ext uri="{FF2B5EF4-FFF2-40B4-BE49-F238E27FC236}">
                <a16:creationId xmlns:a16="http://schemas.microsoft.com/office/drawing/2014/main" id="{0BDE53CA-42B7-4204-82D2-B60C998C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79" y="3620917"/>
            <a:ext cx="4704748" cy="2848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М. Горький. &quot;Детство&quot;. - Яна Александровна Гайдукова. Сайт учителя.">
            <a:extLst>
              <a:ext uri="{FF2B5EF4-FFF2-40B4-BE49-F238E27FC236}">
                <a16:creationId xmlns:a16="http://schemas.microsoft.com/office/drawing/2014/main" id="{72DFF2F4-3CF3-4133-8D79-3F629382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49" y="3667784"/>
            <a:ext cx="3720438" cy="2755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КНИГИ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040721-F78B-4F8D-88E2-0852BC19B574}"/>
              </a:ext>
            </a:extLst>
          </p:cNvPr>
          <p:cNvSpPr/>
          <p:nvPr/>
        </p:nvSpPr>
        <p:spPr>
          <a:xfrm>
            <a:off x="3487137" y="1498672"/>
            <a:ext cx="82865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повести поднимается и тема роли книг и знаний в жизни человека. </a:t>
            </a:r>
          </a:p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Алексей очень тянется к знаниям, он хочет узнать правду, разобраться во всем, анализировать. Знания помогают Алексею находит выход из самых сложных ситуаций. </a:t>
            </a:r>
          </a:p>
        </p:txBody>
      </p:sp>
      <p:pic>
        <p:nvPicPr>
          <p:cNvPr id="18434" name="Picture 2" descr="Важность чтения книг | Минипедия">
            <a:extLst>
              <a:ext uri="{FF2B5EF4-FFF2-40B4-BE49-F238E27FC236}">
                <a16:creationId xmlns:a16="http://schemas.microsoft.com/office/drawing/2014/main" id="{3F361C33-F5C5-4AA8-82A1-F4192828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4" y="1554502"/>
            <a:ext cx="2881343" cy="20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ЧЕМУ УЧИТ ПОВЕСТЬ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4752" y="1392573"/>
            <a:ext cx="8998671" cy="5954964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</a:rPr>
              <a:t>     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3200" dirty="0" smtClean="0">
                <a:solidFill>
                  <a:schemeClr val="tx1"/>
                </a:solidFill>
              </a:rPr>
              <a:t>Произведение </a:t>
            </a:r>
            <a:r>
              <a:rPr lang="ru-RU" altLang="ru-RU" sz="3200" b="1" dirty="0">
                <a:solidFill>
                  <a:srgbClr val="002060"/>
                </a:solidFill>
              </a:rPr>
              <a:t>учит читателей </a:t>
            </a:r>
            <a:r>
              <a:rPr lang="ru-RU" altLang="ru-RU" sz="3200" dirty="0">
                <a:solidFill>
                  <a:schemeClr val="tx1"/>
                </a:solidFill>
              </a:rPr>
              <a:t>как нужно и как нельзя жить – писатель отрицательно относится к таким порокам, как скупость и воровство, и раскрывает нам, насколько низко способен пасть человек под влиянием этих пороков. Так, он показал</a:t>
            </a:r>
            <a:r>
              <a:rPr lang="ru-RU" altLang="ru-RU" sz="3200" dirty="0" smtClean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ru-RU" altLang="ru-RU" sz="3200" dirty="0">
                <a:solidFill>
                  <a:schemeClr val="tx1"/>
                </a:solidFill>
              </a:rPr>
              <a:t> </a:t>
            </a:r>
            <a:r>
              <a:rPr lang="ru-RU" altLang="ru-RU" sz="3200" dirty="0" smtClean="0">
                <a:solidFill>
                  <a:schemeClr val="tx1"/>
                </a:solidFill>
              </a:rPr>
              <a:t> </a:t>
            </a:r>
            <a:r>
              <a:rPr lang="ru-RU" altLang="ru-RU" sz="3200" dirty="0">
                <a:solidFill>
                  <a:schemeClr val="tx1"/>
                </a:solidFill>
              </a:rPr>
              <a:t>что под влиянием </a:t>
            </a:r>
            <a:r>
              <a:rPr lang="ru-RU" altLang="ru-RU" sz="3200" dirty="0" smtClean="0">
                <a:solidFill>
                  <a:schemeClr val="tx1"/>
                </a:solidFill>
              </a:rPr>
              <a:t>зацикленности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ru-RU" altLang="ru-RU" sz="3200" dirty="0">
                <a:solidFill>
                  <a:schemeClr val="tx1"/>
                </a:solidFill>
              </a:rPr>
              <a:t> </a:t>
            </a:r>
            <a:r>
              <a:rPr lang="ru-RU" altLang="ru-RU" sz="3200" dirty="0" smtClean="0">
                <a:solidFill>
                  <a:schemeClr val="tx1"/>
                </a:solidFill>
              </a:rPr>
              <a:t> </a:t>
            </a:r>
            <a:r>
              <a:rPr lang="ru-RU" altLang="ru-RU" sz="3200" dirty="0">
                <a:solidFill>
                  <a:schemeClr val="tx1"/>
                </a:solidFill>
              </a:rPr>
              <a:t>на деньгах семья </a:t>
            </a:r>
            <a:r>
              <a:rPr lang="ru-RU" altLang="ru-RU" sz="3200" dirty="0" smtClean="0">
                <a:solidFill>
                  <a:schemeClr val="tx1"/>
                </a:solidFill>
              </a:rPr>
              <a:t>Кашириных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ru-RU" altLang="ru-RU" sz="3200" dirty="0">
                <a:solidFill>
                  <a:schemeClr val="tx1"/>
                </a:solidFill>
              </a:rPr>
              <a:t> </a:t>
            </a:r>
            <a:r>
              <a:rPr lang="ru-RU" altLang="ru-RU" sz="3200" dirty="0" smtClean="0">
                <a:solidFill>
                  <a:schemeClr val="tx1"/>
                </a:solidFill>
              </a:rPr>
              <a:t> </a:t>
            </a:r>
            <a:r>
              <a:rPr lang="ru-RU" altLang="ru-RU" sz="3200" dirty="0">
                <a:solidFill>
                  <a:schemeClr val="tx1"/>
                </a:solidFill>
              </a:rPr>
              <a:t>являлась стаей.</a:t>
            </a:r>
          </a:p>
          <a:p>
            <a:pPr>
              <a:lnSpc>
                <a:spcPct val="100000"/>
              </a:lnSpc>
              <a:buFontTx/>
              <a:buNone/>
            </a:pPr>
            <a:endParaRPr lang="ru-RU" altLang="ru-RU" sz="2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buFontTx/>
              <a:buNone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15362" name="Picture 2" descr="Трилогия Горького">
            <a:extLst>
              <a:ext uri="{FF2B5EF4-FFF2-40B4-BE49-F238E27FC236}">
                <a16:creationId xmlns:a16="http://schemas.microsoft.com/office/drawing/2014/main" id="{29C2F8B4-588D-43FD-BE5F-76E56AC7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1518407"/>
            <a:ext cx="2126409" cy="2655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Анализ &quot;Детство&quot; Горького 🐲 СПАДИЛО.РУ">
            <a:extLst>
              <a:ext uri="{FF2B5EF4-FFF2-40B4-BE49-F238E27FC236}">
                <a16:creationId xmlns:a16="http://schemas.microsoft.com/office/drawing/2014/main" id="{6315DBAF-FEED-4440-AC80-BD8629623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081" y="4034553"/>
            <a:ext cx="2151342" cy="2559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нига &quot;Детство&quot; Горький Максим – купить книгу с быстрой доставкой в  интернет-магазине OZON">
            <a:extLst>
              <a:ext uri="{FF2B5EF4-FFF2-40B4-BE49-F238E27FC236}">
                <a16:creationId xmlns:a16="http://schemas.microsoft.com/office/drawing/2014/main" id="{F269172D-87B0-47B2-85C2-629DF1EE3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15" y="3889478"/>
            <a:ext cx="205416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DC8FF9A-8F85-43F9-A5A6-5B0E89A65CB0}"/>
              </a:ext>
            </a:extLst>
          </p:cNvPr>
          <p:cNvSpPr/>
          <p:nvPr/>
        </p:nvSpPr>
        <p:spPr>
          <a:xfrm>
            <a:off x="1728132" y="1291906"/>
            <a:ext cx="74158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Впрочем, эта повесть говорит о том, что в любом, самом беспросветном и темном мире есть лучи света – среди озлобленного и жестокого народа встречаются люди заботливые и добрые.</a:t>
            </a:r>
          </a:p>
        </p:txBody>
      </p:sp>
      <p:pic>
        <p:nvPicPr>
          <p:cNvPr id="17410" name="Picture 2" descr="Максим Горький, Детство – читать онлайн полностью – ЛитРес">
            <a:extLst>
              <a:ext uri="{FF2B5EF4-FFF2-40B4-BE49-F238E27FC236}">
                <a16:creationId xmlns:a16="http://schemas.microsoft.com/office/drawing/2014/main" id="{C8BF55F5-89C5-4D1C-999F-34F7A3DC3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2170718"/>
            <a:ext cx="1978272" cy="305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Максим Горький — Википедия">
            <a:extLst>
              <a:ext uri="{FF2B5EF4-FFF2-40B4-BE49-F238E27FC236}">
                <a16:creationId xmlns:a16="http://schemas.microsoft.com/office/drawing/2014/main" id="{2511806A-9513-449D-817D-33A1E9711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121" y="1722738"/>
            <a:ext cx="2452127" cy="39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A112DB-B9B8-4BDB-9EA2-82656265BD56}"/>
              </a:ext>
            </a:extLst>
          </p:cNvPr>
          <p:cNvSpPr/>
          <p:nvPr/>
        </p:nvSpPr>
        <p:spPr>
          <a:xfrm>
            <a:off x="444618" y="1407232"/>
            <a:ext cx="113903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Повесть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многократно переиздавалась и экранизировалась, и на сегодняшний день, даже спустя век после своего рождения,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считается</a:t>
            </a:r>
          </a:p>
          <a:p>
            <a:pPr fontAlgn="base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классикой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русской литературы.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МАКСИМ ГОРЬКИЙ И ВОРОНЕЖ | музей им. Никитина">
            <a:extLst>
              <a:ext uri="{FF2B5EF4-FFF2-40B4-BE49-F238E27FC236}">
                <a16:creationId xmlns:a16="http://schemas.microsoft.com/office/drawing/2014/main" id="{1B78B7C5-4322-4837-A3D0-38DA4586F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3" y="4004184"/>
            <a:ext cx="4790112" cy="2268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Памятник Максиму Горькому (Нижний Новгород) — Википедия">
            <a:extLst>
              <a:ext uri="{FF2B5EF4-FFF2-40B4-BE49-F238E27FC236}">
                <a16:creationId xmlns:a16="http://schemas.microsoft.com/office/drawing/2014/main" id="{1673FAF7-EEBE-4F81-8624-D7294A88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592" y="3055220"/>
            <a:ext cx="3766656" cy="3424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виток: вертикальный 5">
            <a:extLst>
              <a:ext uri="{FF2B5EF4-FFF2-40B4-BE49-F238E27FC236}">
                <a16:creationId xmlns:a16="http://schemas.microsoft.com/office/drawing/2014/main" id="{FB6EB707-4F7F-4A2A-A29B-45AF8CAB128C}"/>
              </a:ext>
            </a:extLst>
          </p:cNvPr>
          <p:cNvSpPr/>
          <p:nvPr/>
        </p:nvSpPr>
        <p:spPr>
          <a:xfrm>
            <a:off x="130206" y="130000"/>
            <a:ext cx="11931588" cy="6294267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повесть </a:t>
            </a:r>
            <a:r>
              <a:rPr lang="ru-RU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М.Горького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«Детство» в учебнике.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сцена ссоры и драки между дядьями вызывает у Алеши жуткое изумление?</a:t>
            </a:r>
          </a:p>
        </p:txBody>
      </p:sp>
      <p:pic>
        <p:nvPicPr>
          <p:cNvPr id="3" name="Picture 9" descr="MCj04136380000[1]">
            <a:extLst>
              <a:ext uri="{FF2B5EF4-FFF2-40B4-BE49-F238E27FC236}">
                <a16:creationId xmlns:a16="http://schemas.microsoft.com/office/drawing/2014/main" id="{521732EA-560A-47A3-BD01-E7522757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581" y="4597167"/>
            <a:ext cx="1349406" cy="18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Юный М.Горький пытался застрелиться из-за Генриха Гейне — Маленькие истории">
            <a:extLst>
              <a:ext uri="{FF2B5EF4-FFF2-40B4-BE49-F238E27FC236}">
                <a16:creationId xmlns:a16="http://schemas.microsoft.com/office/drawing/2014/main" id="{DC76F62F-C212-44BD-B6D9-FAC2E643E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277" y="3339274"/>
            <a:ext cx="2125117" cy="308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4E56B9-F012-4D3A-8A59-AC2E792D772C}"/>
              </a:ext>
            </a:extLst>
          </p:cNvPr>
          <p:cNvSpPr/>
          <p:nvPr/>
        </p:nvSpPr>
        <p:spPr>
          <a:xfrm>
            <a:off x="184316" y="1319949"/>
            <a:ext cx="82379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Настоящее имя – Алексей Пешков.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Родился 16 марта 1868 г. в Нижнем Новгороде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семье Максима Пешкова, 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столяра-краснодеревщика,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мещанки Варвары Кашириной.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Отец будущего писателя умер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Астрахани 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1871 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Мать вынуждена была вернуться в дом 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отца, Василия Каширина, где 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М.Горький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провёл детские годы. </a:t>
            </a:r>
          </a:p>
        </p:txBody>
      </p:sp>
      <p:pic>
        <p:nvPicPr>
          <p:cNvPr id="1026" name="Picture 2" descr="Максим Горький - биография, фото, книги, детство, личная жизнь писателя »  Биография, личная жизнь знаменитостей - Biography Life">
            <a:extLst>
              <a:ext uri="{FF2B5EF4-FFF2-40B4-BE49-F238E27FC236}">
                <a16:creationId xmlns:a16="http://schemas.microsoft.com/office/drawing/2014/main" id="{9553FD97-4A66-4F5A-B5F4-F31B6B2D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89" y="1407231"/>
            <a:ext cx="1906668" cy="247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2A6A33-835A-4B37-9431-902C45830422}"/>
              </a:ext>
            </a:extLst>
          </p:cNvPr>
          <p:cNvSpPr/>
          <p:nvPr/>
        </p:nvSpPr>
        <p:spPr>
          <a:xfrm>
            <a:off x="339750" y="1407231"/>
            <a:ext cx="8425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Детство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было довольно безрадостным, так как дед, Василий Каширин, был очень религиозен, до жестокости деспотичен и болезненно скуп. Вскоре мать умерла от чахотки. С 9 лет Максим Горький вынужден был идти «в люди»; работал «мальчиком» при магазине, буфетным посудником на пароходе, учеником в иконописной мастерской, пекарем.</a:t>
            </a:r>
          </a:p>
        </p:txBody>
      </p:sp>
      <p:pic>
        <p:nvPicPr>
          <p:cNvPr id="8" name="Рисунок 7" descr="домик каширина.jpeg">
            <a:extLst>
              <a:ext uri="{FF2B5EF4-FFF2-40B4-BE49-F238E27FC236}">
                <a16:creationId xmlns:a16="http://schemas.microsoft.com/office/drawing/2014/main" id="{7180F69F-8C6C-4733-B930-C89538486F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2586" y="3728238"/>
            <a:ext cx="4219662" cy="263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4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E65507-852F-4F26-9C31-1E0FC2C83A45}"/>
              </a:ext>
            </a:extLst>
          </p:cNvPr>
          <p:cNvSpPr/>
          <p:nvPr/>
        </p:nvSpPr>
        <p:spPr>
          <a:xfrm>
            <a:off x="603471" y="1473950"/>
            <a:ext cx="74369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800" dirty="0">
                <a:solidFill>
                  <a:srgbClr val="321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800" dirty="0" smtClean="0">
                <a:solidFill>
                  <a:srgbClr val="321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Дед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обучал мальчика по церковным книгам, бабушка Акулина Ивановна приобщила внука к народным песням и сказкам. Ранние лишения преподали хорошее знание жизни и внушили мечты о переустройстве мира.</a:t>
            </a:r>
          </a:p>
          <a:p>
            <a:pPr lvl="0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Долго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скитаясь, наконец Максим Горький становится поваренком на пароходе, ходившем по Волге.</a:t>
            </a:r>
            <a:endParaRPr kumimoji="0" lang="ru-RU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DC40035-A9DE-4589-902B-5B945643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478121" y="1473950"/>
            <a:ext cx="3204127" cy="449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2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ПОВАР ПАРОХОДА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3DE245-5FD9-4041-9F14-89E9845FE5A3}"/>
              </a:ext>
            </a:extLst>
          </p:cNvPr>
          <p:cNvSpPr/>
          <p:nvPr/>
        </p:nvSpPr>
        <p:spPr>
          <a:xfrm>
            <a:off x="478171" y="1461724"/>
            <a:ext cx="72419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лет спустя уже известный писатель Максим Горький вспоминает повара парохода «Добрый»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М.А.Смурого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Благодаря повару, который был малограмотен, но при этом собирал книги, юный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М.Горький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знакомится с самыми разными произведениями мировой литературы.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C75127B-FE34-414F-9001-07CC5901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410001" y="1532549"/>
            <a:ext cx="3272247" cy="431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&amp;Ncy;&amp;ocy;&amp;mcy;&amp;iecy;&amp;rcy; &amp;gcy;&amp;acy;&amp;zcy;&amp;iecy;&amp;tcy;&amp;ycy; «&amp;Kcy;&amp;acy;&amp;vcy;&amp;kcy;&amp;acy;&amp;zcy;» (1892), &amp;vcy; &amp;kcy;&amp;ocy;&amp;tcy;&amp;ocy;&amp;rcy;&amp;ocy;&amp;mcy; &amp;bcy;&amp;ycy;&amp;lcy; &amp;ncy;&amp;acy;&amp;pcy;&amp;iecy;&amp;chcy;&amp;acy;&amp;tcy;&amp;acy;&amp;ncy; &amp;rcy;&amp;acy;&amp;scy;&amp;scy;&amp;kcy;&amp;acy;&amp;zcy; «&amp;Mcy;&amp;acy;&amp;kcy;&amp;acy;&amp;rcy; &amp;CHcy;&amp;ucy;&amp;dcy;&amp;rcy;&amp;acy;».">
            <a:extLst>
              <a:ext uri="{FF2B5EF4-FFF2-40B4-BE49-F238E27FC236}">
                <a16:creationId xmlns:a16="http://schemas.microsoft.com/office/drawing/2014/main" id="{5DA23530-29C2-4362-BE2D-F22F4F82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4553">
            <a:off x="7723411" y="1525156"/>
            <a:ext cx="3886246" cy="473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65173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ТВОРЧЕСКИЙ ПУТЬ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8B2BB8-0681-4EA1-B866-D6CA1E38CB24}"/>
              </a:ext>
            </a:extLst>
          </p:cNvPr>
          <p:cNvSpPr/>
          <p:nvPr/>
        </p:nvSpPr>
        <p:spPr>
          <a:xfrm>
            <a:off x="419450" y="1568741"/>
            <a:ext cx="72229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Максим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Горький начинал как провинциальный газетчик (печатался под именем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Иегудиил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Хламида). Письма и документы подписывал настоящей фамилией —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А.Пешков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Обозначения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А.М.Горький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» и «Алексей Максимович Горький» появились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1892 г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тифлисской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газете «Кавказ», где был напечатан первый рассказ «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Макар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Чудра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».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82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ТВОРЧЕСКИЙ ПУТЬ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05D1E5-F58C-42C7-8C78-19676932E519}"/>
              </a:ext>
            </a:extLst>
          </p:cNvPr>
          <p:cNvSpPr/>
          <p:nvPr/>
        </p:nvSpPr>
        <p:spPr>
          <a:xfrm>
            <a:off x="457201" y="1412228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В 1895 г</a:t>
            </a:r>
            <a:r>
              <a:rPr lang="ru-RU" sz="28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., благодаря помощи </a:t>
            </a:r>
            <a:r>
              <a:rPr lang="ru-RU" sz="2800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В.Г.Короленко</a:t>
            </a:r>
            <a:r>
              <a:rPr lang="ru-RU" sz="28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, опубликовался в популярнейшем журнале «Русское богатство» (рассказ «</a:t>
            </a:r>
            <a:r>
              <a:rPr lang="ru-RU" sz="28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Челкаш</a:t>
            </a:r>
            <a:r>
              <a:rPr lang="ru-RU" sz="28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»). В </a:t>
            </a:r>
            <a:r>
              <a:rPr lang="ru-RU" sz="28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1898 г</a:t>
            </a:r>
            <a:r>
              <a:rPr lang="ru-RU" sz="28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. в Петербурге вышла книга «</a:t>
            </a:r>
            <a:r>
              <a:rPr lang="ru-RU" sz="28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Очерки и рассказы</a:t>
            </a:r>
            <a:r>
              <a:rPr lang="ru-RU" sz="28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», имевшая сенсационный успех. В </a:t>
            </a:r>
            <a:r>
              <a:rPr lang="ru-RU" sz="28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1899 г</a:t>
            </a:r>
            <a:r>
              <a:rPr lang="ru-RU" sz="28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. появились поэма в прозе «</a:t>
            </a:r>
            <a:r>
              <a:rPr lang="ru-RU" sz="28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Двадцать шесть и одна</a:t>
            </a:r>
            <a:r>
              <a:rPr lang="ru-RU" sz="28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» и первая большая повесть «</a:t>
            </a:r>
            <a:r>
              <a:rPr lang="ru-RU" sz="2800" b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Фома Гордеев</a:t>
            </a:r>
            <a:r>
              <a:rPr lang="ru-RU" sz="28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». Слава </a:t>
            </a:r>
            <a:r>
              <a:rPr lang="ru-RU" sz="2800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М.Горького</a:t>
            </a:r>
            <a:r>
              <a:rPr lang="ru-RU" sz="28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росла с невероятной быстротой и вскоре сравнялась с популярностью  </a:t>
            </a:r>
            <a:r>
              <a:rPr lang="ru-RU" sz="2800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А.П.Чехова</a:t>
            </a:r>
            <a:r>
              <a:rPr lang="ru-RU" sz="28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800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Л.Н.Толстого</a:t>
            </a:r>
            <a:r>
              <a:rPr lang="ru-RU" sz="28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/>
          </a:p>
        </p:txBody>
      </p:sp>
      <p:pic>
        <p:nvPicPr>
          <p:cNvPr id="7" name="Picture 4" descr="8">
            <a:extLst>
              <a:ext uri="{FF2B5EF4-FFF2-40B4-BE49-F238E27FC236}">
                <a16:creationId xmlns:a16="http://schemas.microsoft.com/office/drawing/2014/main" id="{75F6F4FC-BDEA-4D5C-9D83-91FF0B4FB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9258569" y="1632677"/>
            <a:ext cx="2622714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9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ТВОРЧЕСКИЙ ПУТЬ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386728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6" name="Picture 3" descr="E:\Documents\berzun\Мои рисунки\горький2\2.jpg">
            <a:extLst>
              <a:ext uri="{FF2B5EF4-FFF2-40B4-BE49-F238E27FC236}">
                <a16:creationId xmlns:a16="http://schemas.microsoft.com/office/drawing/2014/main" id="{FA2FE51A-6066-4FCC-A02E-53FC6AACC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902" y="1708821"/>
            <a:ext cx="5049346" cy="3806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5CC2E5-73F8-419A-9841-9B2015862507}"/>
              </a:ext>
            </a:extLst>
          </p:cNvPr>
          <p:cNvSpPr/>
          <p:nvPr/>
        </p:nvSpPr>
        <p:spPr>
          <a:xfrm>
            <a:off x="285226" y="1432842"/>
            <a:ext cx="61416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srgbClr val="32110C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3000" dirty="0">
                <a:solidFill>
                  <a:srgbClr val="32110C"/>
                </a:solidFill>
                <a:latin typeface="Arial" panose="020B0604020202020204" pitchFamily="34" charset="0"/>
              </a:rPr>
              <a:t>Вершина раннего творчества, пьеса «</a:t>
            </a:r>
            <a:r>
              <a:rPr lang="ru-RU" altLang="ru-RU" sz="3000" b="1" dirty="0">
                <a:solidFill>
                  <a:srgbClr val="32110C"/>
                </a:solidFill>
                <a:latin typeface="Arial" panose="020B0604020202020204" pitchFamily="34" charset="0"/>
              </a:rPr>
              <a:t>На дне</a:t>
            </a:r>
            <a:r>
              <a:rPr lang="ru-RU" altLang="ru-RU" sz="3000" dirty="0">
                <a:solidFill>
                  <a:srgbClr val="32110C"/>
                </a:solidFill>
                <a:latin typeface="Arial" panose="020B0604020202020204" pitchFamily="34" charset="0"/>
              </a:rPr>
              <a:t>», в огромной </a:t>
            </a:r>
            <a:r>
              <a:rPr lang="ru-RU" altLang="ru-RU" sz="3000" dirty="0">
                <a:latin typeface="Arial" panose="020B0604020202020204" pitchFamily="34" charset="0"/>
              </a:rPr>
              <a:t>степени</a:t>
            </a:r>
            <a:r>
              <a:rPr lang="ru-RU" altLang="ru-RU" sz="3000" dirty="0">
                <a:solidFill>
                  <a:srgbClr val="32110C"/>
                </a:solidFill>
                <a:latin typeface="Arial" panose="020B0604020202020204" pitchFamily="34" charset="0"/>
              </a:rPr>
              <a:t> обязана своей славой постановке </a:t>
            </a:r>
            <a:r>
              <a:rPr lang="ru-RU" altLang="ru-RU" sz="3000" dirty="0" err="1">
                <a:solidFill>
                  <a:srgbClr val="32110C"/>
                </a:solidFill>
                <a:latin typeface="Arial" panose="020B0604020202020204" pitchFamily="34" charset="0"/>
              </a:rPr>
              <a:t>К.С.Станиславского</a:t>
            </a:r>
            <a:r>
              <a:rPr lang="ru-RU" altLang="ru-RU" sz="3000" dirty="0">
                <a:solidFill>
                  <a:srgbClr val="32110C"/>
                </a:solidFill>
                <a:latin typeface="Arial" panose="020B0604020202020204" pitchFamily="34" charset="0"/>
              </a:rPr>
              <a:t> в Московском художественном театре (</a:t>
            </a:r>
            <a:r>
              <a:rPr lang="ru-RU" altLang="ru-RU" sz="3000" dirty="0" smtClean="0">
                <a:solidFill>
                  <a:srgbClr val="32110C"/>
                </a:solidFill>
                <a:latin typeface="Arial" panose="020B0604020202020204" pitchFamily="34" charset="0"/>
              </a:rPr>
              <a:t>1902 г</a:t>
            </a:r>
            <a:r>
              <a:rPr lang="ru-RU" altLang="ru-RU" sz="3000" dirty="0">
                <a:solidFill>
                  <a:srgbClr val="32110C"/>
                </a:solidFill>
                <a:latin typeface="Arial" panose="020B0604020202020204" pitchFamily="34" charset="0"/>
              </a:rPr>
              <a:t>.; играли </a:t>
            </a:r>
            <a:r>
              <a:rPr lang="ru-RU" altLang="ru-RU" sz="3000" dirty="0" err="1">
                <a:solidFill>
                  <a:srgbClr val="32110C"/>
                </a:solidFill>
                <a:latin typeface="Arial" panose="020B0604020202020204" pitchFamily="34" charset="0"/>
              </a:rPr>
              <a:t>К.С.Станиславский</a:t>
            </a:r>
            <a:r>
              <a:rPr lang="ru-RU" altLang="ru-RU" sz="3000" dirty="0">
                <a:solidFill>
                  <a:srgbClr val="32110C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3000" dirty="0" err="1">
                <a:solidFill>
                  <a:srgbClr val="32110C"/>
                </a:solidFill>
                <a:latin typeface="Arial" panose="020B0604020202020204" pitchFamily="34" charset="0"/>
              </a:rPr>
              <a:t>В.И.Качалов</a:t>
            </a:r>
            <a:r>
              <a:rPr lang="ru-RU" altLang="ru-RU" sz="3000" dirty="0">
                <a:solidFill>
                  <a:srgbClr val="32110C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3000" dirty="0" err="1">
                <a:solidFill>
                  <a:srgbClr val="32110C"/>
                </a:solidFill>
                <a:latin typeface="Arial" panose="020B0604020202020204" pitchFamily="34" charset="0"/>
              </a:rPr>
              <a:t>И.М.Москвин</a:t>
            </a:r>
            <a:r>
              <a:rPr lang="ru-RU" altLang="ru-RU" sz="3000" dirty="0">
                <a:solidFill>
                  <a:srgbClr val="32110C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3000" dirty="0" err="1">
                <a:solidFill>
                  <a:srgbClr val="32110C"/>
                </a:solidFill>
                <a:latin typeface="Arial" panose="020B0604020202020204" pitchFamily="34" charset="0"/>
              </a:rPr>
              <a:t>О.Л.Книппер</a:t>
            </a:r>
            <a:r>
              <a:rPr lang="ru-RU" altLang="ru-RU" sz="3000" dirty="0">
                <a:solidFill>
                  <a:srgbClr val="32110C"/>
                </a:solidFill>
                <a:latin typeface="Arial" panose="020B0604020202020204" pitchFamily="34" charset="0"/>
              </a:rPr>
              <a:t>-Чехова и др.)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6147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1317</Words>
  <Application>Microsoft Office PowerPoint</Application>
  <PresentationFormat>Широкоэкранный</PresentationFormat>
  <Paragraphs>191</Paragraphs>
  <Slides>28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ДЕТСТВО </vt:lpstr>
      <vt:lpstr>ДЕТСТВО</vt:lpstr>
      <vt:lpstr>ДЕТСТВО</vt:lpstr>
      <vt:lpstr>ПОВАР ПАРОХОДА</vt:lpstr>
      <vt:lpstr>ТВОРЧЕСКИЙ ПУТЬ</vt:lpstr>
      <vt:lpstr>ТВОРЧЕСКИЙ ПУТЬ</vt:lpstr>
      <vt:lpstr>ТВОРЧЕСКИЙ ПУТЬ</vt:lpstr>
      <vt:lpstr>ТВОРЧЕСКИЙ ПУТЬ</vt:lpstr>
      <vt:lpstr>Презентация PowerPoint</vt:lpstr>
      <vt:lpstr>Презентация PowerPoint</vt:lpstr>
      <vt:lpstr>ПОВЕСТЬ «ДЕТСТВО»</vt:lpstr>
      <vt:lpstr>АВТОБИОГРАФИЧЕСКАЯ ТРИЛОГИЯ  </vt:lpstr>
      <vt:lpstr>ЖАНР ПРОИЗВЕДЕНИЯ</vt:lpstr>
      <vt:lpstr>ТЕМА</vt:lpstr>
      <vt:lpstr>ИСТОРИЯ СОЗДАНИЯ</vt:lpstr>
      <vt:lpstr>ЖАНР </vt:lpstr>
      <vt:lpstr>КОМПОЗИЦИЯ </vt:lpstr>
      <vt:lpstr>СЮЖЕТ </vt:lpstr>
      <vt:lpstr>ГЛАВНЫЕ ГЕРОИ </vt:lpstr>
      <vt:lpstr>ТЕМА </vt:lpstr>
      <vt:lpstr>ТЕМА </vt:lpstr>
      <vt:lpstr>КНИГИ</vt:lpstr>
      <vt:lpstr>ЧЕМУ УЧИТ ПОВЕСТЬ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Lenova 330 pro A6</cp:lastModifiedBy>
  <cp:revision>103</cp:revision>
  <dcterms:created xsi:type="dcterms:W3CDTF">2020-10-07T17:50:16Z</dcterms:created>
  <dcterms:modified xsi:type="dcterms:W3CDTF">2021-01-12T04:06:20Z</dcterms:modified>
</cp:coreProperties>
</file>