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1360" r:id="rId2"/>
    <p:sldId id="1412" r:id="rId3"/>
    <p:sldId id="372" r:id="rId4"/>
    <p:sldId id="256" r:id="rId5"/>
    <p:sldId id="1361" r:id="rId6"/>
    <p:sldId id="1405" r:id="rId7"/>
    <p:sldId id="1393" r:id="rId8"/>
    <p:sldId id="1359" r:id="rId9"/>
    <p:sldId id="1363" r:id="rId10"/>
    <p:sldId id="1385" r:id="rId11"/>
    <p:sldId id="1397" r:id="rId12"/>
    <p:sldId id="1366" r:id="rId13"/>
    <p:sldId id="1413" r:id="rId14"/>
    <p:sldId id="385" r:id="rId15"/>
    <p:sldId id="1406" r:id="rId16"/>
    <p:sldId id="1414" r:id="rId17"/>
    <p:sldId id="1415" r:id="rId18"/>
    <p:sldId id="1416" r:id="rId19"/>
    <p:sldId id="1362" r:id="rId20"/>
    <p:sldId id="1386" r:id="rId21"/>
    <p:sldId id="1365" r:id="rId22"/>
    <p:sldId id="1394" r:id="rId23"/>
    <p:sldId id="1395" r:id="rId24"/>
    <p:sldId id="1404" r:id="rId25"/>
    <p:sldId id="1411" r:id="rId26"/>
    <p:sldId id="1410" r:id="rId27"/>
    <p:sldId id="1409" r:id="rId28"/>
    <p:sldId id="1408" r:id="rId29"/>
    <p:sldId id="1407" r:id="rId30"/>
    <p:sldId id="387" r:id="rId31"/>
    <p:sldId id="388" r:id="rId32"/>
    <p:sldId id="1368" r:id="rId33"/>
    <p:sldId id="1396" r:id="rId34"/>
    <p:sldId id="1399" r:id="rId35"/>
    <p:sldId id="1400" r:id="rId36"/>
    <p:sldId id="1401" r:id="rId37"/>
    <p:sldId id="1402" r:id="rId38"/>
    <p:sldId id="1403" r:id="rId3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A7E11341-002E-400E-BAA9-B8E323DD9986}">
          <p14:sldIdLst>
            <p14:sldId id="1360"/>
            <p14:sldId id="1412"/>
            <p14:sldId id="372"/>
            <p14:sldId id="256"/>
            <p14:sldId id="1361"/>
            <p14:sldId id="1405"/>
            <p14:sldId id="1393"/>
            <p14:sldId id="1359"/>
            <p14:sldId id="1363"/>
            <p14:sldId id="1385"/>
            <p14:sldId id="1397"/>
            <p14:sldId id="1366"/>
            <p14:sldId id="1413"/>
            <p14:sldId id="385"/>
            <p14:sldId id="1406"/>
            <p14:sldId id="1414"/>
            <p14:sldId id="1415"/>
            <p14:sldId id="1416"/>
            <p14:sldId id="1362"/>
            <p14:sldId id="1386"/>
            <p14:sldId id="1365"/>
            <p14:sldId id="1394"/>
            <p14:sldId id="1395"/>
            <p14:sldId id="1404"/>
            <p14:sldId id="1411"/>
            <p14:sldId id="1410"/>
            <p14:sldId id="1409"/>
            <p14:sldId id="1408"/>
            <p14:sldId id="1407"/>
            <p14:sldId id="387"/>
            <p14:sldId id="388"/>
            <p14:sldId id="1368"/>
            <p14:sldId id="1396"/>
            <p14:sldId id="1399"/>
            <p14:sldId id="1400"/>
            <p14:sldId id="1401"/>
            <p14:sldId id="1402"/>
            <p14:sldId id="140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4" d="100"/>
          <a:sy n="114" d="100"/>
        </p:scale>
        <p:origin x="474" y="144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E1E8F9-CEC1-45EC-BCD9-B1CC25037306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AD256-8EC1-4E12-92FB-44C4E187E2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17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A6A3AE-ACA2-40A2-99B8-4BEEEA6B8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88A3732-F4B5-48F1-8143-8ECC7D82A0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D03717-4D3F-4FCC-A970-7F0976D56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66E55E-CD77-4709-8062-D7153223B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19732E-B910-4D24-99CF-22C7405CF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133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14028E-0A24-4E54-867D-6FA0FF572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7E3ACDD-515E-4539-A782-1549EDFD3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1F0796-28CC-45DC-9092-66D2F7388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F5A338-D98C-4225-A144-3333AF2C7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A5F3BF-EC49-4FE7-9E21-C5AD9B95C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225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687ACAC-29E1-4041-AE0D-F7EF288960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3027291-F62C-44EC-A131-84C92F0F8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8B4427-D65A-404D-87A2-5F5075904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B8BBA8C-1639-4CE4-B119-A943945FD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8ED6583-6EB3-4A3C-BFBA-B5EB7435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1616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9931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E74150-6674-41B2-AB56-74A397E79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8844B1-60C1-47B9-9799-E195B2611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A616F6-71E8-4D52-84E2-7B9010158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5F50463-DA7D-4E34-BBAD-16551A67E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0D4457-6638-4CB6-8CE8-DB75FBFF1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837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776171-A331-43AC-A9E6-DE917D318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FF93E70-E172-489D-9B64-5D1026128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408EFD8-0870-42C6-8CA1-946F70C5D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C68A0C-6F70-404B-8E59-86A38721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435911-8F81-4F9E-8B23-93023E8AC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2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2B8198-8650-415C-A968-A111103AF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E89EE1-ECB1-4A56-B203-B26AA76FE6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D36EF49-F6D2-4D6B-A518-0B5171DF73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6911FF0-7319-4808-AC07-84D5F6D33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A96BDE-F5B4-49CE-988E-2E54E47C2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7D13166-D00E-4D07-9865-1FD4EAE19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984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F94B6E-F309-4928-AB56-4FE4D8F89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5C29C00-F7CA-4E94-AC2B-282636119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E1C4576-DF4A-4385-9C91-F192935BC8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CEF3A70-2BAE-41E7-9667-E13107E34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C74A5A8-651D-420C-8A39-0ACC91588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E87DD24-E355-41AC-9014-705E9C6C4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BA275DC-2EA4-4496-983F-41950B4E0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6979C64-EF99-4B78-8CF2-1224AB39C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09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064283-148F-460A-8B87-E04204BBC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1407DC8-CFD4-452A-B2E6-942B17E71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1F2CEE7-87D4-4092-8D23-A9A83001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E0B66BC-F03A-41B5-9FC9-AB1205A4F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7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24DE972-9DF9-4A75-8116-0D2F55486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EE1066-1AA6-4394-B8AC-665231FAF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19391B0-6DF1-4419-83EC-ACE624C1F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063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B36B0D-D167-4D46-9F35-FF39C4423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6BA021-908D-4347-A8B1-96067F3A5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5896913-D812-4134-ABB6-76681C8D24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9444ACD-0E9C-45CD-98AD-A0BA62F60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F1AE42-27BE-4A4F-A968-C8EFCEDEA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39B15A0-8DBE-477C-9D86-57151BA8F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125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39EC69-F3A1-4182-8611-9519F7FD3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93C28FA-E245-4FEC-84C8-2D5359F447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CC7E7F-5925-45A3-A13D-B84E7A49A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03CC42-17CD-48D2-8DE8-48B2B9E8A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D499DA-8628-4C31-91AB-D9E91B967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EB7E79-DF6C-4469-AAAC-DD8BC39D0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01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131D0E-B520-4C57-A5F5-4A24315F9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9892BDB-1732-4A09-935A-5B24143B3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9FF3E2-24AD-47BE-8268-23215698F6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B2BB0-001B-41EC-853F-279369E20FCB}" type="datetimeFigureOut">
              <a:rPr lang="ru-RU" smtClean="0"/>
              <a:t>пт 29.01.21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7B0519-DB3D-4B40-A365-D6B16D5956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998645-F74B-46F2-BC3C-B073A44BA4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7E2A6-EA1B-4C32-AFE2-EA29F44777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653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7.jpe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73957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731147" y="2896093"/>
            <a:ext cx="5166803" cy="227145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8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4800" b="1" dirty="0">
                <a:solidFill>
                  <a:srgbClr val="2365C7"/>
                </a:solidFill>
                <a:latin typeface="Arial"/>
                <a:cs typeface="Arial"/>
              </a:rPr>
              <a:t> Лев Николаевич </a:t>
            </a:r>
          </a:p>
          <a:p>
            <a:pPr marL="38918">
              <a:spcBef>
                <a:spcPts val="233"/>
              </a:spcBef>
            </a:pPr>
            <a:r>
              <a:rPr lang="ru-RU" sz="4800" b="1" dirty="0">
                <a:solidFill>
                  <a:srgbClr val="2365C7"/>
                </a:solidFill>
                <a:latin typeface="Arial"/>
                <a:cs typeface="Arial"/>
              </a:rPr>
              <a:t>Толстой.</a:t>
            </a:r>
            <a:endParaRPr sz="4800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49840" y="2781245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49840" y="4464233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5" y="228332"/>
            <a:ext cx="1546444" cy="1530082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31172" y="273855"/>
            <a:ext cx="1546444" cy="146332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10314" y="355010"/>
            <a:ext cx="366387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ru-RU" sz="4800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24465" y="1066265"/>
            <a:ext cx="1357409" cy="905028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 algn="ctr">
              <a:spcBef>
                <a:spcPts val="201"/>
              </a:spcBef>
            </a:pPr>
            <a:r>
              <a:rPr lang="ru-RU" sz="28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</a:p>
          <a:p>
            <a:pPr>
              <a:spcBef>
                <a:spcPts val="201"/>
              </a:spcBef>
            </a:pPr>
            <a:endParaRPr sz="2747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2049236" y="456620"/>
            <a:ext cx="6469121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ru-RU" sz="7196" kern="0" spc="21" dirty="0">
                <a:solidFill>
                  <a:sysClr val="window" lastClr="FFFFFF"/>
                </a:solidFill>
              </a:rPr>
              <a:t>   Литература</a:t>
            </a:r>
            <a:endParaRPr lang="en-US" sz="7196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704893" y="614405"/>
            <a:ext cx="936801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1094599" y="1111867"/>
            <a:ext cx="32929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1234903" y="1405393"/>
            <a:ext cx="90051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941860" y="1419110"/>
            <a:ext cx="260743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1142483" y="808414"/>
            <a:ext cx="63170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855503" y="1042599"/>
            <a:ext cx="255369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26" name="Picture 2" descr="Американцы выяснили, что к протестам их призвал Лев Толстой. Похоже, его  книги намекали на это весь">
            <a:extLst>
              <a:ext uri="{FF2B5EF4-FFF2-40B4-BE49-F238E27FC236}">
                <a16:creationId xmlns:a16="http://schemas.microsoft.com/office/drawing/2014/main" id="{0DE9C302-D550-496C-A9DF-982AC52CD6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368" b="-852"/>
          <a:stretch/>
        </p:blipFill>
        <p:spPr bwMode="auto">
          <a:xfrm>
            <a:off x="6420678" y="2428194"/>
            <a:ext cx="4595300" cy="407479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462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D236C7C-B0EA-4355-BF35-48A440B996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420" y="1358284"/>
            <a:ext cx="5545580" cy="5160816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2060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  В 1844 году 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Л.Толстой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поступает в Казанский Университет. Год он посещает занятия на философском факультете (отделение арабско-турецкой словесности) и два года на юридическом.</a:t>
            </a:r>
          </a:p>
          <a:p>
            <a:pPr marL="0" indent="0">
              <a:buNone/>
            </a:pP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В 1847 году </a:t>
            </a:r>
            <a:r>
              <a:rPr lang="ru-RU" altLang="ru-RU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altLang="ru-RU" dirty="0">
                <a:latin typeface="Arial" panose="020B0604020202020204" pitchFamily="34" charset="0"/>
                <a:cs typeface="Arial" panose="020B0604020202020204" pitchFamily="34" charset="0"/>
              </a:rPr>
              <a:t> оставил Университет, не окончив курса.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5F861C4D-E230-4464-A7A4-58FBAF4ABF95}"/>
              </a:ext>
            </a:extLst>
          </p:cNvPr>
          <p:cNvSpPr/>
          <p:nvPr/>
        </p:nvSpPr>
        <p:spPr>
          <a:xfrm>
            <a:off x="0" y="-7184"/>
            <a:ext cx="12192000" cy="100148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alt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Учёба </a:t>
            </a:r>
          </a:p>
        </p:txBody>
      </p:sp>
      <p:pic>
        <p:nvPicPr>
          <p:cNvPr id="5122" name="Picture 2" descr="Беспутная молодость Льва Толстого - ЯПлакалъ">
            <a:extLst>
              <a:ext uri="{FF2B5EF4-FFF2-40B4-BE49-F238E27FC236}">
                <a16:creationId xmlns:a16="http://schemas.microsoft.com/office/drawing/2014/main" id="{A0488D23-201F-4E49-A71C-D5428DDDF0E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60" b="7155"/>
          <a:stretch/>
        </p:blipFill>
        <p:spPr bwMode="auto">
          <a:xfrm>
            <a:off x="6747028" y="1378258"/>
            <a:ext cx="3524436" cy="41014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65763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2862" y="1455938"/>
            <a:ext cx="5646198" cy="5095782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Осенью 1847 г.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уехал сначала в Москву, затем в Петербург, чтобы сдать кандидатские экзамены в университете. Образ его жизни в этот период часто менялся. Тогда же у него возникло серьезное желание писать и появились первые незавершенные художественные наброски.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84338"/>
            <a:ext cx="12192000" cy="108345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Период юношеской жизни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8" name="Picture 4" descr="Том 47 / Лев Толстой">
            <a:extLst>
              <a:ext uri="{FF2B5EF4-FFF2-40B4-BE49-F238E27FC236}">
                <a16:creationId xmlns:a16="http://schemas.microsoft.com/office/drawing/2014/main" id="{9359E07F-6699-4642-9CFF-0EC7F6DF0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3360" y="1548968"/>
            <a:ext cx="3417902" cy="4061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86522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3094BDE-BE56-4F29-BFE0-F616EB22D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5207" y="1402671"/>
            <a:ext cx="5820793" cy="5002566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dirty="0"/>
              <a:t>  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1851 году старший брат Николай, офицер действующей армии, уговорил Льва Толстого ехать вместе на Кавказ. Почти три года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прожил в казачьей станице, участвуя в военных действиях (сначала добровольно, потом был принят на службу).</a:t>
            </a:r>
            <a:endParaRPr lang="ru-RU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5BB8174-ED31-41CE-B021-1F6E3F6333F5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Служба </a:t>
            </a:r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6" descr="Жизнь и смерть Льва Толстого. Архивные фото разных лет - РИА Новости,  20.11.2010">
            <a:extLst>
              <a:ext uri="{FF2B5EF4-FFF2-40B4-BE49-F238E27FC236}">
                <a16:creationId xmlns:a16="http://schemas.microsoft.com/office/drawing/2014/main" id="{6C8813A4-B03A-4E28-B0AC-D51C3748A33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9" b="7003"/>
          <a:stretch/>
        </p:blipFill>
        <p:spPr bwMode="auto">
          <a:xfrm>
            <a:off x="6391922" y="1402670"/>
            <a:ext cx="3719743" cy="37197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511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73094BDE-BE56-4F29-BFE0-F616EB22D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670" y="1402671"/>
            <a:ext cx="5920390" cy="5237826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В 1854 году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получил назначение в Дунайскую армию, в Бухарест. Скучная штабная жизнь вскоре заставила его перевестись в Крымскую армию, в осаждённый Севастополь, где он командовал батареей на 4-м бастионе. За оборону Севастополя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был награждён орденом Св. Анны с надписью «За честь».</a:t>
            </a:r>
            <a:endParaRPr lang="ru-RU" sz="2800" b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25BB8174-ED31-41CE-B021-1F6E3F6333F5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Служба </a:t>
            </a:r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Беспутная молодость Льва Толстого | История России | Яндекс Дзен">
            <a:extLst>
              <a:ext uri="{FF2B5EF4-FFF2-40B4-BE49-F238E27FC236}">
                <a16:creationId xmlns:a16="http://schemas.microsoft.com/office/drawing/2014/main" id="{56B755FA-C32B-41DE-BB2E-E46CC826D0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0" r="1" b="5264"/>
          <a:stretch/>
        </p:blipFill>
        <p:spPr bwMode="auto">
          <a:xfrm>
            <a:off x="6320901" y="1419448"/>
            <a:ext cx="3622088" cy="38972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828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Литературная деятельность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C11D387-3308-4C11-AB76-EEE86AF074B5}"/>
              </a:ext>
            </a:extLst>
          </p:cNvPr>
          <p:cNvSpPr/>
          <p:nvPr/>
        </p:nvSpPr>
        <p:spPr>
          <a:xfrm>
            <a:off x="230819" y="1296140"/>
            <a:ext cx="5865181" cy="5246703"/>
          </a:xfrm>
          <a:prstGeom prst="rect">
            <a:avLst/>
          </a:prstGeom>
          <a:solidFill>
            <a:schemeClr val="bg2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 период пребывания на </a:t>
            </a: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Кавказе 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 Толстой пишет знаменитую трилогию: «Детство» (1952г.), «Отрочество» (1854г.), «Юность» (1857г.).</a:t>
            </a:r>
          </a:p>
          <a:p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Это удивительное творение великого писателя стало настоящим шедевром русской литературы в ту эпоху и по сегодняшний день. </a:t>
            </a:r>
          </a:p>
        </p:txBody>
      </p:sp>
      <p:pic>
        <p:nvPicPr>
          <p:cNvPr id="9220" name="Picture 4" descr="Лев Николаевич Толстой | Russian Writers | Fandom">
            <a:extLst>
              <a:ext uri="{FF2B5EF4-FFF2-40B4-BE49-F238E27FC236}">
                <a16:creationId xmlns:a16="http://schemas.microsoft.com/office/drawing/2014/main" id="{09E6DEB1-C8F4-4B38-A7BE-51315B3152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0535" y="1296140"/>
            <a:ext cx="3483376" cy="28513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Лев Николаевич Толстой — Викитека">
            <a:extLst>
              <a:ext uri="{FF2B5EF4-FFF2-40B4-BE49-F238E27FC236}">
                <a16:creationId xmlns:a16="http://schemas.microsoft.com/office/drawing/2014/main" id="{3811CB38-0F43-41C1-BFC4-4D47638CB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802" y="3868444"/>
            <a:ext cx="1924050" cy="23812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Литературная деятельность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9FF2E1D-A4EC-4A9F-A841-B4BA1BB9D4FD}"/>
              </a:ext>
            </a:extLst>
          </p:cNvPr>
          <p:cNvSpPr/>
          <p:nvPr/>
        </p:nvSpPr>
        <p:spPr>
          <a:xfrm>
            <a:off x="88777" y="1269507"/>
            <a:ext cx="7838982" cy="5442011"/>
          </a:xfrm>
          <a:prstGeom prst="rect">
            <a:avLst/>
          </a:prstGeom>
          <a:solidFill>
            <a:schemeClr val="bg2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74320" indent="-274320"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Вернувшись из</a:t>
            </a:r>
            <a:r>
              <a:rPr lang="ru-RU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Севастополя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окунулся  в литературную среду Петербурга.</a:t>
            </a:r>
          </a:p>
          <a:p>
            <a:pPr marL="274320" indent="-274320"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В 1857 и 1860-61 годах  </a:t>
            </a:r>
            <a:r>
              <a:rPr lang="ru-RU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совершил заграничные путешествия  по  странам Европы.  Однако здесь не  нашёл  сердечного успокоения.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1857 год – повести «Альберт»,  «Из записок князя Нехлюдова», рассказ «Люцерн».</a:t>
            </a:r>
          </a:p>
          <a:p>
            <a:pPr marL="457200" indent="-457200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1859 год – рассказ «Три смерти».</a:t>
            </a:r>
          </a:p>
        </p:txBody>
      </p:sp>
      <p:pic>
        <p:nvPicPr>
          <p:cNvPr id="10246" name="Picture 6" descr="Русские писатели круга журнала «Современник». И. А. Гончаров, И. С.  Тургенев, Л. Н. Толстой, Д. В. Григорович, А. В. … | Russian writers,  Hesse, Vladimir mayakovsky">
            <a:extLst>
              <a:ext uri="{FF2B5EF4-FFF2-40B4-BE49-F238E27FC236}">
                <a16:creationId xmlns:a16="http://schemas.microsoft.com/office/drawing/2014/main" id="{2877ACDE-0AA2-450B-8AA0-42EC911CB9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0823" y="1269507"/>
            <a:ext cx="3630967" cy="37818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5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Педагогическая деятельность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9FF2E1D-A4EC-4A9F-A841-B4BA1BB9D4FD}"/>
              </a:ext>
            </a:extLst>
          </p:cNvPr>
          <p:cNvSpPr/>
          <p:nvPr/>
        </p:nvSpPr>
        <p:spPr>
          <a:xfrm>
            <a:off x="97654" y="1287263"/>
            <a:ext cx="11887200" cy="5193436"/>
          </a:xfrm>
          <a:prstGeom prst="rect">
            <a:avLst/>
          </a:prstGeom>
          <a:solidFill>
            <a:schemeClr val="bg2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известен не только своими романами и повестями, написанными для взрослых, но и рассказами, которые он писал для детей. Он писал рассказы для крестьянских детей, которые обучались в школе Ясной Поляны.</a:t>
            </a:r>
          </a:p>
          <a:p>
            <a:r>
              <a:rPr lang="ru-RU" dirty="0"/>
              <a:t> </a:t>
            </a:r>
            <a:r>
              <a:rPr lang="ru-RU" sz="28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открыл 26 народных школ, где обучалось 9 000 ребят. </a:t>
            </a:r>
          </a:p>
          <a:p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Работа </a:t>
            </a:r>
            <a:r>
              <a:rPr lang="ru-RU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Л.Н.Толстого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как педагога, началась в 1859 г. Его школу посещало небольшое количество крестьянских детей. Яснополянская школа обучала детишек абсолютно бесплатно. </a:t>
            </a:r>
            <a:r>
              <a:rPr lang="ru-RU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старался писать для детей так, чтобы смысл написанного был понятен ребёнку любого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2445738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290" name="Picture 2" descr="Педагогическое учение Льва Толстого - Wikiwand">
            <a:extLst>
              <a:ext uri="{FF2B5EF4-FFF2-40B4-BE49-F238E27FC236}">
                <a16:creationId xmlns:a16="http://schemas.microsoft.com/office/drawing/2014/main" id="{19F31B53-B4C1-4D05-8F34-D2201D2901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31" y="1322773"/>
            <a:ext cx="3646547" cy="30869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2" name="Picture 4" descr="Чем труднее учителю, тем легче ученику». Как живёт школа в Ясной Поляне,  которую создал Лев Толстой | Мел">
            <a:extLst>
              <a:ext uri="{FF2B5EF4-FFF2-40B4-BE49-F238E27FC236}">
                <a16:creationId xmlns:a16="http://schemas.microsoft.com/office/drawing/2014/main" id="{F3B83FF7-693F-452C-B763-A9394E5D29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623" y="1322773"/>
            <a:ext cx="3808520" cy="30869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4" name="Picture 6" descr="Жизнь после Толстого: что происходит в Ясной Поляне в наши дни — История  России">
            <a:extLst>
              <a:ext uri="{FF2B5EF4-FFF2-40B4-BE49-F238E27FC236}">
                <a16:creationId xmlns:a16="http://schemas.microsoft.com/office/drawing/2014/main" id="{615EE4B2-7F1A-4862-ADEE-BD80927EC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7803" y="2299317"/>
            <a:ext cx="5166804" cy="382810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951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7080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9FF2E1D-A4EC-4A9F-A841-B4BA1BB9D4FD}"/>
              </a:ext>
            </a:extLst>
          </p:cNvPr>
          <p:cNvSpPr/>
          <p:nvPr/>
        </p:nvSpPr>
        <p:spPr>
          <a:xfrm>
            <a:off x="195310" y="887767"/>
            <a:ext cx="7048870" cy="5832629"/>
          </a:xfrm>
          <a:prstGeom prst="rect">
            <a:avLst/>
          </a:prstGeom>
          <a:solidFill>
            <a:schemeClr val="bg2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«Когда я вхожу в школу и вижу эту толпу оборванных, грязных, худых детей, с их светлыми глазами и так часто ангельскими выражениями, на меня находит тревога, ужас, который испытывал бы при виде тонущих людей… Я хочу образования для народа…, чтобы спасти тех тонущих там Пушкиных,… Ломоносовых. А они кишат в каждой школе.»</a:t>
            </a:r>
          </a:p>
        </p:txBody>
      </p:sp>
      <p:pic>
        <p:nvPicPr>
          <p:cNvPr id="13314" name="Picture 2" descr="Лев Толстой и его педагогика">
            <a:extLst>
              <a:ext uri="{FF2B5EF4-FFF2-40B4-BE49-F238E27FC236}">
                <a16:creationId xmlns:a16="http://schemas.microsoft.com/office/drawing/2014/main" id="{E1E0EDDF-ECA3-44EC-B537-16E4E11322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7760" y="887767"/>
            <a:ext cx="3879541" cy="23668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Толстой, Лев Николаевич - Wikiwand">
            <a:extLst>
              <a:ext uri="{FF2B5EF4-FFF2-40B4-BE49-F238E27FC236}">
                <a16:creationId xmlns:a16="http://schemas.microsoft.com/office/drawing/2014/main" id="{E9ED83DF-3FD1-4B08-939D-1FB9B5FDE8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2853" y="3517319"/>
            <a:ext cx="3180658" cy="30308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7264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2357" y="1447060"/>
            <a:ext cx="5140171" cy="3950564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В сентябре 1862 г. Л.Н. Толстой женился на восемнадцатилетней дочери врача Софье Андреевне Берс и сразу после венчания увез жену из Москвы в Ясную Поляну. За 17 лет совместной жизни у них родилось 13 детей. 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0"/>
            <a:ext cx="12192000" cy="123399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Семейная жизнь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4981B9BE-B5EA-4168-9A0F-F845DD1407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59193" y="1331959"/>
            <a:ext cx="2586143" cy="265411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338" name="Picture 2" descr="Семейная жизнь Льва Николаевича Толстого">
            <a:extLst>
              <a:ext uri="{FF2B5EF4-FFF2-40B4-BE49-F238E27FC236}">
                <a16:creationId xmlns:a16="http://schemas.microsoft.com/office/drawing/2014/main" id="{ECA4070F-458F-413F-AFFD-DE71DC720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6982" y="4146219"/>
            <a:ext cx="3950564" cy="250280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202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F98835A2-0502-4BE8-931B-3569B3A4C925}"/>
              </a:ext>
            </a:extLst>
          </p:cNvPr>
          <p:cNvSpPr/>
          <p:nvPr/>
        </p:nvSpPr>
        <p:spPr>
          <a:xfrm>
            <a:off x="621437" y="1464816"/>
            <a:ext cx="10875146" cy="5113538"/>
          </a:xfrm>
          <a:prstGeom prst="roundRect">
            <a:avLst>
              <a:gd name="adj" fmla="val 10543"/>
            </a:avLst>
          </a:prstGeom>
          <a:solidFill>
            <a:schemeClr val="bg2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2" algn="r"/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Лев Николаевич Толстой принадлежит к числу величайших писателей мира. </a:t>
            </a:r>
          </a:p>
          <a:p>
            <a:pPr lvl="2" algn="r"/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28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национальная гордость русского народа и вместе с тем гордость всего человечества.</a:t>
            </a:r>
          </a:p>
          <a:p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Blank page">
            <a:extLst>
              <a:ext uri="{FF2B5EF4-FFF2-40B4-BE49-F238E27FC236}">
                <a16:creationId xmlns:a16="http://schemas.microsoft.com/office/drawing/2014/main" id="{54804A73-6397-45F6-8336-13D0CE947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984" y="1642924"/>
            <a:ext cx="2402631" cy="260060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9828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1329" y="1597981"/>
            <a:ext cx="5086912" cy="3435657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Софья  Андреевна  в   Ясной   Поляне  на долгие годы становится  ключницей-экономкой, секретарём   своего мужа,  воспитателем детей   и хранительницей   очага.</a:t>
            </a:r>
          </a:p>
          <a:p>
            <a:pPr>
              <a:lnSpc>
                <a:spcPct val="100000"/>
              </a:lnSpc>
            </a:pP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92000" cy="10475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Семейная жизнь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CB8A1F-84F0-4AF7-993B-4393E62BDC93}"/>
              </a:ext>
            </a:extLst>
          </p:cNvPr>
          <p:cNvSpPr/>
          <p:nvPr/>
        </p:nvSpPr>
        <p:spPr>
          <a:xfrm>
            <a:off x="2743191" y="6025428"/>
            <a:ext cx="7057756" cy="523220"/>
          </a:xfrm>
          <a:prstGeom prst="rect">
            <a:avLst/>
          </a:prstGeom>
          <a:solidFill>
            <a:schemeClr val="bg2"/>
          </a:solidFill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С.А.Толстая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(Берс)</a:t>
            </a:r>
          </a:p>
        </p:txBody>
      </p:sp>
      <p:pic>
        <p:nvPicPr>
          <p:cNvPr id="6" name="Picture 2" descr="https://img-fotki.yandex.ru/get/233740/116075328.435/0_22d52b_d5eb6f48_XL.jpg">
            <a:extLst>
              <a:ext uri="{FF2B5EF4-FFF2-40B4-BE49-F238E27FC236}">
                <a16:creationId xmlns:a16="http://schemas.microsoft.com/office/drawing/2014/main" id="{10183427-76C6-4A33-B3E9-3FF8296AA3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493" y="1319551"/>
            <a:ext cx="3666478" cy="4433891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7097103"/>
      </p:ext>
    </p:extLst>
  </p:cSld>
  <p:clrMapOvr>
    <a:masterClrMapping/>
  </p:clrMapOvr>
  <p:transition spd="slow">
    <p:randomBar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697" y="1038686"/>
            <a:ext cx="5856304" cy="553078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Из 13-ти детей в живых остались семеро.  (На фото: Михаил, Лев Николаевич, Ванечка, Лев, Саша, Андрей, Татьяна, Софья Андреевна, Мария). Две утраты были особенно ощутимы: смерть последнего ребёнка Ванечки (1895) и любимой дочери писателя Марии (1906).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1"/>
            <a:ext cx="12192000" cy="93967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Семья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362" name="Picture 2" descr="Словарь семьи Толстых • Arzamas">
            <a:extLst>
              <a:ext uri="{FF2B5EF4-FFF2-40B4-BE49-F238E27FC236}">
                <a16:creationId xmlns:a16="http://schemas.microsoft.com/office/drawing/2014/main" id="{427A0C92-00F7-4843-B2D9-84DA2DFBC3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966" y="1136340"/>
            <a:ext cx="4641780" cy="533547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308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031" y="1262655"/>
            <a:ext cx="11635924" cy="546661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7 ноября 1910г.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умер. Многотысячная толпа провожала гроб писателя. Прах его был погребен в Ясной Поляне, в лесу, на месте, заранее им самим указанном.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381"/>
            <a:ext cx="12192000" cy="104794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Смерть писателя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386" name="Picture 2" descr="Лев Толстой и смерть • Расшифровка эпизода • Arzamas">
            <a:extLst>
              <a:ext uri="{FF2B5EF4-FFF2-40B4-BE49-F238E27FC236}">
                <a16:creationId xmlns:a16="http://schemas.microsoft.com/office/drawing/2014/main" id="{14085AC0-94A5-4B7F-87F8-DED1D501B9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102" y="2649789"/>
            <a:ext cx="3097058" cy="21528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Похороны Л.Н.Толстого - Nekii — КОНТ">
            <a:extLst>
              <a:ext uri="{FF2B5EF4-FFF2-40B4-BE49-F238E27FC236}">
                <a16:creationId xmlns:a16="http://schemas.microsoft.com/office/drawing/2014/main" id="{ED1EE67C-3067-487D-BF3D-D3304CD8B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663" y="2649790"/>
            <a:ext cx="3236281" cy="215283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6" name="Picture 12" descr="Могила Л.Н. Толстого - Изображение Музей-Усадьба Л.Н. Толстого &quot;Ясная  Поляна&quot; - Tripadvisor">
            <a:extLst>
              <a:ext uri="{FF2B5EF4-FFF2-40B4-BE49-F238E27FC236}">
                <a16:creationId xmlns:a16="http://schemas.microsoft.com/office/drawing/2014/main" id="{B6BA5F0F-6B19-4607-AAA9-E218ECE063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318" y="4110361"/>
            <a:ext cx="3382995" cy="21528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5165416"/>
      </p:ext>
    </p:extLst>
  </p:cSld>
  <p:clrMapOvr>
    <a:masterClrMapping/>
  </p:clrMapOvr>
  <p:transition spd="med">
    <p:pull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085" y="1165636"/>
            <a:ext cx="11647503" cy="5501494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Читая детские рассказы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Л.Н.Толстого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выросло не одно поколение детей. Лев Николаевич считал, что в книге ребёнок должен черпать не только необходимые знания, но и учиться доброте, правильному поведению с себе подобными и природой.</a:t>
            </a:r>
          </a:p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был убежден, что воспитывать следует на примерах справедливости, добра, милосердия, уважения как к старшим, так и к младшим.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381"/>
            <a:ext cx="12192000" cy="88814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Идея писателя-педагога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410" name="Picture 2" descr="Российская академия образования - Лев Николаевич Толстой является автором  педагогического учения, согласно которому главная задача обучения -  развитие творческого мышления. Самое важное в этом деле - соблюдение  условия свободы воспитания и обучения">
            <a:extLst>
              <a:ext uri="{FF2B5EF4-FFF2-40B4-BE49-F238E27FC236}">
                <a16:creationId xmlns:a16="http://schemas.microsoft.com/office/drawing/2014/main" id="{3356EDBC-E417-4535-9122-276757B871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28" t="13386" r="2546" b="19047"/>
          <a:stretch/>
        </p:blipFill>
        <p:spPr bwMode="auto">
          <a:xfrm>
            <a:off x="3018407" y="4323425"/>
            <a:ext cx="7119891" cy="218390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7295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6027" y="1937360"/>
            <a:ext cx="10597403" cy="3418410"/>
          </a:xfrm>
          <a:solidFill>
            <a:srgbClr val="92D050"/>
          </a:solidFill>
          <a:ln w="38100">
            <a:solidFill>
              <a:srgbClr val="0070C0"/>
            </a:solidFill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Сделать краткий конспект биографии </a:t>
            </a:r>
            <a:r>
              <a:rPr lang="ru-RU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Л.Н.Толстого</a:t>
            </a:r>
            <a:r>
              <a:rPr 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 (с.189-с.196)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endParaRPr lang="ru-RU" sz="3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Прочитать главы из повести «Отрочество»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8E113912-0383-4E12-942B-6134906A4CD6}"/>
              </a:ext>
            </a:extLst>
          </p:cNvPr>
          <p:cNvSpPr/>
          <p:nvPr/>
        </p:nvSpPr>
        <p:spPr>
          <a:xfrm>
            <a:off x="0" y="1"/>
            <a:ext cx="12192000" cy="118871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Задание для самостоятельной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2887581824"/>
      </p:ext>
    </p:extLst>
  </p:cSld>
  <p:clrMapOvr>
    <a:masterClrMapping/>
  </p:clrMapOvr>
  <p:transition spd="slow">
    <p:wip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6952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4280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581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1891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19342563-D06C-4013-BD28-CE2594645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E57FEE25-8A82-45E6-9643-207432FCFF43}"/>
              </a:ext>
            </a:extLst>
          </p:cNvPr>
          <p:cNvSpPr/>
          <p:nvPr/>
        </p:nvSpPr>
        <p:spPr>
          <a:xfrm>
            <a:off x="0" y="1"/>
            <a:ext cx="12192000" cy="113634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5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Кабинет писателя</a:t>
            </a:r>
            <a:endParaRPr sz="5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89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">
            <a:extLst>
              <a:ext uri="{FF2B5EF4-FFF2-40B4-BE49-F238E27FC236}">
                <a16:creationId xmlns:a16="http://schemas.microsoft.com/office/drawing/2014/main" id="{B52FE8F8-6B71-4B06-80DE-C403AF474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0879" y="1851283"/>
            <a:ext cx="5539666" cy="44012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Clr>
                <a:schemeClr val="accent1"/>
              </a:buClr>
            </a:pPr>
            <a:r>
              <a:rPr lang="ru-RU" altLang="ru-RU" sz="2800" b="1" dirty="0"/>
              <a:t>   </a:t>
            </a:r>
            <a:r>
              <a:rPr lang="ru-RU" altLang="ru-RU" sz="2800" b="1" i="1" dirty="0"/>
              <a:t>Ему было близко всё человечество. Но любил он, непобедимой любовью, свою Россию. Её душу понимал он, как никто; красоту её природы изображал с совершенством недостижимым.</a:t>
            </a:r>
          </a:p>
          <a:p>
            <a:pPr>
              <a:buClr>
                <a:schemeClr val="accent1"/>
              </a:buClr>
            </a:pPr>
            <a:endParaRPr lang="ru-RU" altLang="ru-RU" sz="2800" b="1" i="1" dirty="0"/>
          </a:p>
          <a:p>
            <a:pPr>
              <a:buClr>
                <a:schemeClr val="accent1"/>
              </a:buClr>
            </a:pPr>
            <a:r>
              <a:rPr lang="ru-RU" altLang="ru-RU" sz="2800" b="1" dirty="0" err="1"/>
              <a:t>В.Я.Брюсов</a:t>
            </a:r>
            <a:r>
              <a:rPr lang="ru-RU" altLang="ru-RU" sz="2800" b="1" dirty="0"/>
              <a:t>.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FD99935C-4AB0-4B7A-A3C5-4D29721997CE}"/>
              </a:ext>
            </a:extLst>
          </p:cNvPr>
          <p:cNvSpPr/>
          <p:nvPr/>
        </p:nvSpPr>
        <p:spPr>
          <a:xfrm>
            <a:off x="18043" y="0"/>
            <a:ext cx="12173957" cy="117185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Репин Илья Ефимович. Портрет Льва Толстого | Портрет, Автопортреты, Лев  толстой">
            <a:extLst>
              <a:ext uri="{FF2B5EF4-FFF2-40B4-BE49-F238E27FC236}">
                <a16:creationId xmlns:a16="http://schemas.microsoft.com/office/drawing/2014/main" id="{86621402-7435-415E-895A-97B0C5A50C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65" y="1587776"/>
            <a:ext cx="3170583" cy="4166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ll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2C484913-B84E-4142-94D5-1FD5B81327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Monotype Corsiva" panose="03010101010201010101" pitchFamily="66" charset="0"/>
              </a:rPr>
              <a:t>Памятники писателю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0353A983-6676-4CBE-A1E7-EE792F2E0DC4}"/>
              </a:ext>
            </a:extLst>
          </p:cNvPr>
          <p:cNvSpPr/>
          <p:nvPr/>
        </p:nvSpPr>
        <p:spPr>
          <a:xfrm>
            <a:off x="0" y="-43542"/>
            <a:ext cx="12192000" cy="92243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Памятник писателю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FF3B98E8-D86C-4A11-ABAF-8AC44F0633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1"/>
            <a:ext cx="91582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ru-RU" sz="4000" b="1" dirty="0">
                <a:solidFill>
                  <a:schemeClr val="accent3">
                    <a:lumMod val="50000"/>
                  </a:schemeClr>
                </a:solidFill>
                <a:latin typeface="Monotype Corsiva" panose="03010101010201010101" pitchFamily="66" charset="0"/>
              </a:rPr>
              <a:t>Памятники писателю</a:t>
            </a: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4B7AC4AD-30C5-4D9F-8F0F-9FB3A6A6D829}"/>
              </a:ext>
            </a:extLst>
          </p:cNvPr>
          <p:cNvSpPr/>
          <p:nvPr/>
        </p:nvSpPr>
        <p:spPr>
          <a:xfrm>
            <a:off x="0" y="-43542"/>
            <a:ext cx="12192000" cy="87804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75177" y="4421087"/>
            <a:ext cx="6036816" cy="1429303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AD4D1944-A5F7-4401-8BF6-A6AD6F16459C}"/>
              </a:ext>
            </a:extLst>
          </p:cNvPr>
          <p:cNvSpPr/>
          <p:nvPr/>
        </p:nvSpPr>
        <p:spPr>
          <a:xfrm>
            <a:off x="0" y="0"/>
            <a:ext cx="12192000" cy="1580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0D3D917-6B26-4A43-BB63-1B5983EA2DC9}"/>
              </a:ext>
            </a:extLst>
          </p:cNvPr>
          <p:cNvSpPr/>
          <p:nvPr/>
        </p:nvSpPr>
        <p:spPr>
          <a:xfrm>
            <a:off x="5575175" y="2064614"/>
            <a:ext cx="6036817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89479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818" y="967666"/>
            <a:ext cx="11771791" cy="5752730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  <a:spcBef>
                <a:spcPct val="0"/>
              </a:spcBef>
            </a:pPr>
            <a:r>
              <a:rPr lang="ru-RU" altLang="ru-RU" sz="3000" b="1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5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381"/>
            <a:ext cx="12192000" cy="89702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Открытая книга">
            <a:extLst>
              <a:ext uri="{FF2B5EF4-FFF2-40B4-BE49-F238E27FC236}">
                <a16:creationId xmlns:a16="http://schemas.microsoft.com/office/drawing/2014/main" id="{B095017D-A495-4BE7-81DD-578047EF29B0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61720" y="1775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48746"/>
      </p:ext>
    </p:extLst>
  </p:cSld>
  <p:clrMapOvr>
    <a:masterClrMapping/>
  </p:clrMapOvr>
  <p:transition spd="slow">
    <p:wip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381"/>
            <a:ext cx="12192000" cy="139262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368633"/>
      </p:ext>
    </p:extLst>
  </p:cSld>
  <p:clrMapOvr>
    <a:masterClrMapping/>
  </p:clrMapOvr>
  <p:transition spd="slow">
    <p:wip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26035" y="1539645"/>
            <a:ext cx="5909268" cy="4417022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381"/>
            <a:ext cx="12192000" cy="104794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180219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890" y="1362723"/>
            <a:ext cx="11958220" cy="5495277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381"/>
            <a:ext cx="12192000" cy="11456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071450"/>
      </p:ext>
    </p:extLst>
  </p:cSld>
  <p:clrMapOvr>
    <a:masterClrMapping/>
  </p:clrMapOvr>
  <p:transition spd="slow">
    <p:wip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70E70E-D1A4-4888-B1EC-E6B6D8501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12184" cy="4351338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ct val="0"/>
              </a:spcBef>
              <a:buNone/>
            </a:pPr>
            <a:endParaRPr lang="ru-RU"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4EF95E02-2CAD-4F69-AD05-584BB73D2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1614" y="1825625"/>
            <a:ext cx="5012185" cy="4351338"/>
          </a:xfrm>
          <a:solidFill>
            <a:schemeClr val="bg2"/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8E113912-0383-4E12-942B-6134906A4CD6}"/>
              </a:ext>
            </a:extLst>
          </p:cNvPr>
          <p:cNvSpPr/>
          <p:nvPr/>
        </p:nvSpPr>
        <p:spPr>
          <a:xfrm>
            <a:off x="0" y="0"/>
            <a:ext cx="12192000" cy="169068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547437"/>
      </p:ext>
    </p:extLst>
  </p:cSld>
  <p:clrMapOvr>
    <a:masterClrMapping/>
  </p:clrMapOvr>
  <p:transition spd="slow">
    <p:wip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09406" y="1278384"/>
            <a:ext cx="8575448" cy="5490840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object 2">
            <a:extLst>
              <a:ext uri="{FF2B5EF4-FFF2-40B4-BE49-F238E27FC236}">
                <a16:creationId xmlns:a16="http://schemas.microsoft.com/office/drawing/2014/main" id="{8E113912-0383-4E12-942B-6134906A4CD6}"/>
              </a:ext>
            </a:extLst>
          </p:cNvPr>
          <p:cNvSpPr/>
          <p:nvPr/>
        </p:nvSpPr>
        <p:spPr>
          <a:xfrm>
            <a:off x="73979" y="88776"/>
            <a:ext cx="12044040" cy="102093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94463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1" y="0"/>
            <a:ext cx="12191999" cy="101890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endParaRPr sz="4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27773833-C113-4642-801B-DA399E8C29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8854" y="1502545"/>
            <a:ext cx="5877146" cy="385290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 anchor="ctr">
            <a:normAutofit/>
          </a:bodyPr>
          <a:lstStyle/>
          <a:p>
            <a:pPr lvl="0" algn="l" defTabSz="457200">
              <a:lnSpc>
                <a:spcPct val="100000"/>
              </a:lnSpc>
              <a:buClr>
                <a:schemeClr val="accent1"/>
              </a:buClr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родился 9 сентября 1828 года в имении Ясная Поляна, близ Тулы, в дворянской семье. Получил домашнее образование и воспитание.</a:t>
            </a:r>
            <a:endParaRPr lang="ru-RU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Музей-усадьба Ясная Поляна">
            <a:extLst>
              <a:ext uri="{FF2B5EF4-FFF2-40B4-BE49-F238E27FC236}">
                <a16:creationId xmlns:a16="http://schemas.microsoft.com/office/drawing/2014/main" id="{B96248D5-9600-4F30-B443-36792A45F1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9173" y="1502546"/>
            <a:ext cx="4838330" cy="35222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3372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886" y="1473693"/>
            <a:ext cx="5804728" cy="5255581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Мать Толстого Княжна Мария Николаевна Волконская. Д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очь генерала в отставке, приближённого Екатерины 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defRPr/>
            </a:pP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«Матери своей я совершенно не помню. Мне было полтора года, когда она скончалась… всё, что я знаю о ней, всё прекрасно…»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Л.Толстой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«Воспоминания</a:t>
            </a:r>
            <a:r>
              <a:rPr lang="ru-RU" dirty="0"/>
              <a:t>»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92000" cy="133165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Родители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91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886" y="1473693"/>
            <a:ext cx="5704114" cy="396831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Отец Толстого - Николай Ильич Толстой. Участник Отечественной войны, запомнившийся писателю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добродушнонасмешливым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характером, любовью к чтению, к охоте, умер рано.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1"/>
            <a:ext cx="12192000" cy="133165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Родители 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4" name="Picture 6" descr="Презентация на тему: &quot;Лев Толстой и казанский край Нурмухаметова Энже  Ибрагимовна &quot;. Скачать бесплатно и без регистрации.">
            <a:extLst>
              <a:ext uri="{FF2B5EF4-FFF2-40B4-BE49-F238E27FC236}">
                <a16:creationId xmlns:a16="http://schemas.microsoft.com/office/drawing/2014/main" id="{F3AD1EE4-A860-4229-814D-24A72162D6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9" t="17900" r="50000" b="9527"/>
          <a:stretch/>
        </p:blipFill>
        <p:spPr bwMode="auto">
          <a:xfrm>
            <a:off x="6498453" y="1510422"/>
            <a:ext cx="3329127" cy="37096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787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387" y="1552071"/>
            <a:ext cx="4022347" cy="4940170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Autofit/>
          </a:bodyPr>
          <a:lstStyle/>
          <a:p>
            <a:pPr algn="l"/>
            <a:r>
              <a:rPr lang="ru-RU" altLang="ru-RU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В семье родились дети: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   Николай,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   Сергей,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   Дмитрий,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   Лев,</a:t>
            </a: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     Мария.</a:t>
            </a: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0"/>
            <a:ext cx="12192000" cy="133165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Семья </a:t>
            </a:r>
            <a:r>
              <a:rPr lang="ru-RU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Л.Н.Толстого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2">
            <a:extLst>
              <a:ext uri="{FF2B5EF4-FFF2-40B4-BE49-F238E27FC236}">
                <a16:creationId xmlns:a16="http://schemas.microsoft.com/office/drawing/2014/main" id="{1710C656-5504-4ACA-AB83-CB66BC5CDEC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5" t="5485" r="4235" b="10059"/>
          <a:stretch/>
        </p:blipFill>
        <p:spPr bwMode="auto">
          <a:xfrm>
            <a:off x="5113537" y="1828800"/>
            <a:ext cx="6045693" cy="4261282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6496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8043" y="110971"/>
            <a:ext cx="12173957" cy="11274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alt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Детство </a:t>
            </a:r>
          </a:p>
          <a:p>
            <a:pPr algn="ctr"/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9678F0C-42D9-4DF6-B3F0-E2DAC7312077}"/>
              </a:ext>
            </a:extLst>
          </p:cNvPr>
          <p:cNvSpPr/>
          <p:nvPr/>
        </p:nvSpPr>
        <p:spPr>
          <a:xfrm>
            <a:off x="5498241" y="1127465"/>
            <a:ext cx="64417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DE87BDE-BDE7-4D6B-AFAB-F95D131B1B34}"/>
              </a:ext>
            </a:extLst>
          </p:cNvPr>
          <p:cNvSpPr/>
          <p:nvPr/>
        </p:nvSpPr>
        <p:spPr>
          <a:xfrm>
            <a:off x="5498241" y="4393099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AECDB2F-77AB-4370-8ECB-8BD6B2B0B244}"/>
              </a:ext>
            </a:extLst>
          </p:cNvPr>
          <p:cNvSpPr/>
          <p:nvPr/>
        </p:nvSpPr>
        <p:spPr>
          <a:xfrm>
            <a:off x="252010" y="1349406"/>
            <a:ext cx="5843990" cy="4216893"/>
          </a:xfrm>
          <a:prstGeom prst="rect">
            <a:avLst/>
          </a:prstGeom>
          <a:solidFill>
            <a:schemeClr val="bg2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Лев Толстой рано осиротел, потеряв сначала мать, а затем и отца. С сестрой и тремя братьями юный Толстой переезжает в Казань. Здесь жила одна из отцовских сестёр Т. А. Ергольская, которая стала заниматься воспитанием детей.</a:t>
            </a:r>
          </a:p>
          <a:p>
            <a:endParaRPr lang="ru-RU" altLang="ru-RU" sz="2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https://fsd.multiurok.ru/html/2017/02/07/s_58997fa9ce358/img8.jpg">
            <a:extLst>
              <a:ext uri="{FF2B5EF4-FFF2-40B4-BE49-F238E27FC236}">
                <a16:creationId xmlns:a16="http://schemas.microsoft.com/office/drawing/2014/main" id="{A3233ED7-4262-4838-948C-BD57CB55B8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90" r="28195" b="18871"/>
          <a:stretch/>
        </p:blipFill>
        <p:spPr bwMode="auto">
          <a:xfrm>
            <a:off x="6729274" y="1389075"/>
            <a:ext cx="2938509" cy="33733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C1FDA60-4B6F-4084-A364-3D9BFE8B10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942" y="1384918"/>
            <a:ext cx="5974671" cy="5140169"/>
          </a:xfrm>
          <a:solidFill>
            <a:schemeClr val="accent3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</a:pPr>
            <a:r>
              <a:rPr lang="ru-RU" sz="4500" dirty="0">
                <a:latin typeface="Arial" panose="020B0604020202020204" pitchFamily="34" charset="0"/>
                <a:cs typeface="Arial" panose="020B0604020202020204" pitchFamily="34" charset="0"/>
              </a:rPr>
              <a:t>   Когда </a:t>
            </a:r>
            <a:r>
              <a:rPr lang="ru-RU" sz="4500" dirty="0" err="1">
                <a:latin typeface="Arial" panose="020B0604020202020204" pitchFamily="34" charset="0"/>
                <a:cs typeface="Arial" panose="020B0604020202020204" pitchFamily="34" charset="0"/>
              </a:rPr>
              <a:t>Л.Н.Толстому</a:t>
            </a:r>
            <a:r>
              <a:rPr lang="ru-RU" sz="4500" dirty="0">
                <a:latin typeface="Arial" panose="020B0604020202020204" pitchFamily="34" charset="0"/>
                <a:cs typeface="Arial" panose="020B0604020202020204" pitchFamily="34" charset="0"/>
              </a:rPr>
              <a:t> было 13 лет, семья переехала в Казань, в дом родственницы и опекунши детей П. И. Юшковой. Живя в Казани Л.Н. Толстой 2,5 года готовился к поступлению в Казанский университет, в 17 лет он поступает туда. Лев Николаевич уже в то время знал 16 языков, много читал и изучал философию. </a:t>
            </a:r>
          </a:p>
          <a:p>
            <a:pPr algn="l">
              <a:lnSpc>
                <a:spcPct val="100000"/>
              </a:lnSpc>
            </a:pPr>
            <a:endParaRPr lang="ru-RU" sz="5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BBD50A0F-E09F-4AD3-AE8D-4CE369D9B7CF}"/>
              </a:ext>
            </a:extLst>
          </p:cNvPr>
          <p:cNvSpPr/>
          <p:nvPr/>
        </p:nvSpPr>
        <p:spPr>
          <a:xfrm>
            <a:off x="0" y="-381"/>
            <a:ext cx="12192000" cy="11456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ru-RU" alt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Жизнь в Казани</a:t>
            </a:r>
          </a:p>
        </p:txBody>
      </p:sp>
      <p:pic>
        <p:nvPicPr>
          <p:cNvPr id="5" name="Picture 2" descr="https://e-libra.ru/files/books/2017/11/26/379809/i_009.jpg">
            <a:extLst>
              <a:ext uri="{FF2B5EF4-FFF2-40B4-BE49-F238E27FC236}">
                <a16:creationId xmlns:a16="http://schemas.microsoft.com/office/drawing/2014/main" id="{A303215B-27B6-4C3B-9BBF-B1253A30CC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598" y="1384918"/>
            <a:ext cx="3665521" cy="50733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54097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3522</TotalTime>
  <Words>1162</Words>
  <Application>Microsoft Office PowerPoint</Application>
  <PresentationFormat>Широкоэкранный</PresentationFormat>
  <Paragraphs>95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4" baseType="lpstr">
      <vt:lpstr>Arial</vt:lpstr>
      <vt:lpstr>Calibri</vt:lpstr>
      <vt:lpstr>Calibri Light</vt:lpstr>
      <vt:lpstr>Monotype Corsiva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vika vika</cp:lastModifiedBy>
  <cp:revision>245</cp:revision>
  <dcterms:created xsi:type="dcterms:W3CDTF">2020-10-21T13:45:23Z</dcterms:created>
  <dcterms:modified xsi:type="dcterms:W3CDTF">2021-01-29T14:08:45Z</dcterms:modified>
</cp:coreProperties>
</file>