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0"/>
  </p:notesMasterIdLst>
  <p:sldIdLst>
    <p:sldId id="1360" r:id="rId2"/>
    <p:sldId id="1412" r:id="rId3"/>
    <p:sldId id="372" r:id="rId4"/>
    <p:sldId id="256" r:id="rId5"/>
    <p:sldId id="1361" r:id="rId6"/>
    <p:sldId id="1405" r:id="rId7"/>
    <p:sldId id="1393" r:id="rId8"/>
    <p:sldId id="1359" r:id="rId9"/>
    <p:sldId id="1363" r:id="rId10"/>
    <p:sldId id="1385" r:id="rId11"/>
    <p:sldId id="1397" r:id="rId12"/>
    <p:sldId id="1366" r:id="rId13"/>
    <p:sldId id="1413" r:id="rId14"/>
    <p:sldId id="385" r:id="rId15"/>
    <p:sldId id="1406" r:id="rId16"/>
    <p:sldId id="1414" r:id="rId17"/>
    <p:sldId id="1415" r:id="rId18"/>
    <p:sldId id="1416" r:id="rId19"/>
    <p:sldId id="1362" r:id="rId20"/>
    <p:sldId id="1386" r:id="rId21"/>
    <p:sldId id="1365" r:id="rId22"/>
    <p:sldId id="1394" r:id="rId23"/>
    <p:sldId id="1395" r:id="rId24"/>
    <p:sldId id="1404" r:id="rId25"/>
    <p:sldId id="1411" r:id="rId26"/>
    <p:sldId id="1410" r:id="rId27"/>
    <p:sldId id="1409" r:id="rId28"/>
    <p:sldId id="1408" r:id="rId29"/>
    <p:sldId id="1407" r:id="rId30"/>
    <p:sldId id="387" r:id="rId31"/>
    <p:sldId id="388" r:id="rId32"/>
    <p:sldId id="1368" r:id="rId33"/>
    <p:sldId id="1396" r:id="rId34"/>
    <p:sldId id="1399" r:id="rId35"/>
    <p:sldId id="1400" r:id="rId36"/>
    <p:sldId id="1401" r:id="rId37"/>
    <p:sldId id="1402" r:id="rId38"/>
    <p:sldId id="1403" r:id="rId3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A7E11341-002E-400E-BAA9-B8E323DD9986}">
          <p14:sldIdLst>
            <p14:sldId id="1360"/>
            <p14:sldId id="1412"/>
            <p14:sldId id="372"/>
            <p14:sldId id="256"/>
            <p14:sldId id="1361"/>
            <p14:sldId id="1405"/>
            <p14:sldId id="1393"/>
            <p14:sldId id="1359"/>
            <p14:sldId id="1363"/>
            <p14:sldId id="1385"/>
            <p14:sldId id="1397"/>
            <p14:sldId id="1366"/>
            <p14:sldId id="1413"/>
            <p14:sldId id="385"/>
            <p14:sldId id="1406"/>
            <p14:sldId id="1414"/>
            <p14:sldId id="1415"/>
            <p14:sldId id="1416"/>
            <p14:sldId id="1362"/>
            <p14:sldId id="1386"/>
            <p14:sldId id="1365"/>
            <p14:sldId id="1394"/>
            <p14:sldId id="1395"/>
            <p14:sldId id="1404"/>
            <p14:sldId id="1411"/>
            <p14:sldId id="1410"/>
            <p14:sldId id="1409"/>
            <p14:sldId id="1408"/>
            <p14:sldId id="1407"/>
            <p14:sldId id="387"/>
            <p14:sldId id="388"/>
            <p14:sldId id="1368"/>
            <p14:sldId id="1396"/>
            <p14:sldId id="1399"/>
            <p14:sldId id="1400"/>
            <p14:sldId id="1401"/>
            <p14:sldId id="1402"/>
            <p14:sldId id="1403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37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 showGuides="1">
      <p:cViewPr varScale="1">
        <p:scale>
          <a:sx n="114" d="100"/>
          <a:sy n="114" d="100"/>
        </p:scale>
        <p:origin x="474" y="144"/>
      </p:cViewPr>
      <p:guideLst>
        <p:guide orient="horz" pos="2137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4E1E8F9-CEC1-45EC-BCD9-B1CC25037306}" type="datetimeFigureOut">
              <a:rPr lang="ru-RU" smtClean="0"/>
              <a:t>пт 29.01.21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D7AD256-8EC1-4E12-92FB-44C4E187E2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42177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4A6A3AE-ACA2-40A2-99B8-4BEEEA6B8FE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888A3732-F4B5-48F1-8143-8ECC7D82A0B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CD03717-4D3F-4FCC-A970-7F0976D565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EB2BB0-001B-41EC-853F-279369E20FCB}" type="datetimeFigureOut">
              <a:rPr lang="ru-RU" smtClean="0"/>
              <a:t>пт 29.01.21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266E55E-CD77-4709-8062-D7153223B6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A19732E-B910-4D24-99CF-22C7405CF1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17E2A6-EA1B-4C32-AFE2-EA29F44777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13312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D14028E-0A24-4E54-867D-6FA0FF5721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E7E3ACDD-515E-4539-A782-1549EDFD369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D1F0796-28CC-45DC-9092-66D2F7388A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EB2BB0-001B-41EC-853F-279369E20FCB}" type="datetimeFigureOut">
              <a:rPr lang="ru-RU" smtClean="0"/>
              <a:t>пт 29.01.21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AF5A338-D98C-4225-A144-3333AF2C7D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7A5F3BF-EC49-4FE7-9E21-C5AD9B95C2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17E2A6-EA1B-4C32-AFE2-EA29F44777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32256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4687ACAC-29E1-4041-AE0D-F7EF2889601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83027291-F62C-44EC-A131-84C92F0F8BC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F8B4427-D65A-404D-87A2-5F5075904E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EB2BB0-001B-41EC-853F-279369E20FCB}" type="datetimeFigureOut">
              <a:rPr lang="ru-RU" smtClean="0"/>
              <a:t>пт 29.01.21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B8BBA8C-1639-4CE4-B119-A943945FDA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8ED6583-6EB3-4A3C-BFBA-B5EB743526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17E2A6-EA1B-4C32-AFE2-EA29F44777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916161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993141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8E74150-6674-41B2-AB56-74A397E795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48844B1-60C1-47B9-9799-E195B26110A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6A616F6-71E8-4D52-84E2-7B90101585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EB2BB0-001B-41EC-853F-279369E20FCB}" type="datetimeFigureOut">
              <a:rPr lang="ru-RU" smtClean="0"/>
              <a:t>пт 29.01.21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5F50463-DA7D-4E34-BBAD-16551A67EF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70D4457-6638-4CB6-8CE8-DB75FBFF18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17E2A6-EA1B-4C32-AFE2-EA29F44777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68376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5776171-A331-43AC-A9E6-DE917D3182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FF93E70-E172-489D-9B64-5D1026128C3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408EFD8-0870-42C6-8CA1-946F70C5DC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EB2BB0-001B-41EC-853F-279369E20FCB}" type="datetimeFigureOut">
              <a:rPr lang="ru-RU" smtClean="0"/>
              <a:t>пт 29.01.21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AC68A0C-6F70-404B-8E59-86A3872155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A435911-8F81-4F9E-8B23-93023E8AC2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17E2A6-EA1B-4C32-AFE2-EA29F44777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67294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72B8198-8650-415C-A968-A111103AF6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1E89EE1-ECB1-4A56-B203-B26AA76FE65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CD36EF49-F6D2-4D6B-A518-0B5171DF73D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C6911FF0-7319-4808-AC07-84D5F6D334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EB2BB0-001B-41EC-853F-279369E20FCB}" type="datetimeFigureOut">
              <a:rPr lang="ru-RU" smtClean="0"/>
              <a:t>пт 29.01.21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D9A96BDE-F5B4-49CE-988E-2E54E47C27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A7D13166-D00E-4D07-9865-1FD4EAE19D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17E2A6-EA1B-4C32-AFE2-EA29F44777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29849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4F94B6E-F309-4928-AB56-4FE4D8F891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05C29C00-F7CA-4E94-AC2B-28263611939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EE1C4576-DF4A-4385-9C91-F192935BC8A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6CEF3A70-2BAE-41E7-9667-E13107E343C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FC74A5A8-651D-420C-8A39-0ACC9158873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2E87DD24-E355-41AC-9014-705E9C6C47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EB2BB0-001B-41EC-853F-279369E20FCB}" type="datetimeFigureOut">
              <a:rPr lang="ru-RU" smtClean="0"/>
              <a:t>пт 29.01.21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2BA275DC-2EA4-4496-983F-41950B4E02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B6979C64-EF99-4B78-8CF2-1224AB39C6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17E2A6-EA1B-4C32-AFE2-EA29F44777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090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F064283-148F-460A-8B87-E04204BBC2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61407DC8-CFD4-452A-B2E6-942B17E718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EB2BB0-001B-41EC-853F-279369E20FCB}" type="datetimeFigureOut">
              <a:rPr lang="ru-RU" smtClean="0"/>
              <a:t>пт 29.01.21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A1F2CEE7-87D4-4092-8D23-A9A83001DE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5E0B66BC-F03A-41B5-9FC9-AB1205A4F7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17E2A6-EA1B-4C32-AFE2-EA29F44777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6755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A24DE972-9DF9-4A75-8116-0D2F554861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EB2BB0-001B-41EC-853F-279369E20FCB}" type="datetimeFigureOut">
              <a:rPr lang="ru-RU" smtClean="0"/>
              <a:t>пт 29.01.21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33EE1066-1AA6-4394-B8AC-665231FAF2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819391B0-6DF1-4419-83EC-ACE624C1F7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17E2A6-EA1B-4C32-AFE2-EA29F44777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70631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2B36B0D-D167-4D46-9F35-FF39C44237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76BA021-908D-4347-A8B1-96067F3A5B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45896913-D812-4134-ABB6-76681C8D24F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29444ACD-0E9C-45CD-98AD-A0BA62F609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EB2BB0-001B-41EC-853F-279369E20FCB}" type="datetimeFigureOut">
              <a:rPr lang="ru-RU" smtClean="0"/>
              <a:t>пт 29.01.21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8BF1AE42-27BE-4A4F-A968-C8EFCEDEA6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239B15A0-8DBE-477C-9D86-57151BA8FF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17E2A6-EA1B-4C32-AFE2-EA29F44777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12573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839EC69-F3A1-4182-8611-9519F7FD31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793C28FA-E245-4FEC-84C8-2D5359F447A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3BCC7E7F-5925-45A3-A13D-B84E7A49AB3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F303CC42-17CD-48D2-8DE8-48B2B9E8A4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EB2BB0-001B-41EC-853F-279369E20FCB}" type="datetimeFigureOut">
              <a:rPr lang="ru-RU" smtClean="0"/>
              <a:t>пт 29.01.21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7D499DA-8628-4C31-91AB-D9E91B9671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06EB7E79-DF6C-4469-AAAC-DD8BC39D06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17E2A6-EA1B-4C32-AFE2-EA29F44777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20101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7131D0E-B520-4C57-A5F5-4A24315F94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9892BDB-1732-4A09-935A-5B24143B314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69FF3E2-24AD-47BE-8268-23215698F6D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EB2BB0-001B-41EC-853F-279369E20FCB}" type="datetimeFigureOut">
              <a:rPr lang="ru-RU" smtClean="0"/>
              <a:t>пт 29.01.21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17B0519-DB3D-4B40-A365-D6B16D59567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1998645-F74B-46F2-BC3C-B073A44BA4F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17E2A6-EA1B-4C32-AFE2-EA29F44777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76539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7.jpe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sv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7"/>
            <a:ext cx="12173957" cy="215805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731147" y="2896093"/>
            <a:ext cx="5166803" cy="2271453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marL="38918">
              <a:spcBef>
                <a:spcPts val="233"/>
              </a:spcBef>
            </a:pPr>
            <a:r>
              <a:rPr lang="ru-RU" sz="4800" b="1" dirty="0">
                <a:solidFill>
                  <a:srgbClr val="2365C7"/>
                </a:solidFill>
                <a:latin typeface="Arial"/>
                <a:cs typeface="Arial"/>
              </a:rPr>
              <a:t>Тема</a:t>
            </a:r>
            <a:r>
              <a:rPr sz="4800" b="1" dirty="0">
                <a:solidFill>
                  <a:srgbClr val="2365C7"/>
                </a:solidFill>
                <a:latin typeface="Arial"/>
                <a:cs typeface="Arial"/>
              </a:rPr>
              <a:t>:</a:t>
            </a:r>
            <a:r>
              <a:rPr lang="ru-RU" sz="4800" b="1" dirty="0">
                <a:solidFill>
                  <a:srgbClr val="2365C7"/>
                </a:solidFill>
                <a:latin typeface="Arial"/>
                <a:cs typeface="Arial"/>
              </a:rPr>
              <a:t> Лев Николаевич </a:t>
            </a:r>
          </a:p>
          <a:p>
            <a:pPr marL="38918">
              <a:spcBef>
                <a:spcPts val="233"/>
              </a:spcBef>
            </a:pPr>
            <a:r>
              <a:rPr lang="ru-RU" sz="4800" b="1" dirty="0">
                <a:solidFill>
                  <a:srgbClr val="2365C7"/>
                </a:solidFill>
                <a:latin typeface="Arial"/>
                <a:cs typeface="Arial"/>
              </a:rPr>
              <a:t>Толстой.</a:t>
            </a:r>
            <a:endParaRPr sz="4800" b="1" dirty="0"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649840" y="2781245"/>
            <a:ext cx="727405" cy="143870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649840" y="4464233"/>
            <a:ext cx="727405" cy="143870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9940665" y="228332"/>
            <a:ext cx="1546444" cy="1530082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9931172" y="273855"/>
            <a:ext cx="1546444" cy="1463326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10410314" y="355010"/>
            <a:ext cx="366387" cy="765747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 algn="ctr">
              <a:spcBef>
                <a:spcPts val="265"/>
              </a:spcBef>
            </a:pPr>
            <a:r>
              <a:rPr lang="ru-RU" sz="4800" b="1" spc="21" dirty="0">
                <a:solidFill>
                  <a:srgbClr val="FEFEFE"/>
                </a:solidFill>
                <a:latin typeface="Arial"/>
                <a:cs typeface="Arial"/>
              </a:rPr>
              <a:t>7</a:t>
            </a:r>
            <a:endParaRPr sz="4800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10024465" y="1066265"/>
            <a:ext cx="1357409" cy="905028"/>
          </a:xfrm>
          <a:prstGeom prst="rect">
            <a:avLst/>
          </a:prstGeom>
        </p:spPr>
        <p:txBody>
          <a:bodyPr vert="horz" wrap="square" lIns="0" tIns="25499" rIns="0" bIns="0" rtlCol="0">
            <a:spAutoFit/>
          </a:bodyPr>
          <a:lstStyle/>
          <a:p>
            <a:pPr algn="ctr">
              <a:spcBef>
                <a:spcPts val="201"/>
              </a:spcBef>
            </a:pPr>
            <a:r>
              <a:rPr lang="ru-RU" sz="2800" b="1" spc="-11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</a:p>
          <a:p>
            <a:pPr>
              <a:spcBef>
                <a:spcPts val="201"/>
              </a:spcBef>
            </a:pPr>
            <a:endParaRPr sz="2747" dirty="0">
              <a:latin typeface="Arial"/>
              <a:cs typeface="Arial"/>
            </a:endParaRPr>
          </a:p>
        </p:txBody>
      </p:sp>
      <p:sp>
        <p:nvSpPr>
          <p:cNvPr id="46" name="object 2">
            <a:extLst>
              <a:ext uri="{FF2B5EF4-FFF2-40B4-BE49-F238E27FC236}">
                <a16:creationId xmlns:a16="http://schemas.microsoft.com/office/drawing/2014/main" id="{B8AE967A-8A32-463D-BEB3-961169192AFF}"/>
              </a:ext>
            </a:extLst>
          </p:cNvPr>
          <p:cNvSpPr txBox="1">
            <a:spLocks/>
          </p:cNvSpPr>
          <p:nvPr/>
        </p:nvSpPr>
        <p:spPr>
          <a:xfrm>
            <a:off x="2049236" y="456620"/>
            <a:ext cx="6469121" cy="1138567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defTabSz="1935419">
              <a:spcBef>
                <a:spcPts val="241"/>
              </a:spcBef>
              <a:defRPr/>
            </a:pPr>
            <a:r>
              <a:rPr lang="ru-RU" sz="7196" kern="0" spc="21" dirty="0">
                <a:solidFill>
                  <a:sysClr val="window" lastClr="FFFFFF"/>
                </a:solidFill>
              </a:rPr>
              <a:t>   Литература</a:t>
            </a:r>
            <a:endParaRPr lang="en-US" sz="7196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47" name="object 11">
            <a:extLst>
              <a:ext uri="{FF2B5EF4-FFF2-40B4-BE49-F238E27FC236}">
                <a16:creationId xmlns:a16="http://schemas.microsoft.com/office/drawing/2014/main" id="{38127922-7F66-46DD-B48F-9CFEFAEAC55F}"/>
              </a:ext>
            </a:extLst>
          </p:cNvPr>
          <p:cNvSpPr/>
          <p:nvPr/>
        </p:nvSpPr>
        <p:spPr>
          <a:xfrm>
            <a:off x="704893" y="614405"/>
            <a:ext cx="936801" cy="897823"/>
          </a:xfrm>
          <a:custGeom>
            <a:avLst/>
            <a:gdLst/>
            <a:ahLst/>
            <a:cxnLst/>
            <a:rect l="l" t="t" r="r" b="b"/>
            <a:pathLst>
              <a:path w="442595" h="424180">
                <a:moveTo>
                  <a:pt x="439548" y="319402"/>
                </a:moveTo>
                <a:lnTo>
                  <a:pt x="52138" y="319402"/>
                </a:lnTo>
                <a:lnTo>
                  <a:pt x="31861" y="323505"/>
                </a:lnTo>
                <a:lnTo>
                  <a:pt x="15286" y="334689"/>
                </a:lnTo>
                <a:lnTo>
                  <a:pt x="4103" y="351264"/>
                </a:lnTo>
                <a:lnTo>
                  <a:pt x="0" y="371541"/>
                </a:lnTo>
                <a:lnTo>
                  <a:pt x="4103" y="391814"/>
                </a:lnTo>
                <a:lnTo>
                  <a:pt x="15286" y="408387"/>
                </a:lnTo>
                <a:lnTo>
                  <a:pt x="31861" y="419570"/>
                </a:lnTo>
                <a:lnTo>
                  <a:pt x="52138" y="423673"/>
                </a:lnTo>
                <a:lnTo>
                  <a:pt x="328301" y="423673"/>
                </a:lnTo>
                <a:lnTo>
                  <a:pt x="331199" y="420775"/>
                </a:lnTo>
                <a:lnTo>
                  <a:pt x="331199" y="413618"/>
                </a:lnTo>
                <a:lnTo>
                  <a:pt x="328301" y="410716"/>
                </a:lnTo>
                <a:lnTo>
                  <a:pt x="52138" y="410716"/>
                </a:lnTo>
                <a:lnTo>
                  <a:pt x="36902" y="407633"/>
                </a:lnTo>
                <a:lnTo>
                  <a:pt x="24445" y="399230"/>
                </a:lnTo>
                <a:lnTo>
                  <a:pt x="16039" y="386776"/>
                </a:lnTo>
                <a:lnTo>
                  <a:pt x="12955" y="371541"/>
                </a:lnTo>
                <a:lnTo>
                  <a:pt x="16039" y="356305"/>
                </a:lnTo>
                <a:lnTo>
                  <a:pt x="24445" y="343850"/>
                </a:lnTo>
                <a:lnTo>
                  <a:pt x="36902" y="335446"/>
                </a:lnTo>
                <a:lnTo>
                  <a:pt x="52138" y="332362"/>
                </a:lnTo>
                <a:lnTo>
                  <a:pt x="439548" y="332362"/>
                </a:lnTo>
                <a:lnTo>
                  <a:pt x="442446" y="329457"/>
                </a:lnTo>
                <a:lnTo>
                  <a:pt x="442446" y="322300"/>
                </a:lnTo>
                <a:lnTo>
                  <a:pt x="439548" y="319402"/>
                </a:lnTo>
                <a:close/>
              </a:path>
              <a:path w="442595" h="424180">
                <a:moveTo>
                  <a:pt x="439548" y="410716"/>
                </a:moveTo>
                <a:lnTo>
                  <a:pt x="354347" y="410716"/>
                </a:lnTo>
                <a:lnTo>
                  <a:pt x="351445" y="413618"/>
                </a:lnTo>
                <a:lnTo>
                  <a:pt x="351445" y="420775"/>
                </a:lnTo>
                <a:lnTo>
                  <a:pt x="354347" y="423673"/>
                </a:lnTo>
                <a:lnTo>
                  <a:pt x="439548" y="423673"/>
                </a:lnTo>
                <a:lnTo>
                  <a:pt x="442446" y="420775"/>
                </a:lnTo>
                <a:lnTo>
                  <a:pt x="442446" y="413618"/>
                </a:lnTo>
                <a:lnTo>
                  <a:pt x="439548" y="410716"/>
                </a:lnTo>
                <a:close/>
              </a:path>
              <a:path w="442595" h="424180">
                <a:moveTo>
                  <a:pt x="432503" y="332362"/>
                </a:moveTo>
                <a:lnTo>
                  <a:pt x="418830" y="332362"/>
                </a:lnTo>
                <a:lnTo>
                  <a:pt x="416437" y="340457"/>
                </a:lnTo>
                <a:lnTo>
                  <a:pt x="414121" y="350137"/>
                </a:lnTo>
                <a:lnTo>
                  <a:pt x="412372" y="360724"/>
                </a:lnTo>
                <a:lnTo>
                  <a:pt x="411680" y="371541"/>
                </a:lnTo>
                <a:lnTo>
                  <a:pt x="412372" y="382354"/>
                </a:lnTo>
                <a:lnTo>
                  <a:pt x="414121" y="392940"/>
                </a:lnTo>
                <a:lnTo>
                  <a:pt x="416437" y="402620"/>
                </a:lnTo>
                <a:lnTo>
                  <a:pt x="418830" y="410716"/>
                </a:lnTo>
                <a:lnTo>
                  <a:pt x="432503" y="410716"/>
                </a:lnTo>
                <a:lnTo>
                  <a:pt x="430159" y="403448"/>
                </a:lnTo>
                <a:lnTo>
                  <a:pt x="427579" y="393776"/>
                </a:lnTo>
                <a:lnTo>
                  <a:pt x="425494" y="382780"/>
                </a:lnTo>
                <a:lnTo>
                  <a:pt x="424637" y="371541"/>
                </a:lnTo>
                <a:lnTo>
                  <a:pt x="425494" y="360297"/>
                </a:lnTo>
                <a:lnTo>
                  <a:pt x="427579" y="349299"/>
                </a:lnTo>
                <a:lnTo>
                  <a:pt x="430159" y="339627"/>
                </a:lnTo>
                <a:lnTo>
                  <a:pt x="432503" y="332362"/>
                </a:lnTo>
                <a:close/>
              </a:path>
              <a:path w="442595" h="424180">
                <a:moveTo>
                  <a:pt x="437324" y="60998"/>
                </a:moveTo>
                <a:lnTo>
                  <a:pt x="91180" y="60998"/>
                </a:lnTo>
                <a:lnTo>
                  <a:pt x="72562" y="64766"/>
                </a:lnTo>
                <a:lnTo>
                  <a:pt x="57340" y="75038"/>
                </a:lnTo>
                <a:lnTo>
                  <a:pt x="47069" y="90259"/>
                </a:lnTo>
                <a:lnTo>
                  <a:pt x="43300" y="108878"/>
                </a:lnTo>
                <a:lnTo>
                  <a:pt x="47069" y="127498"/>
                </a:lnTo>
                <a:lnTo>
                  <a:pt x="57340" y="142719"/>
                </a:lnTo>
                <a:lnTo>
                  <a:pt x="72562" y="152990"/>
                </a:lnTo>
                <a:lnTo>
                  <a:pt x="91180" y="156758"/>
                </a:lnTo>
                <a:lnTo>
                  <a:pt x="69324" y="156758"/>
                </a:lnTo>
                <a:lnTo>
                  <a:pt x="27786" y="184311"/>
                </a:lnTo>
                <a:lnTo>
                  <a:pt x="24237" y="274312"/>
                </a:lnTo>
                <a:lnTo>
                  <a:pt x="27786" y="291847"/>
                </a:lnTo>
                <a:lnTo>
                  <a:pt x="37458" y="306181"/>
                </a:lnTo>
                <a:lnTo>
                  <a:pt x="51791" y="315853"/>
                </a:lnTo>
                <a:lnTo>
                  <a:pt x="69324" y="319402"/>
                </a:lnTo>
                <a:lnTo>
                  <a:pt x="390660" y="319402"/>
                </a:lnTo>
                <a:lnTo>
                  <a:pt x="393559" y="316500"/>
                </a:lnTo>
                <a:lnTo>
                  <a:pt x="393559" y="309347"/>
                </a:lnTo>
                <a:lnTo>
                  <a:pt x="390660" y="306445"/>
                </a:lnTo>
                <a:lnTo>
                  <a:pt x="69324" y="306445"/>
                </a:lnTo>
                <a:lnTo>
                  <a:pt x="56828" y="303917"/>
                </a:lnTo>
                <a:lnTo>
                  <a:pt x="46614" y="297025"/>
                </a:lnTo>
                <a:lnTo>
                  <a:pt x="39723" y="286810"/>
                </a:lnTo>
                <a:lnTo>
                  <a:pt x="37194" y="274312"/>
                </a:lnTo>
                <a:lnTo>
                  <a:pt x="37311" y="201264"/>
                </a:lnTo>
                <a:lnTo>
                  <a:pt x="39723" y="189349"/>
                </a:lnTo>
                <a:lnTo>
                  <a:pt x="46614" y="179135"/>
                </a:lnTo>
                <a:lnTo>
                  <a:pt x="56828" y="172243"/>
                </a:lnTo>
                <a:lnTo>
                  <a:pt x="69324" y="169715"/>
                </a:lnTo>
                <a:lnTo>
                  <a:pt x="272069" y="169715"/>
                </a:lnTo>
                <a:lnTo>
                  <a:pt x="272069" y="143798"/>
                </a:lnTo>
                <a:lnTo>
                  <a:pt x="91180" y="143798"/>
                </a:lnTo>
                <a:lnTo>
                  <a:pt x="77602" y="141049"/>
                </a:lnTo>
                <a:lnTo>
                  <a:pt x="66500" y="133558"/>
                </a:lnTo>
                <a:lnTo>
                  <a:pt x="59008" y="122457"/>
                </a:lnTo>
                <a:lnTo>
                  <a:pt x="56259" y="108878"/>
                </a:lnTo>
                <a:lnTo>
                  <a:pt x="59008" y="95299"/>
                </a:lnTo>
                <a:lnTo>
                  <a:pt x="66500" y="84196"/>
                </a:lnTo>
                <a:lnTo>
                  <a:pt x="77602" y="76703"/>
                </a:lnTo>
                <a:lnTo>
                  <a:pt x="91180" y="73954"/>
                </a:lnTo>
                <a:lnTo>
                  <a:pt x="437324" y="73954"/>
                </a:lnTo>
                <a:lnTo>
                  <a:pt x="440228" y="71056"/>
                </a:lnTo>
                <a:lnTo>
                  <a:pt x="440228" y="63900"/>
                </a:lnTo>
                <a:lnTo>
                  <a:pt x="437324" y="60998"/>
                </a:lnTo>
                <a:close/>
              </a:path>
              <a:path w="442595" h="424180">
                <a:moveTo>
                  <a:pt x="364773" y="279319"/>
                </a:moveTo>
                <a:lnTo>
                  <a:pt x="358407" y="282596"/>
                </a:lnTo>
                <a:lnTo>
                  <a:pt x="357159" y="286501"/>
                </a:lnTo>
                <a:lnTo>
                  <a:pt x="361878" y="295652"/>
                </a:lnTo>
                <a:lnTo>
                  <a:pt x="365412" y="301195"/>
                </a:lnTo>
                <a:lnTo>
                  <a:pt x="369417" y="306445"/>
                </a:lnTo>
                <a:lnTo>
                  <a:pt x="386379" y="306445"/>
                </a:lnTo>
                <a:lnTo>
                  <a:pt x="381764" y="301183"/>
                </a:lnTo>
                <a:lnTo>
                  <a:pt x="377507" y="295584"/>
                </a:lnTo>
                <a:lnTo>
                  <a:pt x="373727" y="289832"/>
                </a:lnTo>
                <a:lnTo>
                  <a:pt x="370316" y="283748"/>
                </a:lnTo>
                <a:lnTo>
                  <a:pt x="368679" y="280569"/>
                </a:lnTo>
                <a:lnTo>
                  <a:pt x="364773" y="279319"/>
                </a:lnTo>
                <a:close/>
              </a:path>
              <a:path w="442595" h="424180">
                <a:moveTo>
                  <a:pt x="386358" y="169715"/>
                </a:moveTo>
                <a:lnTo>
                  <a:pt x="369388" y="169715"/>
                </a:lnTo>
                <a:lnTo>
                  <a:pt x="359477" y="185128"/>
                </a:lnTo>
                <a:lnTo>
                  <a:pt x="352251" y="201849"/>
                </a:lnTo>
                <a:lnTo>
                  <a:pt x="347827" y="219594"/>
                </a:lnTo>
                <a:lnTo>
                  <a:pt x="346326" y="238079"/>
                </a:lnTo>
                <a:lnTo>
                  <a:pt x="346326" y="244717"/>
                </a:lnTo>
                <a:lnTo>
                  <a:pt x="346913" y="251369"/>
                </a:lnTo>
                <a:lnTo>
                  <a:pt x="348612" y="260992"/>
                </a:lnTo>
                <a:lnTo>
                  <a:pt x="351345" y="263199"/>
                </a:lnTo>
                <a:lnTo>
                  <a:pt x="354804" y="263199"/>
                </a:lnTo>
                <a:lnTo>
                  <a:pt x="355185" y="263170"/>
                </a:lnTo>
                <a:lnTo>
                  <a:pt x="359088" y="262475"/>
                </a:lnTo>
                <a:lnTo>
                  <a:pt x="361439" y="259113"/>
                </a:lnTo>
                <a:lnTo>
                  <a:pt x="359801" y="249850"/>
                </a:lnTo>
                <a:lnTo>
                  <a:pt x="359352" y="244717"/>
                </a:lnTo>
                <a:lnTo>
                  <a:pt x="359286" y="238079"/>
                </a:lnTo>
                <a:lnTo>
                  <a:pt x="361058" y="219208"/>
                </a:lnTo>
                <a:lnTo>
                  <a:pt x="366268" y="201264"/>
                </a:lnTo>
                <a:lnTo>
                  <a:pt x="374754" y="184637"/>
                </a:lnTo>
                <a:lnTo>
                  <a:pt x="386358" y="169715"/>
                </a:lnTo>
                <a:close/>
              </a:path>
              <a:path w="442595" h="424180">
                <a:moveTo>
                  <a:pt x="305304" y="191105"/>
                </a:moveTo>
                <a:lnTo>
                  <a:pt x="282202" y="191105"/>
                </a:lnTo>
                <a:lnTo>
                  <a:pt x="291815" y="202039"/>
                </a:lnTo>
                <a:lnTo>
                  <a:pt x="295783" y="203028"/>
                </a:lnTo>
                <a:lnTo>
                  <a:pt x="302975" y="200322"/>
                </a:lnTo>
                <a:lnTo>
                  <a:pt x="305304" y="196959"/>
                </a:lnTo>
                <a:lnTo>
                  <a:pt x="305304" y="191105"/>
                </a:lnTo>
                <a:close/>
              </a:path>
              <a:path w="442595" h="424180">
                <a:moveTo>
                  <a:pt x="272069" y="169715"/>
                </a:moveTo>
                <a:lnTo>
                  <a:pt x="259105" y="169715"/>
                </a:lnTo>
                <a:lnTo>
                  <a:pt x="259105" y="196959"/>
                </a:lnTo>
                <a:lnTo>
                  <a:pt x="261432" y="200322"/>
                </a:lnTo>
                <a:lnTo>
                  <a:pt x="265035" y="201676"/>
                </a:lnTo>
                <a:lnTo>
                  <a:pt x="267544" y="202759"/>
                </a:lnTo>
                <a:lnTo>
                  <a:pt x="272141" y="202359"/>
                </a:lnTo>
                <a:lnTo>
                  <a:pt x="275132" y="199155"/>
                </a:lnTo>
                <a:lnTo>
                  <a:pt x="282202" y="191105"/>
                </a:lnTo>
                <a:lnTo>
                  <a:pt x="305304" y="191105"/>
                </a:lnTo>
                <a:lnTo>
                  <a:pt x="305304" y="183017"/>
                </a:lnTo>
                <a:lnTo>
                  <a:pt x="272069" y="183017"/>
                </a:lnTo>
                <a:lnTo>
                  <a:pt x="272069" y="169715"/>
                </a:lnTo>
                <a:close/>
              </a:path>
              <a:path w="442595" h="424180">
                <a:moveTo>
                  <a:pt x="284565" y="175701"/>
                </a:moveTo>
                <a:lnTo>
                  <a:pt x="279845" y="175701"/>
                </a:lnTo>
                <a:lnTo>
                  <a:pt x="277606" y="176712"/>
                </a:lnTo>
                <a:lnTo>
                  <a:pt x="272069" y="183017"/>
                </a:lnTo>
                <a:lnTo>
                  <a:pt x="292345" y="183017"/>
                </a:lnTo>
                <a:lnTo>
                  <a:pt x="286804" y="176712"/>
                </a:lnTo>
                <a:lnTo>
                  <a:pt x="284565" y="175701"/>
                </a:lnTo>
                <a:close/>
              </a:path>
              <a:path w="442595" h="424180">
                <a:moveTo>
                  <a:pt x="367595" y="104612"/>
                </a:moveTo>
                <a:lnTo>
                  <a:pt x="292345" y="104612"/>
                </a:lnTo>
                <a:lnTo>
                  <a:pt x="292345" y="183017"/>
                </a:lnTo>
                <a:lnTo>
                  <a:pt x="305304" y="183017"/>
                </a:lnTo>
                <a:lnTo>
                  <a:pt x="305304" y="169715"/>
                </a:lnTo>
                <a:lnTo>
                  <a:pt x="390660" y="169715"/>
                </a:lnTo>
                <a:lnTo>
                  <a:pt x="393559" y="166813"/>
                </a:lnTo>
                <a:lnTo>
                  <a:pt x="393559" y="159656"/>
                </a:lnTo>
                <a:lnTo>
                  <a:pt x="390660" y="156758"/>
                </a:lnTo>
                <a:lnTo>
                  <a:pt x="437324" y="156758"/>
                </a:lnTo>
                <a:lnTo>
                  <a:pt x="440228" y="153860"/>
                </a:lnTo>
                <a:lnTo>
                  <a:pt x="440228" y="146704"/>
                </a:lnTo>
                <a:lnTo>
                  <a:pt x="437324" y="143798"/>
                </a:lnTo>
                <a:lnTo>
                  <a:pt x="305297" y="143798"/>
                </a:lnTo>
                <a:lnTo>
                  <a:pt x="305297" y="104616"/>
                </a:lnTo>
                <a:lnTo>
                  <a:pt x="367595" y="104612"/>
                </a:lnTo>
                <a:close/>
              </a:path>
              <a:path w="442595" h="424180">
                <a:moveTo>
                  <a:pt x="367591" y="91659"/>
                </a:moveTo>
                <a:lnTo>
                  <a:pt x="253306" y="91659"/>
                </a:lnTo>
                <a:lnTo>
                  <a:pt x="250404" y="94557"/>
                </a:lnTo>
                <a:lnTo>
                  <a:pt x="250404" y="101714"/>
                </a:lnTo>
                <a:lnTo>
                  <a:pt x="253306" y="104616"/>
                </a:lnTo>
                <a:lnTo>
                  <a:pt x="259105" y="104616"/>
                </a:lnTo>
                <a:lnTo>
                  <a:pt x="259105" y="143798"/>
                </a:lnTo>
                <a:lnTo>
                  <a:pt x="272069" y="143798"/>
                </a:lnTo>
                <a:lnTo>
                  <a:pt x="272069" y="104612"/>
                </a:lnTo>
                <a:lnTo>
                  <a:pt x="367595" y="104612"/>
                </a:lnTo>
                <a:lnTo>
                  <a:pt x="370493" y="101714"/>
                </a:lnTo>
                <a:lnTo>
                  <a:pt x="370493" y="94557"/>
                </a:lnTo>
                <a:lnTo>
                  <a:pt x="367591" y="91659"/>
                </a:lnTo>
                <a:close/>
              </a:path>
              <a:path w="442595" h="424180">
                <a:moveTo>
                  <a:pt x="431038" y="73954"/>
                </a:moveTo>
                <a:lnTo>
                  <a:pt x="417382" y="73954"/>
                </a:lnTo>
                <a:lnTo>
                  <a:pt x="415252" y="81289"/>
                </a:lnTo>
                <a:lnTo>
                  <a:pt x="413226" y="89930"/>
                </a:lnTo>
                <a:lnTo>
                  <a:pt x="411711" y="99314"/>
                </a:lnTo>
                <a:lnTo>
                  <a:pt x="411115" y="108878"/>
                </a:lnTo>
                <a:lnTo>
                  <a:pt x="411711" y="118442"/>
                </a:lnTo>
                <a:lnTo>
                  <a:pt x="413226" y="127825"/>
                </a:lnTo>
                <a:lnTo>
                  <a:pt x="415252" y="136465"/>
                </a:lnTo>
                <a:lnTo>
                  <a:pt x="417382" y="143798"/>
                </a:lnTo>
                <a:lnTo>
                  <a:pt x="431038" y="143798"/>
                </a:lnTo>
                <a:lnTo>
                  <a:pt x="428929" y="137197"/>
                </a:lnTo>
                <a:lnTo>
                  <a:pt x="426650" y="128562"/>
                </a:lnTo>
                <a:lnTo>
                  <a:pt x="424826" y="118815"/>
                </a:lnTo>
                <a:lnTo>
                  <a:pt x="424079" y="108878"/>
                </a:lnTo>
                <a:lnTo>
                  <a:pt x="424826" y="98940"/>
                </a:lnTo>
                <a:lnTo>
                  <a:pt x="426650" y="89193"/>
                </a:lnTo>
                <a:lnTo>
                  <a:pt x="428929" y="80557"/>
                </a:lnTo>
                <a:lnTo>
                  <a:pt x="431038" y="73954"/>
                </a:lnTo>
                <a:close/>
              </a:path>
              <a:path w="442595" h="424180">
                <a:moveTo>
                  <a:pt x="64557" y="118"/>
                </a:moveTo>
                <a:lnTo>
                  <a:pt x="30742" y="118"/>
                </a:lnTo>
                <a:lnTo>
                  <a:pt x="18905" y="2514"/>
                </a:lnTo>
                <a:lnTo>
                  <a:pt x="9229" y="9045"/>
                </a:lnTo>
                <a:lnTo>
                  <a:pt x="2701" y="18723"/>
                </a:lnTo>
                <a:lnTo>
                  <a:pt x="306" y="30560"/>
                </a:lnTo>
                <a:lnTo>
                  <a:pt x="2701" y="42397"/>
                </a:lnTo>
                <a:lnTo>
                  <a:pt x="9229" y="52074"/>
                </a:lnTo>
                <a:lnTo>
                  <a:pt x="18905" y="58602"/>
                </a:lnTo>
                <a:lnTo>
                  <a:pt x="30742" y="60998"/>
                </a:lnTo>
                <a:lnTo>
                  <a:pt x="388849" y="60998"/>
                </a:lnTo>
                <a:lnTo>
                  <a:pt x="391222" y="59400"/>
                </a:lnTo>
                <a:lnTo>
                  <a:pt x="393209" y="54518"/>
                </a:lnTo>
                <a:lnTo>
                  <a:pt x="392619" y="51714"/>
                </a:lnTo>
                <a:lnTo>
                  <a:pt x="388842" y="48041"/>
                </a:lnTo>
                <a:lnTo>
                  <a:pt x="21102" y="48041"/>
                </a:lnTo>
                <a:lnTo>
                  <a:pt x="13265" y="40200"/>
                </a:lnTo>
                <a:lnTo>
                  <a:pt x="13265" y="20923"/>
                </a:lnTo>
                <a:lnTo>
                  <a:pt x="21102" y="13078"/>
                </a:lnTo>
                <a:lnTo>
                  <a:pt x="64557" y="13078"/>
                </a:lnTo>
                <a:lnTo>
                  <a:pt x="67456" y="10180"/>
                </a:lnTo>
                <a:lnTo>
                  <a:pt x="67456" y="3023"/>
                </a:lnTo>
                <a:lnTo>
                  <a:pt x="64557" y="118"/>
                </a:lnTo>
                <a:close/>
              </a:path>
              <a:path w="442595" h="424180">
                <a:moveTo>
                  <a:pt x="392421" y="0"/>
                </a:moveTo>
                <a:lnTo>
                  <a:pt x="386206" y="118"/>
                </a:lnTo>
                <a:lnTo>
                  <a:pt x="90333" y="118"/>
                </a:lnTo>
                <a:lnTo>
                  <a:pt x="87435" y="3023"/>
                </a:lnTo>
                <a:lnTo>
                  <a:pt x="87435" y="10180"/>
                </a:lnTo>
                <a:lnTo>
                  <a:pt x="90333" y="13078"/>
                </a:lnTo>
                <a:lnTo>
                  <a:pt x="373614" y="13078"/>
                </a:lnTo>
                <a:lnTo>
                  <a:pt x="370989" y="18453"/>
                </a:lnTo>
                <a:lnTo>
                  <a:pt x="369600" y="24392"/>
                </a:lnTo>
                <a:lnTo>
                  <a:pt x="369600" y="36730"/>
                </a:lnTo>
                <a:lnTo>
                  <a:pt x="370987" y="42670"/>
                </a:lnTo>
                <a:lnTo>
                  <a:pt x="373611" y="48041"/>
                </a:lnTo>
                <a:lnTo>
                  <a:pt x="388842" y="48041"/>
                </a:lnTo>
                <a:lnTo>
                  <a:pt x="385462" y="44754"/>
                </a:lnTo>
                <a:lnTo>
                  <a:pt x="382557" y="37890"/>
                </a:lnTo>
                <a:lnTo>
                  <a:pt x="382557" y="23227"/>
                </a:lnTo>
                <a:lnTo>
                  <a:pt x="385462" y="16369"/>
                </a:lnTo>
                <a:lnTo>
                  <a:pt x="390729" y="11245"/>
                </a:lnTo>
                <a:lnTo>
                  <a:pt x="394487" y="7793"/>
                </a:lnTo>
                <a:lnTo>
                  <a:pt x="392421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8" name="object 12">
            <a:extLst>
              <a:ext uri="{FF2B5EF4-FFF2-40B4-BE49-F238E27FC236}">
                <a16:creationId xmlns:a16="http://schemas.microsoft.com/office/drawing/2014/main" id="{4BA87E8F-AB13-4B1A-98DA-14DD43AEABCF}"/>
              </a:ext>
            </a:extLst>
          </p:cNvPr>
          <p:cNvSpPr/>
          <p:nvPr/>
        </p:nvSpPr>
        <p:spPr>
          <a:xfrm>
            <a:off x="1094599" y="1111867"/>
            <a:ext cx="329292" cy="0"/>
          </a:xfrm>
          <a:custGeom>
            <a:avLst/>
            <a:gdLst/>
            <a:ahLst/>
            <a:cxnLst/>
            <a:rect l="l" t="t" r="r" b="b"/>
            <a:pathLst>
              <a:path w="155575">
                <a:moveTo>
                  <a:pt x="0" y="0"/>
                </a:moveTo>
                <a:lnTo>
                  <a:pt x="155365" y="0"/>
                </a:lnTo>
              </a:path>
            </a:pathLst>
          </a:custGeom>
          <a:ln w="12956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9" name="object 13">
            <a:extLst>
              <a:ext uri="{FF2B5EF4-FFF2-40B4-BE49-F238E27FC236}">
                <a16:creationId xmlns:a16="http://schemas.microsoft.com/office/drawing/2014/main" id="{B0334A9A-6476-4878-93C5-A3D2EC2917B4}"/>
              </a:ext>
            </a:extLst>
          </p:cNvPr>
          <p:cNvSpPr/>
          <p:nvPr/>
        </p:nvSpPr>
        <p:spPr>
          <a:xfrm>
            <a:off x="1234903" y="1405393"/>
            <a:ext cx="90051" cy="28225"/>
          </a:xfrm>
          <a:custGeom>
            <a:avLst/>
            <a:gdLst/>
            <a:ahLst/>
            <a:cxnLst/>
            <a:rect l="l" t="t" r="r" b="b"/>
            <a:pathLst>
              <a:path w="42545" h="13334">
                <a:moveTo>
                  <a:pt x="39164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60"/>
                </a:lnTo>
                <a:lnTo>
                  <a:pt x="39164" y="12960"/>
                </a:lnTo>
                <a:lnTo>
                  <a:pt x="42062" y="10058"/>
                </a:lnTo>
                <a:lnTo>
                  <a:pt x="42062" y="2901"/>
                </a:lnTo>
                <a:lnTo>
                  <a:pt x="3916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0" name="object 14">
            <a:extLst>
              <a:ext uri="{FF2B5EF4-FFF2-40B4-BE49-F238E27FC236}">
                <a16:creationId xmlns:a16="http://schemas.microsoft.com/office/drawing/2014/main" id="{6631407E-AD9B-4D71-ADDE-1AE5738A212F}"/>
              </a:ext>
            </a:extLst>
          </p:cNvPr>
          <p:cNvSpPr/>
          <p:nvPr/>
        </p:nvSpPr>
        <p:spPr>
          <a:xfrm>
            <a:off x="941860" y="1419110"/>
            <a:ext cx="260743" cy="0"/>
          </a:xfrm>
          <a:custGeom>
            <a:avLst/>
            <a:gdLst/>
            <a:ahLst/>
            <a:cxnLst/>
            <a:rect l="l" t="t" r="r" b="b"/>
            <a:pathLst>
              <a:path w="123190">
                <a:moveTo>
                  <a:pt x="0" y="0"/>
                </a:moveTo>
                <a:lnTo>
                  <a:pt x="123033" y="0"/>
                </a:lnTo>
              </a:path>
            </a:pathLst>
          </a:custGeom>
          <a:ln w="12960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1" name="object 15">
            <a:extLst>
              <a:ext uri="{FF2B5EF4-FFF2-40B4-BE49-F238E27FC236}">
                <a16:creationId xmlns:a16="http://schemas.microsoft.com/office/drawing/2014/main" id="{23E1226E-F095-46EB-B6A9-68DAB40DE3D5}"/>
              </a:ext>
            </a:extLst>
          </p:cNvPr>
          <p:cNvSpPr/>
          <p:nvPr/>
        </p:nvSpPr>
        <p:spPr>
          <a:xfrm>
            <a:off x="1142483" y="808414"/>
            <a:ext cx="63170" cy="28225"/>
          </a:xfrm>
          <a:custGeom>
            <a:avLst/>
            <a:gdLst/>
            <a:ahLst/>
            <a:cxnLst/>
            <a:rect l="l" t="t" r="r" b="b"/>
            <a:pathLst>
              <a:path w="29845" h="13335">
                <a:moveTo>
                  <a:pt x="26700" y="0"/>
                </a:moveTo>
                <a:lnTo>
                  <a:pt x="2898" y="0"/>
                </a:lnTo>
                <a:lnTo>
                  <a:pt x="0" y="2898"/>
                </a:lnTo>
                <a:lnTo>
                  <a:pt x="0" y="10054"/>
                </a:lnTo>
                <a:lnTo>
                  <a:pt x="2898" y="12952"/>
                </a:lnTo>
                <a:lnTo>
                  <a:pt x="26700" y="12952"/>
                </a:lnTo>
                <a:lnTo>
                  <a:pt x="29606" y="10054"/>
                </a:lnTo>
                <a:lnTo>
                  <a:pt x="29606" y="2898"/>
                </a:lnTo>
                <a:lnTo>
                  <a:pt x="26700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2" name="object 16">
            <a:extLst>
              <a:ext uri="{FF2B5EF4-FFF2-40B4-BE49-F238E27FC236}">
                <a16:creationId xmlns:a16="http://schemas.microsoft.com/office/drawing/2014/main" id="{F081E63C-06CE-423D-AAE9-690F6D2219A1}"/>
              </a:ext>
            </a:extLst>
          </p:cNvPr>
          <p:cNvSpPr/>
          <p:nvPr/>
        </p:nvSpPr>
        <p:spPr>
          <a:xfrm>
            <a:off x="855503" y="1042599"/>
            <a:ext cx="255369" cy="177414"/>
          </a:xfrm>
          <a:custGeom>
            <a:avLst/>
            <a:gdLst/>
            <a:ahLst/>
            <a:cxnLst/>
            <a:rect l="l" t="t" r="r" b="b"/>
            <a:pathLst>
              <a:path w="120650" h="83820">
                <a:moveTo>
                  <a:pt x="80314" y="64068"/>
                </a:moveTo>
                <a:lnTo>
                  <a:pt x="58356" y="64068"/>
                </a:lnTo>
                <a:lnTo>
                  <a:pt x="78800" y="79019"/>
                </a:lnTo>
                <a:lnTo>
                  <a:pt x="83786" y="83310"/>
                </a:lnTo>
                <a:lnTo>
                  <a:pt x="94640" y="79689"/>
                </a:lnTo>
                <a:lnTo>
                  <a:pt x="94557" y="65012"/>
                </a:lnTo>
                <a:lnTo>
                  <a:pt x="81601" y="65012"/>
                </a:lnTo>
                <a:lnTo>
                  <a:pt x="80314" y="64068"/>
                </a:lnTo>
                <a:close/>
              </a:path>
              <a:path w="120650" h="83820">
                <a:moveTo>
                  <a:pt x="35111" y="12956"/>
                </a:moveTo>
                <a:lnTo>
                  <a:pt x="22157" y="12956"/>
                </a:lnTo>
                <a:lnTo>
                  <a:pt x="22157" y="74771"/>
                </a:lnTo>
                <a:lnTo>
                  <a:pt x="24231" y="78155"/>
                </a:lnTo>
                <a:lnTo>
                  <a:pt x="30928" y="81554"/>
                </a:lnTo>
                <a:lnTo>
                  <a:pt x="34888" y="81234"/>
                </a:lnTo>
                <a:lnTo>
                  <a:pt x="57066" y="65012"/>
                </a:lnTo>
                <a:lnTo>
                  <a:pt x="35111" y="65012"/>
                </a:lnTo>
                <a:lnTo>
                  <a:pt x="35111" y="12956"/>
                </a:lnTo>
                <a:close/>
              </a:path>
              <a:path w="120650" h="83820">
                <a:moveTo>
                  <a:pt x="59698" y="49560"/>
                </a:moveTo>
                <a:lnTo>
                  <a:pt x="57016" y="49560"/>
                </a:lnTo>
                <a:lnTo>
                  <a:pt x="55670" y="49982"/>
                </a:lnTo>
                <a:lnTo>
                  <a:pt x="35111" y="65012"/>
                </a:lnTo>
                <a:lnTo>
                  <a:pt x="57070" y="65009"/>
                </a:lnTo>
                <a:lnTo>
                  <a:pt x="58356" y="64068"/>
                </a:lnTo>
                <a:lnTo>
                  <a:pt x="80314" y="64068"/>
                </a:lnTo>
                <a:lnTo>
                  <a:pt x="61045" y="49982"/>
                </a:lnTo>
                <a:lnTo>
                  <a:pt x="59698" y="49560"/>
                </a:lnTo>
                <a:close/>
              </a:path>
              <a:path w="120650" h="83820">
                <a:moveTo>
                  <a:pt x="94557" y="12956"/>
                </a:moveTo>
                <a:lnTo>
                  <a:pt x="81601" y="12956"/>
                </a:lnTo>
                <a:lnTo>
                  <a:pt x="81605" y="65012"/>
                </a:lnTo>
                <a:lnTo>
                  <a:pt x="94557" y="65012"/>
                </a:lnTo>
                <a:lnTo>
                  <a:pt x="94557" y="12956"/>
                </a:lnTo>
                <a:close/>
              </a:path>
              <a:path w="120650" h="83820">
                <a:moveTo>
                  <a:pt x="117187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56"/>
                </a:lnTo>
                <a:lnTo>
                  <a:pt x="117187" y="12956"/>
                </a:lnTo>
                <a:lnTo>
                  <a:pt x="120084" y="10058"/>
                </a:lnTo>
                <a:lnTo>
                  <a:pt x="120084" y="2901"/>
                </a:lnTo>
                <a:lnTo>
                  <a:pt x="117187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026" name="Picture 2" descr="Американцы выяснили, что к протестам их призвал Лев Толстой. Похоже, его  книги намекали на это весь">
            <a:extLst>
              <a:ext uri="{FF2B5EF4-FFF2-40B4-BE49-F238E27FC236}">
                <a16:creationId xmlns:a16="http://schemas.microsoft.com/office/drawing/2014/main" id="{0DE9C302-D550-496C-A9DF-982AC52CD62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1368" b="-852"/>
          <a:stretch/>
        </p:blipFill>
        <p:spPr bwMode="auto">
          <a:xfrm>
            <a:off x="6420678" y="2428194"/>
            <a:ext cx="4595300" cy="4074795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8746240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9D236C7C-B0EA-4355-BF35-48A440B996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0420" y="1358284"/>
            <a:ext cx="5545580" cy="5160816"/>
          </a:xfrm>
          <a:solidFill>
            <a:schemeClr val="accent3">
              <a:lumMod val="20000"/>
              <a:lumOff val="80000"/>
            </a:schemeClr>
          </a:solidFill>
          <a:ln w="38100">
            <a:solidFill>
              <a:srgbClr val="002060"/>
            </a:solidFill>
          </a:ln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altLang="ru-RU" dirty="0">
                <a:latin typeface="Arial" panose="020B0604020202020204" pitchFamily="34" charset="0"/>
                <a:cs typeface="Arial" panose="020B0604020202020204" pitchFamily="34" charset="0"/>
              </a:rPr>
              <a:t>   В 1844 году  </a:t>
            </a:r>
            <a:r>
              <a:rPr lang="ru-RU" altLang="ru-RU" dirty="0" err="1">
                <a:latin typeface="Arial" panose="020B0604020202020204" pitchFamily="34" charset="0"/>
                <a:cs typeface="Arial" panose="020B0604020202020204" pitchFamily="34" charset="0"/>
              </a:rPr>
              <a:t>Л.Толстой</a:t>
            </a:r>
            <a:r>
              <a:rPr lang="ru-RU" altLang="ru-RU" dirty="0">
                <a:latin typeface="Arial" panose="020B0604020202020204" pitchFamily="34" charset="0"/>
                <a:cs typeface="Arial" panose="020B0604020202020204" pitchFamily="34" charset="0"/>
              </a:rPr>
              <a:t> поступает в Казанский Университет. Год он посещает занятия на философском факультете (отделение арабско-турецкой словесности) и два года на юридическом.</a:t>
            </a:r>
          </a:p>
          <a:p>
            <a:pPr marL="0" indent="0">
              <a:buNone/>
            </a:pPr>
            <a:r>
              <a:rPr lang="ru-RU" altLang="ru-RU" dirty="0">
                <a:latin typeface="Arial" panose="020B0604020202020204" pitchFamily="34" charset="0"/>
                <a:cs typeface="Arial" panose="020B0604020202020204" pitchFamily="34" charset="0"/>
              </a:rPr>
              <a:t> В 1847 году </a:t>
            </a:r>
            <a:r>
              <a:rPr lang="ru-RU" altLang="ru-RU" dirty="0" err="1">
                <a:latin typeface="Arial" panose="020B0604020202020204" pitchFamily="34" charset="0"/>
                <a:cs typeface="Arial" panose="020B0604020202020204" pitchFamily="34" charset="0"/>
              </a:rPr>
              <a:t>Л.Н.Толстой</a:t>
            </a:r>
            <a:r>
              <a:rPr lang="ru-RU" altLang="ru-RU" dirty="0">
                <a:latin typeface="Arial" panose="020B0604020202020204" pitchFamily="34" charset="0"/>
                <a:cs typeface="Arial" panose="020B0604020202020204" pitchFamily="34" charset="0"/>
              </a:rPr>
              <a:t> оставил Университет, не окончив курса.</a:t>
            </a:r>
          </a:p>
        </p:txBody>
      </p:sp>
      <p:sp>
        <p:nvSpPr>
          <p:cNvPr id="4" name="object 2">
            <a:extLst>
              <a:ext uri="{FF2B5EF4-FFF2-40B4-BE49-F238E27FC236}">
                <a16:creationId xmlns:a16="http://schemas.microsoft.com/office/drawing/2014/main" id="{5F861C4D-E230-4464-A7A4-58FBAF4ABF95}"/>
              </a:ext>
            </a:extLst>
          </p:cNvPr>
          <p:cNvSpPr/>
          <p:nvPr/>
        </p:nvSpPr>
        <p:spPr>
          <a:xfrm>
            <a:off x="0" y="-7184"/>
            <a:ext cx="12192000" cy="100148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ru-RU" altLang="ru-RU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Учёба </a:t>
            </a:r>
          </a:p>
        </p:txBody>
      </p:sp>
      <p:pic>
        <p:nvPicPr>
          <p:cNvPr id="5122" name="Picture 2" descr="Беспутная молодость Льва Толстого - ЯПлакалъ">
            <a:extLst>
              <a:ext uri="{FF2B5EF4-FFF2-40B4-BE49-F238E27FC236}">
                <a16:creationId xmlns:a16="http://schemas.microsoft.com/office/drawing/2014/main" id="{A0488D23-201F-4E49-A71C-D5428DDDF0E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160" b="7155"/>
          <a:stretch/>
        </p:blipFill>
        <p:spPr bwMode="auto">
          <a:xfrm>
            <a:off x="6747028" y="1378258"/>
            <a:ext cx="3524436" cy="410148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0657630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8C1FDA60-4B6F-4084-A364-3D9BFE8B102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72862" y="1455938"/>
            <a:ext cx="5646198" cy="5095782"/>
          </a:xfrm>
          <a:solidFill>
            <a:schemeClr val="accent3">
              <a:lumMod val="20000"/>
              <a:lumOff val="80000"/>
            </a:schemeClr>
          </a:solidFill>
          <a:ln w="38100">
            <a:solidFill>
              <a:srgbClr val="0070C0"/>
            </a:solidFill>
          </a:ln>
        </p:spPr>
        <p:txBody>
          <a:bodyPr>
            <a:noAutofit/>
          </a:bodyPr>
          <a:lstStyle/>
          <a:p>
            <a:pPr algn="l">
              <a:lnSpc>
                <a:spcPct val="100000"/>
              </a:lnSpc>
            </a:pP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  Осенью 1847 г.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Л.Н.Толстой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уехал сначала в Москву, затем в Петербург, чтобы сдать кандидатские экзамены в университете. Образ его жизни в этот период часто менялся. Тогда же у него возникло серьезное желание писать и появились первые незавершенные художественные наброски.</a:t>
            </a:r>
          </a:p>
        </p:txBody>
      </p:sp>
      <p:sp>
        <p:nvSpPr>
          <p:cNvPr id="4" name="object 2">
            <a:extLst>
              <a:ext uri="{FF2B5EF4-FFF2-40B4-BE49-F238E27FC236}">
                <a16:creationId xmlns:a16="http://schemas.microsoft.com/office/drawing/2014/main" id="{BBD50A0F-E09F-4AD3-AE8D-4CE369D9B7CF}"/>
              </a:ext>
            </a:extLst>
          </p:cNvPr>
          <p:cNvSpPr/>
          <p:nvPr/>
        </p:nvSpPr>
        <p:spPr>
          <a:xfrm>
            <a:off x="0" y="84338"/>
            <a:ext cx="12192000" cy="1083457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ru-RU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Период юношеской жизни</a:t>
            </a:r>
            <a:endParaRPr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148" name="Picture 4" descr="Том 47 / Лев Толстой">
            <a:extLst>
              <a:ext uri="{FF2B5EF4-FFF2-40B4-BE49-F238E27FC236}">
                <a16:creationId xmlns:a16="http://schemas.microsoft.com/office/drawing/2014/main" id="{9359E07F-6699-4642-9CFF-0EC7F6DF01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3360" y="1548968"/>
            <a:ext cx="3417902" cy="40617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6486522"/>
      </p:ext>
    </p:extLst>
  </p:cSld>
  <p:clrMapOvr>
    <a:masterClrMapping/>
  </p:clrMapOvr>
  <p:transition spd="slow">
    <p:wip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73094BDE-BE56-4F29-BFE0-F616EB22D4F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75207" y="1402671"/>
            <a:ext cx="5820793" cy="5002566"/>
          </a:xfrm>
          <a:solidFill>
            <a:schemeClr val="accent3">
              <a:lumMod val="20000"/>
              <a:lumOff val="80000"/>
            </a:schemeClr>
          </a:solidFill>
          <a:ln w="38100">
            <a:solidFill>
              <a:srgbClr val="0070C0"/>
            </a:solidFill>
          </a:ln>
        </p:spPr>
        <p:txBody>
          <a:bodyPr>
            <a:normAutofit/>
          </a:bodyPr>
          <a:lstStyle/>
          <a:p>
            <a:pPr algn="l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dirty="0"/>
              <a:t>   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В 1851 году старший брат Николай, офицер действующей армии, уговорил Льва Толстого ехать вместе на Кавказ. Почти три года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Л.Н.Толстой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прожил в казачьей станице, участвуя в военных действиях (сначала добровольно, потом был принят на службу).</a:t>
            </a:r>
            <a:endParaRPr lang="ru-RU" sz="28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object 2">
            <a:extLst>
              <a:ext uri="{FF2B5EF4-FFF2-40B4-BE49-F238E27FC236}">
                <a16:creationId xmlns:a16="http://schemas.microsoft.com/office/drawing/2014/main" id="{25BB8174-ED31-41CE-B021-1F6E3F6333F5}"/>
              </a:ext>
            </a:extLst>
          </p:cNvPr>
          <p:cNvSpPr/>
          <p:nvPr/>
        </p:nvSpPr>
        <p:spPr>
          <a:xfrm>
            <a:off x="0" y="1"/>
            <a:ext cx="12192000" cy="1136342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ru-RU" sz="5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Служба </a:t>
            </a:r>
            <a:endParaRPr sz="5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Picture 6" descr="Жизнь и смерть Льва Толстого. Архивные фото разных лет - РИА Новости,  20.11.2010">
            <a:extLst>
              <a:ext uri="{FF2B5EF4-FFF2-40B4-BE49-F238E27FC236}">
                <a16:creationId xmlns:a16="http://schemas.microsoft.com/office/drawing/2014/main" id="{6C8813A4-B03A-4E28-B0AC-D51C3748A33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479" b="7003"/>
          <a:stretch/>
        </p:blipFill>
        <p:spPr bwMode="auto">
          <a:xfrm>
            <a:off x="6391922" y="1402670"/>
            <a:ext cx="3719743" cy="371974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105119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73094BDE-BE56-4F29-BFE0-F616EB22D4F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8670" y="1402671"/>
            <a:ext cx="5920390" cy="5237826"/>
          </a:xfrm>
          <a:solidFill>
            <a:schemeClr val="accent3">
              <a:lumMod val="20000"/>
              <a:lumOff val="80000"/>
            </a:schemeClr>
          </a:solidFill>
          <a:ln w="38100">
            <a:solidFill>
              <a:srgbClr val="0070C0"/>
            </a:solidFill>
          </a:ln>
        </p:spPr>
        <p:txBody>
          <a:bodyPr>
            <a:normAutofit/>
          </a:bodyPr>
          <a:lstStyle/>
          <a:p>
            <a:pPr algn="l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  В 1854 году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Л.Н.Толстой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получил назначение в Дунайскую армию, в Бухарест. Скучная штабная жизнь вскоре заставила его перевестись в Крымскую армию, в осаждённый Севастополь, где он командовал батареей на 4-м бастионе. За оборону Севастополя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Л.Н.Толстой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был награждён орденом Св. Анны с надписью «За честь».</a:t>
            </a:r>
            <a:endParaRPr lang="ru-RU" sz="28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object 2">
            <a:extLst>
              <a:ext uri="{FF2B5EF4-FFF2-40B4-BE49-F238E27FC236}">
                <a16:creationId xmlns:a16="http://schemas.microsoft.com/office/drawing/2014/main" id="{25BB8174-ED31-41CE-B021-1F6E3F6333F5}"/>
              </a:ext>
            </a:extLst>
          </p:cNvPr>
          <p:cNvSpPr/>
          <p:nvPr/>
        </p:nvSpPr>
        <p:spPr>
          <a:xfrm>
            <a:off x="0" y="1"/>
            <a:ext cx="12192000" cy="1136342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ru-RU" sz="5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Служба </a:t>
            </a:r>
            <a:endParaRPr sz="5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194" name="Picture 2" descr="Беспутная молодость Льва Толстого | История России | Яндекс Дзен">
            <a:extLst>
              <a:ext uri="{FF2B5EF4-FFF2-40B4-BE49-F238E27FC236}">
                <a16:creationId xmlns:a16="http://schemas.microsoft.com/office/drawing/2014/main" id="{56B755FA-C32B-41DE-BB2E-E46CC826D0E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0" r="1" b="5264"/>
          <a:stretch/>
        </p:blipFill>
        <p:spPr bwMode="auto">
          <a:xfrm>
            <a:off x="6320901" y="1419448"/>
            <a:ext cx="3622088" cy="389729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482890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9">
            <a:extLst>
              <a:ext uri="{FF2B5EF4-FFF2-40B4-BE49-F238E27FC236}">
                <a16:creationId xmlns:a16="http://schemas.microsoft.com/office/drawing/2014/main" id="{19342563-D06C-4013-BD28-CE259464575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0" y="1"/>
            <a:ext cx="9158288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ru-RU" sz="4000" b="1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Кабинет писателя</a:t>
            </a:r>
          </a:p>
        </p:txBody>
      </p:sp>
      <p:sp>
        <p:nvSpPr>
          <p:cNvPr id="6" name="object 2">
            <a:extLst>
              <a:ext uri="{FF2B5EF4-FFF2-40B4-BE49-F238E27FC236}">
                <a16:creationId xmlns:a16="http://schemas.microsoft.com/office/drawing/2014/main" id="{E57FEE25-8A82-45E6-9643-207432FCFF43}"/>
              </a:ext>
            </a:extLst>
          </p:cNvPr>
          <p:cNvSpPr/>
          <p:nvPr/>
        </p:nvSpPr>
        <p:spPr>
          <a:xfrm>
            <a:off x="0" y="1"/>
            <a:ext cx="12192000" cy="1136342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ru-RU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Литературная деятельность</a:t>
            </a:r>
            <a:endParaRPr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AC11D387-3308-4C11-AB76-EEE86AF074B5}"/>
              </a:ext>
            </a:extLst>
          </p:cNvPr>
          <p:cNvSpPr/>
          <p:nvPr/>
        </p:nvSpPr>
        <p:spPr>
          <a:xfrm>
            <a:off x="230819" y="1296140"/>
            <a:ext cx="5865181" cy="5246703"/>
          </a:xfrm>
          <a:prstGeom prst="rect">
            <a:avLst/>
          </a:prstGeom>
          <a:solidFill>
            <a:schemeClr val="bg2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ru-RU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В период пребывания на </a:t>
            </a:r>
            <a:r>
              <a:rPr lang="ru-RU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Кавказе </a:t>
            </a:r>
            <a:r>
              <a:rPr lang="ru-RU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Л.Н Толстой пишет знаменитую трилогию: «Детство» (1952г.), «Отрочество» (1854г.), «Юность» (1857г.).</a:t>
            </a:r>
          </a:p>
          <a:p>
            <a:r>
              <a:rPr lang="ru-RU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Это удивительное творение великого писателя стало настоящим шедевром русской литературы в ту эпоху и по сегодняшний день. </a:t>
            </a:r>
          </a:p>
        </p:txBody>
      </p:sp>
      <p:pic>
        <p:nvPicPr>
          <p:cNvPr id="9220" name="Picture 4" descr="Лев Николаевич Толстой | Russian Writers | Fandom">
            <a:extLst>
              <a:ext uri="{FF2B5EF4-FFF2-40B4-BE49-F238E27FC236}">
                <a16:creationId xmlns:a16="http://schemas.microsoft.com/office/drawing/2014/main" id="{09E6DEB1-C8F4-4B38-A7BE-51315B3152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0535" y="1296140"/>
            <a:ext cx="3483376" cy="28513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2" name="Picture 6" descr="Лев Николаевич Толстой — Викитека">
            <a:extLst>
              <a:ext uri="{FF2B5EF4-FFF2-40B4-BE49-F238E27FC236}">
                <a16:creationId xmlns:a16="http://schemas.microsoft.com/office/drawing/2014/main" id="{3811CB38-0F43-41C1-BFC4-4D47638CBE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8802" y="3868444"/>
            <a:ext cx="1924050" cy="23812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9">
            <a:extLst>
              <a:ext uri="{FF2B5EF4-FFF2-40B4-BE49-F238E27FC236}">
                <a16:creationId xmlns:a16="http://schemas.microsoft.com/office/drawing/2014/main" id="{19342563-D06C-4013-BD28-CE259464575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0" y="1"/>
            <a:ext cx="9158288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ru-RU" sz="4000" b="1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Кабинет писателя</a:t>
            </a:r>
          </a:p>
        </p:txBody>
      </p:sp>
      <p:sp>
        <p:nvSpPr>
          <p:cNvPr id="6" name="object 2">
            <a:extLst>
              <a:ext uri="{FF2B5EF4-FFF2-40B4-BE49-F238E27FC236}">
                <a16:creationId xmlns:a16="http://schemas.microsoft.com/office/drawing/2014/main" id="{E57FEE25-8A82-45E6-9643-207432FCFF43}"/>
              </a:ext>
            </a:extLst>
          </p:cNvPr>
          <p:cNvSpPr/>
          <p:nvPr/>
        </p:nvSpPr>
        <p:spPr>
          <a:xfrm>
            <a:off x="0" y="1"/>
            <a:ext cx="12192000" cy="1136342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ru-RU" sz="6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Литературная деятельность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F9FF2E1D-A4EC-4A9F-A841-B4BA1BB9D4FD}"/>
              </a:ext>
            </a:extLst>
          </p:cNvPr>
          <p:cNvSpPr/>
          <p:nvPr/>
        </p:nvSpPr>
        <p:spPr>
          <a:xfrm>
            <a:off x="88777" y="1269507"/>
            <a:ext cx="7838982" cy="5442011"/>
          </a:xfrm>
          <a:prstGeom prst="rect">
            <a:avLst/>
          </a:prstGeom>
          <a:solidFill>
            <a:schemeClr val="bg2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274320" indent="-274320">
              <a:defRPr/>
            </a:pPr>
            <a:r>
              <a:rPr lang="ru-RU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Вернувшись из</a:t>
            </a:r>
            <a:r>
              <a:rPr lang="ru-RU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Севастополя</a:t>
            </a:r>
            <a:r>
              <a:rPr lang="ru-RU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Л.Н.Толстой</a:t>
            </a:r>
            <a:r>
              <a:rPr lang="ru-RU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окунулся  в литературную среду Петербурга.</a:t>
            </a:r>
          </a:p>
          <a:p>
            <a:pPr marL="274320" indent="-274320">
              <a:defRPr/>
            </a:pPr>
            <a:r>
              <a:rPr lang="ru-RU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В 1857 и 1860-61 годах  </a:t>
            </a:r>
            <a:r>
              <a:rPr lang="ru-RU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Л.Н.Толстой</a:t>
            </a:r>
            <a:r>
              <a:rPr lang="ru-RU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совершил заграничные путешествия  по  странам Европы.  Однако здесь не  нашёл  сердечного успокоения.</a:t>
            </a:r>
          </a:p>
          <a:p>
            <a:pPr marL="457200" indent="-457200">
              <a:buFont typeface="Arial" panose="020B0604020202020204" pitchFamily="34" charset="0"/>
              <a:buChar char="•"/>
              <a:defRPr/>
            </a:pPr>
            <a:r>
              <a:rPr lang="ru-RU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1857 год – повести «Альберт»,  «Из записок князя Нехлюдова», рассказ «Люцерн».</a:t>
            </a:r>
          </a:p>
          <a:p>
            <a:pPr marL="457200" indent="-457200">
              <a:buFont typeface="Arial" panose="020B0604020202020204" pitchFamily="34" charset="0"/>
              <a:buChar char="•"/>
              <a:defRPr/>
            </a:pPr>
            <a:r>
              <a:rPr lang="ru-RU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1859 год – рассказ «Три смерти».</a:t>
            </a:r>
          </a:p>
        </p:txBody>
      </p:sp>
      <p:pic>
        <p:nvPicPr>
          <p:cNvPr id="10246" name="Picture 6" descr="Русские писатели круга журнала «Современник». И. А. Гончаров, И. С.  Тургенев, Л. Н. Толстой, Д. В. Григорович, А. В. … | Russian writers,  Hesse, Vladimir mayakovsky">
            <a:extLst>
              <a:ext uri="{FF2B5EF4-FFF2-40B4-BE49-F238E27FC236}">
                <a16:creationId xmlns:a16="http://schemas.microsoft.com/office/drawing/2014/main" id="{2877ACDE-0AA2-450B-8AA0-42EC911CB9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40823" y="1269507"/>
            <a:ext cx="3630967" cy="378188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17524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9">
            <a:extLst>
              <a:ext uri="{FF2B5EF4-FFF2-40B4-BE49-F238E27FC236}">
                <a16:creationId xmlns:a16="http://schemas.microsoft.com/office/drawing/2014/main" id="{19342563-D06C-4013-BD28-CE259464575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0" y="1"/>
            <a:ext cx="9158288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ru-RU" sz="4000" b="1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Кабинет писателя</a:t>
            </a:r>
          </a:p>
        </p:txBody>
      </p:sp>
      <p:sp>
        <p:nvSpPr>
          <p:cNvPr id="6" name="object 2">
            <a:extLst>
              <a:ext uri="{FF2B5EF4-FFF2-40B4-BE49-F238E27FC236}">
                <a16:creationId xmlns:a16="http://schemas.microsoft.com/office/drawing/2014/main" id="{E57FEE25-8A82-45E6-9643-207432FCFF43}"/>
              </a:ext>
            </a:extLst>
          </p:cNvPr>
          <p:cNvSpPr/>
          <p:nvPr/>
        </p:nvSpPr>
        <p:spPr>
          <a:xfrm>
            <a:off x="0" y="1"/>
            <a:ext cx="12192000" cy="1136342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ru-RU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Педагогическая деятельность</a:t>
            </a:r>
            <a:endParaRPr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F9FF2E1D-A4EC-4A9F-A841-B4BA1BB9D4FD}"/>
              </a:ext>
            </a:extLst>
          </p:cNvPr>
          <p:cNvSpPr/>
          <p:nvPr/>
        </p:nvSpPr>
        <p:spPr>
          <a:xfrm>
            <a:off x="97654" y="1287263"/>
            <a:ext cx="11887200" cy="5193436"/>
          </a:xfrm>
          <a:prstGeom prst="rect">
            <a:avLst/>
          </a:prstGeom>
          <a:solidFill>
            <a:schemeClr val="bg2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ru-RU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ru-RU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Л.Н.Толстой</a:t>
            </a:r>
            <a:r>
              <a:rPr lang="ru-RU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известен не только своими романами и повестями, написанными для взрослых, но и рассказами, которые он писал для детей. Он писал рассказы для крестьянских детей, которые обучались в школе Ясной Поляны.</a:t>
            </a:r>
          </a:p>
          <a:p>
            <a:r>
              <a:rPr lang="ru-RU" dirty="0"/>
              <a:t> </a:t>
            </a:r>
            <a:r>
              <a:rPr lang="ru-RU" sz="2800" b="1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Л.Н.Толстой</a:t>
            </a:r>
            <a:r>
              <a:rPr lang="ru-RU" sz="2800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открыл 26 народных школ, где обучалось 9 000 ребят. </a:t>
            </a:r>
          </a:p>
          <a:p>
            <a:r>
              <a:rPr lang="ru-RU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Работа </a:t>
            </a:r>
            <a:r>
              <a:rPr lang="ru-RU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Л.Н.Толстого</a:t>
            </a:r>
            <a:r>
              <a:rPr lang="ru-RU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как педагога, началась в 1859 г. Его школу посещало небольшое количество крестьянских детей. Яснополянская школа обучала детишек абсолютно бесплатно. </a:t>
            </a:r>
            <a:r>
              <a:rPr lang="ru-RU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Л.Н.Толстой</a:t>
            </a:r>
            <a:r>
              <a:rPr lang="ru-RU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старался писать для детей так, чтобы смысл написанного был понятен ребёнку любого возраста.</a:t>
            </a:r>
          </a:p>
        </p:txBody>
      </p:sp>
    </p:spTree>
    <p:extLst>
      <p:ext uri="{BB962C8B-B14F-4D97-AF65-F5344CB8AC3E}">
        <p14:creationId xmlns:p14="http://schemas.microsoft.com/office/powerpoint/2010/main" val="244573846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9">
            <a:extLst>
              <a:ext uri="{FF2B5EF4-FFF2-40B4-BE49-F238E27FC236}">
                <a16:creationId xmlns:a16="http://schemas.microsoft.com/office/drawing/2014/main" id="{19342563-D06C-4013-BD28-CE259464575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0" y="1"/>
            <a:ext cx="9158288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ru-RU" sz="4000" b="1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Кабинет писателя</a:t>
            </a:r>
          </a:p>
        </p:txBody>
      </p:sp>
      <p:sp>
        <p:nvSpPr>
          <p:cNvPr id="6" name="object 2">
            <a:extLst>
              <a:ext uri="{FF2B5EF4-FFF2-40B4-BE49-F238E27FC236}">
                <a16:creationId xmlns:a16="http://schemas.microsoft.com/office/drawing/2014/main" id="{E57FEE25-8A82-45E6-9643-207432FCFF43}"/>
              </a:ext>
            </a:extLst>
          </p:cNvPr>
          <p:cNvSpPr/>
          <p:nvPr/>
        </p:nvSpPr>
        <p:spPr>
          <a:xfrm>
            <a:off x="0" y="1"/>
            <a:ext cx="12192000" cy="1136342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endParaRPr sz="5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290" name="Picture 2" descr="Педагогическое учение Льва Толстого - Wikiwand">
            <a:extLst>
              <a:ext uri="{FF2B5EF4-FFF2-40B4-BE49-F238E27FC236}">
                <a16:creationId xmlns:a16="http://schemas.microsoft.com/office/drawing/2014/main" id="{19F31B53-B4C1-4D05-8F34-D2201D2901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831" y="1322773"/>
            <a:ext cx="3646547" cy="308691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2" name="Picture 4" descr="Чем труднее учителю, тем легче ученику». Как живёт школа в Ясной Поляне,  которую создал Лев Толстой | Мел">
            <a:extLst>
              <a:ext uri="{FF2B5EF4-FFF2-40B4-BE49-F238E27FC236}">
                <a16:creationId xmlns:a16="http://schemas.microsoft.com/office/drawing/2014/main" id="{F3B83FF7-693F-452C-B763-A9394E5D29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00623" y="1322773"/>
            <a:ext cx="3808520" cy="308691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4" name="Picture 6" descr="Жизнь после Толстого: что происходит в Ясной Поляне в наши дни — История  России">
            <a:extLst>
              <a:ext uri="{FF2B5EF4-FFF2-40B4-BE49-F238E27FC236}">
                <a16:creationId xmlns:a16="http://schemas.microsoft.com/office/drawing/2014/main" id="{615EE4B2-7F1A-4862-ADEE-BD80927EC0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7803" y="2299317"/>
            <a:ext cx="5166804" cy="382810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699516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9">
            <a:extLst>
              <a:ext uri="{FF2B5EF4-FFF2-40B4-BE49-F238E27FC236}">
                <a16:creationId xmlns:a16="http://schemas.microsoft.com/office/drawing/2014/main" id="{19342563-D06C-4013-BD28-CE259464575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0" y="1"/>
            <a:ext cx="9158288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ru-RU" sz="4000" b="1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Кабинет писателя</a:t>
            </a:r>
          </a:p>
        </p:txBody>
      </p:sp>
      <p:sp>
        <p:nvSpPr>
          <p:cNvPr id="6" name="object 2">
            <a:extLst>
              <a:ext uri="{FF2B5EF4-FFF2-40B4-BE49-F238E27FC236}">
                <a16:creationId xmlns:a16="http://schemas.microsoft.com/office/drawing/2014/main" id="{E57FEE25-8A82-45E6-9643-207432FCFF43}"/>
              </a:ext>
            </a:extLst>
          </p:cNvPr>
          <p:cNvSpPr/>
          <p:nvPr/>
        </p:nvSpPr>
        <p:spPr>
          <a:xfrm>
            <a:off x="0" y="1"/>
            <a:ext cx="12192000" cy="70802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endParaRPr sz="5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F9FF2E1D-A4EC-4A9F-A841-B4BA1BB9D4FD}"/>
              </a:ext>
            </a:extLst>
          </p:cNvPr>
          <p:cNvSpPr/>
          <p:nvPr/>
        </p:nvSpPr>
        <p:spPr>
          <a:xfrm>
            <a:off x="195310" y="887767"/>
            <a:ext cx="7048870" cy="5832629"/>
          </a:xfrm>
          <a:prstGeom prst="rect">
            <a:avLst/>
          </a:prstGeom>
          <a:solidFill>
            <a:schemeClr val="bg2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8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«Когда я вхожу в школу и вижу эту толпу оборванных, грязных, худых детей, с их светлыми глазами и так часто ангельскими выражениями, на меня находит тревога, ужас, который испытывал бы при виде тонущих людей… Я хочу образования для народа…, чтобы спасти тех тонущих там Пушкиных,… Ломоносовых. А они кишат в каждой школе.»</a:t>
            </a:r>
          </a:p>
        </p:txBody>
      </p:sp>
      <p:pic>
        <p:nvPicPr>
          <p:cNvPr id="13314" name="Picture 2" descr="Лев Толстой и его педагогика">
            <a:extLst>
              <a:ext uri="{FF2B5EF4-FFF2-40B4-BE49-F238E27FC236}">
                <a16:creationId xmlns:a16="http://schemas.microsoft.com/office/drawing/2014/main" id="{E1E0EDDF-ECA3-44EC-B537-16E4E11322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7760" y="887767"/>
            <a:ext cx="3879541" cy="23668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6" name="Picture 4" descr="Толстой, Лев Николаевич - Wikiwand">
            <a:extLst>
              <a:ext uri="{FF2B5EF4-FFF2-40B4-BE49-F238E27FC236}">
                <a16:creationId xmlns:a16="http://schemas.microsoft.com/office/drawing/2014/main" id="{E9ED83DF-3FD1-4B08-939D-1FB9B5FDE8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12853" y="3517319"/>
            <a:ext cx="3180658" cy="303081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572646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8C1FDA60-4B6F-4084-A364-3D9BFE8B102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72357" y="1447060"/>
            <a:ext cx="5140171" cy="3950564"/>
          </a:xfrm>
          <a:solidFill>
            <a:schemeClr val="accent3">
              <a:lumMod val="20000"/>
              <a:lumOff val="80000"/>
            </a:schemeClr>
          </a:solidFill>
          <a:ln w="38100">
            <a:solidFill>
              <a:srgbClr val="0070C0"/>
            </a:solidFill>
          </a:ln>
        </p:spPr>
        <p:txBody>
          <a:bodyPr anchor="t">
            <a:noAutofit/>
          </a:bodyPr>
          <a:lstStyle/>
          <a:p>
            <a:pPr algn="l">
              <a:lnSpc>
                <a:spcPct val="100000"/>
              </a:lnSpc>
            </a:pP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  В сентябре 1862 г. Л.Н. Толстой женился на восемнадцатилетней дочери врача Софье Андреевне Берс и сразу после венчания увез жену из Москвы в Ясную Поляну. За 17 лет совместной жизни у них родилось 13 детей. </a:t>
            </a:r>
          </a:p>
        </p:txBody>
      </p:sp>
      <p:sp>
        <p:nvSpPr>
          <p:cNvPr id="4" name="object 2">
            <a:extLst>
              <a:ext uri="{FF2B5EF4-FFF2-40B4-BE49-F238E27FC236}">
                <a16:creationId xmlns:a16="http://schemas.microsoft.com/office/drawing/2014/main" id="{BBD50A0F-E09F-4AD3-AE8D-4CE369D9B7CF}"/>
              </a:ext>
            </a:extLst>
          </p:cNvPr>
          <p:cNvSpPr/>
          <p:nvPr/>
        </p:nvSpPr>
        <p:spPr>
          <a:xfrm>
            <a:off x="0" y="0"/>
            <a:ext cx="12192000" cy="123399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ru-RU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Семейная жизнь</a:t>
            </a:r>
            <a:endParaRPr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8">
            <a:extLst>
              <a:ext uri="{FF2B5EF4-FFF2-40B4-BE49-F238E27FC236}">
                <a16:creationId xmlns:a16="http://schemas.microsoft.com/office/drawing/2014/main" id="{4981B9BE-B5EA-4168-9A0F-F845DD1407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59193" y="1331959"/>
            <a:ext cx="2586143" cy="265411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4338" name="Picture 2" descr="Семейная жизнь Льва Николаевича Толстого">
            <a:extLst>
              <a:ext uri="{FF2B5EF4-FFF2-40B4-BE49-F238E27FC236}">
                <a16:creationId xmlns:a16="http://schemas.microsoft.com/office/drawing/2014/main" id="{ECA4070F-458F-413F-AFFD-DE71DC7203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6982" y="4146219"/>
            <a:ext cx="3950564" cy="250280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382027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9">
            <a:extLst>
              <a:ext uri="{FF2B5EF4-FFF2-40B4-BE49-F238E27FC236}">
                <a16:creationId xmlns:a16="http://schemas.microsoft.com/office/drawing/2014/main" id="{19342563-D06C-4013-BD28-CE259464575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0" y="1"/>
            <a:ext cx="9158288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ru-RU" sz="4000" b="1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Кабинет писателя</a:t>
            </a:r>
          </a:p>
        </p:txBody>
      </p:sp>
      <p:sp>
        <p:nvSpPr>
          <p:cNvPr id="6" name="object 2">
            <a:extLst>
              <a:ext uri="{FF2B5EF4-FFF2-40B4-BE49-F238E27FC236}">
                <a16:creationId xmlns:a16="http://schemas.microsoft.com/office/drawing/2014/main" id="{E57FEE25-8A82-45E6-9643-207432FCFF43}"/>
              </a:ext>
            </a:extLst>
          </p:cNvPr>
          <p:cNvSpPr/>
          <p:nvPr/>
        </p:nvSpPr>
        <p:spPr>
          <a:xfrm>
            <a:off x="0" y="1"/>
            <a:ext cx="12192000" cy="1136342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endParaRPr sz="5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: скругленные углы 1">
            <a:extLst>
              <a:ext uri="{FF2B5EF4-FFF2-40B4-BE49-F238E27FC236}">
                <a16:creationId xmlns:a16="http://schemas.microsoft.com/office/drawing/2014/main" id="{F98835A2-0502-4BE8-931B-3569B3A4C925}"/>
              </a:ext>
            </a:extLst>
          </p:cNvPr>
          <p:cNvSpPr/>
          <p:nvPr/>
        </p:nvSpPr>
        <p:spPr>
          <a:xfrm>
            <a:off x="621437" y="1464816"/>
            <a:ext cx="10875146" cy="5113538"/>
          </a:xfrm>
          <a:prstGeom prst="roundRect">
            <a:avLst>
              <a:gd name="adj" fmla="val 10543"/>
            </a:avLst>
          </a:prstGeom>
          <a:solidFill>
            <a:schemeClr val="bg2"/>
          </a:solidFill>
          <a:ln w="381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2" algn="r"/>
            <a:r>
              <a:rPr lang="ru-RU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Лев Николаевич Толстой принадлежит к числу величайших писателей мира. </a:t>
            </a:r>
          </a:p>
          <a:p>
            <a:pPr lvl="2" algn="r"/>
            <a:r>
              <a:rPr lang="ru-RU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ru-RU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Л.Н.Толстой</a:t>
            </a:r>
            <a:r>
              <a:rPr lang="ru-RU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национальная гордость русского народа и вместе с тем гордость всего человечества.</a:t>
            </a:r>
          </a:p>
          <a:p>
            <a:endParaRPr lang="ru-RU" sz="2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2" descr="Blank page">
            <a:extLst>
              <a:ext uri="{FF2B5EF4-FFF2-40B4-BE49-F238E27FC236}">
                <a16:creationId xmlns:a16="http://schemas.microsoft.com/office/drawing/2014/main" id="{54804A73-6397-45F6-8336-13D0CE947C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0984" y="1642924"/>
            <a:ext cx="2402631" cy="2600602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1982896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8C1FDA60-4B6F-4084-A364-3D9BFE8B102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01329" y="1597981"/>
            <a:ext cx="5086912" cy="3435657"/>
          </a:xfrm>
          <a:solidFill>
            <a:schemeClr val="accent3">
              <a:lumMod val="20000"/>
              <a:lumOff val="80000"/>
            </a:schemeClr>
          </a:solidFill>
          <a:ln w="38100">
            <a:solidFill>
              <a:srgbClr val="0070C0"/>
            </a:solidFill>
          </a:ln>
        </p:spPr>
        <p:txBody>
          <a:bodyPr>
            <a:normAutofit/>
          </a:bodyPr>
          <a:lstStyle/>
          <a:p>
            <a:pPr algn="l">
              <a:lnSpc>
                <a:spcPct val="100000"/>
              </a:lnSpc>
            </a:pP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  Софья  Андреевна  в   Ясной   Поляне  на долгие годы становится  ключницей-экономкой, секретарём   своего мужа,  воспитателем детей   и хранительницей   очага.</a:t>
            </a:r>
          </a:p>
          <a:p>
            <a:pPr>
              <a:lnSpc>
                <a:spcPct val="100000"/>
              </a:lnSpc>
            </a:pP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object 2">
            <a:extLst>
              <a:ext uri="{FF2B5EF4-FFF2-40B4-BE49-F238E27FC236}">
                <a16:creationId xmlns:a16="http://schemas.microsoft.com/office/drawing/2014/main" id="{BBD50A0F-E09F-4AD3-AE8D-4CE369D9B7CF}"/>
              </a:ext>
            </a:extLst>
          </p:cNvPr>
          <p:cNvSpPr/>
          <p:nvPr/>
        </p:nvSpPr>
        <p:spPr>
          <a:xfrm>
            <a:off x="0" y="1"/>
            <a:ext cx="12192000" cy="104756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r>
              <a:rPr lang="ru-RU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Семейная жизнь</a:t>
            </a:r>
            <a:endParaRPr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19CB8A1F-84F0-4AF7-993B-4393E62BDC93}"/>
              </a:ext>
            </a:extLst>
          </p:cNvPr>
          <p:cNvSpPr/>
          <p:nvPr/>
        </p:nvSpPr>
        <p:spPr>
          <a:xfrm>
            <a:off x="2743191" y="6025428"/>
            <a:ext cx="7057756" cy="523220"/>
          </a:xfrm>
          <a:prstGeom prst="rect">
            <a:avLst/>
          </a:prstGeom>
          <a:solidFill>
            <a:schemeClr val="bg2"/>
          </a:solidFill>
          <a:ln w="38100">
            <a:solidFill>
              <a:srgbClr val="0070C0"/>
            </a:solidFill>
          </a:ln>
        </p:spPr>
        <p:txBody>
          <a:bodyPr wrap="square">
            <a:spAutoFit/>
          </a:bodyPr>
          <a:lstStyle/>
          <a:p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С.А.Толстая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(Берс)</a:t>
            </a:r>
          </a:p>
        </p:txBody>
      </p:sp>
      <p:pic>
        <p:nvPicPr>
          <p:cNvPr id="6" name="Picture 2" descr="https://img-fotki.yandex.ru/get/233740/116075328.435/0_22d52b_d5eb6f48_XL.jpg">
            <a:extLst>
              <a:ext uri="{FF2B5EF4-FFF2-40B4-BE49-F238E27FC236}">
                <a16:creationId xmlns:a16="http://schemas.microsoft.com/office/drawing/2014/main" id="{10183427-76C6-4A33-B3E9-3FF8296AA3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05493" y="1319551"/>
            <a:ext cx="3666478" cy="4433891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47097103"/>
      </p:ext>
    </p:extLst>
  </p:cSld>
  <p:clrMapOvr>
    <a:masterClrMapping/>
  </p:clrMapOvr>
  <p:transition spd="slow">
    <p:randomBar dir="vert"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8C1FDA60-4B6F-4084-A364-3D9BFE8B102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9697" y="1038686"/>
            <a:ext cx="5856304" cy="5530789"/>
          </a:xfrm>
          <a:solidFill>
            <a:schemeClr val="accent3">
              <a:lumMod val="20000"/>
              <a:lumOff val="80000"/>
            </a:schemeClr>
          </a:solidFill>
          <a:ln w="38100">
            <a:solidFill>
              <a:srgbClr val="0070C0"/>
            </a:solidFill>
          </a:ln>
        </p:spPr>
        <p:txBody>
          <a:bodyPr>
            <a:normAutofit/>
          </a:bodyPr>
          <a:lstStyle/>
          <a:p>
            <a:pPr algn="l">
              <a:lnSpc>
                <a:spcPct val="100000"/>
              </a:lnSpc>
            </a:pPr>
            <a:r>
              <a:rPr lang="ru-RU" alt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  Из 13-ти детей в живых остались семеро.  (На фото: Михаил, Лев Николаевич, Ванечка, Лев, Саша, Андрей, Татьяна, Софья Андреевна, Мария). Две утраты были особенно ощутимы: смерть последнего ребёнка Ванечки (1895) и любимой дочери писателя Марии (1906).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object 2">
            <a:extLst>
              <a:ext uri="{FF2B5EF4-FFF2-40B4-BE49-F238E27FC236}">
                <a16:creationId xmlns:a16="http://schemas.microsoft.com/office/drawing/2014/main" id="{BBD50A0F-E09F-4AD3-AE8D-4CE369D9B7CF}"/>
              </a:ext>
            </a:extLst>
          </p:cNvPr>
          <p:cNvSpPr/>
          <p:nvPr/>
        </p:nvSpPr>
        <p:spPr>
          <a:xfrm>
            <a:off x="0" y="-1"/>
            <a:ext cx="12192000" cy="93967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ru-RU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Семья </a:t>
            </a:r>
            <a:endParaRPr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362" name="Picture 2" descr="Словарь семьи Толстых • Arzamas">
            <a:extLst>
              <a:ext uri="{FF2B5EF4-FFF2-40B4-BE49-F238E27FC236}">
                <a16:creationId xmlns:a16="http://schemas.microsoft.com/office/drawing/2014/main" id="{427A0C92-00F7-4843-B2D9-84DA2DFBC3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33966" y="1136340"/>
            <a:ext cx="4641780" cy="533547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8430832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8C1FDA60-4B6F-4084-A364-3D9BFE8B102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69031" y="1262655"/>
            <a:ext cx="11635924" cy="5466619"/>
          </a:xfrm>
          <a:solidFill>
            <a:schemeClr val="accent3">
              <a:lumMod val="20000"/>
              <a:lumOff val="80000"/>
            </a:schemeClr>
          </a:solidFill>
          <a:ln w="38100">
            <a:solidFill>
              <a:srgbClr val="0070C0"/>
            </a:solidFill>
          </a:ln>
        </p:spPr>
        <p:txBody>
          <a:bodyPr>
            <a:normAutofit/>
          </a:bodyPr>
          <a:lstStyle/>
          <a:p>
            <a:pPr algn="l"/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  7 ноября 1910г.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Л.Н.Толстой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умер. Многотысячная толпа провожала гроб писателя. Прах его был погребен в Ясной Поляне, в лесу, на месте, заранее им самим указанном.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object 2">
            <a:extLst>
              <a:ext uri="{FF2B5EF4-FFF2-40B4-BE49-F238E27FC236}">
                <a16:creationId xmlns:a16="http://schemas.microsoft.com/office/drawing/2014/main" id="{BBD50A0F-E09F-4AD3-AE8D-4CE369D9B7CF}"/>
              </a:ext>
            </a:extLst>
          </p:cNvPr>
          <p:cNvSpPr/>
          <p:nvPr/>
        </p:nvSpPr>
        <p:spPr>
          <a:xfrm>
            <a:off x="0" y="-381"/>
            <a:ext cx="12192000" cy="104794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ru-RU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Смерть писателя</a:t>
            </a:r>
            <a:endParaRPr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386" name="Picture 2" descr="Лев Толстой и смерть • Расшифровка эпизода • Arzamas">
            <a:extLst>
              <a:ext uri="{FF2B5EF4-FFF2-40B4-BE49-F238E27FC236}">
                <a16:creationId xmlns:a16="http://schemas.microsoft.com/office/drawing/2014/main" id="{14085AC0-94A5-4B7F-87F8-DED1D501B9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102" y="2649789"/>
            <a:ext cx="3097058" cy="215283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90" name="Picture 6" descr="Похороны Л.Н.Толстого - Nekii — КОНТ">
            <a:extLst>
              <a:ext uri="{FF2B5EF4-FFF2-40B4-BE49-F238E27FC236}">
                <a16:creationId xmlns:a16="http://schemas.microsoft.com/office/drawing/2014/main" id="{ED1EE67C-3067-487D-BF3D-D3304CD8BD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98663" y="2649790"/>
            <a:ext cx="3236281" cy="215283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96" name="Picture 12" descr="Могила Л.Н. Толстого - Изображение Музей-Усадьба Л.Н. Толстого &quot;Ясная  Поляна&quot; - Tripadvisor">
            <a:extLst>
              <a:ext uri="{FF2B5EF4-FFF2-40B4-BE49-F238E27FC236}">
                <a16:creationId xmlns:a16="http://schemas.microsoft.com/office/drawing/2014/main" id="{B6BA5F0F-6B19-4607-AAA9-E218ECE063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8318" y="4110361"/>
            <a:ext cx="3382995" cy="215283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55165416"/>
      </p:ext>
    </p:extLst>
  </p:cSld>
  <p:clrMapOvr>
    <a:masterClrMapping/>
  </p:clrMapOvr>
  <p:transition spd="med">
    <p:pull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8C1FDA60-4B6F-4084-A364-3D9BFE8B102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84085" y="1165636"/>
            <a:ext cx="11647503" cy="5501494"/>
          </a:xfrm>
          <a:solidFill>
            <a:schemeClr val="accent3">
              <a:lumMod val="20000"/>
              <a:lumOff val="80000"/>
            </a:schemeClr>
          </a:solidFill>
          <a:ln w="38100">
            <a:solidFill>
              <a:srgbClr val="0070C0"/>
            </a:solidFill>
          </a:ln>
        </p:spPr>
        <p:txBody>
          <a:bodyPr>
            <a:normAutofit/>
          </a:bodyPr>
          <a:lstStyle/>
          <a:p>
            <a:pPr algn="l">
              <a:lnSpc>
                <a:spcPct val="100000"/>
              </a:lnSpc>
            </a:pP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  Читая детские рассказы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Л.Н.Толстого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, выросло не одно поколение детей. Лев Николаевич считал, что в книге ребёнок должен черпать не только необходимые знания, но и учиться доброте, правильному поведению с себе подобными и природой.</a:t>
            </a:r>
          </a:p>
          <a:p>
            <a:pPr algn="l">
              <a:lnSpc>
                <a:spcPct val="100000"/>
              </a:lnSpc>
            </a:pP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Л.Н.Толстой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был убежден, что воспитывать следует на примерах справедливости, добра, милосердия, уважения как к старшим, так и к младшим.</a:t>
            </a:r>
          </a:p>
        </p:txBody>
      </p:sp>
      <p:sp>
        <p:nvSpPr>
          <p:cNvPr id="4" name="object 2">
            <a:extLst>
              <a:ext uri="{FF2B5EF4-FFF2-40B4-BE49-F238E27FC236}">
                <a16:creationId xmlns:a16="http://schemas.microsoft.com/office/drawing/2014/main" id="{BBD50A0F-E09F-4AD3-AE8D-4CE369D9B7CF}"/>
              </a:ext>
            </a:extLst>
          </p:cNvPr>
          <p:cNvSpPr/>
          <p:nvPr/>
        </p:nvSpPr>
        <p:spPr>
          <a:xfrm>
            <a:off x="0" y="-381"/>
            <a:ext cx="12192000" cy="888148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ru-RU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Идея писателя-педагога</a:t>
            </a:r>
            <a:endParaRPr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7410" name="Picture 2" descr="Российская академия образования - Лев Николаевич Толстой является автором  педагогического учения, согласно которому главная задача обучения -  развитие творческого мышления. Самое важное в этом деле - соблюдение  условия свободы воспитания и обучения">
            <a:extLst>
              <a:ext uri="{FF2B5EF4-FFF2-40B4-BE49-F238E27FC236}">
                <a16:creationId xmlns:a16="http://schemas.microsoft.com/office/drawing/2014/main" id="{3356EDBC-E417-4535-9122-276757B8712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28" t="13386" r="2546" b="19047"/>
          <a:stretch/>
        </p:blipFill>
        <p:spPr bwMode="auto">
          <a:xfrm>
            <a:off x="3018407" y="4323425"/>
            <a:ext cx="7119891" cy="2183907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4972950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8C1FDA60-4B6F-4084-A364-3D9BFE8B102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06027" y="1937360"/>
            <a:ext cx="10597403" cy="3418410"/>
          </a:xfrm>
          <a:solidFill>
            <a:srgbClr val="92D050"/>
          </a:solidFill>
          <a:ln w="38100">
            <a:solidFill>
              <a:srgbClr val="0070C0"/>
            </a:solidFill>
          </a:ln>
        </p:spPr>
        <p:txBody>
          <a:bodyPr anchor="ctr">
            <a:normAutofit/>
          </a:bodyPr>
          <a:lstStyle/>
          <a:p>
            <a:pPr>
              <a:lnSpc>
                <a:spcPct val="100000"/>
              </a:lnSpc>
              <a:spcBef>
                <a:spcPct val="0"/>
              </a:spcBef>
              <a:buFont typeface="Wingdings" panose="05000000000000000000" pitchFamily="2" charset="2"/>
              <a:buChar char="v"/>
            </a:pPr>
            <a:r>
              <a:rPr lang="ru-RU" sz="3000" b="1" dirty="0">
                <a:latin typeface="Arial" panose="020B0604020202020204" pitchFamily="34" charset="0"/>
                <a:cs typeface="Arial" panose="020B0604020202020204" pitchFamily="34" charset="0"/>
              </a:rPr>
              <a:t>Сделать краткий конспект биографии </a:t>
            </a:r>
            <a:r>
              <a:rPr lang="ru-RU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Л.Н.Толстого</a:t>
            </a:r>
            <a:r>
              <a:rPr lang="ru-RU" sz="3000" b="1" dirty="0">
                <a:latin typeface="Arial" panose="020B0604020202020204" pitchFamily="34" charset="0"/>
                <a:cs typeface="Arial" panose="020B0604020202020204" pitchFamily="34" charset="0"/>
              </a:rPr>
              <a:t> (с.189-с.196)</a:t>
            </a:r>
          </a:p>
          <a:p>
            <a:pPr marL="0" indent="0">
              <a:lnSpc>
                <a:spcPct val="100000"/>
              </a:lnSpc>
              <a:spcBef>
                <a:spcPct val="0"/>
              </a:spcBef>
              <a:buNone/>
            </a:pPr>
            <a:endParaRPr lang="ru-RU" sz="3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Bef>
                <a:spcPct val="0"/>
              </a:spcBef>
              <a:buFont typeface="Wingdings" panose="05000000000000000000" pitchFamily="2" charset="2"/>
              <a:buChar char="v"/>
            </a:pPr>
            <a:r>
              <a:rPr lang="ru-RU" sz="3000" b="1" dirty="0">
                <a:latin typeface="Arial" panose="020B0604020202020204" pitchFamily="34" charset="0"/>
                <a:cs typeface="Arial" panose="020B0604020202020204" pitchFamily="34" charset="0"/>
              </a:rPr>
              <a:t>Прочитать главы из повести «Отрочество»</a:t>
            </a:r>
          </a:p>
        </p:txBody>
      </p:sp>
      <p:sp>
        <p:nvSpPr>
          <p:cNvPr id="6" name="object 2">
            <a:extLst>
              <a:ext uri="{FF2B5EF4-FFF2-40B4-BE49-F238E27FC236}">
                <a16:creationId xmlns:a16="http://schemas.microsoft.com/office/drawing/2014/main" id="{8E113912-0383-4E12-942B-6134906A4CD6}"/>
              </a:ext>
            </a:extLst>
          </p:cNvPr>
          <p:cNvSpPr/>
          <p:nvPr/>
        </p:nvSpPr>
        <p:spPr>
          <a:xfrm>
            <a:off x="0" y="1"/>
            <a:ext cx="12192000" cy="118871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ru-RU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Задание для самостоятельной работы</a:t>
            </a:r>
          </a:p>
        </p:txBody>
      </p:sp>
    </p:spTree>
    <p:extLst>
      <p:ext uri="{BB962C8B-B14F-4D97-AF65-F5344CB8AC3E}">
        <p14:creationId xmlns:p14="http://schemas.microsoft.com/office/powerpoint/2010/main" val="2887581824"/>
      </p:ext>
    </p:extLst>
  </p:cSld>
  <p:clrMapOvr>
    <a:masterClrMapping/>
  </p:clrMapOvr>
  <p:transition spd="slow">
    <p:wipe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9">
            <a:extLst>
              <a:ext uri="{FF2B5EF4-FFF2-40B4-BE49-F238E27FC236}">
                <a16:creationId xmlns:a16="http://schemas.microsoft.com/office/drawing/2014/main" id="{19342563-D06C-4013-BD28-CE259464575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0" y="1"/>
            <a:ext cx="9158288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ru-RU" sz="4000" b="1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Кабинет писателя</a:t>
            </a:r>
          </a:p>
        </p:txBody>
      </p:sp>
      <p:sp>
        <p:nvSpPr>
          <p:cNvPr id="6" name="object 2">
            <a:extLst>
              <a:ext uri="{FF2B5EF4-FFF2-40B4-BE49-F238E27FC236}">
                <a16:creationId xmlns:a16="http://schemas.microsoft.com/office/drawing/2014/main" id="{E57FEE25-8A82-45E6-9643-207432FCFF43}"/>
              </a:ext>
            </a:extLst>
          </p:cNvPr>
          <p:cNvSpPr/>
          <p:nvPr/>
        </p:nvSpPr>
        <p:spPr>
          <a:xfrm>
            <a:off x="0" y="1"/>
            <a:ext cx="12192000" cy="1136342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ru-RU" sz="5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Кабинет писателя</a:t>
            </a:r>
            <a:endParaRPr sz="5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269529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9">
            <a:extLst>
              <a:ext uri="{FF2B5EF4-FFF2-40B4-BE49-F238E27FC236}">
                <a16:creationId xmlns:a16="http://schemas.microsoft.com/office/drawing/2014/main" id="{19342563-D06C-4013-BD28-CE259464575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0" y="1"/>
            <a:ext cx="9158288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ru-RU" sz="4000" b="1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Кабинет писателя</a:t>
            </a:r>
          </a:p>
        </p:txBody>
      </p:sp>
      <p:sp>
        <p:nvSpPr>
          <p:cNvPr id="6" name="object 2">
            <a:extLst>
              <a:ext uri="{FF2B5EF4-FFF2-40B4-BE49-F238E27FC236}">
                <a16:creationId xmlns:a16="http://schemas.microsoft.com/office/drawing/2014/main" id="{E57FEE25-8A82-45E6-9643-207432FCFF43}"/>
              </a:ext>
            </a:extLst>
          </p:cNvPr>
          <p:cNvSpPr/>
          <p:nvPr/>
        </p:nvSpPr>
        <p:spPr>
          <a:xfrm>
            <a:off x="0" y="1"/>
            <a:ext cx="12192000" cy="1136342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ru-RU" sz="5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Кабинет писателя</a:t>
            </a:r>
            <a:endParaRPr sz="5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542805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9">
            <a:extLst>
              <a:ext uri="{FF2B5EF4-FFF2-40B4-BE49-F238E27FC236}">
                <a16:creationId xmlns:a16="http://schemas.microsoft.com/office/drawing/2014/main" id="{19342563-D06C-4013-BD28-CE259464575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0" y="1"/>
            <a:ext cx="9158288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ru-RU" sz="4000" b="1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Кабинет писателя</a:t>
            </a:r>
          </a:p>
        </p:txBody>
      </p:sp>
      <p:sp>
        <p:nvSpPr>
          <p:cNvPr id="6" name="object 2">
            <a:extLst>
              <a:ext uri="{FF2B5EF4-FFF2-40B4-BE49-F238E27FC236}">
                <a16:creationId xmlns:a16="http://schemas.microsoft.com/office/drawing/2014/main" id="{E57FEE25-8A82-45E6-9643-207432FCFF43}"/>
              </a:ext>
            </a:extLst>
          </p:cNvPr>
          <p:cNvSpPr/>
          <p:nvPr/>
        </p:nvSpPr>
        <p:spPr>
          <a:xfrm>
            <a:off x="0" y="1"/>
            <a:ext cx="12192000" cy="1136342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ru-RU" sz="5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Кабинет писателя</a:t>
            </a:r>
            <a:endParaRPr sz="5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858177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9">
            <a:extLst>
              <a:ext uri="{FF2B5EF4-FFF2-40B4-BE49-F238E27FC236}">
                <a16:creationId xmlns:a16="http://schemas.microsoft.com/office/drawing/2014/main" id="{19342563-D06C-4013-BD28-CE259464575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0" y="1"/>
            <a:ext cx="9158288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ru-RU" sz="4000" b="1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Кабинет писателя</a:t>
            </a:r>
          </a:p>
        </p:txBody>
      </p:sp>
      <p:sp>
        <p:nvSpPr>
          <p:cNvPr id="6" name="object 2">
            <a:extLst>
              <a:ext uri="{FF2B5EF4-FFF2-40B4-BE49-F238E27FC236}">
                <a16:creationId xmlns:a16="http://schemas.microsoft.com/office/drawing/2014/main" id="{E57FEE25-8A82-45E6-9643-207432FCFF43}"/>
              </a:ext>
            </a:extLst>
          </p:cNvPr>
          <p:cNvSpPr/>
          <p:nvPr/>
        </p:nvSpPr>
        <p:spPr>
          <a:xfrm>
            <a:off x="0" y="1"/>
            <a:ext cx="12192000" cy="1136342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ru-RU" sz="5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Кабинет писателя</a:t>
            </a:r>
            <a:endParaRPr sz="5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718919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9">
            <a:extLst>
              <a:ext uri="{FF2B5EF4-FFF2-40B4-BE49-F238E27FC236}">
                <a16:creationId xmlns:a16="http://schemas.microsoft.com/office/drawing/2014/main" id="{19342563-D06C-4013-BD28-CE259464575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0" y="1"/>
            <a:ext cx="9158288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ru-RU" sz="4000" b="1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Кабинет писателя</a:t>
            </a:r>
          </a:p>
        </p:txBody>
      </p:sp>
      <p:sp>
        <p:nvSpPr>
          <p:cNvPr id="6" name="object 2">
            <a:extLst>
              <a:ext uri="{FF2B5EF4-FFF2-40B4-BE49-F238E27FC236}">
                <a16:creationId xmlns:a16="http://schemas.microsoft.com/office/drawing/2014/main" id="{E57FEE25-8A82-45E6-9643-207432FCFF43}"/>
              </a:ext>
            </a:extLst>
          </p:cNvPr>
          <p:cNvSpPr/>
          <p:nvPr/>
        </p:nvSpPr>
        <p:spPr>
          <a:xfrm>
            <a:off x="0" y="1"/>
            <a:ext cx="12192000" cy="1136342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ru-RU" sz="5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Кабинет писателя</a:t>
            </a:r>
            <a:endParaRPr sz="5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13890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Box 8">
            <a:extLst>
              <a:ext uri="{FF2B5EF4-FFF2-40B4-BE49-F238E27FC236}">
                <a16:creationId xmlns:a16="http://schemas.microsoft.com/office/drawing/2014/main" id="{B52FE8F8-6B71-4B06-80DE-C403AF47412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80879" y="1851283"/>
            <a:ext cx="5539666" cy="440120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buClr>
                <a:schemeClr val="accent1"/>
              </a:buClr>
            </a:pPr>
            <a:r>
              <a:rPr lang="ru-RU" altLang="ru-RU" sz="2800" b="1" dirty="0"/>
              <a:t>   </a:t>
            </a:r>
            <a:r>
              <a:rPr lang="ru-RU" altLang="ru-RU" sz="2800" b="1" i="1" dirty="0"/>
              <a:t>Ему было близко всё человечество. Но любил он, непобедимой любовью, свою Россию. Её душу понимал он, как никто; красоту её природы изображал с совершенством недостижимым.</a:t>
            </a:r>
          </a:p>
          <a:p>
            <a:pPr>
              <a:buClr>
                <a:schemeClr val="accent1"/>
              </a:buClr>
            </a:pPr>
            <a:endParaRPr lang="ru-RU" altLang="ru-RU" sz="2800" b="1" i="1" dirty="0"/>
          </a:p>
          <a:p>
            <a:pPr>
              <a:buClr>
                <a:schemeClr val="accent1"/>
              </a:buClr>
            </a:pPr>
            <a:r>
              <a:rPr lang="ru-RU" altLang="ru-RU" sz="2800" b="1" dirty="0" err="1"/>
              <a:t>В.Я.Брюсов</a:t>
            </a:r>
            <a:r>
              <a:rPr lang="ru-RU" altLang="ru-RU" sz="2800" b="1" dirty="0"/>
              <a:t>.</a:t>
            </a:r>
          </a:p>
        </p:txBody>
      </p:sp>
      <p:sp>
        <p:nvSpPr>
          <p:cNvPr id="5" name="object 2">
            <a:extLst>
              <a:ext uri="{FF2B5EF4-FFF2-40B4-BE49-F238E27FC236}">
                <a16:creationId xmlns:a16="http://schemas.microsoft.com/office/drawing/2014/main" id="{FD99935C-4AB0-4B7A-A3C5-4D29721997CE}"/>
              </a:ext>
            </a:extLst>
          </p:cNvPr>
          <p:cNvSpPr/>
          <p:nvPr/>
        </p:nvSpPr>
        <p:spPr>
          <a:xfrm>
            <a:off x="18043" y="0"/>
            <a:ext cx="12173957" cy="1171852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ru-RU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 descr="Репин Илья Ефимович. Портрет Льва Толстого | Портрет, Автопортреты, Лев  толстой">
            <a:extLst>
              <a:ext uri="{FF2B5EF4-FFF2-40B4-BE49-F238E27FC236}">
                <a16:creationId xmlns:a16="http://schemas.microsoft.com/office/drawing/2014/main" id="{86621402-7435-415E-895A-97B0C5A50C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6165" y="1587776"/>
            <a:ext cx="3170583" cy="416698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pull dir="rd"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9">
            <a:extLst>
              <a:ext uri="{FF2B5EF4-FFF2-40B4-BE49-F238E27FC236}">
                <a16:creationId xmlns:a16="http://schemas.microsoft.com/office/drawing/2014/main" id="{2C484913-B84E-4142-94D5-1FD5B81327A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0" y="1"/>
            <a:ext cx="9158288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ru-RU" sz="4000" b="1" dirty="0">
                <a:solidFill>
                  <a:schemeClr val="accent3">
                    <a:lumMod val="50000"/>
                  </a:schemeClr>
                </a:solidFill>
                <a:latin typeface="Monotype Corsiva" panose="03010101010201010101" pitchFamily="66" charset="0"/>
              </a:rPr>
              <a:t>Памятники писателю</a:t>
            </a:r>
          </a:p>
        </p:txBody>
      </p:sp>
      <p:sp>
        <p:nvSpPr>
          <p:cNvPr id="5" name="object 2">
            <a:extLst>
              <a:ext uri="{FF2B5EF4-FFF2-40B4-BE49-F238E27FC236}">
                <a16:creationId xmlns:a16="http://schemas.microsoft.com/office/drawing/2014/main" id="{0353A983-6676-4CBE-A1E7-EE792F2E0DC4}"/>
              </a:ext>
            </a:extLst>
          </p:cNvPr>
          <p:cNvSpPr/>
          <p:nvPr/>
        </p:nvSpPr>
        <p:spPr>
          <a:xfrm>
            <a:off x="0" y="-43542"/>
            <a:ext cx="12192000" cy="922432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ru-RU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Памятник писателю</a:t>
            </a:r>
            <a:endParaRPr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9">
            <a:extLst>
              <a:ext uri="{FF2B5EF4-FFF2-40B4-BE49-F238E27FC236}">
                <a16:creationId xmlns:a16="http://schemas.microsoft.com/office/drawing/2014/main" id="{FF3B98E8-D86C-4A11-ABAF-8AC44F06333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0" y="1"/>
            <a:ext cx="9158288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ru-RU" sz="4000" b="1" dirty="0">
                <a:solidFill>
                  <a:schemeClr val="accent3">
                    <a:lumMod val="50000"/>
                  </a:schemeClr>
                </a:solidFill>
                <a:latin typeface="Monotype Corsiva" panose="03010101010201010101" pitchFamily="66" charset="0"/>
              </a:rPr>
              <a:t>Памятники писателю</a:t>
            </a:r>
          </a:p>
        </p:txBody>
      </p:sp>
      <p:sp>
        <p:nvSpPr>
          <p:cNvPr id="5" name="object 2">
            <a:extLst>
              <a:ext uri="{FF2B5EF4-FFF2-40B4-BE49-F238E27FC236}">
                <a16:creationId xmlns:a16="http://schemas.microsoft.com/office/drawing/2014/main" id="{4B7AC4AD-30C5-4D9F-8F0F-9FB3A6A6D829}"/>
              </a:ext>
            </a:extLst>
          </p:cNvPr>
          <p:cNvSpPr/>
          <p:nvPr/>
        </p:nvSpPr>
        <p:spPr>
          <a:xfrm>
            <a:off x="0" y="-43542"/>
            <a:ext cx="12192000" cy="87804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ru-RU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8C1FDA60-4B6F-4084-A364-3D9BFE8B102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75177" y="4421087"/>
            <a:ext cx="6036816" cy="1429303"/>
          </a:xfrm>
          <a:solidFill>
            <a:schemeClr val="accent3">
              <a:lumMod val="20000"/>
              <a:lumOff val="80000"/>
            </a:schemeClr>
          </a:solidFill>
          <a:ln w="38100">
            <a:solidFill>
              <a:srgbClr val="0070C0"/>
            </a:solidFill>
          </a:ln>
        </p:spPr>
        <p:txBody>
          <a:bodyPr>
            <a:noAutofit/>
          </a:bodyPr>
          <a:lstStyle/>
          <a:p>
            <a:pPr algn="l">
              <a:lnSpc>
                <a:spcPct val="100000"/>
              </a:lnSpc>
            </a:pP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object 2">
            <a:extLst>
              <a:ext uri="{FF2B5EF4-FFF2-40B4-BE49-F238E27FC236}">
                <a16:creationId xmlns:a16="http://schemas.microsoft.com/office/drawing/2014/main" id="{AD4D1944-A5F7-4401-8BF6-A6AD6F16459C}"/>
              </a:ext>
            </a:extLst>
          </p:cNvPr>
          <p:cNvSpPr/>
          <p:nvPr/>
        </p:nvSpPr>
        <p:spPr>
          <a:xfrm>
            <a:off x="0" y="0"/>
            <a:ext cx="12192000" cy="158022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endParaRPr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40D3D917-6B26-4A43-BB63-1B5983EA2DC9}"/>
              </a:ext>
            </a:extLst>
          </p:cNvPr>
          <p:cNvSpPr/>
          <p:nvPr/>
        </p:nvSpPr>
        <p:spPr>
          <a:xfrm>
            <a:off x="5575175" y="2064614"/>
            <a:ext cx="6036817" cy="52322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38100">
            <a:solidFill>
              <a:srgbClr val="0070C0"/>
            </a:solidFill>
          </a:ln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894793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8C1FDA60-4B6F-4084-A364-3D9BFE8B102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0818" y="967666"/>
            <a:ext cx="11771791" cy="5752730"/>
          </a:xfrm>
          <a:solidFill>
            <a:schemeClr val="accent3">
              <a:lumMod val="20000"/>
              <a:lumOff val="80000"/>
            </a:schemeClr>
          </a:solidFill>
          <a:ln w="38100">
            <a:solidFill>
              <a:srgbClr val="0070C0"/>
            </a:solidFill>
          </a:ln>
        </p:spPr>
        <p:txBody>
          <a:bodyPr>
            <a:normAutofit/>
          </a:bodyPr>
          <a:lstStyle/>
          <a:p>
            <a:pPr algn="l">
              <a:lnSpc>
                <a:spcPct val="110000"/>
              </a:lnSpc>
              <a:spcBef>
                <a:spcPct val="0"/>
              </a:spcBef>
            </a:pPr>
            <a:r>
              <a:rPr lang="ru-RU" altLang="ru-RU" sz="3000" b="1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sz="5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object 2">
            <a:extLst>
              <a:ext uri="{FF2B5EF4-FFF2-40B4-BE49-F238E27FC236}">
                <a16:creationId xmlns:a16="http://schemas.microsoft.com/office/drawing/2014/main" id="{BBD50A0F-E09F-4AD3-AE8D-4CE369D9B7CF}"/>
              </a:ext>
            </a:extLst>
          </p:cNvPr>
          <p:cNvSpPr/>
          <p:nvPr/>
        </p:nvSpPr>
        <p:spPr>
          <a:xfrm>
            <a:off x="0" y="-381"/>
            <a:ext cx="12192000" cy="89702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endParaRPr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 descr="Открытая книга">
            <a:extLst>
              <a:ext uri="{FF2B5EF4-FFF2-40B4-BE49-F238E27FC236}">
                <a16:creationId xmlns:a16="http://schemas.microsoft.com/office/drawing/2014/main" id="{B095017D-A495-4BE7-81DD-578047EF29B0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361720" y="17756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0248746"/>
      </p:ext>
    </p:extLst>
  </p:cSld>
  <p:clrMapOvr>
    <a:masterClrMapping/>
  </p:clrMapOvr>
  <p:transition spd="slow">
    <p:wipe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id="{BBD50A0F-E09F-4AD3-AE8D-4CE369D9B7CF}"/>
              </a:ext>
            </a:extLst>
          </p:cNvPr>
          <p:cNvSpPr/>
          <p:nvPr/>
        </p:nvSpPr>
        <p:spPr>
          <a:xfrm>
            <a:off x="0" y="-381"/>
            <a:ext cx="12192000" cy="1392628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endParaRPr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4368633"/>
      </p:ext>
    </p:extLst>
  </p:cSld>
  <p:clrMapOvr>
    <a:masterClrMapping/>
  </p:clrMapOvr>
  <p:transition spd="slow">
    <p:wipe/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8C1FDA60-4B6F-4084-A364-3D9BFE8B102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826035" y="1539645"/>
            <a:ext cx="5909268" cy="4417022"/>
          </a:xfrm>
          <a:solidFill>
            <a:schemeClr val="accent3">
              <a:lumMod val="20000"/>
              <a:lumOff val="80000"/>
            </a:schemeClr>
          </a:solidFill>
          <a:ln w="38100">
            <a:solidFill>
              <a:srgbClr val="0070C0"/>
            </a:solidFill>
          </a:ln>
        </p:spPr>
        <p:txBody>
          <a:bodyPr>
            <a:normAutofit/>
          </a:bodyPr>
          <a:lstStyle/>
          <a:p>
            <a:pPr algn="l">
              <a:lnSpc>
                <a:spcPct val="100000"/>
              </a:lnSpc>
            </a:pP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object 2">
            <a:extLst>
              <a:ext uri="{FF2B5EF4-FFF2-40B4-BE49-F238E27FC236}">
                <a16:creationId xmlns:a16="http://schemas.microsoft.com/office/drawing/2014/main" id="{BBD50A0F-E09F-4AD3-AE8D-4CE369D9B7CF}"/>
              </a:ext>
            </a:extLst>
          </p:cNvPr>
          <p:cNvSpPr/>
          <p:nvPr/>
        </p:nvSpPr>
        <p:spPr>
          <a:xfrm>
            <a:off x="0" y="-381"/>
            <a:ext cx="12192000" cy="104794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3180219"/>
      </p:ext>
    </p:extLst>
  </p:cSld>
  <p:clrMapOvr>
    <a:masterClrMapping/>
  </p:clrMapOvr>
  <p:transition spd="slow">
    <p:wipe/>
  </p:transition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8C1FDA60-4B6F-4084-A364-3D9BFE8B102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6890" y="1362723"/>
            <a:ext cx="11958220" cy="5495277"/>
          </a:xfrm>
          <a:solidFill>
            <a:schemeClr val="accent3">
              <a:lumMod val="20000"/>
              <a:lumOff val="80000"/>
            </a:schemeClr>
          </a:solidFill>
          <a:ln w="38100">
            <a:solidFill>
              <a:srgbClr val="0070C0"/>
            </a:solidFill>
          </a:ln>
        </p:spPr>
        <p:txBody>
          <a:bodyPr>
            <a:normAutofit/>
          </a:bodyPr>
          <a:lstStyle/>
          <a:p>
            <a:pPr algn="l">
              <a:lnSpc>
                <a:spcPct val="100000"/>
              </a:lnSpc>
            </a:pP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object 2">
            <a:extLst>
              <a:ext uri="{FF2B5EF4-FFF2-40B4-BE49-F238E27FC236}">
                <a16:creationId xmlns:a16="http://schemas.microsoft.com/office/drawing/2014/main" id="{BBD50A0F-E09F-4AD3-AE8D-4CE369D9B7CF}"/>
              </a:ext>
            </a:extLst>
          </p:cNvPr>
          <p:cNvSpPr/>
          <p:nvPr/>
        </p:nvSpPr>
        <p:spPr>
          <a:xfrm>
            <a:off x="0" y="-381"/>
            <a:ext cx="12192000" cy="114560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1071450"/>
      </p:ext>
    </p:extLst>
  </p:cSld>
  <p:clrMapOvr>
    <a:masterClrMapping/>
  </p:clrMapOvr>
  <p:transition spd="slow">
    <p:wipe/>
  </p:transition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770E70E-D1A4-4888-B1EC-E6B6D85011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8C1FDA60-4B6F-4084-A364-3D9BFE8B102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012184" cy="4351338"/>
          </a:xfrm>
          <a:solidFill>
            <a:schemeClr val="accent3">
              <a:lumMod val="20000"/>
              <a:lumOff val="80000"/>
            </a:schemeClr>
          </a:solidFill>
          <a:ln w="38100">
            <a:solidFill>
              <a:srgbClr val="0070C0"/>
            </a:solidFill>
          </a:ln>
        </p:spPr>
        <p:txBody>
          <a:bodyPr>
            <a:normAutofit/>
          </a:bodyPr>
          <a:lstStyle/>
          <a:p>
            <a:pPr marL="0" indent="0">
              <a:lnSpc>
                <a:spcPct val="120000"/>
              </a:lnSpc>
              <a:spcBef>
                <a:spcPct val="0"/>
              </a:spcBef>
              <a:buNone/>
            </a:pPr>
            <a:endParaRPr lang="ru-RU" sz="4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Объект 6">
            <a:extLst>
              <a:ext uri="{FF2B5EF4-FFF2-40B4-BE49-F238E27FC236}">
                <a16:creationId xmlns:a16="http://schemas.microsoft.com/office/drawing/2014/main" id="{4EF95E02-2CAD-4F69-AD05-584BB73D2FB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41614" y="1825625"/>
            <a:ext cx="5012185" cy="4351338"/>
          </a:xfrm>
          <a:solidFill>
            <a:schemeClr val="bg2"/>
          </a:solidFill>
          <a:ln w="38100">
            <a:solidFill>
              <a:srgbClr val="0070C0"/>
            </a:solidFill>
          </a:ln>
        </p:spPr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6" name="object 2">
            <a:extLst>
              <a:ext uri="{FF2B5EF4-FFF2-40B4-BE49-F238E27FC236}">
                <a16:creationId xmlns:a16="http://schemas.microsoft.com/office/drawing/2014/main" id="{8E113912-0383-4E12-942B-6134906A4CD6}"/>
              </a:ext>
            </a:extLst>
          </p:cNvPr>
          <p:cNvSpPr/>
          <p:nvPr/>
        </p:nvSpPr>
        <p:spPr>
          <a:xfrm>
            <a:off x="0" y="0"/>
            <a:ext cx="12192000" cy="1690688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0547437"/>
      </p:ext>
    </p:extLst>
  </p:cSld>
  <p:clrMapOvr>
    <a:masterClrMapping/>
  </p:clrMapOvr>
  <p:transition spd="slow">
    <p:wipe/>
  </p:transition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8C1FDA60-4B6F-4084-A364-3D9BFE8B102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409406" y="1278384"/>
            <a:ext cx="8575448" cy="5490840"/>
          </a:xfrm>
          <a:solidFill>
            <a:schemeClr val="accent3">
              <a:lumMod val="20000"/>
              <a:lumOff val="80000"/>
            </a:schemeClr>
          </a:solidFill>
          <a:ln w="38100">
            <a:solidFill>
              <a:srgbClr val="0070C0"/>
            </a:solidFill>
          </a:ln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6" name="object 2">
            <a:extLst>
              <a:ext uri="{FF2B5EF4-FFF2-40B4-BE49-F238E27FC236}">
                <a16:creationId xmlns:a16="http://schemas.microsoft.com/office/drawing/2014/main" id="{8E113912-0383-4E12-942B-6134906A4CD6}"/>
              </a:ext>
            </a:extLst>
          </p:cNvPr>
          <p:cNvSpPr/>
          <p:nvPr/>
        </p:nvSpPr>
        <p:spPr>
          <a:xfrm>
            <a:off x="73979" y="88776"/>
            <a:ext cx="12044040" cy="102093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3944635"/>
      </p:ext>
    </p:extLst>
  </p:cSld>
  <p:clrMapOvr>
    <a:masterClrMapping/>
  </p:clrMapOvr>
  <p:transition spd="slow">
    <p:wip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id="{BBD50A0F-E09F-4AD3-AE8D-4CE369D9B7CF}"/>
              </a:ext>
            </a:extLst>
          </p:cNvPr>
          <p:cNvSpPr/>
          <p:nvPr/>
        </p:nvSpPr>
        <p:spPr>
          <a:xfrm>
            <a:off x="1" y="0"/>
            <a:ext cx="12191999" cy="101890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endParaRPr sz="4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одзаголовок 5">
            <a:extLst>
              <a:ext uri="{FF2B5EF4-FFF2-40B4-BE49-F238E27FC236}">
                <a16:creationId xmlns:a16="http://schemas.microsoft.com/office/drawing/2014/main" id="{27773833-C113-4642-801B-DA399E8C29D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18854" y="1502545"/>
            <a:ext cx="5877146" cy="3852909"/>
          </a:xfrm>
          <a:solidFill>
            <a:schemeClr val="accent3">
              <a:lumMod val="20000"/>
              <a:lumOff val="80000"/>
            </a:schemeClr>
          </a:solidFill>
          <a:ln w="38100">
            <a:solidFill>
              <a:srgbClr val="0070C0"/>
            </a:solidFill>
          </a:ln>
        </p:spPr>
        <p:txBody>
          <a:bodyPr anchor="ctr">
            <a:normAutofit/>
          </a:bodyPr>
          <a:lstStyle/>
          <a:p>
            <a:pPr lvl="0" algn="l" defTabSz="457200">
              <a:lnSpc>
                <a:spcPct val="100000"/>
              </a:lnSpc>
              <a:buClr>
                <a:schemeClr val="accent1"/>
              </a:buClr>
              <a:defRPr/>
            </a:pP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Л.Н.Толстой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родился 9 сентября 1828 года в имении Ясная Поляна, близ Тулы, в дворянской семье. Получил домашнее образование и воспитание.</a:t>
            </a:r>
            <a:endParaRPr lang="ru-RU" sz="28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8" name="Picture 4" descr="Музей-усадьба Ясная Поляна">
            <a:extLst>
              <a:ext uri="{FF2B5EF4-FFF2-40B4-BE49-F238E27FC236}">
                <a16:creationId xmlns:a16="http://schemas.microsoft.com/office/drawing/2014/main" id="{B96248D5-9600-4F30-B443-36792A45F1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9173" y="1502546"/>
            <a:ext cx="4838330" cy="352221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233720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8C1FDA60-4B6F-4084-A364-3D9BFE8B102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91886" y="1473693"/>
            <a:ext cx="5804728" cy="5255581"/>
          </a:xfrm>
          <a:solidFill>
            <a:schemeClr val="accent3">
              <a:lumMod val="20000"/>
              <a:lumOff val="80000"/>
            </a:schemeClr>
          </a:solidFill>
          <a:ln w="38100">
            <a:solidFill>
              <a:srgbClr val="0070C0"/>
            </a:solidFill>
          </a:ln>
        </p:spPr>
        <p:txBody>
          <a:bodyPr>
            <a:noAutofit/>
          </a:bodyPr>
          <a:lstStyle/>
          <a:p>
            <a:pPr algn="l">
              <a:lnSpc>
                <a:spcPct val="100000"/>
              </a:lnSpc>
              <a:defRPr/>
            </a:pP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  Мать Толстого Княжна Мария Николаевна Волконская. Д</a:t>
            </a:r>
            <a:r>
              <a:rPr lang="ru-RU" alt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очь генерала в отставке, приближённого Екатерины </a:t>
            </a:r>
            <a:r>
              <a:rPr lang="en-US" altLang="ru-RU" sz="2800" dirty="0">
                <a:latin typeface="Arial" panose="020B0604020202020204" pitchFamily="34" charset="0"/>
                <a:cs typeface="Arial" panose="020B0604020202020204" pitchFamily="34" charset="0"/>
              </a:rPr>
              <a:t>II</a:t>
            </a:r>
            <a:r>
              <a:rPr lang="ru-RU" altLang="ru-RU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lnSpc>
                <a:spcPct val="100000"/>
              </a:lnSpc>
              <a:defRPr/>
            </a:pP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defRPr/>
            </a:pPr>
            <a:r>
              <a:rPr lang="ru-RU" sz="2800" b="1" i="1" dirty="0">
                <a:latin typeface="Arial" panose="020B0604020202020204" pitchFamily="34" charset="0"/>
                <a:cs typeface="Arial" panose="020B0604020202020204" pitchFamily="34" charset="0"/>
              </a:rPr>
              <a:t>«Матери своей я совершенно не помню. Мне было полтора года, когда она скончалась… всё, что я знаю о ней, всё прекрасно…»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Л.Толстой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«Воспоминания</a:t>
            </a:r>
            <a:r>
              <a:rPr lang="ru-RU" dirty="0"/>
              <a:t>»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object 2">
            <a:extLst>
              <a:ext uri="{FF2B5EF4-FFF2-40B4-BE49-F238E27FC236}">
                <a16:creationId xmlns:a16="http://schemas.microsoft.com/office/drawing/2014/main" id="{BBD50A0F-E09F-4AD3-AE8D-4CE369D9B7CF}"/>
              </a:ext>
            </a:extLst>
          </p:cNvPr>
          <p:cNvSpPr/>
          <p:nvPr/>
        </p:nvSpPr>
        <p:spPr>
          <a:xfrm>
            <a:off x="0" y="1"/>
            <a:ext cx="12192000" cy="133165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ru-RU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Родители </a:t>
            </a:r>
            <a:endParaRPr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3913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8C1FDA60-4B6F-4084-A364-3D9BFE8B102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91886" y="1473693"/>
            <a:ext cx="5704114" cy="3968319"/>
          </a:xfrm>
          <a:solidFill>
            <a:schemeClr val="accent3">
              <a:lumMod val="20000"/>
              <a:lumOff val="80000"/>
            </a:schemeClr>
          </a:solidFill>
          <a:ln w="38100">
            <a:solidFill>
              <a:srgbClr val="0070C0"/>
            </a:solidFill>
          </a:ln>
        </p:spPr>
        <p:txBody>
          <a:bodyPr>
            <a:noAutofit/>
          </a:bodyPr>
          <a:lstStyle/>
          <a:p>
            <a:pPr algn="l">
              <a:lnSpc>
                <a:spcPct val="100000"/>
              </a:lnSpc>
              <a:defRPr/>
            </a:pP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  Отец Толстого - Николай Ильич Толстой. Участник Отечественной войны, запомнившийся писателю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добродушнонасмешливым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характером, любовью к чтению, к охоте, умер рано.</a:t>
            </a:r>
          </a:p>
        </p:txBody>
      </p:sp>
      <p:sp>
        <p:nvSpPr>
          <p:cNvPr id="4" name="object 2">
            <a:extLst>
              <a:ext uri="{FF2B5EF4-FFF2-40B4-BE49-F238E27FC236}">
                <a16:creationId xmlns:a16="http://schemas.microsoft.com/office/drawing/2014/main" id="{BBD50A0F-E09F-4AD3-AE8D-4CE369D9B7CF}"/>
              </a:ext>
            </a:extLst>
          </p:cNvPr>
          <p:cNvSpPr/>
          <p:nvPr/>
        </p:nvSpPr>
        <p:spPr>
          <a:xfrm>
            <a:off x="0" y="1"/>
            <a:ext cx="12192000" cy="133165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ru-RU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Родители </a:t>
            </a:r>
            <a:endParaRPr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4" name="Picture 6" descr="Презентация на тему: &quot;Лев Толстой и казанский край Нурмухаметова Энже  Ибрагимовна &quot;. Скачать бесплатно и без регистрации.">
            <a:extLst>
              <a:ext uri="{FF2B5EF4-FFF2-40B4-BE49-F238E27FC236}">
                <a16:creationId xmlns:a16="http://schemas.microsoft.com/office/drawing/2014/main" id="{F3AD1EE4-A860-4229-814D-24A72162D69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59" t="17900" r="50000" b="9527"/>
          <a:stretch/>
        </p:blipFill>
        <p:spPr bwMode="auto">
          <a:xfrm>
            <a:off x="6498453" y="1510422"/>
            <a:ext cx="3329127" cy="370964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197872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8C1FDA60-4B6F-4084-A364-3D9BFE8B102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96387" y="1552071"/>
            <a:ext cx="4022347" cy="4940170"/>
          </a:xfrm>
          <a:solidFill>
            <a:schemeClr val="accent3">
              <a:lumMod val="20000"/>
              <a:lumOff val="80000"/>
            </a:schemeClr>
          </a:solidFill>
          <a:ln w="38100">
            <a:solidFill>
              <a:srgbClr val="0070C0"/>
            </a:solidFill>
          </a:ln>
        </p:spPr>
        <p:txBody>
          <a:bodyPr>
            <a:noAutofit/>
          </a:bodyPr>
          <a:lstStyle/>
          <a:p>
            <a:pPr algn="l"/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alt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В семье родились дети:</a:t>
            </a:r>
          </a:p>
          <a:p>
            <a:r>
              <a:rPr lang="ru-RU" alt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       Николай,</a:t>
            </a:r>
          </a:p>
          <a:p>
            <a:r>
              <a:rPr lang="ru-RU" alt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       Сергей,</a:t>
            </a:r>
          </a:p>
          <a:p>
            <a:r>
              <a:rPr lang="ru-RU" alt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       Дмитрий,</a:t>
            </a:r>
          </a:p>
          <a:p>
            <a:r>
              <a:rPr lang="ru-RU" alt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       Лев,</a:t>
            </a:r>
          </a:p>
          <a:p>
            <a:r>
              <a:rPr lang="ru-RU" alt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       Мария.</a:t>
            </a:r>
          </a:p>
        </p:txBody>
      </p:sp>
      <p:sp>
        <p:nvSpPr>
          <p:cNvPr id="4" name="object 2">
            <a:extLst>
              <a:ext uri="{FF2B5EF4-FFF2-40B4-BE49-F238E27FC236}">
                <a16:creationId xmlns:a16="http://schemas.microsoft.com/office/drawing/2014/main" id="{BBD50A0F-E09F-4AD3-AE8D-4CE369D9B7CF}"/>
              </a:ext>
            </a:extLst>
          </p:cNvPr>
          <p:cNvSpPr/>
          <p:nvPr/>
        </p:nvSpPr>
        <p:spPr>
          <a:xfrm>
            <a:off x="0" y="0"/>
            <a:ext cx="12192000" cy="133165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ru-RU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Семья </a:t>
            </a:r>
            <a:r>
              <a:rPr lang="ru-RU" sz="6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Л.Н.Толстого</a:t>
            </a:r>
            <a:endParaRPr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2">
            <a:extLst>
              <a:ext uri="{FF2B5EF4-FFF2-40B4-BE49-F238E27FC236}">
                <a16:creationId xmlns:a16="http://schemas.microsoft.com/office/drawing/2014/main" id="{1710C656-5504-4ACA-AB83-CB66BC5CDEC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95" t="5485" r="4235" b="10059"/>
          <a:stretch/>
        </p:blipFill>
        <p:spPr bwMode="auto">
          <a:xfrm>
            <a:off x="5113537" y="1828800"/>
            <a:ext cx="6045693" cy="4261282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464966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8043" y="110971"/>
            <a:ext cx="12173957" cy="112746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ru-RU" altLang="ru-RU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Детство </a:t>
            </a:r>
          </a:p>
          <a:p>
            <a:pPr algn="ctr"/>
            <a:endParaRPr lang="ru-RU" alt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alt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</a:t>
            </a:r>
            <a:endParaRPr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C9678F0C-42D9-4DF6-B3F0-E2DAC7312077}"/>
              </a:ext>
            </a:extLst>
          </p:cNvPr>
          <p:cNvSpPr/>
          <p:nvPr/>
        </p:nvSpPr>
        <p:spPr>
          <a:xfrm>
            <a:off x="5498241" y="1127465"/>
            <a:ext cx="644175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BDE87BDE-BDE7-4D6B-AFAB-F95D131B1B34}"/>
              </a:ext>
            </a:extLst>
          </p:cNvPr>
          <p:cNvSpPr/>
          <p:nvPr/>
        </p:nvSpPr>
        <p:spPr>
          <a:xfrm>
            <a:off x="5498241" y="4393099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endParaRPr lang="ru-RU" dirty="0"/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2AECDB2F-77AB-4370-8ECB-8BD6B2B0B244}"/>
              </a:ext>
            </a:extLst>
          </p:cNvPr>
          <p:cNvSpPr/>
          <p:nvPr/>
        </p:nvSpPr>
        <p:spPr>
          <a:xfrm>
            <a:off x="252010" y="1349406"/>
            <a:ext cx="5843990" cy="4216893"/>
          </a:xfrm>
          <a:prstGeom prst="rect">
            <a:avLst/>
          </a:prstGeom>
          <a:solidFill>
            <a:schemeClr val="bg2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ru-RU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Лев Толстой рано осиротел, потеряв сначала мать, а затем и отца. С сестрой и тремя братьями юный Толстой переезжает в Казань. Здесь жила одна из отцовских сестёр Т. А. Ергольская, которая стала заниматься воспитанием детей.</a:t>
            </a:r>
          </a:p>
          <a:p>
            <a:endParaRPr lang="ru-RU" altLang="ru-RU" sz="2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2" descr="https://fsd.multiurok.ru/html/2017/02/07/s_58997fa9ce358/img8.jpg">
            <a:extLst>
              <a:ext uri="{FF2B5EF4-FFF2-40B4-BE49-F238E27FC236}">
                <a16:creationId xmlns:a16="http://schemas.microsoft.com/office/drawing/2014/main" id="{A3233ED7-4262-4838-948C-BD57CB55B89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90" r="28195" b="18871"/>
          <a:stretch/>
        </p:blipFill>
        <p:spPr bwMode="auto">
          <a:xfrm>
            <a:off x="6729274" y="1389075"/>
            <a:ext cx="2938509" cy="337335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409107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8C1FDA60-4B6F-4084-A364-3D9BFE8B102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21942" y="1384918"/>
            <a:ext cx="5974671" cy="5140169"/>
          </a:xfrm>
          <a:solidFill>
            <a:schemeClr val="accent3">
              <a:lumMod val="20000"/>
              <a:lumOff val="80000"/>
            </a:schemeClr>
          </a:solidFill>
          <a:ln w="38100">
            <a:solidFill>
              <a:srgbClr val="0070C0"/>
            </a:solidFill>
          </a:ln>
        </p:spPr>
        <p:txBody>
          <a:bodyPr>
            <a:normAutofit fontScale="62500" lnSpcReduction="20000"/>
          </a:bodyPr>
          <a:lstStyle/>
          <a:p>
            <a:pPr algn="l">
              <a:lnSpc>
                <a:spcPct val="120000"/>
              </a:lnSpc>
            </a:pPr>
            <a:r>
              <a:rPr lang="ru-RU" sz="4500" dirty="0">
                <a:latin typeface="Arial" panose="020B0604020202020204" pitchFamily="34" charset="0"/>
                <a:cs typeface="Arial" panose="020B0604020202020204" pitchFamily="34" charset="0"/>
              </a:rPr>
              <a:t>   Когда </a:t>
            </a:r>
            <a:r>
              <a:rPr lang="ru-RU" sz="4500" dirty="0" err="1">
                <a:latin typeface="Arial" panose="020B0604020202020204" pitchFamily="34" charset="0"/>
                <a:cs typeface="Arial" panose="020B0604020202020204" pitchFamily="34" charset="0"/>
              </a:rPr>
              <a:t>Л.Н.Толстому</a:t>
            </a:r>
            <a:r>
              <a:rPr lang="ru-RU" sz="4500" dirty="0">
                <a:latin typeface="Arial" panose="020B0604020202020204" pitchFamily="34" charset="0"/>
                <a:cs typeface="Arial" panose="020B0604020202020204" pitchFamily="34" charset="0"/>
              </a:rPr>
              <a:t> было 13 лет, семья переехала в Казань, в дом родственницы и опекунши детей П. И. Юшковой. Живя в Казани Л.Н. Толстой 2,5 года готовился к поступлению в Казанский университет, в 17 лет он поступает туда. Лев Николаевич уже в то время знал 16 языков, много читал и изучал философию. </a:t>
            </a:r>
          </a:p>
          <a:p>
            <a:pPr algn="l">
              <a:lnSpc>
                <a:spcPct val="100000"/>
              </a:lnSpc>
            </a:pPr>
            <a:endParaRPr lang="ru-RU" sz="5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object 2">
            <a:extLst>
              <a:ext uri="{FF2B5EF4-FFF2-40B4-BE49-F238E27FC236}">
                <a16:creationId xmlns:a16="http://schemas.microsoft.com/office/drawing/2014/main" id="{BBD50A0F-E09F-4AD3-AE8D-4CE369D9B7CF}"/>
              </a:ext>
            </a:extLst>
          </p:cNvPr>
          <p:cNvSpPr/>
          <p:nvPr/>
        </p:nvSpPr>
        <p:spPr>
          <a:xfrm>
            <a:off x="0" y="-381"/>
            <a:ext cx="12192000" cy="114560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ru-RU" altLang="ru-RU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Жизнь в Казани</a:t>
            </a:r>
          </a:p>
        </p:txBody>
      </p:sp>
      <p:pic>
        <p:nvPicPr>
          <p:cNvPr id="5" name="Picture 2" descr="https://e-libra.ru/files/books/2017/11/26/379809/i_009.jpg">
            <a:extLst>
              <a:ext uri="{FF2B5EF4-FFF2-40B4-BE49-F238E27FC236}">
                <a16:creationId xmlns:a16="http://schemas.microsoft.com/office/drawing/2014/main" id="{A303215B-27B6-4C3B-9BBF-B1253A30CC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7598" y="1384918"/>
            <a:ext cx="3665521" cy="507338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34540975"/>
      </p:ext>
    </p:extLst>
  </p:cSld>
  <p:clrMapOvr>
    <a:masterClrMapping/>
  </p:clrMapOvr>
  <p:transition spd="slow">
    <p:wipe/>
  </p:transition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3522</TotalTime>
  <Words>1162</Words>
  <Application>Microsoft Office PowerPoint</Application>
  <PresentationFormat>Широкоэкранный</PresentationFormat>
  <Paragraphs>95</Paragraphs>
  <Slides>38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38</vt:i4>
      </vt:variant>
    </vt:vector>
  </HeadingPairs>
  <TitlesOfParts>
    <vt:vector size="44" baseType="lpstr">
      <vt:lpstr>Arial</vt:lpstr>
      <vt:lpstr>Calibri</vt:lpstr>
      <vt:lpstr>Calibri Light</vt:lpstr>
      <vt:lpstr>Monotype Corsiva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vika vika</cp:lastModifiedBy>
  <cp:revision>245</cp:revision>
  <dcterms:created xsi:type="dcterms:W3CDTF">2020-10-21T13:45:23Z</dcterms:created>
  <dcterms:modified xsi:type="dcterms:W3CDTF">2021-01-29T14:08:45Z</dcterms:modified>
</cp:coreProperties>
</file>