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1360" r:id="rId2"/>
    <p:sldId id="1395" r:id="rId3"/>
    <p:sldId id="1359" r:id="rId4"/>
    <p:sldId id="258" r:id="rId5"/>
    <p:sldId id="1393" r:id="rId6"/>
    <p:sldId id="260" r:id="rId7"/>
    <p:sldId id="1401" r:id="rId8"/>
    <p:sldId id="1411" r:id="rId9"/>
    <p:sldId id="1402" r:id="rId10"/>
    <p:sldId id="1410" r:id="rId11"/>
    <p:sldId id="1400" r:id="rId12"/>
    <p:sldId id="1398" r:id="rId13"/>
    <p:sldId id="1399" r:id="rId14"/>
    <p:sldId id="1397" r:id="rId15"/>
    <p:sldId id="1407" r:id="rId16"/>
    <p:sldId id="1409" r:id="rId17"/>
    <p:sldId id="1408" r:id="rId18"/>
    <p:sldId id="1405" r:id="rId19"/>
    <p:sldId id="1403" r:id="rId20"/>
    <p:sldId id="1378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268" autoAdjust="0"/>
  </p:normalViewPr>
  <p:slideViewPr>
    <p:cSldViewPr snapToGrid="0" showGuides="1">
      <p:cViewPr varScale="1">
        <p:scale>
          <a:sx n="69" d="100"/>
          <a:sy n="69" d="100"/>
        </p:scale>
        <p:origin x="90" y="1128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1E8F9-CEC1-45EC-BCD9-B1CC25037306}" type="datetimeFigureOut">
              <a:rPr lang="ru-RU" smtClean="0"/>
              <a:t>чт 18.03.21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7AD256-8EC1-4E12-92FB-44C4E187E2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217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A6A3AE-ACA2-40A2-99B8-4BEEEA6B8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88A3732-F4B5-48F1-8143-8ECC7D82A0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D03717-4D3F-4FCC-A970-7F0976D56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2BB0-001B-41EC-853F-279369E20FCB}" type="datetimeFigureOut">
              <a:rPr lang="ru-RU" smtClean="0"/>
              <a:t>чт 18.03.21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66E55E-CD77-4709-8062-D7153223B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19732E-B910-4D24-99CF-22C7405CF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E2A6-EA1B-4C32-AFE2-EA29F44777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331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14028E-0A24-4E54-867D-6FA0FF572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7E3ACDD-515E-4539-A782-1549EDFD36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1F0796-28CC-45DC-9092-66D2F7388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2BB0-001B-41EC-853F-279369E20FCB}" type="datetimeFigureOut">
              <a:rPr lang="ru-RU" smtClean="0"/>
              <a:t>чт 18.03.21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F5A338-D98C-4225-A144-3333AF2C7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7A5F3BF-EC49-4FE7-9E21-C5AD9B95C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E2A6-EA1B-4C32-AFE2-EA29F44777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225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687ACAC-29E1-4041-AE0D-F7EF288960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3027291-F62C-44EC-A131-84C92F0F8B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F8B4427-D65A-404D-87A2-5F5075904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2BB0-001B-41EC-853F-279369E20FCB}" type="datetimeFigureOut">
              <a:rPr lang="ru-RU" smtClean="0"/>
              <a:t>чт 18.03.21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8BBA8C-1639-4CE4-B119-A943945FD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ED6583-6EB3-4A3C-BFBA-B5EB74352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E2A6-EA1B-4C32-AFE2-EA29F44777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161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99314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E74150-6674-41B2-AB56-74A397E79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8844B1-60C1-47B9-9799-E195B2611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A616F6-71E8-4D52-84E2-7B9010158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2BB0-001B-41EC-853F-279369E20FCB}" type="datetimeFigureOut">
              <a:rPr lang="ru-RU" smtClean="0"/>
              <a:t>чт 18.03.21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F50463-DA7D-4E34-BBAD-16551A67E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0D4457-6638-4CB6-8CE8-DB75FBFF1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E2A6-EA1B-4C32-AFE2-EA29F44777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837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776171-A331-43AC-A9E6-DE917D318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FF93E70-E172-489D-9B64-5D1026128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08EFD8-0870-42C6-8CA1-946F70C5D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2BB0-001B-41EC-853F-279369E20FCB}" type="datetimeFigureOut">
              <a:rPr lang="ru-RU" smtClean="0"/>
              <a:t>чт 18.03.21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C68A0C-6F70-404B-8E59-86A387215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A435911-8F81-4F9E-8B23-93023E8AC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E2A6-EA1B-4C32-AFE2-EA29F44777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729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2B8198-8650-415C-A968-A111103AF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E89EE1-ECB1-4A56-B203-B26AA76FE6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D36EF49-F6D2-4D6B-A518-0B5171DF73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6911FF0-7319-4808-AC07-84D5F6D33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2BB0-001B-41EC-853F-279369E20FCB}" type="datetimeFigureOut">
              <a:rPr lang="ru-RU" smtClean="0"/>
              <a:t>чт 18.03.21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9A96BDE-F5B4-49CE-988E-2E54E47C2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7D13166-D00E-4D07-9865-1FD4EAE19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E2A6-EA1B-4C32-AFE2-EA29F44777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984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F94B6E-F309-4928-AB56-4FE4D8F89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5C29C00-F7CA-4E94-AC2B-282636119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E1C4576-DF4A-4385-9C91-F192935BC8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CEF3A70-2BAE-41E7-9667-E13107E343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C74A5A8-651D-420C-8A39-0ACC915887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E87DD24-E355-41AC-9014-705E9C6C4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2BB0-001B-41EC-853F-279369E20FCB}" type="datetimeFigureOut">
              <a:rPr lang="ru-RU" smtClean="0"/>
              <a:t>чт 18.03.21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BA275DC-2EA4-4496-983F-41950B4E0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6979C64-EF99-4B78-8CF2-1224AB39C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E2A6-EA1B-4C32-AFE2-EA29F44777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9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064283-148F-460A-8B87-E04204BBC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1407DC8-CFD4-452A-B2E6-942B17E71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2BB0-001B-41EC-853F-279369E20FCB}" type="datetimeFigureOut">
              <a:rPr lang="ru-RU" smtClean="0"/>
              <a:t>чт 18.03.21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1F2CEE7-87D4-4092-8D23-A9A83001D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E0B66BC-F03A-41B5-9FC9-AB1205A4F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E2A6-EA1B-4C32-AFE2-EA29F44777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75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4DE972-9DF9-4A75-8116-0D2F55486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2BB0-001B-41EC-853F-279369E20FCB}" type="datetimeFigureOut">
              <a:rPr lang="ru-RU" smtClean="0"/>
              <a:t>чт 18.03.21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3EE1066-1AA6-4394-B8AC-665231FAF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19391B0-6DF1-4419-83EC-ACE624C1F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E2A6-EA1B-4C32-AFE2-EA29F44777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063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B36B0D-D167-4D46-9F35-FF39C4423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6BA021-908D-4347-A8B1-96067F3A5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5896913-D812-4134-ABB6-76681C8D24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9444ACD-0E9C-45CD-98AD-A0BA62F60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2BB0-001B-41EC-853F-279369E20FCB}" type="datetimeFigureOut">
              <a:rPr lang="ru-RU" smtClean="0"/>
              <a:t>чт 18.03.21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BF1AE42-27BE-4A4F-A968-C8EFCEDEA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39B15A0-8DBE-477C-9D86-57151BA8F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E2A6-EA1B-4C32-AFE2-EA29F44777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257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39EC69-F3A1-4182-8611-9519F7FD3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93C28FA-E245-4FEC-84C8-2D5359F447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BCC7E7F-5925-45A3-A13D-B84E7A49AB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303CC42-17CD-48D2-8DE8-48B2B9E8A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2BB0-001B-41EC-853F-279369E20FCB}" type="datetimeFigureOut">
              <a:rPr lang="ru-RU" smtClean="0"/>
              <a:t>чт 18.03.21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7D499DA-8628-4C31-91AB-D9E91B967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6EB7E79-DF6C-4469-AAAC-DD8BC39D0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E2A6-EA1B-4C32-AFE2-EA29F44777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010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131D0E-B520-4C57-A5F5-4A24315F9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9892BDB-1732-4A09-935A-5B24143B3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69FF3E2-24AD-47BE-8268-23215698F6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B2BB0-001B-41EC-853F-279369E20FCB}" type="datetimeFigureOut">
              <a:rPr lang="ru-RU" smtClean="0"/>
              <a:t>чт 18.03.21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17B0519-DB3D-4B40-A365-D6B16D5956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998645-F74B-46F2-BC3C-B073A44BA4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7E2A6-EA1B-4C32-AFE2-EA29F44777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653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73957" cy="215805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907694" y="2780889"/>
            <a:ext cx="5975346" cy="4030909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>
              <a:spcBef>
                <a:spcPts val="233"/>
              </a:spcBef>
            </a:pPr>
            <a:r>
              <a:rPr lang="ru-RU" sz="4400" b="1" dirty="0">
                <a:solidFill>
                  <a:srgbClr val="2365C7"/>
                </a:solidFill>
                <a:latin typeface="Arial"/>
                <a:cs typeface="Arial"/>
              </a:rPr>
              <a:t>Тема</a:t>
            </a:r>
            <a:r>
              <a:rPr sz="4400" b="1" dirty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endParaRPr sz="4400" b="1" dirty="0">
              <a:latin typeface="Arial"/>
              <a:cs typeface="Arial"/>
            </a:endParaRPr>
          </a:p>
          <a:p>
            <a:pPr marL="26841"/>
            <a:r>
              <a:rPr lang="ru-RU" sz="5400" b="1" spc="11" dirty="0" err="1">
                <a:solidFill>
                  <a:srgbClr val="2365C7"/>
                </a:solidFill>
                <a:latin typeface="Arial"/>
                <a:cs typeface="Arial"/>
              </a:rPr>
              <a:t>И.С.Тургенев</a:t>
            </a:r>
            <a:r>
              <a:rPr lang="ru-RU" sz="5400" b="1" spc="11" dirty="0">
                <a:solidFill>
                  <a:srgbClr val="2365C7"/>
                </a:solidFill>
                <a:latin typeface="Arial"/>
                <a:cs typeface="Arial"/>
              </a:rPr>
              <a:t>.</a:t>
            </a:r>
          </a:p>
          <a:p>
            <a:pPr marL="26841"/>
            <a:r>
              <a:rPr lang="ru-RU" sz="5400" b="1" spc="11" dirty="0">
                <a:solidFill>
                  <a:srgbClr val="2365C7"/>
                </a:solidFill>
                <a:latin typeface="Arial"/>
                <a:cs typeface="Arial"/>
              </a:rPr>
              <a:t>«Стихотворения в прозе».</a:t>
            </a:r>
          </a:p>
          <a:p>
            <a:pPr marL="26841"/>
            <a:endParaRPr sz="5400" b="1" dirty="0"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696486" y="2700148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696485" y="4593907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940665" y="228332"/>
            <a:ext cx="1546444" cy="1530082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931172" y="273855"/>
            <a:ext cx="1546444" cy="146332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0514818" y="355010"/>
            <a:ext cx="366387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ru-RU" sz="4800" b="1" spc="21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0024465" y="1066265"/>
            <a:ext cx="1357409" cy="905028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 algn="ctr">
              <a:spcBef>
                <a:spcPts val="201"/>
              </a:spcBef>
            </a:pPr>
            <a:r>
              <a:rPr lang="ru-RU" sz="28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</a:p>
          <a:p>
            <a:pPr>
              <a:spcBef>
                <a:spcPts val="201"/>
              </a:spcBef>
            </a:pPr>
            <a:endParaRPr sz="2747" dirty="0">
              <a:latin typeface="Arial"/>
              <a:cs typeface="Arial"/>
            </a:endParaRPr>
          </a:p>
        </p:txBody>
      </p:sp>
      <p:sp>
        <p:nvSpPr>
          <p:cNvPr id="46" name="object 2">
            <a:extLst>
              <a:ext uri="{FF2B5EF4-FFF2-40B4-BE49-F238E27FC236}">
                <a16:creationId xmlns:a16="http://schemas.microsoft.com/office/drawing/2014/main" id="{B8AE967A-8A32-463D-BEB3-961169192AFF}"/>
              </a:ext>
            </a:extLst>
          </p:cNvPr>
          <p:cNvSpPr txBox="1">
            <a:spLocks/>
          </p:cNvSpPr>
          <p:nvPr/>
        </p:nvSpPr>
        <p:spPr>
          <a:xfrm>
            <a:off x="2049236" y="456620"/>
            <a:ext cx="6469121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defTabSz="1935419">
              <a:spcBef>
                <a:spcPts val="241"/>
              </a:spcBef>
              <a:defRPr/>
            </a:pPr>
            <a:r>
              <a:rPr lang="ru-RU" sz="7196" kern="0" spc="21" dirty="0">
                <a:solidFill>
                  <a:sysClr val="window" lastClr="FFFFFF"/>
                </a:solidFill>
              </a:rPr>
              <a:t>   Литература</a:t>
            </a:r>
            <a:endParaRPr lang="en-US" sz="7196" kern="0" spc="21" dirty="0">
              <a:solidFill>
                <a:sysClr val="window" lastClr="FFFFFF"/>
              </a:solidFill>
            </a:endParaRPr>
          </a:p>
        </p:txBody>
      </p:sp>
      <p:sp>
        <p:nvSpPr>
          <p:cNvPr id="47" name="object 11">
            <a:extLst>
              <a:ext uri="{FF2B5EF4-FFF2-40B4-BE49-F238E27FC236}">
                <a16:creationId xmlns:a16="http://schemas.microsoft.com/office/drawing/2014/main" id="{38127922-7F66-46DD-B48F-9CFEFAEAC55F}"/>
              </a:ext>
            </a:extLst>
          </p:cNvPr>
          <p:cNvSpPr/>
          <p:nvPr/>
        </p:nvSpPr>
        <p:spPr>
          <a:xfrm>
            <a:off x="704893" y="614405"/>
            <a:ext cx="936801" cy="897823"/>
          </a:xfrm>
          <a:custGeom>
            <a:avLst/>
            <a:gdLst/>
            <a:ahLst/>
            <a:cxnLst/>
            <a:rect l="l" t="t" r="r" b="b"/>
            <a:pathLst>
              <a:path w="442595" h="424180">
                <a:moveTo>
                  <a:pt x="439548" y="319402"/>
                </a:moveTo>
                <a:lnTo>
                  <a:pt x="52138" y="319402"/>
                </a:lnTo>
                <a:lnTo>
                  <a:pt x="31861" y="323505"/>
                </a:lnTo>
                <a:lnTo>
                  <a:pt x="15286" y="334689"/>
                </a:lnTo>
                <a:lnTo>
                  <a:pt x="4103" y="351264"/>
                </a:lnTo>
                <a:lnTo>
                  <a:pt x="0" y="371541"/>
                </a:lnTo>
                <a:lnTo>
                  <a:pt x="4103" y="391814"/>
                </a:lnTo>
                <a:lnTo>
                  <a:pt x="15286" y="408387"/>
                </a:lnTo>
                <a:lnTo>
                  <a:pt x="31861" y="419570"/>
                </a:lnTo>
                <a:lnTo>
                  <a:pt x="52138" y="423673"/>
                </a:lnTo>
                <a:lnTo>
                  <a:pt x="328301" y="423673"/>
                </a:lnTo>
                <a:lnTo>
                  <a:pt x="331199" y="420775"/>
                </a:lnTo>
                <a:lnTo>
                  <a:pt x="331199" y="413618"/>
                </a:lnTo>
                <a:lnTo>
                  <a:pt x="328301" y="410716"/>
                </a:lnTo>
                <a:lnTo>
                  <a:pt x="52138" y="410716"/>
                </a:lnTo>
                <a:lnTo>
                  <a:pt x="36902" y="407633"/>
                </a:lnTo>
                <a:lnTo>
                  <a:pt x="24445" y="399230"/>
                </a:lnTo>
                <a:lnTo>
                  <a:pt x="16039" y="386776"/>
                </a:lnTo>
                <a:lnTo>
                  <a:pt x="12955" y="371541"/>
                </a:lnTo>
                <a:lnTo>
                  <a:pt x="16039" y="356305"/>
                </a:lnTo>
                <a:lnTo>
                  <a:pt x="24445" y="343850"/>
                </a:lnTo>
                <a:lnTo>
                  <a:pt x="36902" y="335446"/>
                </a:lnTo>
                <a:lnTo>
                  <a:pt x="52138" y="332362"/>
                </a:lnTo>
                <a:lnTo>
                  <a:pt x="439548" y="332362"/>
                </a:lnTo>
                <a:lnTo>
                  <a:pt x="442446" y="329457"/>
                </a:lnTo>
                <a:lnTo>
                  <a:pt x="442446" y="322300"/>
                </a:lnTo>
                <a:lnTo>
                  <a:pt x="439548" y="319402"/>
                </a:lnTo>
                <a:close/>
              </a:path>
              <a:path w="442595" h="424180">
                <a:moveTo>
                  <a:pt x="439548" y="410716"/>
                </a:moveTo>
                <a:lnTo>
                  <a:pt x="354347" y="410716"/>
                </a:lnTo>
                <a:lnTo>
                  <a:pt x="351445" y="413618"/>
                </a:lnTo>
                <a:lnTo>
                  <a:pt x="351445" y="420775"/>
                </a:lnTo>
                <a:lnTo>
                  <a:pt x="354347" y="423673"/>
                </a:lnTo>
                <a:lnTo>
                  <a:pt x="439548" y="423673"/>
                </a:lnTo>
                <a:lnTo>
                  <a:pt x="442446" y="420775"/>
                </a:lnTo>
                <a:lnTo>
                  <a:pt x="442446" y="413618"/>
                </a:lnTo>
                <a:lnTo>
                  <a:pt x="439548" y="410716"/>
                </a:lnTo>
                <a:close/>
              </a:path>
              <a:path w="442595" h="424180">
                <a:moveTo>
                  <a:pt x="432503" y="332362"/>
                </a:moveTo>
                <a:lnTo>
                  <a:pt x="418830" y="332362"/>
                </a:lnTo>
                <a:lnTo>
                  <a:pt x="416437" y="340457"/>
                </a:lnTo>
                <a:lnTo>
                  <a:pt x="414121" y="350137"/>
                </a:lnTo>
                <a:lnTo>
                  <a:pt x="412372" y="360724"/>
                </a:lnTo>
                <a:lnTo>
                  <a:pt x="411680" y="371541"/>
                </a:lnTo>
                <a:lnTo>
                  <a:pt x="412372" y="382354"/>
                </a:lnTo>
                <a:lnTo>
                  <a:pt x="414121" y="392940"/>
                </a:lnTo>
                <a:lnTo>
                  <a:pt x="416437" y="402620"/>
                </a:lnTo>
                <a:lnTo>
                  <a:pt x="418830" y="410716"/>
                </a:lnTo>
                <a:lnTo>
                  <a:pt x="432503" y="410716"/>
                </a:lnTo>
                <a:lnTo>
                  <a:pt x="430159" y="403448"/>
                </a:lnTo>
                <a:lnTo>
                  <a:pt x="427579" y="393776"/>
                </a:lnTo>
                <a:lnTo>
                  <a:pt x="425494" y="382780"/>
                </a:lnTo>
                <a:lnTo>
                  <a:pt x="424637" y="371541"/>
                </a:lnTo>
                <a:lnTo>
                  <a:pt x="425494" y="360297"/>
                </a:lnTo>
                <a:lnTo>
                  <a:pt x="427579" y="349299"/>
                </a:lnTo>
                <a:lnTo>
                  <a:pt x="430159" y="339627"/>
                </a:lnTo>
                <a:lnTo>
                  <a:pt x="432503" y="332362"/>
                </a:lnTo>
                <a:close/>
              </a:path>
              <a:path w="442595" h="424180">
                <a:moveTo>
                  <a:pt x="437324" y="60998"/>
                </a:moveTo>
                <a:lnTo>
                  <a:pt x="91180" y="60998"/>
                </a:lnTo>
                <a:lnTo>
                  <a:pt x="72562" y="64766"/>
                </a:lnTo>
                <a:lnTo>
                  <a:pt x="57340" y="75038"/>
                </a:lnTo>
                <a:lnTo>
                  <a:pt x="47069" y="90259"/>
                </a:lnTo>
                <a:lnTo>
                  <a:pt x="43300" y="108878"/>
                </a:lnTo>
                <a:lnTo>
                  <a:pt x="47069" y="127498"/>
                </a:lnTo>
                <a:lnTo>
                  <a:pt x="57340" y="142719"/>
                </a:lnTo>
                <a:lnTo>
                  <a:pt x="72562" y="152990"/>
                </a:lnTo>
                <a:lnTo>
                  <a:pt x="91180" y="156758"/>
                </a:lnTo>
                <a:lnTo>
                  <a:pt x="69324" y="156758"/>
                </a:lnTo>
                <a:lnTo>
                  <a:pt x="27786" y="184311"/>
                </a:lnTo>
                <a:lnTo>
                  <a:pt x="24237" y="274312"/>
                </a:lnTo>
                <a:lnTo>
                  <a:pt x="27786" y="291847"/>
                </a:lnTo>
                <a:lnTo>
                  <a:pt x="37458" y="306181"/>
                </a:lnTo>
                <a:lnTo>
                  <a:pt x="51791" y="315853"/>
                </a:lnTo>
                <a:lnTo>
                  <a:pt x="69324" y="319402"/>
                </a:lnTo>
                <a:lnTo>
                  <a:pt x="390660" y="319402"/>
                </a:lnTo>
                <a:lnTo>
                  <a:pt x="393559" y="316500"/>
                </a:lnTo>
                <a:lnTo>
                  <a:pt x="393559" y="309347"/>
                </a:lnTo>
                <a:lnTo>
                  <a:pt x="390660" y="306445"/>
                </a:lnTo>
                <a:lnTo>
                  <a:pt x="69324" y="306445"/>
                </a:lnTo>
                <a:lnTo>
                  <a:pt x="56828" y="303917"/>
                </a:lnTo>
                <a:lnTo>
                  <a:pt x="46614" y="297025"/>
                </a:lnTo>
                <a:lnTo>
                  <a:pt x="39723" y="286810"/>
                </a:lnTo>
                <a:lnTo>
                  <a:pt x="37194" y="274312"/>
                </a:lnTo>
                <a:lnTo>
                  <a:pt x="37311" y="201264"/>
                </a:lnTo>
                <a:lnTo>
                  <a:pt x="39723" y="189349"/>
                </a:lnTo>
                <a:lnTo>
                  <a:pt x="46614" y="179135"/>
                </a:lnTo>
                <a:lnTo>
                  <a:pt x="56828" y="172243"/>
                </a:lnTo>
                <a:lnTo>
                  <a:pt x="69324" y="169715"/>
                </a:lnTo>
                <a:lnTo>
                  <a:pt x="272069" y="169715"/>
                </a:lnTo>
                <a:lnTo>
                  <a:pt x="272069" y="143798"/>
                </a:lnTo>
                <a:lnTo>
                  <a:pt x="91180" y="143798"/>
                </a:lnTo>
                <a:lnTo>
                  <a:pt x="77602" y="141049"/>
                </a:lnTo>
                <a:lnTo>
                  <a:pt x="66500" y="133558"/>
                </a:lnTo>
                <a:lnTo>
                  <a:pt x="59008" y="122457"/>
                </a:lnTo>
                <a:lnTo>
                  <a:pt x="56259" y="108878"/>
                </a:lnTo>
                <a:lnTo>
                  <a:pt x="59008" y="95299"/>
                </a:lnTo>
                <a:lnTo>
                  <a:pt x="66500" y="84196"/>
                </a:lnTo>
                <a:lnTo>
                  <a:pt x="77602" y="76703"/>
                </a:lnTo>
                <a:lnTo>
                  <a:pt x="91180" y="73954"/>
                </a:lnTo>
                <a:lnTo>
                  <a:pt x="437324" y="73954"/>
                </a:lnTo>
                <a:lnTo>
                  <a:pt x="440228" y="71056"/>
                </a:lnTo>
                <a:lnTo>
                  <a:pt x="440228" y="63900"/>
                </a:lnTo>
                <a:lnTo>
                  <a:pt x="437324" y="60998"/>
                </a:lnTo>
                <a:close/>
              </a:path>
              <a:path w="442595" h="424180">
                <a:moveTo>
                  <a:pt x="364773" y="279319"/>
                </a:moveTo>
                <a:lnTo>
                  <a:pt x="358407" y="282596"/>
                </a:lnTo>
                <a:lnTo>
                  <a:pt x="357159" y="286501"/>
                </a:lnTo>
                <a:lnTo>
                  <a:pt x="361878" y="295652"/>
                </a:lnTo>
                <a:lnTo>
                  <a:pt x="365412" y="301195"/>
                </a:lnTo>
                <a:lnTo>
                  <a:pt x="369417" y="306445"/>
                </a:lnTo>
                <a:lnTo>
                  <a:pt x="386379" y="306445"/>
                </a:lnTo>
                <a:lnTo>
                  <a:pt x="381764" y="301183"/>
                </a:lnTo>
                <a:lnTo>
                  <a:pt x="377507" y="295584"/>
                </a:lnTo>
                <a:lnTo>
                  <a:pt x="373727" y="289832"/>
                </a:lnTo>
                <a:lnTo>
                  <a:pt x="370316" y="283748"/>
                </a:lnTo>
                <a:lnTo>
                  <a:pt x="368679" y="280569"/>
                </a:lnTo>
                <a:lnTo>
                  <a:pt x="364773" y="279319"/>
                </a:lnTo>
                <a:close/>
              </a:path>
              <a:path w="442595" h="424180">
                <a:moveTo>
                  <a:pt x="386358" y="169715"/>
                </a:moveTo>
                <a:lnTo>
                  <a:pt x="369388" y="169715"/>
                </a:lnTo>
                <a:lnTo>
                  <a:pt x="359477" y="185128"/>
                </a:lnTo>
                <a:lnTo>
                  <a:pt x="352251" y="201849"/>
                </a:lnTo>
                <a:lnTo>
                  <a:pt x="347827" y="219594"/>
                </a:lnTo>
                <a:lnTo>
                  <a:pt x="346326" y="238079"/>
                </a:lnTo>
                <a:lnTo>
                  <a:pt x="346326" y="244717"/>
                </a:lnTo>
                <a:lnTo>
                  <a:pt x="346913" y="251369"/>
                </a:lnTo>
                <a:lnTo>
                  <a:pt x="348612" y="260992"/>
                </a:lnTo>
                <a:lnTo>
                  <a:pt x="351345" y="263199"/>
                </a:lnTo>
                <a:lnTo>
                  <a:pt x="354804" y="263199"/>
                </a:lnTo>
                <a:lnTo>
                  <a:pt x="355185" y="263170"/>
                </a:lnTo>
                <a:lnTo>
                  <a:pt x="359088" y="262475"/>
                </a:lnTo>
                <a:lnTo>
                  <a:pt x="361439" y="259113"/>
                </a:lnTo>
                <a:lnTo>
                  <a:pt x="359801" y="249850"/>
                </a:lnTo>
                <a:lnTo>
                  <a:pt x="359352" y="244717"/>
                </a:lnTo>
                <a:lnTo>
                  <a:pt x="359286" y="238079"/>
                </a:lnTo>
                <a:lnTo>
                  <a:pt x="361058" y="219208"/>
                </a:lnTo>
                <a:lnTo>
                  <a:pt x="366268" y="201264"/>
                </a:lnTo>
                <a:lnTo>
                  <a:pt x="374754" y="184637"/>
                </a:lnTo>
                <a:lnTo>
                  <a:pt x="386358" y="169715"/>
                </a:lnTo>
                <a:close/>
              </a:path>
              <a:path w="442595" h="424180">
                <a:moveTo>
                  <a:pt x="305304" y="191105"/>
                </a:moveTo>
                <a:lnTo>
                  <a:pt x="282202" y="191105"/>
                </a:lnTo>
                <a:lnTo>
                  <a:pt x="291815" y="202039"/>
                </a:lnTo>
                <a:lnTo>
                  <a:pt x="295783" y="203028"/>
                </a:lnTo>
                <a:lnTo>
                  <a:pt x="302975" y="200322"/>
                </a:lnTo>
                <a:lnTo>
                  <a:pt x="305304" y="196959"/>
                </a:lnTo>
                <a:lnTo>
                  <a:pt x="305304" y="191105"/>
                </a:lnTo>
                <a:close/>
              </a:path>
              <a:path w="442595" h="424180">
                <a:moveTo>
                  <a:pt x="272069" y="169715"/>
                </a:moveTo>
                <a:lnTo>
                  <a:pt x="259105" y="169715"/>
                </a:lnTo>
                <a:lnTo>
                  <a:pt x="259105" y="196959"/>
                </a:lnTo>
                <a:lnTo>
                  <a:pt x="261432" y="200322"/>
                </a:lnTo>
                <a:lnTo>
                  <a:pt x="265035" y="201676"/>
                </a:lnTo>
                <a:lnTo>
                  <a:pt x="267544" y="202759"/>
                </a:lnTo>
                <a:lnTo>
                  <a:pt x="272141" y="202359"/>
                </a:lnTo>
                <a:lnTo>
                  <a:pt x="275132" y="199155"/>
                </a:lnTo>
                <a:lnTo>
                  <a:pt x="282202" y="191105"/>
                </a:lnTo>
                <a:lnTo>
                  <a:pt x="305304" y="191105"/>
                </a:lnTo>
                <a:lnTo>
                  <a:pt x="305304" y="183017"/>
                </a:lnTo>
                <a:lnTo>
                  <a:pt x="272069" y="183017"/>
                </a:lnTo>
                <a:lnTo>
                  <a:pt x="272069" y="169715"/>
                </a:lnTo>
                <a:close/>
              </a:path>
              <a:path w="442595" h="424180">
                <a:moveTo>
                  <a:pt x="284565" y="175701"/>
                </a:moveTo>
                <a:lnTo>
                  <a:pt x="279845" y="175701"/>
                </a:lnTo>
                <a:lnTo>
                  <a:pt x="277606" y="176712"/>
                </a:lnTo>
                <a:lnTo>
                  <a:pt x="272069" y="183017"/>
                </a:lnTo>
                <a:lnTo>
                  <a:pt x="292345" y="183017"/>
                </a:lnTo>
                <a:lnTo>
                  <a:pt x="286804" y="176712"/>
                </a:lnTo>
                <a:lnTo>
                  <a:pt x="284565" y="175701"/>
                </a:lnTo>
                <a:close/>
              </a:path>
              <a:path w="442595" h="424180">
                <a:moveTo>
                  <a:pt x="367595" y="104612"/>
                </a:moveTo>
                <a:lnTo>
                  <a:pt x="292345" y="104612"/>
                </a:lnTo>
                <a:lnTo>
                  <a:pt x="292345" y="183017"/>
                </a:lnTo>
                <a:lnTo>
                  <a:pt x="305304" y="183017"/>
                </a:lnTo>
                <a:lnTo>
                  <a:pt x="305304" y="169715"/>
                </a:lnTo>
                <a:lnTo>
                  <a:pt x="390660" y="169715"/>
                </a:lnTo>
                <a:lnTo>
                  <a:pt x="393559" y="166813"/>
                </a:lnTo>
                <a:lnTo>
                  <a:pt x="393559" y="159656"/>
                </a:lnTo>
                <a:lnTo>
                  <a:pt x="390660" y="156758"/>
                </a:lnTo>
                <a:lnTo>
                  <a:pt x="437324" y="156758"/>
                </a:lnTo>
                <a:lnTo>
                  <a:pt x="440228" y="153860"/>
                </a:lnTo>
                <a:lnTo>
                  <a:pt x="440228" y="146704"/>
                </a:lnTo>
                <a:lnTo>
                  <a:pt x="437324" y="143798"/>
                </a:lnTo>
                <a:lnTo>
                  <a:pt x="305297" y="143798"/>
                </a:lnTo>
                <a:lnTo>
                  <a:pt x="305297" y="104616"/>
                </a:lnTo>
                <a:lnTo>
                  <a:pt x="367595" y="104612"/>
                </a:lnTo>
                <a:close/>
              </a:path>
              <a:path w="442595" h="424180">
                <a:moveTo>
                  <a:pt x="367591" y="91659"/>
                </a:moveTo>
                <a:lnTo>
                  <a:pt x="253306" y="91659"/>
                </a:lnTo>
                <a:lnTo>
                  <a:pt x="250404" y="94557"/>
                </a:lnTo>
                <a:lnTo>
                  <a:pt x="250404" y="101714"/>
                </a:lnTo>
                <a:lnTo>
                  <a:pt x="253306" y="104616"/>
                </a:lnTo>
                <a:lnTo>
                  <a:pt x="259105" y="104616"/>
                </a:lnTo>
                <a:lnTo>
                  <a:pt x="259105" y="143798"/>
                </a:lnTo>
                <a:lnTo>
                  <a:pt x="272069" y="143798"/>
                </a:lnTo>
                <a:lnTo>
                  <a:pt x="272069" y="104612"/>
                </a:lnTo>
                <a:lnTo>
                  <a:pt x="367595" y="104612"/>
                </a:lnTo>
                <a:lnTo>
                  <a:pt x="370493" y="101714"/>
                </a:lnTo>
                <a:lnTo>
                  <a:pt x="370493" y="94557"/>
                </a:lnTo>
                <a:lnTo>
                  <a:pt x="367591" y="91659"/>
                </a:lnTo>
                <a:close/>
              </a:path>
              <a:path w="442595" h="424180">
                <a:moveTo>
                  <a:pt x="431038" y="73954"/>
                </a:moveTo>
                <a:lnTo>
                  <a:pt x="417382" y="73954"/>
                </a:lnTo>
                <a:lnTo>
                  <a:pt x="415252" y="81289"/>
                </a:lnTo>
                <a:lnTo>
                  <a:pt x="413226" y="89930"/>
                </a:lnTo>
                <a:lnTo>
                  <a:pt x="411711" y="99314"/>
                </a:lnTo>
                <a:lnTo>
                  <a:pt x="411115" y="108878"/>
                </a:lnTo>
                <a:lnTo>
                  <a:pt x="411711" y="118442"/>
                </a:lnTo>
                <a:lnTo>
                  <a:pt x="413226" y="127825"/>
                </a:lnTo>
                <a:lnTo>
                  <a:pt x="415252" y="136465"/>
                </a:lnTo>
                <a:lnTo>
                  <a:pt x="417382" y="143798"/>
                </a:lnTo>
                <a:lnTo>
                  <a:pt x="431038" y="143798"/>
                </a:lnTo>
                <a:lnTo>
                  <a:pt x="428929" y="137197"/>
                </a:lnTo>
                <a:lnTo>
                  <a:pt x="426650" y="128562"/>
                </a:lnTo>
                <a:lnTo>
                  <a:pt x="424826" y="118815"/>
                </a:lnTo>
                <a:lnTo>
                  <a:pt x="424079" y="108878"/>
                </a:lnTo>
                <a:lnTo>
                  <a:pt x="424826" y="98940"/>
                </a:lnTo>
                <a:lnTo>
                  <a:pt x="426650" y="89193"/>
                </a:lnTo>
                <a:lnTo>
                  <a:pt x="428929" y="80557"/>
                </a:lnTo>
                <a:lnTo>
                  <a:pt x="431038" y="73954"/>
                </a:lnTo>
                <a:close/>
              </a:path>
              <a:path w="442595" h="424180">
                <a:moveTo>
                  <a:pt x="64557" y="118"/>
                </a:moveTo>
                <a:lnTo>
                  <a:pt x="30742" y="118"/>
                </a:lnTo>
                <a:lnTo>
                  <a:pt x="18905" y="2514"/>
                </a:lnTo>
                <a:lnTo>
                  <a:pt x="9229" y="9045"/>
                </a:lnTo>
                <a:lnTo>
                  <a:pt x="2701" y="18723"/>
                </a:lnTo>
                <a:lnTo>
                  <a:pt x="306" y="30560"/>
                </a:lnTo>
                <a:lnTo>
                  <a:pt x="2701" y="42397"/>
                </a:lnTo>
                <a:lnTo>
                  <a:pt x="9229" y="52074"/>
                </a:lnTo>
                <a:lnTo>
                  <a:pt x="18905" y="58602"/>
                </a:lnTo>
                <a:lnTo>
                  <a:pt x="30742" y="60998"/>
                </a:lnTo>
                <a:lnTo>
                  <a:pt x="388849" y="60998"/>
                </a:lnTo>
                <a:lnTo>
                  <a:pt x="391222" y="59400"/>
                </a:lnTo>
                <a:lnTo>
                  <a:pt x="393209" y="54518"/>
                </a:lnTo>
                <a:lnTo>
                  <a:pt x="392619" y="51714"/>
                </a:lnTo>
                <a:lnTo>
                  <a:pt x="388842" y="48041"/>
                </a:lnTo>
                <a:lnTo>
                  <a:pt x="21102" y="48041"/>
                </a:lnTo>
                <a:lnTo>
                  <a:pt x="13265" y="40200"/>
                </a:lnTo>
                <a:lnTo>
                  <a:pt x="13265" y="20923"/>
                </a:lnTo>
                <a:lnTo>
                  <a:pt x="21102" y="13078"/>
                </a:lnTo>
                <a:lnTo>
                  <a:pt x="64557" y="13078"/>
                </a:lnTo>
                <a:lnTo>
                  <a:pt x="67456" y="10180"/>
                </a:lnTo>
                <a:lnTo>
                  <a:pt x="67456" y="3023"/>
                </a:lnTo>
                <a:lnTo>
                  <a:pt x="64557" y="118"/>
                </a:lnTo>
                <a:close/>
              </a:path>
              <a:path w="442595" h="424180">
                <a:moveTo>
                  <a:pt x="392421" y="0"/>
                </a:moveTo>
                <a:lnTo>
                  <a:pt x="386206" y="118"/>
                </a:lnTo>
                <a:lnTo>
                  <a:pt x="90333" y="118"/>
                </a:lnTo>
                <a:lnTo>
                  <a:pt x="87435" y="3023"/>
                </a:lnTo>
                <a:lnTo>
                  <a:pt x="87435" y="10180"/>
                </a:lnTo>
                <a:lnTo>
                  <a:pt x="90333" y="13078"/>
                </a:lnTo>
                <a:lnTo>
                  <a:pt x="373614" y="13078"/>
                </a:lnTo>
                <a:lnTo>
                  <a:pt x="370989" y="18453"/>
                </a:lnTo>
                <a:lnTo>
                  <a:pt x="369600" y="24392"/>
                </a:lnTo>
                <a:lnTo>
                  <a:pt x="369600" y="36730"/>
                </a:lnTo>
                <a:lnTo>
                  <a:pt x="370987" y="42670"/>
                </a:lnTo>
                <a:lnTo>
                  <a:pt x="373611" y="48041"/>
                </a:lnTo>
                <a:lnTo>
                  <a:pt x="388842" y="48041"/>
                </a:lnTo>
                <a:lnTo>
                  <a:pt x="385462" y="44754"/>
                </a:lnTo>
                <a:lnTo>
                  <a:pt x="382557" y="37890"/>
                </a:lnTo>
                <a:lnTo>
                  <a:pt x="382557" y="23227"/>
                </a:lnTo>
                <a:lnTo>
                  <a:pt x="385462" y="16369"/>
                </a:lnTo>
                <a:lnTo>
                  <a:pt x="390729" y="11245"/>
                </a:lnTo>
                <a:lnTo>
                  <a:pt x="394487" y="7793"/>
                </a:lnTo>
                <a:lnTo>
                  <a:pt x="392421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12">
            <a:extLst>
              <a:ext uri="{FF2B5EF4-FFF2-40B4-BE49-F238E27FC236}">
                <a16:creationId xmlns:a16="http://schemas.microsoft.com/office/drawing/2014/main" id="{4BA87E8F-AB13-4B1A-98DA-14DD43AEABCF}"/>
              </a:ext>
            </a:extLst>
          </p:cNvPr>
          <p:cNvSpPr/>
          <p:nvPr/>
        </p:nvSpPr>
        <p:spPr>
          <a:xfrm>
            <a:off x="1094599" y="1111867"/>
            <a:ext cx="329292" cy="0"/>
          </a:xfrm>
          <a:custGeom>
            <a:avLst/>
            <a:gdLst/>
            <a:ahLst/>
            <a:cxnLst/>
            <a:rect l="l" t="t" r="r" b="b"/>
            <a:pathLst>
              <a:path w="155575">
                <a:moveTo>
                  <a:pt x="0" y="0"/>
                </a:moveTo>
                <a:lnTo>
                  <a:pt x="155365" y="0"/>
                </a:lnTo>
              </a:path>
            </a:pathLst>
          </a:custGeom>
          <a:ln w="12956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13">
            <a:extLst>
              <a:ext uri="{FF2B5EF4-FFF2-40B4-BE49-F238E27FC236}">
                <a16:creationId xmlns:a16="http://schemas.microsoft.com/office/drawing/2014/main" id="{B0334A9A-6476-4878-93C5-A3D2EC2917B4}"/>
              </a:ext>
            </a:extLst>
          </p:cNvPr>
          <p:cNvSpPr/>
          <p:nvPr/>
        </p:nvSpPr>
        <p:spPr>
          <a:xfrm>
            <a:off x="1234903" y="1405393"/>
            <a:ext cx="90051" cy="28225"/>
          </a:xfrm>
          <a:custGeom>
            <a:avLst/>
            <a:gdLst/>
            <a:ahLst/>
            <a:cxnLst/>
            <a:rect l="l" t="t" r="r" b="b"/>
            <a:pathLst>
              <a:path w="42545" h="13334">
                <a:moveTo>
                  <a:pt x="39164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60"/>
                </a:lnTo>
                <a:lnTo>
                  <a:pt x="39164" y="12960"/>
                </a:lnTo>
                <a:lnTo>
                  <a:pt x="42062" y="10058"/>
                </a:lnTo>
                <a:lnTo>
                  <a:pt x="42062" y="2901"/>
                </a:lnTo>
                <a:lnTo>
                  <a:pt x="3916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14">
            <a:extLst>
              <a:ext uri="{FF2B5EF4-FFF2-40B4-BE49-F238E27FC236}">
                <a16:creationId xmlns:a16="http://schemas.microsoft.com/office/drawing/2014/main" id="{6631407E-AD9B-4D71-ADDE-1AE5738A212F}"/>
              </a:ext>
            </a:extLst>
          </p:cNvPr>
          <p:cNvSpPr/>
          <p:nvPr/>
        </p:nvSpPr>
        <p:spPr>
          <a:xfrm>
            <a:off x="941860" y="1419110"/>
            <a:ext cx="260743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3033" y="0"/>
                </a:lnTo>
              </a:path>
            </a:pathLst>
          </a:custGeom>
          <a:ln w="1296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15">
            <a:extLst>
              <a:ext uri="{FF2B5EF4-FFF2-40B4-BE49-F238E27FC236}">
                <a16:creationId xmlns:a16="http://schemas.microsoft.com/office/drawing/2014/main" id="{23E1226E-F095-46EB-B6A9-68DAB40DE3D5}"/>
              </a:ext>
            </a:extLst>
          </p:cNvPr>
          <p:cNvSpPr/>
          <p:nvPr/>
        </p:nvSpPr>
        <p:spPr>
          <a:xfrm>
            <a:off x="1142483" y="808414"/>
            <a:ext cx="63170" cy="28225"/>
          </a:xfrm>
          <a:custGeom>
            <a:avLst/>
            <a:gdLst/>
            <a:ahLst/>
            <a:cxnLst/>
            <a:rect l="l" t="t" r="r" b="b"/>
            <a:pathLst>
              <a:path w="29845" h="13335">
                <a:moveTo>
                  <a:pt x="26700" y="0"/>
                </a:moveTo>
                <a:lnTo>
                  <a:pt x="2898" y="0"/>
                </a:lnTo>
                <a:lnTo>
                  <a:pt x="0" y="2898"/>
                </a:lnTo>
                <a:lnTo>
                  <a:pt x="0" y="10054"/>
                </a:lnTo>
                <a:lnTo>
                  <a:pt x="2898" y="12952"/>
                </a:lnTo>
                <a:lnTo>
                  <a:pt x="26700" y="12952"/>
                </a:lnTo>
                <a:lnTo>
                  <a:pt x="29606" y="10054"/>
                </a:lnTo>
                <a:lnTo>
                  <a:pt x="29606" y="2898"/>
                </a:lnTo>
                <a:lnTo>
                  <a:pt x="2670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16">
            <a:extLst>
              <a:ext uri="{FF2B5EF4-FFF2-40B4-BE49-F238E27FC236}">
                <a16:creationId xmlns:a16="http://schemas.microsoft.com/office/drawing/2014/main" id="{F081E63C-06CE-423D-AAE9-690F6D2219A1}"/>
              </a:ext>
            </a:extLst>
          </p:cNvPr>
          <p:cNvSpPr/>
          <p:nvPr/>
        </p:nvSpPr>
        <p:spPr>
          <a:xfrm>
            <a:off x="855503" y="1042599"/>
            <a:ext cx="255369" cy="177414"/>
          </a:xfrm>
          <a:custGeom>
            <a:avLst/>
            <a:gdLst/>
            <a:ahLst/>
            <a:cxnLst/>
            <a:rect l="l" t="t" r="r" b="b"/>
            <a:pathLst>
              <a:path w="120650" h="83820">
                <a:moveTo>
                  <a:pt x="80314" y="64068"/>
                </a:moveTo>
                <a:lnTo>
                  <a:pt x="58356" y="64068"/>
                </a:lnTo>
                <a:lnTo>
                  <a:pt x="78800" y="79019"/>
                </a:lnTo>
                <a:lnTo>
                  <a:pt x="83786" y="83310"/>
                </a:lnTo>
                <a:lnTo>
                  <a:pt x="94640" y="79689"/>
                </a:lnTo>
                <a:lnTo>
                  <a:pt x="94557" y="65012"/>
                </a:lnTo>
                <a:lnTo>
                  <a:pt x="81601" y="65012"/>
                </a:lnTo>
                <a:lnTo>
                  <a:pt x="80314" y="64068"/>
                </a:lnTo>
                <a:close/>
              </a:path>
              <a:path w="120650" h="83820">
                <a:moveTo>
                  <a:pt x="35111" y="12956"/>
                </a:moveTo>
                <a:lnTo>
                  <a:pt x="22157" y="12956"/>
                </a:lnTo>
                <a:lnTo>
                  <a:pt x="22157" y="74771"/>
                </a:lnTo>
                <a:lnTo>
                  <a:pt x="24231" y="78155"/>
                </a:lnTo>
                <a:lnTo>
                  <a:pt x="30928" y="81554"/>
                </a:lnTo>
                <a:lnTo>
                  <a:pt x="34888" y="81234"/>
                </a:lnTo>
                <a:lnTo>
                  <a:pt x="57066" y="65012"/>
                </a:lnTo>
                <a:lnTo>
                  <a:pt x="35111" y="65012"/>
                </a:lnTo>
                <a:lnTo>
                  <a:pt x="35111" y="12956"/>
                </a:lnTo>
                <a:close/>
              </a:path>
              <a:path w="120650" h="83820">
                <a:moveTo>
                  <a:pt x="59698" y="49560"/>
                </a:moveTo>
                <a:lnTo>
                  <a:pt x="57016" y="49560"/>
                </a:lnTo>
                <a:lnTo>
                  <a:pt x="55670" y="49982"/>
                </a:lnTo>
                <a:lnTo>
                  <a:pt x="35111" y="65012"/>
                </a:lnTo>
                <a:lnTo>
                  <a:pt x="57070" y="65009"/>
                </a:lnTo>
                <a:lnTo>
                  <a:pt x="58356" y="64068"/>
                </a:lnTo>
                <a:lnTo>
                  <a:pt x="80314" y="64068"/>
                </a:lnTo>
                <a:lnTo>
                  <a:pt x="61045" y="49982"/>
                </a:lnTo>
                <a:lnTo>
                  <a:pt x="59698" y="49560"/>
                </a:lnTo>
                <a:close/>
              </a:path>
              <a:path w="120650" h="83820">
                <a:moveTo>
                  <a:pt x="94557" y="12956"/>
                </a:moveTo>
                <a:lnTo>
                  <a:pt x="81601" y="12956"/>
                </a:lnTo>
                <a:lnTo>
                  <a:pt x="81605" y="65012"/>
                </a:lnTo>
                <a:lnTo>
                  <a:pt x="94557" y="65012"/>
                </a:lnTo>
                <a:lnTo>
                  <a:pt x="94557" y="12956"/>
                </a:lnTo>
                <a:close/>
              </a:path>
              <a:path w="120650" h="83820">
                <a:moveTo>
                  <a:pt x="117187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56"/>
                </a:lnTo>
                <a:lnTo>
                  <a:pt x="117187" y="12956"/>
                </a:lnTo>
                <a:lnTo>
                  <a:pt x="120084" y="10058"/>
                </a:lnTo>
                <a:lnTo>
                  <a:pt x="120084" y="2901"/>
                </a:lnTo>
                <a:lnTo>
                  <a:pt x="117187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028" name="Picture 4" descr="Иван Тургенев в кратком изложении">
            <a:extLst>
              <a:ext uri="{FF2B5EF4-FFF2-40B4-BE49-F238E27FC236}">
                <a16:creationId xmlns:a16="http://schemas.microsoft.com/office/drawing/2014/main" id="{87E27078-38D3-4918-91DD-123772FC6A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233" y="2242457"/>
            <a:ext cx="3817397" cy="446906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7462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" y="1"/>
            <a:ext cx="12192000" cy="111034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ru-RU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Стихотворение «Русский язык»</a:t>
            </a:r>
            <a:endParaRPr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Изображение 11267" descr="Русский_яз">
            <a:extLst>
              <a:ext uri="{FF2B5EF4-FFF2-40B4-BE49-F238E27FC236}">
                <a16:creationId xmlns:a16="http://schemas.microsoft.com/office/drawing/2014/main" id="{52D1863A-54C2-4EB7-B0ED-4F548FEE37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878" y="1240971"/>
            <a:ext cx="11420669" cy="5421086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918725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" y="1"/>
            <a:ext cx="12192000" cy="111034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ru-RU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Стихотворение «Русский язык»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78DCBEE-7FB5-4BE7-BA92-C0B1EEA8E71E}"/>
              </a:ext>
            </a:extLst>
          </p:cNvPr>
          <p:cNvSpPr/>
          <p:nvPr/>
        </p:nvSpPr>
        <p:spPr>
          <a:xfrm>
            <a:off x="864524" y="1843729"/>
            <a:ext cx="7492482" cy="3539430"/>
          </a:xfrm>
          <a:prstGeom prst="rect">
            <a:avLst/>
          </a:prstGeom>
          <a:ln w="381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Данное стихотворение в прозе не имеет сюжета, но оно понятно всем благодаря своей композиции и четко обозначенной позиции автора.  </a:t>
            </a:r>
          </a:p>
          <a:p>
            <a:r>
              <a:rPr lang="ru-RU" sz="280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Искренность чувств, глубина мысли, эмоциональная окраска – вот чем ценно произведение.</a:t>
            </a:r>
            <a:b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 descr="Богомолова Марина | Стихотворение в прозе И.Тургенева «Русский язык» |  Журнал «Русский язык» № 42/2003">
            <a:extLst>
              <a:ext uri="{FF2B5EF4-FFF2-40B4-BE49-F238E27FC236}">
                <a16:creationId xmlns:a16="http://schemas.microsoft.com/office/drawing/2014/main" id="{E643827F-81F2-44F7-A355-49228F95E3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2773" y="3613444"/>
            <a:ext cx="3005118" cy="2590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3693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" y="1"/>
            <a:ext cx="12192000" cy="111034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ru-RU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Стихотворение «Русский язык»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CD37E95-D9B0-4AFD-BCFD-5BA23ABC5989}"/>
              </a:ext>
            </a:extLst>
          </p:cNvPr>
          <p:cNvSpPr/>
          <p:nvPr/>
        </p:nvSpPr>
        <p:spPr>
          <a:xfrm>
            <a:off x="895912" y="1827985"/>
            <a:ext cx="5787520" cy="3754874"/>
          </a:xfrm>
          <a:prstGeom prst="rect">
            <a:avLst/>
          </a:prstGeom>
          <a:ln w="381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  Это стихотворение - итог, подводящее некую определенную черту долгих и порой неутешительных, нелицеприятных</a:t>
            </a:r>
            <a:b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«раздумий» о Родине.</a:t>
            </a:r>
          </a:p>
          <a:p>
            <a:pPr>
              <a:spcBef>
                <a:spcPct val="50000"/>
              </a:spcBef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  Совсем скоро русского писателя не станет. </a:t>
            </a:r>
          </a:p>
        </p:txBody>
      </p:sp>
      <p:pic>
        <p:nvPicPr>
          <p:cNvPr id="7172" name="Picture 4" descr="Богомолова Марина | Стихотворение в прозе И.Тургенева «Русский язык» |  Журнал «Русский язык» № 42/2003">
            <a:extLst>
              <a:ext uri="{FF2B5EF4-FFF2-40B4-BE49-F238E27FC236}">
                <a16:creationId xmlns:a16="http://schemas.microsoft.com/office/drawing/2014/main" id="{C50BA36F-1BF5-4065-B00F-9FCB6EEDFC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3769" y="1827985"/>
            <a:ext cx="4150849" cy="354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96078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" y="1"/>
            <a:ext cx="12192000" cy="111034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ru-RU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Стихотворение «Воробей» </a:t>
            </a:r>
            <a:endParaRPr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6A20970-0D9D-4F79-B390-E7CFD501D4B4}"/>
              </a:ext>
            </a:extLst>
          </p:cNvPr>
          <p:cNvSpPr/>
          <p:nvPr/>
        </p:nvSpPr>
        <p:spPr>
          <a:xfrm>
            <a:off x="6395250" y="1830322"/>
            <a:ext cx="51926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111111"/>
                </a:solidFill>
                <a:latin typeface="Arial" panose="020B0604020202020204" pitchFamily="34" charset="0"/>
              </a:rPr>
              <a:t>… одно из немногих произведений из цикла «Стихотворения в прозе».</a:t>
            </a:r>
            <a:endParaRPr lang="ru-RU" sz="320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2E47B72-D190-4B56-8049-3C453E7E8464}"/>
              </a:ext>
            </a:extLst>
          </p:cNvPr>
          <p:cNvSpPr/>
          <p:nvPr/>
        </p:nvSpPr>
        <p:spPr>
          <a:xfrm>
            <a:off x="821095" y="4991878"/>
            <a:ext cx="1053270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Тургенев написал его в апреле 1878 года, а опубликовал в «Русском вестнике» только в 1882-м г., незадолго до своей смерти.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96" name="Picture 4" descr="Чудо поэтической прозы»: И.С. Тургенев и Алоизиюс Бертран (к 140-летию  цикла «Senilia. Стихотворения в прозе») | Камертон">
            <a:extLst>
              <a:ext uri="{FF2B5EF4-FFF2-40B4-BE49-F238E27FC236}">
                <a16:creationId xmlns:a16="http://schemas.microsoft.com/office/drawing/2014/main" id="{C27F7D8C-2467-4DE4-940E-7DFAC725D9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95" y="1334278"/>
            <a:ext cx="5085184" cy="343366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3253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" y="1"/>
            <a:ext cx="12192000" cy="111034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ru-RU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Тема </a:t>
            </a:r>
            <a:endParaRPr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E97C437-EDFE-457C-B205-C44BB8EB8214}"/>
              </a:ext>
            </a:extLst>
          </p:cNvPr>
          <p:cNvSpPr/>
          <p:nvPr/>
        </p:nvSpPr>
        <p:spPr>
          <a:xfrm>
            <a:off x="4488024" y="1604495"/>
            <a:ext cx="7511143" cy="4401205"/>
          </a:xfrm>
          <a:prstGeom prst="rect">
            <a:avLst/>
          </a:prstGeom>
          <a:ln w="381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  Стихотворение посвящается тому чувству, которое, по мнению писателя, сильнее смерти. И это любовь. Хотя история посвящена любви родителя к ребенку, Тургенев посвятил этот стих в прозе не только ей, но и всему большому чувству в принципе. Главная мысль стихотворения – самоотверженность в любви, которая способна победить даже смерть.</a:t>
            </a:r>
          </a:p>
        </p:txBody>
      </p:sp>
      <p:pic>
        <p:nvPicPr>
          <p:cNvPr id="9218" name="Picture 2" descr="Сообщество иллюстраторов | Иллюстрация &quot;Воробей&quot;.">
            <a:extLst>
              <a:ext uri="{FF2B5EF4-FFF2-40B4-BE49-F238E27FC236}">
                <a16:creationId xmlns:a16="http://schemas.microsoft.com/office/drawing/2014/main" id="{0220F3DC-D7E7-4641-B6AE-9F983E9A24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821" y="1716833"/>
            <a:ext cx="3452326" cy="4288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6517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" y="1"/>
            <a:ext cx="12192000" cy="111034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ru-RU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Композиция </a:t>
            </a:r>
            <a:endParaRPr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6ADED6A-A3D5-4ED4-B1FB-D22B1A020F0B}"/>
              </a:ext>
            </a:extLst>
          </p:cNvPr>
          <p:cNvSpPr/>
          <p:nvPr/>
        </p:nvSpPr>
        <p:spPr>
          <a:xfrm>
            <a:off x="223935" y="1332446"/>
            <a:ext cx="1170058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    Тургенев создает традиционную композицию. Сначала идет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зачин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– неспешная завязка: охотник и его собака возвращаются домой.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Кульминация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действия стремительна – пес Трезор заметил птенца и собирается схватить его, а вот старый воробей уже заслоняет того стоим телом.</a:t>
            </a:r>
            <a:r>
              <a:rPr lang="ru-RU" sz="2800" dirty="0"/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Развязка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– большая собака отступает перед маленьким воробышком.</a:t>
            </a:r>
          </a:p>
        </p:txBody>
      </p:sp>
      <p:pic>
        <p:nvPicPr>
          <p:cNvPr id="10242" name="Picture 2" descr="Школьное чтиво: &quot;Воробей&quot;">
            <a:extLst>
              <a:ext uri="{FF2B5EF4-FFF2-40B4-BE49-F238E27FC236}">
                <a16:creationId xmlns:a16="http://schemas.microsoft.com/office/drawing/2014/main" id="{C85B95CD-EDBF-430B-B20C-08102B59EF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642" y="4232205"/>
            <a:ext cx="4526195" cy="2337472"/>
          </a:xfrm>
          <a:prstGeom prst="snip2DiagRect">
            <a:avLst>
              <a:gd name="adj1" fmla="val 23510"/>
              <a:gd name="adj2" fmla="val 1666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4009309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" y="1"/>
            <a:ext cx="12192000" cy="111034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ru-RU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Средства выразительности</a:t>
            </a:r>
            <a:endParaRPr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9AAFC3C-7949-47E5-A3F8-3091B2B4470A}"/>
              </a:ext>
            </a:extLst>
          </p:cNvPr>
          <p:cNvSpPr/>
          <p:nvPr/>
        </p:nvSpPr>
        <p:spPr>
          <a:xfrm>
            <a:off x="4497355" y="1481736"/>
            <a:ext cx="7501812" cy="353943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В основном это яркие, эмоционально окрашенные </a:t>
            </a:r>
            <a:r>
              <a:rPr lang="ru-RU" sz="28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эпитеты</a:t>
            </a:r>
            <a:r>
              <a:rPr lang="ru-RU" sz="2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– “</a:t>
            </a:r>
            <a:r>
              <a:rPr lang="ru-RU" sz="28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молодой воробей”, “едва прораставшие крылышки</a:t>
            </a:r>
            <a:r>
              <a:rPr lang="ru-RU" sz="2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 “</a:t>
            </a:r>
            <a:r>
              <a:rPr lang="ru-RU" sz="28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старый черногрудый воробей”, “отчаянный жалкий писк”, “зубастая раскрытая пасть”, “маленькое тело”, “безопасная ветка”, “любовный порыв”.</a:t>
            </a:r>
            <a:endParaRPr lang="ru-RU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1112D11-596E-4096-961D-8760288DB97A}"/>
              </a:ext>
            </a:extLst>
          </p:cNvPr>
          <p:cNvSpPr/>
          <p:nvPr/>
        </p:nvSpPr>
        <p:spPr>
          <a:xfrm>
            <a:off x="382555" y="5103840"/>
            <a:ext cx="11103429" cy="138499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Выразительность произведению придают и </a:t>
            </a:r>
            <a:r>
              <a:rPr lang="ru-RU" sz="28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метафоры</a:t>
            </a:r>
            <a:r>
              <a:rPr lang="ru-RU" sz="2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– </a:t>
            </a:r>
            <a:r>
              <a:rPr lang="ru-RU" sz="2800" b="1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“ветер сильно качал”, “камнем упал”, “голосок одичал и охрип”, “сила сбросила его”.</a:t>
            </a:r>
            <a:endParaRPr lang="ru-RU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281" name="Picture 17" descr="Александр Куприн, Истории про животных – читать онлайн полностью – ЛитРес">
            <a:extLst>
              <a:ext uri="{FF2B5EF4-FFF2-40B4-BE49-F238E27FC236}">
                <a16:creationId xmlns:a16="http://schemas.microsoft.com/office/drawing/2014/main" id="{B9DDE625-D40A-450F-BCDB-94C688C33A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546" y="1193016"/>
            <a:ext cx="4032865" cy="382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85136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" y="1"/>
            <a:ext cx="12192000" cy="111034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ru-RU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Идея </a:t>
            </a:r>
            <a:endParaRPr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2AAFB59-CD09-4B5D-9320-3890E5D219A4}"/>
              </a:ext>
            </a:extLst>
          </p:cNvPr>
          <p:cNvSpPr/>
          <p:nvPr/>
        </p:nvSpPr>
        <p:spPr>
          <a:xfrm>
            <a:off x="5220393" y="1645921"/>
            <a:ext cx="6676138" cy="4304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Идея стихотворения в том, что любовь сильнее смерти и страха смерти, что только её, любовью, держится и движется наша жизнь.   Это чувство присуще не только людям, но и животным. Автор этим хотел сказать, что надо беречь друг друга, жалеть других и ценить любую жизнь.</a:t>
            </a:r>
          </a:p>
          <a:p>
            <a:r>
              <a:rPr lang="ru-RU" dirty="0"/>
              <a:t> 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Пятьдесят недостатков ружейного охотника и пятьдесят недостатков легавой  собаки - Иван Тургенев">
            <a:extLst>
              <a:ext uri="{FF2B5EF4-FFF2-40B4-BE49-F238E27FC236}">
                <a16:creationId xmlns:a16="http://schemas.microsoft.com/office/drawing/2014/main" id="{827BACB3-2E72-49A2-8B12-8A63A6E7DF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012" y="1443841"/>
            <a:ext cx="3666929" cy="397031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10306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" y="1"/>
            <a:ext cx="12192000" cy="111034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ru-RU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192E50B-C1B2-4A50-85B4-4786918FA807}"/>
              </a:ext>
            </a:extLst>
          </p:cNvPr>
          <p:cNvSpPr/>
          <p:nvPr/>
        </p:nvSpPr>
        <p:spPr>
          <a:xfrm>
            <a:off x="6384176" y="1672036"/>
            <a:ext cx="56230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Иван Сергеевич Тургенев – великий мастер слова. Он умеет зацепить струны человеческой души, способен пробудить в людях лучшие стремления.</a:t>
            </a:r>
          </a:p>
          <a:p>
            <a:r>
              <a:rPr lang="ru-RU" sz="2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После прочтения этого произведения появляется желание дарить настоящую любовь и творить добро.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292" name="Picture 4" descr="ᐈ И с тургенева фото, фотографии тургенев | скачать на Depositphotos®">
            <a:extLst>
              <a:ext uri="{FF2B5EF4-FFF2-40B4-BE49-F238E27FC236}">
                <a16:creationId xmlns:a16="http://schemas.microsoft.com/office/drawing/2014/main" id="{B3DEE8A4-58F6-4F26-AB17-74AA07E25B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905" y="1288766"/>
            <a:ext cx="2645617" cy="358684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По тургеневским местам Орловщины">
            <a:extLst>
              <a:ext uri="{FF2B5EF4-FFF2-40B4-BE49-F238E27FC236}">
                <a16:creationId xmlns:a16="http://schemas.microsoft.com/office/drawing/2014/main" id="{5BECF72C-8F9A-4387-B39B-19880C98B2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692" y="2901820"/>
            <a:ext cx="2645617" cy="37792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79377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Биография И.С. Тургенева.">
            <a:extLst>
              <a:ext uri="{FF2B5EF4-FFF2-40B4-BE49-F238E27FC236}">
                <a16:creationId xmlns:a16="http://schemas.microsoft.com/office/drawing/2014/main" id="{FDDD24E9-9DCA-452A-8E0E-B20F12C504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78" y="388824"/>
            <a:ext cx="5038529" cy="608035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92DE6D6-0217-4E7E-8CDC-E3E468220692}"/>
              </a:ext>
            </a:extLst>
          </p:cNvPr>
          <p:cNvSpPr/>
          <p:nvPr/>
        </p:nvSpPr>
        <p:spPr>
          <a:xfrm>
            <a:off x="6260841" y="461778"/>
            <a:ext cx="5831631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ЧИТАТЕЛЮ</a:t>
            </a:r>
          </a:p>
          <a:p>
            <a:pPr algn="ctr"/>
            <a:r>
              <a:rPr lang="ru-RU" sz="28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Добрый мой читатель, не пробегай этих стихотворений </a:t>
            </a:r>
            <a:r>
              <a:rPr lang="ru-RU" sz="2800" b="1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сподряд</a:t>
            </a:r>
            <a:r>
              <a:rPr lang="ru-RU" sz="28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тебе, вероятно, скучно станет — и книга вывалится у тебя из рук. Но читай их враздробь: сегодня одно, завтра другое, — и которое-нибудь из них, может быть, заронит тебе что-нибудь в душу.</a:t>
            </a:r>
          </a:p>
          <a:p>
            <a:pPr algn="ctr"/>
            <a:endParaRPr lang="ru-RU" sz="2800" b="1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2800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И.С.Тургенев</a:t>
            </a:r>
            <a:endParaRPr lang="ru-RU" sz="2800" b="1" i="1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0661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E70C08F-0C42-462B-8C67-987CF7E99FB4}"/>
              </a:ext>
            </a:extLst>
          </p:cNvPr>
          <p:cNvSpPr/>
          <p:nvPr/>
        </p:nvSpPr>
        <p:spPr>
          <a:xfrm>
            <a:off x="186431" y="1614347"/>
            <a:ext cx="11825056" cy="4524315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</a:t>
            </a:r>
            <a:endParaRPr lang="ru-RU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Особенности жанра стихотворений в прозе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Стихотворение «Русский язык»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Стихотворение «Воробей»</a:t>
            </a: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F2208386-0549-4734-9DDD-3B632260A04E}"/>
              </a:ext>
            </a:extLst>
          </p:cNvPr>
          <p:cNvSpPr/>
          <p:nvPr/>
        </p:nvSpPr>
        <p:spPr>
          <a:xfrm>
            <a:off x="1" y="1"/>
            <a:ext cx="12192000" cy="83127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ru-RU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</a:t>
            </a:r>
          </a:p>
        </p:txBody>
      </p:sp>
    </p:spTree>
    <p:extLst>
      <p:ext uri="{BB962C8B-B14F-4D97-AF65-F5344CB8AC3E}">
        <p14:creationId xmlns:p14="http://schemas.microsoft.com/office/powerpoint/2010/main" val="3320414256"/>
      </p:ext>
    </p:extLst>
  </p:cSld>
  <p:clrMapOvr>
    <a:masterClrMapping/>
  </p:clrMapOvr>
  <p:transition spd="med">
    <p:pull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C1FDA60-4B6F-4084-A364-3D9BFE8B10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BBD50A0F-E09F-4AD3-AE8D-4CE369D9B7CF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 anchor="ctr"/>
          <a:lstStyle/>
          <a:p>
            <a:pPr algn="ctr"/>
            <a:r>
              <a:rPr lang="ru-RU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 для самостоятельной работы</a:t>
            </a:r>
          </a:p>
          <a:p>
            <a:pPr lvl="1"/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 marL="1028700" lvl="1" indent="-571500">
              <a:buFont typeface="Wingdings" panose="05000000000000000000" pitchFamily="2" charset="2"/>
              <a:buChar char="v"/>
            </a:pP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    Прочитайте стихотворение в прозе «Воробей» и подготовьте его выразительное чтение.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316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" y="1"/>
            <a:ext cx="12192000" cy="111034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ru-RU" altLang="ru-RU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1882 год</a:t>
            </a:r>
            <a:endParaRPr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15" descr="Франция">
            <a:extLst>
              <a:ext uri="{FF2B5EF4-FFF2-40B4-BE49-F238E27FC236}">
                <a16:creationId xmlns:a16="http://schemas.microsoft.com/office/drawing/2014/main" id="{4245CA28-8AB4-4703-AE86-F7819167F4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20835" y="3345401"/>
            <a:ext cx="5456808" cy="3273641"/>
          </a:xfrm>
          <a:prstGeom prst="rect">
            <a:avLst/>
          </a:prstGeom>
          <a:ln w="571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4" name="Picture 9" descr="тургенев2">
            <a:extLst>
              <a:ext uri="{FF2B5EF4-FFF2-40B4-BE49-F238E27FC236}">
                <a16:creationId xmlns:a16="http://schemas.microsoft.com/office/drawing/2014/main" id="{D425BA1F-6696-4081-B3F5-D4F9E7FC66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025414" y="1285042"/>
            <a:ext cx="3810000" cy="5334000"/>
          </a:xfrm>
          <a:prstGeom prst="rect">
            <a:avLst/>
          </a:prstGeom>
          <a:ln w="571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B24BDEC-0640-4D66-B467-B5F061DD2523}"/>
              </a:ext>
            </a:extLst>
          </p:cNvPr>
          <p:cNvSpPr/>
          <p:nvPr/>
        </p:nvSpPr>
        <p:spPr>
          <a:xfrm>
            <a:off x="432262" y="1266714"/>
            <a:ext cx="75931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Последние годы жизни, будучи больным, тоскуя по России, писатель Иван Сергеевич Тургенев проводит во Франции. </a:t>
            </a:r>
          </a:p>
        </p:txBody>
      </p:sp>
    </p:spTree>
    <p:extLst>
      <p:ext uri="{BB962C8B-B14F-4D97-AF65-F5344CB8AC3E}">
        <p14:creationId xmlns:p14="http://schemas.microsoft.com/office/powerpoint/2010/main" val="1240910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0" descr="спасск">
            <a:extLst>
              <a:ext uri="{FF2B5EF4-FFF2-40B4-BE49-F238E27FC236}">
                <a16:creationId xmlns:a16="http://schemas.microsoft.com/office/drawing/2014/main" id="{744D6EBD-DAC8-4160-A7A4-1DA1B1BAC322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075" y="2058194"/>
            <a:ext cx="5181600" cy="3886200"/>
          </a:xfrm>
          <a:ln w="571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8" name="Picture 18" descr="Спассколутов">
            <a:extLst>
              <a:ext uri="{FF2B5EF4-FFF2-40B4-BE49-F238E27FC236}">
                <a16:creationId xmlns:a16="http://schemas.microsoft.com/office/drawing/2014/main" id="{EBEBF8E2-B8F3-461C-9FB9-9FFACEBCBE8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38699" y="2058194"/>
            <a:ext cx="5181600" cy="3886200"/>
          </a:xfrm>
          <a:ln w="571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" name="Rectangle 10">
            <a:extLst>
              <a:ext uri="{FF2B5EF4-FFF2-40B4-BE49-F238E27FC236}">
                <a16:creationId xmlns:a16="http://schemas.microsoft.com/office/drawing/2014/main" id="{88540C63-9445-4506-8AA2-18409CE895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8887" y="365125"/>
            <a:ext cx="11105804" cy="1325563"/>
          </a:xfrm>
          <a:solidFill>
            <a:schemeClr val="accent4">
              <a:lumMod val="20000"/>
              <a:lumOff val="80000"/>
            </a:schemeClr>
          </a:solidFill>
          <a:ln w="57150">
            <a:noFill/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ru-RU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Последний раз он побывал на Родине в 1881 году.</a:t>
            </a:r>
            <a:br>
              <a:rPr lang="ru-RU" altLang="ru-RU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Спасское - </a:t>
            </a:r>
            <a:r>
              <a:rPr lang="ru-RU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Лутовиново</a:t>
            </a: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" y="1"/>
            <a:ext cx="12192000" cy="111034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ru-RU" altLang="ru-RU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 с 1878-1882 гг. 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1DB0122-C076-4E0B-B9CB-43F3FEA9E483}"/>
              </a:ext>
            </a:extLst>
          </p:cNvPr>
          <p:cNvSpPr/>
          <p:nvPr/>
        </p:nvSpPr>
        <p:spPr>
          <a:xfrm>
            <a:off x="5087390" y="1110343"/>
            <a:ext cx="70395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“Стихотворения в прозе” были написаны </a:t>
            </a:r>
            <a:r>
              <a:rPr lang="ru-RU" sz="2800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И.С.Тургеневым</a:t>
            </a:r>
            <a:r>
              <a:rPr lang="ru-RU" sz="2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конце жизни. Всего Иваном Сергеевичем за границей было написано 83 стихотворения, в которых отразился весь писатель, его большой восхитительный ум, тонкое эстетическое миропонимание, неизбывная скорбь одинокого и бездомного человека…</a:t>
            </a:r>
          </a:p>
          <a:p>
            <a:pPr algn="just"/>
            <a:r>
              <a:rPr lang="ru-RU" sz="2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Жанр своих произведений сам писатель определил как “стихотворения без рифмы и размера”.</a:t>
            </a:r>
          </a:p>
        </p:txBody>
      </p:sp>
      <p:pic>
        <p:nvPicPr>
          <p:cNvPr id="1026" name="Picture 2" descr="И. С. Тургенев (1818–1883) | Президентская библиотека имени Б.Н. Ельцина">
            <a:extLst>
              <a:ext uri="{FF2B5EF4-FFF2-40B4-BE49-F238E27FC236}">
                <a16:creationId xmlns:a16="http://schemas.microsoft.com/office/drawing/2014/main" id="{6ACC7A56-E38B-4F72-B495-4A66A2F99D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2" y="1491449"/>
            <a:ext cx="5447931" cy="320483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4262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C0088863-1073-4391-94A6-DE2FAFBF90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62200" y="277814"/>
            <a:ext cx="7848600" cy="6365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3200" b="1"/>
              <a:t>Черты стихотворения в прозе:</a:t>
            </a:r>
            <a:br>
              <a:rPr lang="ru-RU" altLang="ru-RU" sz="3200"/>
            </a:br>
            <a:endParaRPr lang="ru-RU" altLang="ru-RU" sz="3200"/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AE0FF5F5-EBAD-4398-8971-9AE1DCE0CE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6330" y="914401"/>
            <a:ext cx="11611992" cy="5752729"/>
          </a:xfr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Лиризм, воссоздающий душевный строй, настроение автора.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Автобиографичность, рассказ от 1-го лица.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Дневниковость, носящая исповедальный характер.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Философские раздумья над основными понятиями бытия: жизнь и смерть, дружба и любовь, правда и ложь.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Глубокий контакт с читателем.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Законченность, краткость и сжатость огромных временных и пространственных величин до одной фразы.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Острейшая наблюдательность, позволяющая бытовой детали превратиться в символ.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Ритмико-синтаксическая упорядоченность, выдержанность в одном музыкальном ключе.</a:t>
            </a: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F9F71630-75DB-45C1-BF1C-928F31F5B88A}"/>
              </a:ext>
            </a:extLst>
          </p:cNvPr>
          <p:cNvSpPr/>
          <p:nvPr/>
        </p:nvSpPr>
        <p:spPr>
          <a:xfrm>
            <a:off x="1" y="1"/>
            <a:ext cx="12192000" cy="78123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ru-RU" alt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Черты стихотворения в прозе:</a:t>
            </a:r>
            <a:br>
              <a:rPr lang="ru-RU" altLang="ru-RU" sz="6000" dirty="0"/>
            </a:br>
            <a:endParaRPr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30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30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3000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3000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3000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2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3000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3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3000"/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" y="1"/>
            <a:ext cx="12192000" cy="111034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ru-RU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жанра</a:t>
            </a:r>
            <a:endParaRPr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4538E61-FFF0-4A01-B569-CE37C827F8F0}"/>
              </a:ext>
            </a:extLst>
          </p:cNvPr>
          <p:cNvSpPr/>
          <p:nvPr/>
        </p:nvSpPr>
        <p:spPr>
          <a:xfrm>
            <a:off x="3879542" y="1160878"/>
            <a:ext cx="8078679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  Стихотворение в прозе –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лирическое произведение в прозаической форме. </a:t>
            </a:r>
          </a:p>
          <a:p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  Лирика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– это один из трёх родов литературы. В лирическом произведении изображается состояние человека в отдельный момент его жизни, выражаются чувства, мысли и переживания героя.</a:t>
            </a: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 Проза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– одна из форм литературы. Стихотворение в прозе графически оформляется как проза, в нём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отсутствует ритм и рифма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Чем отличается литература от других видов искусства">
            <a:extLst>
              <a:ext uri="{FF2B5EF4-FFF2-40B4-BE49-F238E27FC236}">
                <a16:creationId xmlns:a16="http://schemas.microsoft.com/office/drawing/2014/main" id="{A9E21815-6D38-4D71-B275-33357ADEF1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842" y="2060405"/>
            <a:ext cx="3449946" cy="2737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96027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7" name="Таблица 6146"/>
          <p:cNvGraphicFramePr/>
          <p:nvPr>
            <p:extLst>
              <p:ext uri="{D42A27DB-BD31-4B8C-83A1-F6EECF244321}">
                <p14:modId xmlns:p14="http://schemas.microsoft.com/office/powerpoint/2010/main" val="1044247954"/>
              </p:ext>
            </p:extLst>
          </p:nvPr>
        </p:nvGraphicFramePr>
        <p:xfrm>
          <a:off x="158620" y="65314"/>
          <a:ext cx="11849878" cy="6718041"/>
        </p:xfrm>
        <a:graphic>
          <a:graphicData uri="http://schemas.openxmlformats.org/drawingml/2006/table">
            <a:tbl>
              <a:tblPr/>
              <a:tblGrid>
                <a:gridCol w="59249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4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5679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Стихотворение</a:t>
                      </a:r>
                      <a:endParaRPr lang="ru-RU" alt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Стихотворение</a:t>
                      </a:r>
                      <a:r>
                        <a:rPr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 </a:t>
                      </a:r>
                      <a:r>
                        <a:rPr sz="2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прозе</a:t>
                      </a:r>
                      <a:endParaRPr lang="ru-RU" alt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82362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</a:t>
                      </a:r>
                      <a:r>
                        <a:rPr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Небольшое</a:t>
                      </a:r>
                      <a:r>
                        <a:rPr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чаще</a:t>
                      </a:r>
                      <a:r>
                        <a:rPr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r>
                        <a:rPr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лирическое</a:t>
                      </a:r>
                      <a:r>
                        <a:rPr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произведение</a:t>
                      </a:r>
                      <a:r>
                        <a:rPr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  </a:t>
                      </a:r>
                      <a:br>
                        <a:rPr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созданное</a:t>
                      </a:r>
                      <a:r>
                        <a:rPr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</a:t>
                      </a:r>
                      <a:r>
                        <a:rPr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законам</a:t>
                      </a:r>
                      <a:r>
                        <a:rPr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 </a:t>
                      </a:r>
                      <a:br>
                        <a:rPr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стихотворной</a:t>
                      </a:r>
                      <a:r>
                        <a:rPr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речи</a:t>
                      </a:r>
                      <a:r>
                        <a:rPr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br>
                        <a:rPr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br>
                        <a:rPr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</a:t>
                      </a:r>
                      <a:r>
                        <a:rPr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речь</a:t>
                      </a:r>
                      <a:r>
                        <a:rPr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ритмически</a:t>
                      </a:r>
                      <a:r>
                        <a:rPr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упорядоченная</a:t>
                      </a:r>
                      <a:r>
                        <a:rPr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</a:t>
                      </a:r>
                      <a:br>
                        <a:rPr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</a:t>
                      </a:r>
                      <a:r>
                        <a:rPr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присущи</a:t>
                      </a:r>
                      <a:r>
                        <a:rPr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рифма</a:t>
                      </a:r>
                      <a:r>
                        <a:rPr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метр</a:t>
                      </a:r>
                      <a:r>
                        <a:rPr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размер</a:t>
                      </a:r>
                      <a:r>
                        <a:rPr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lvl="0" indent="0">
                        <a:buNone/>
                      </a:pPr>
                      <a:endParaRPr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>
                        <a:buNone/>
                      </a:pPr>
                      <a:r>
                        <a:rPr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</a:t>
                      </a:r>
                      <a:r>
                        <a:rPr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Задача</a:t>
                      </a:r>
                      <a:r>
                        <a:rPr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передача</a:t>
                      </a:r>
                      <a:r>
                        <a:rPr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чувств</a:t>
                      </a:r>
                      <a:r>
                        <a:rPr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переживаний</a:t>
                      </a:r>
                      <a:r>
                        <a:rPr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вызванных</a:t>
                      </a:r>
                      <a:r>
                        <a:rPr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теми</a:t>
                      </a:r>
                      <a:r>
                        <a:rPr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или</a:t>
                      </a:r>
                      <a:r>
                        <a:rPr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иными</a:t>
                      </a:r>
                      <a:r>
                        <a:rPr lang="ru-RU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жизненными</a:t>
                      </a:r>
                      <a:r>
                        <a:rPr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 </a:t>
                      </a:r>
                      <a:r>
                        <a:rPr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впечатлениями</a:t>
                      </a:r>
                      <a:endParaRPr lang="ru-RU" alt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533400" lvl="0" indent="-533400">
                        <a:buFontTx/>
                        <a:buAutoNum type="arabicPeriod"/>
                      </a:pPr>
                      <a:r>
                        <a:rPr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Небольшое</a:t>
                      </a:r>
                      <a:r>
                        <a:rPr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прозаическое</a:t>
                      </a:r>
                      <a:r>
                        <a:rPr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произведение</a:t>
                      </a:r>
                      <a:r>
                        <a:rPr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лирического</a:t>
                      </a:r>
                      <a:r>
                        <a:rPr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характера</a:t>
                      </a:r>
                      <a:br>
                        <a:rPr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33400" lvl="0" indent="-533400">
                        <a:buFontTx/>
                        <a:buAutoNum type="arabicPeriod"/>
                      </a:pPr>
                      <a:endParaRPr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33400" lvl="0" indent="-533400">
                        <a:buFontTx/>
                        <a:buNone/>
                      </a:pPr>
                      <a:r>
                        <a:rPr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------------------------</a:t>
                      </a:r>
                      <a:br>
                        <a:rPr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------------------------</a:t>
                      </a:r>
                    </a:p>
                    <a:p>
                      <a:pPr marL="533400" lvl="0" indent="-533400">
                        <a:buNone/>
                      </a:pPr>
                      <a:endParaRPr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33400" lvl="0" indent="-533400">
                        <a:buNone/>
                      </a:pPr>
                      <a:br>
                        <a:rPr lang="ru-RU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</a:t>
                      </a:r>
                      <a:r>
                        <a:rPr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Задача</a:t>
                      </a:r>
                      <a:r>
                        <a:rPr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передача</a:t>
                      </a:r>
                      <a:r>
                        <a:rPr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чувств</a:t>
                      </a:r>
                      <a:r>
                        <a:rPr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ru-RU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переживаний</a:t>
                      </a:r>
                      <a:r>
                        <a:rPr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вызванных</a:t>
                      </a:r>
                      <a:r>
                        <a:rPr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теми</a:t>
                      </a:r>
                      <a:r>
                        <a:rPr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или</a:t>
                      </a:r>
                      <a:r>
                        <a:rPr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иными</a:t>
                      </a:r>
                      <a:r>
                        <a:rPr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жизненными</a:t>
                      </a:r>
                      <a:r>
                        <a:rPr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 </a:t>
                      </a:r>
                      <a:r>
                        <a:rPr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впечатлениями</a:t>
                      </a:r>
                      <a:endParaRPr lang="ru-RU" alt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" y="1"/>
            <a:ext cx="12192000" cy="111034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ru-RU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Вывод:</a:t>
            </a:r>
            <a:endParaRPr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916A917-7162-4689-8CF1-B5FB63282E6A}"/>
              </a:ext>
            </a:extLst>
          </p:cNvPr>
          <p:cNvSpPr/>
          <p:nvPr/>
        </p:nvSpPr>
        <p:spPr>
          <a:xfrm>
            <a:off x="731520" y="1603031"/>
            <a:ext cx="110717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har char="•"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Произведение имеет небольшой объём;</a:t>
            </a:r>
          </a:p>
          <a:p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har char="•"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Оно разделено на мелкие абзацы;</a:t>
            </a:r>
          </a:p>
          <a:p>
            <a:pPr>
              <a:buChar char="•"/>
            </a:pP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har char="•"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Присутствует лирическое начало – повествование ведётся от 1 лица;</a:t>
            </a:r>
          </a:p>
          <a:p>
            <a:pPr>
              <a:buChar char="•"/>
            </a:pP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har char="•"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Произведение отличается эмоциональностью.</a:t>
            </a:r>
          </a:p>
        </p:txBody>
      </p:sp>
    </p:spTree>
    <p:extLst>
      <p:ext uri="{BB962C8B-B14F-4D97-AF65-F5344CB8AC3E}">
        <p14:creationId xmlns:p14="http://schemas.microsoft.com/office/powerpoint/2010/main" val="266223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1635</TotalTime>
  <Words>725</Words>
  <Application>Microsoft Office PowerPoint</Application>
  <PresentationFormat>Широкоэкранный</PresentationFormat>
  <Paragraphs>86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       Последний раз он побывал на Родине в 1881 году. Спасское - Лутовиново</vt:lpstr>
      <vt:lpstr>Презентация PowerPoint</vt:lpstr>
      <vt:lpstr>Черты стихотворения в прозе: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vika vika</cp:lastModifiedBy>
  <cp:revision>158</cp:revision>
  <dcterms:created xsi:type="dcterms:W3CDTF">2020-10-21T13:45:23Z</dcterms:created>
  <dcterms:modified xsi:type="dcterms:W3CDTF">2021-03-17T19:27:33Z</dcterms:modified>
</cp:coreProperties>
</file>