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1360" r:id="rId2"/>
    <p:sldId id="1395" r:id="rId3"/>
    <p:sldId id="1359" r:id="rId4"/>
    <p:sldId id="258" r:id="rId5"/>
    <p:sldId id="1393" r:id="rId6"/>
    <p:sldId id="260" r:id="rId7"/>
    <p:sldId id="1401" r:id="rId8"/>
    <p:sldId id="1411" r:id="rId9"/>
    <p:sldId id="1402" r:id="rId10"/>
    <p:sldId id="1410" r:id="rId11"/>
    <p:sldId id="1400" r:id="rId12"/>
    <p:sldId id="1398" r:id="rId13"/>
    <p:sldId id="1399" r:id="rId14"/>
    <p:sldId id="1397" r:id="rId15"/>
    <p:sldId id="1407" r:id="rId16"/>
    <p:sldId id="1409" r:id="rId17"/>
    <p:sldId id="1408" r:id="rId18"/>
    <p:sldId id="1405" r:id="rId19"/>
    <p:sldId id="1403" r:id="rId20"/>
    <p:sldId id="137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68" autoAdjust="0"/>
  </p:normalViewPr>
  <p:slideViewPr>
    <p:cSldViewPr snapToGrid="0" showGuides="1">
      <p:cViewPr varScale="1">
        <p:scale>
          <a:sx n="69" d="100"/>
          <a:sy n="69" d="100"/>
        </p:scale>
        <p:origin x="90" y="112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1E8F9-CEC1-45EC-BCD9-B1CC25037306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AD256-8EC1-4E12-92FB-44C4E187E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21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6A3AE-ACA2-40A2-99B8-4BEEEA6B8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8A3732-F4B5-48F1-8143-8ECC7D82A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03717-4D3F-4FCC-A970-7F0976D5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66E55E-CD77-4709-8062-D7153223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19732E-B910-4D24-99CF-22C7405CF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33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14028E-0A24-4E54-867D-6FA0FF572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7E3ACDD-515E-4539-A782-1549EDFD3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1F0796-28CC-45DC-9092-66D2F7388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F5A338-D98C-4225-A144-3333AF2C7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A5F3BF-EC49-4FE7-9E21-C5AD9B95C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2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687ACAC-29E1-4041-AE0D-F7EF28896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027291-F62C-44EC-A131-84C92F0F8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8B4427-D65A-404D-87A2-5F5075904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8BBA8C-1639-4CE4-B119-A943945F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ED6583-6EB3-4A3C-BFBA-B5EB7435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161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931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74150-6674-41B2-AB56-74A397E7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8844B1-60C1-47B9-9799-E195B2611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A616F6-71E8-4D52-84E2-7B9010158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F50463-DA7D-4E34-BBAD-16551A67E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0D4457-6638-4CB6-8CE8-DB75FBFF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83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76171-A331-43AC-A9E6-DE917D31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F93E70-E172-489D-9B64-5D1026128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08EFD8-0870-42C6-8CA1-946F70C5D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C68A0C-6F70-404B-8E59-86A38721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435911-8F81-4F9E-8B23-93023E8A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2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2B8198-8650-415C-A968-A111103AF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E89EE1-ECB1-4A56-B203-B26AA76FE6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36EF49-F6D2-4D6B-A518-0B5171DF7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911FF0-7319-4808-AC07-84D5F6D3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A96BDE-F5B4-49CE-988E-2E54E47C2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D13166-D00E-4D07-9865-1FD4EAE19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98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94B6E-F309-4928-AB56-4FE4D8F89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5C29C00-F7CA-4E94-AC2B-282636119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1C4576-DF4A-4385-9C91-F192935BC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CEF3A70-2BAE-41E7-9667-E13107E34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C74A5A8-651D-420C-8A39-0ACC91588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87DD24-E355-41AC-9014-705E9C6C4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BA275DC-2EA4-4496-983F-41950B4E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979C64-EF99-4B78-8CF2-1224AB39C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64283-148F-460A-8B87-E04204BBC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1407DC8-CFD4-452A-B2E6-942B17E71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1F2CEE7-87D4-4092-8D23-A9A83001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0B66BC-F03A-41B5-9FC9-AB1205A4F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7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24DE972-9DF9-4A75-8116-0D2F5548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3EE1066-1AA6-4394-B8AC-665231FA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9391B0-6DF1-4419-83EC-ACE624C1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06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B36B0D-D167-4D46-9F35-FF39C442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6BA021-908D-4347-A8B1-96067F3A5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896913-D812-4134-ABB6-76681C8D2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444ACD-0E9C-45CD-98AD-A0BA62F6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F1AE42-27BE-4A4F-A968-C8EFCEDE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9B15A0-8DBE-477C-9D86-57151BA8F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25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39EC69-F3A1-4182-8611-9519F7FD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93C28FA-E245-4FEC-84C8-2D5359F447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CC7E7F-5925-45A3-A13D-B84E7A49A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03CC42-17CD-48D2-8DE8-48B2B9E8A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D499DA-8628-4C31-91AB-D9E91B96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EB7E79-DF6C-4469-AAAC-DD8BC39D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1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131D0E-B520-4C57-A5F5-4A24315F9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892BDB-1732-4A09-935A-5B24143B3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9FF3E2-24AD-47BE-8268-23215698F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7B0519-DB3D-4B40-A365-D6B16D5956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998645-F74B-46F2-BC3C-B073A44BA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65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907694" y="2780889"/>
            <a:ext cx="5975346" cy="4030909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4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4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4400" b="1" dirty="0">
              <a:latin typeface="Arial"/>
              <a:cs typeface="Arial"/>
            </a:endParaRPr>
          </a:p>
          <a:p>
            <a:pPr marL="26841"/>
            <a:r>
              <a:rPr lang="ru-RU" sz="5400" b="1" spc="11" dirty="0" err="1">
                <a:solidFill>
                  <a:srgbClr val="2365C7"/>
                </a:solidFill>
                <a:latin typeface="Arial"/>
                <a:cs typeface="Arial"/>
              </a:rPr>
              <a:t>И.С.Тургенев</a:t>
            </a:r>
            <a:r>
              <a:rPr lang="ru-RU" sz="5400" b="1" spc="11" dirty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 marL="26841"/>
            <a:r>
              <a:rPr lang="ru-RU" sz="5400" b="1" spc="11" dirty="0">
                <a:solidFill>
                  <a:srgbClr val="2365C7"/>
                </a:solidFill>
                <a:latin typeface="Arial"/>
                <a:cs typeface="Arial"/>
              </a:rPr>
              <a:t>«Стихотворения в прозе».</a:t>
            </a:r>
          </a:p>
          <a:p>
            <a:pPr marL="26841"/>
            <a:endParaRPr sz="5400" b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6486" y="270014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6485" y="4593907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5" y="228332"/>
            <a:ext cx="1546444" cy="15300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31172" y="273855"/>
            <a:ext cx="1546444" cy="146332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514818" y="355010"/>
            <a:ext cx="366387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4800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24465" y="1066265"/>
            <a:ext cx="1357409" cy="905028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8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</a:p>
          <a:p>
            <a:pPr>
              <a:spcBef>
                <a:spcPts val="201"/>
              </a:spcBef>
            </a:pPr>
            <a:endParaRPr sz="2747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049236" y="456620"/>
            <a:ext cx="6469121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ru-RU" sz="7196" kern="0" spc="21" dirty="0">
                <a:solidFill>
                  <a:sysClr val="window" lastClr="FFFFFF"/>
                </a:solidFill>
              </a:rPr>
              <a:t>   Литература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8" name="Picture 4" descr="Иван Тургенев в кратком изложении">
            <a:extLst>
              <a:ext uri="{FF2B5EF4-FFF2-40B4-BE49-F238E27FC236}">
                <a16:creationId xmlns:a16="http://schemas.microsoft.com/office/drawing/2014/main" id="{87E27078-38D3-4918-91DD-123772FC6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33" y="2242457"/>
            <a:ext cx="3817397" cy="446906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462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Стихотворение «Русский язык»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Изображение 11267" descr="Русский_яз">
            <a:extLst>
              <a:ext uri="{FF2B5EF4-FFF2-40B4-BE49-F238E27FC236}">
                <a16:creationId xmlns:a16="http://schemas.microsoft.com/office/drawing/2014/main" id="{52D1863A-54C2-4EB7-B0ED-4F548FEE37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878" y="1240971"/>
            <a:ext cx="11420669" cy="54210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918725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Стихотворение «Русский язык»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78DCBEE-7FB5-4BE7-BA92-C0B1EEA8E71E}"/>
              </a:ext>
            </a:extLst>
          </p:cNvPr>
          <p:cNvSpPr/>
          <p:nvPr/>
        </p:nvSpPr>
        <p:spPr>
          <a:xfrm>
            <a:off x="864524" y="1843729"/>
            <a:ext cx="7492482" cy="3539430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Данное стихотворение в прозе не имеет сюжета, но оно понятно всем благодаря своей композиции и четко обозначенной позиции автора.  </a:t>
            </a:r>
          </a:p>
          <a:p>
            <a:r>
              <a:rPr lang="ru-RU" sz="28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Искренность чувств, глубина мысли, эмоциональная окраска – вот чем ценно произведение.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Богомолова Марина | Стихотворение в прозе И.Тургенева «Русский язык» |  Журнал «Русский язык» № 42/2003">
            <a:extLst>
              <a:ext uri="{FF2B5EF4-FFF2-40B4-BE49-F238E27FC236}">
                <a16:creationId xmlns:a16="http://schemas.microsoft.com/office/drawing/2014/main" id="{E643827F-81F2-44F7-A355-49228F95E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2773" y="3613444"/>
            <a:ext cx="3005118" cy="2590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693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Стихотворение «Русский язык»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CD37E95-D9B0-4AFD-BCFD-5BA23ABC5989}"/>
              </a:ext>
            </a:extLst>
          </p:cNvPr>
          <p:cNvSpPr/>
          <p:nvPr/>
        </p:nvSpPr>
        <p:spPr>
          <a:xfrm>
            <a:off x="895912" y="1827985"/>
            <a:ext cx="5787520" cy="3754874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Это стихотворение - итог, подводящее некую определенную черту долгих и порой неутешительных, нелицеприятных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«раздумий» о Родине.</a:t>
            </a:r>
          </a:p>
          <a:p>
            <a:pPr>
              <a:spcBef>
                <a:spcPct val="50000"/>
              </a:spcBef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Совсем скоро русского писателя не станет. </a:t>
            </a:r>
          </a:p>
        </p:txBody>
      </p:sp>
      <p:pic>
        <p:nvPicPr>
          <p:cNvPr id="7172" name="Picture 4" descr="Богомолова Марина | Стихотворение в прозе И.Тургенева «Русский язык» |  Журнал «Русский язык» № 42/2003">
            <a:extLst>
              <a:ext uri="{FF2B5EF4-FFF2-40B4-BE49-F238E27FC236}">
                <a16:creationId xmlns:a16="http://schemas.microsoft.com/office/drawing/2014/main" id="{C50BA36F-1BF5-4065-B00F-9FCB6EEDF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769" y="1827985"/>
            <a:ext cx="4150849" cy="354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9607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Стихотворение «Воробей» 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6A20970-0D9D-4F79-B390-E7CFD501D4B4}"/>
              </a:ext>
            </a:extLst>
          </p:cNvPr>
          <p:cNvSpPr/>
          <p:nvPr/>
        </p:nvSpPr>
        <p:spPr>
          <a:xfrm>
            <a:off x="6395250" y="1830322"/>
            <a:ext cx="51926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111111"/>
                </a:solidFill>
                <a:latin typeface="Arial" panose="020B0604020202020204" pitchFamily="34" charset="0"/>
              </a:rPr>
              <a:t>… одно из немногих произведений из цикла «Стихотворения в прозе».</a:t>
            </a:r>
            <a:endParaRPr lang="ru-RU" sz="32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2E47B72-D190-4B56-8049-3C453E7E8464}"/>
              </a:ext>
            </a:extLst>
          </p:cNvPr>
          <p:cNvSpPr/>
          <p:nvPr/>
        </p:nvSpPr>
        <p:spPr>
          <a:xfrm>
            <a:off x="821095" y="4991878"/>
            <a:ext cx="105327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Тургенев написал его в апреле 1878 года, а опубликовал в «Русском вестнике» только в 1882-м г., незадолго до своей смерти.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6" name="Picture 4" descr="Чудо поэтической прозы»: И.С. Тургенев и Алоизиюс Бертран (к 140-летию  цикла «Senilia. Стихотворения в прозе») | Камертон">
            <a:extLst>
              <a:ext uri="{FF2B5EF4-FFF2-40B4-BE49-F238E27FC236}">
                <a16:creationId xmlns:a16="http://schemas.microsoft.com/office/drawing/2014/main" id="{C27F7D8C-2467-4DE4-940E-7DFAC725D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95" y="1334278"/>
            <a:ext cx="5085184" cy="34336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25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Тема 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E97C437-EDFE-457C-B205-C44BB8EB8214}"/>
              </a:ext>
            </a:extLst>
          </p:cNvPr>
          <p:cNvSpPr/>
          <p:nvPr/>
        </p:nvSpPr>
        <p:spPr>
          <a:xfrm>
            <a:off x="4488024" y="1604495"/>
            <a:ext cx="7511143" cy="4401205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Стихотворение посвящается тому чувству, которое, по мнению писателя, сильнее смерти. И это любовь. Хотя история посвящена любви родителя к ребенку, Тургенев посвятил этот стих в прозе не только ей, но и всему большому чувству в принципе. Главная мысль стихотворения – самоотверженность в любви, которая способна победить даже смерть.</a:t>
            </a:r>
          </a:p>
        </p:txBody>
      </p:sp>
      <p:pic>
        <p:nvPicPr>
          <p:cNvPr id="9218" name="Picture 2" descr="Сообщество иллюстраторов | Иллюстрация &quot;Воробей&quot;.">
            <a:extLst>
              <a:ext uri="{FF2B5EF4-FFF2-40B4-BE49-F238E27FC236}">
                <a16:creationId xmlns:a16="http://schemas.microsoft.com/office/drawing/2014/main" id="{0220F3DC-D7E7-4641-B6AE-9F983E9A2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21" y="1716833"/>
            <a:ext cx="3452326" cy="428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517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Композиция 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6ADED6A-A3D5-4ED4-B1FB-D22B1A020F0B}"/>
              </a:ext>
            </a:extLst>
          </p:cNvPr>
          <p:cNvSpPr/>
          <p:nvPr/>
        </p:nvSpPr>
        <p:spPr>
          <a:xfrm>
            <a:off x="223935" y="1332446"/>
            <a:ext cx="1170058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Тургенев создает традиционную композицию. Сначала идет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зачин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 неспешная завязка: охотник и его собака возвращаются домой.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Кульминация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действия стремительна – пес Трезор заметил птенца и собирается схватить его, а вот старый воробей уже заслоняет того стоим телом.</a:t>
            </a:r>
            <a:r>
              <a:rPr lang="ru-RU" sz="2800" dirty="0"/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Развязка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– большая собака отступает перед маленьким воробышком.</a:t>
            </a:r>
          </a:p>
        </p:txBody>
      </p:sp>
      <p:pic>
        <p:nvPicPr>
          <p:cNvPr id="10242" name="Picture 2" descr="Школьное чтиво: &quot;Воробей&quot;">
            <a:extLst>
              <a:ext uri="{FF2B5EF4-FFF2-40B4-BE49-F238E27FC236}">
                <a16:creationId xmlns:a16="http://schemas.microsoft.com/office/drawing/2014/main" id="{C85B95CD-EDBF-430B-B20C-08102B59E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642" y="4232205"/>
            <a:ext cx="4526195" cy="2337472"/>
          </a:xfrm>
          <a:prstGeom prst="snip2DiagRect">
            <a:avLst>
              <a:gd name="adj1" fmla="val 23510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09309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выразительности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9AAFC3C-7949-47E5-A3F8-3091B2B4470A}"/>
              </a:ext>
            </a:extLst>
          </p:cNvPr>
          <p:cNvSpPr/>
          <p:nvPr/>
        </p:nvSpPr>
        <p:spPr>
          <a:xfrm>
            <a:off x="4497355" y="1481736"/>
            <a:ext cx="7501812" cy="353943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В основном это яркие, эмоционально окрашенные </a:t>
            </a:r>
            <a:r>
              <a:rPr lang="ru-RU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эпитеты</a:t>
            </a: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 “</a:t>
            </a:r>
            <a:r>
              <a:rPr lang="ru-RU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молодой воробей”, “едва прораставшие крылышки</a:t>
            </a: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ru-RU" sz="2800" b="1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старый черногрудый воробей”, “отчаянный жалкий писк”, “зубастая раскрытая пасть”, “маленькое тело”, “безопасная ветка”, “любовный порыв”.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1112D11-596E-4096-961D-8760288DB97A}"/>
              </a:ext>
            </a:extLst>
          </p:cNvPr>
          <p:cNvSpPr/>
          <p:nvPr/>
        </p:nvSpPr>
        <p:spPr>
          <a:xfrm>
            <a:off x="382555" y="5103840"/>
            <a:ext cx="11103429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Выразительность произведению придают и </a:t>
            </a:r>
            <a:r>
              <a:rPr lang="ru-RU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метафоры</a:t>
            </a: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 </a:t>
            </a:r>
            <a:r>
              <a:rPr lang="ru-RU" sz="2800" b="1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“ветер сильно качал”, “камнем упал”, “голосок одичал и охрип”, “сила сбросила его”.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81" name="Picture 17" descr="Александр Куприн, Истории про животных – читать онлайн полностью – ЛитРес">
            <a:extLst>
              <a:ext uri="{FF2B5EF4-FFF2-40B4-BE49-F238E27FC236}">
                <a16:creationId xmlns:a16="http://schemas.microsoft.com/office/drawing/2014/main" id="{B9DDE625-D40A-450F-BCDB-94C688C33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46" y="1193016"/>
            <a:ext cx="4032865" cy="382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513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Идея 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2AAFB59-CD09-4B5D-9320-3890E5D219A4}"/>
              </a:ext>
            </a:extLst>
          </p:cNvPr>
          <p:cNvSpPr/>
          <p:nvPr/>
        </p:nvSpPr>
        <p:spPr>
          <a:xfrm>
            <a:off x="5220393" y="1645921"/>
            <a:ext cx="6676138" cy="4304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Идея стихотворения в том, что любовь сильнее смерти и страха смерти, что только её, любовью, держится и движется наша жизнь.   Это чувство присуще не только людям, но и животным. Автор этим хотел сказать, что надо беречь друг друга, жалеть других и ценить любую жизнь.</a:t>
            </a:r>
          </a:p>
          <a:p>
            <a:r>
              <a:rPr lang="ru-RU" dirty="0"/>
              <a:t> 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Пятьдесят недостатков ружейного охотника и пятьдесят недостатков легавой  собаки - Иван Тургенев">
            <a:extLst>
              <a:ext uri="{FF2B5EF4-FFF2-40B4-BE49-F238E27FC236}">
                <a16:creationId xmlns:a16="http://schemas.microsoft.com/office/drawing/2014/main" id="{827BACB3-2E72-49A2-8B12-8A63A6E7D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012" y="1443841"/>
            <a:ext cx="3666929" cy="397031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030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192E50B-C1B2-4A50-85B4-4786918FA807}"/>
              </a:ext>
            </a:extLst>
          </p:cNvPr>
          <p:cNvSpPr/>
          <p:nvPr/>
        </p:nvSpPr>
        <p:spPr>
          <a:xfrm>
            <a:off x="6384176" y="1672036"/>
            <a:ext cx="56230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Иван Сергеевич Тургенев – великий мастер слова. Он умеет зацепить струны человеческой души, способен пробудить в людях лучшие стремления.</a:t>
            </a:r>
          </a:p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После прочтения этого произведения появляется желание дарить настоящую любовь и творить добро.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2" name="Picture 4" descr="ᐈ И с тургенева фото, фотографии тургенев | скачать на Depositphotos®">
            <a:extLst>
              <a:ext uri="{FF2B5EF4-FFF2-40B4-BE49-F238E27FC236}">
                <a16:creationId xmlns:a16="http://schemas.microsoft.com/office/drawing/2014/main" id="{B3DEE8A4-58F6-4F26-AB17-74AA07E25B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905" y="1288766"/>
            <a:ext cx="2645617" cy="35868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По тургеневским местам Орловщины">
            <a:extLst>
              <a:ext uri="{FF2B5EF4-FFF2-40B4-BE49-F238E27FC236}">
                <a16:creationId xmlns:a16="http://schemas.microsoft.com/office/drawing/2014/main" id="{5BECF72C-8F9A-4387-B39B-19880C98B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692" y="2901820"/>
            <a:ext cx="2645617" cy="37792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937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Биография И.С. Тургенева.">
            <a:extLst>
              <a:ext uri="{FF2B5EF4-FFF2-40B4-BE49-F238E27FC236}">
                <a16:creationId xmlns:a16="http://schemas.microsoft.com/office/drawing/2014/main" id="{FDDD24E9-9DCA-452A-8E0E-B20F12C50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78" y="388824"/>
            <a:ext cx="5038529" cy="608035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92DE6D6-0217-4E7E-8CDC-E3E468220692}"/>
              </a:ext>
            </a:extLst>
          </p:cNvPr>
          <p:cNvSpPr/>
          <p:nvPr/>
        </p:nvSpPr>
        <p:spPr>
          <a:xfrm>
            <a:off x="6260841" y="461778"/>
            <a:ext cx="583163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ЧИТАТЕЛЮ</a:t>
            </a:r>
          </a:p>
          <a:p>
            <a:pPr algn="ctr"/>
            <a:r>
              <a:rPr lang="ru-RU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Добрый мой читатель, не пробегай этих стихотворений </a:t>
            </a:r>
            <a:r>
              <a:rPr lang="ru-RU" sz="28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сподряд</a:t>
            </a:r>
            <a:r>
              <a:rPr lang="ru-RU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тебе, вероятно, скучно станет — и книга вывалится у тебя из рук. Но читай их враздробь: сегодня одно, завтра другое, — и которое-нибудь из них, может быть, заронит тебе что-нибудь в душу.</a:t>
            </a:r>
          </a:p>
          <a:p>
            <a:pPr algn="ctr"/>
            <a:endParaRPr lang="ru-RU" sz="28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8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И.С.Тургенев</a:t>
            </a:r>
            <a:endParaRPr lang="ru-RU" sz="2800" b="1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0661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E70C08F-0C42-462B-8C67-987CF7E99FB4}"/>
              </a:ext>
            </a:extLst>
          </p:cNvPr>
          <p:cNvSpPr/>
          <p:nvPr/>
        </p:nvSpPr>
        <p:spPr>
          <a:xfrm>
            <a:off x="186431" y="1614347"/>
            <a:ext cx="11825056" cy="452431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32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Особенности жанра стихотворений в прозе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Стихотворение «Русский язык»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Стихотворение «Воробей»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F2208386-0549-4734-9DDD-3B632260A04E}"/>
              </a:ext>
            </a:extLst>
          </p:cNvPr>
          <p:cNvSpPr/>
          <p:nvPr/>
        </p:nvSpPr>
        <p:spPr>
          <a:xfrm>
            <a:off x="1" y="1"/>
            <a:ext cx="12192000" cy="83127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</a:t>
            </a:r>
          </a:p>
        </p:txBody>
      </p:sp>
    </p:spTree>
    <p:extLst>
      <p:ext uri="{BB962C8B-B14F-4D97-AF65-F5344CB8AC3E}">
        <p14:creationId xmlns:p14="http://schemas.microsoft.com/office/powerpoint/2010/main" val="3320414256"/>
      </p:ext>
    </p:extLst>
  </p:cSld>
  <p:clrMapOvr>
    <a:masterClrMapping/>
  </p:clrMapOvr>
  <p:transition spd="med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 anchor="ctr"/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для самостоятельной работы</a:t>
            </a:r>
          </a:p>
          <a:p>
            <a:pPr lvl="1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1028700" lvl="1" indent="-571500">
              <a:buFont typeface="Wingdings" panose="05000000000000000000" pitchFamily="2" charset="2"/>
              <a:buChar char="v"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    Прочитайте стихотворение в прозе «Воробей» и подготовьте его выразительное чтение.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31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alt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1882 год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15" descr="Франция">
            <a:extLst>
              <a:ext uri="{FF2B5EF4-FFF2-40B4-BE49-F238E27FC236}">
                <a16:creationId xmlns:a16="http://schemas.microsoft.com/office/drawing/2014/main" id="{4245CA28-8AB4-4703-AE86-F7819167F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20835" y="3345401"/>
            <a:ext cx="5456808" cy="3273641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" name="Picture 9" descr="тургенев2">
            <a:extLst>
              <a:ext uri="{FF2B5EF4-FFF2-40B4-BE49-F238E27FC236}">
                <a16:creationId xmlns:a16="http://schemas.microsoft.com/office/drawing/2014/main" id="{D425BA1F-6696-4081-B3F5-D4F9E7FC6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25414" y="1285042"/>
            <a:ext cx="3810000" cy="5334000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B24BDEC-0640-4D66-B467-B5F061DD2523}"/>
              </a:ext>
            </a:extLst>
          </p:cNvPr>
          <p:cNvSpPr/>
          <p:nvPr/>
        </p:nvSpPr>
        <p:spPr>
          <a:xfrm>
            <a:off x="432262" y="1266714"/>
            <a:ext cx="75931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Последние годы жизни, будучи больным, тоскуя по России, писатель Иван Сергеевич Тургенев проводит во Франции. </a:t>
            </a: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0" descr="спасск">
            <a:extLst>
              <a:ext uri="{FF2B5EF4-FFF2-40B4-BE49-F238E27FC236}">
                <a16:creationId xmlns:a16="http://schemas.microsoft.com/office/drawing/2014/main" id="{744D6EBD-DAC8-4160-A7A4-1DA1B1BAC32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075" y="2058194"/>
            <a:ext cx="5181600" cy="3886200"/>
          </a:xfrm>
          <a:ln w="571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18" descr="Спассколутов">
            <a:extLst>
              <a:ext uri="{FF2B5EF4-FFF2-40B4-BE49-F238E27FC236}">
                <a16:creationId xmlns:a16="http://schemas.microsoft.com/office/drawing/2014/main" id="{EBEBF8E2-B8F3-461C-9FB9-9FFACEBCBE8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38699" y="2058194"/>
            <a:ext cx="5181600" cy="3886200"/>
          </a:xfrm>
          <a:ln w="571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3" name="Rectangle 10">
            <a:extLst>
              <a:ext uri="{FF2B5EF4-FFF2-40B4-BE49-F238E27FC236}">
                <a16:creationId xmlns:a16="http://schemas.microsoft.com/office/drawing/2014/main" id="{88540C63-9445-4506-8AA2-18409CE895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8887" y="365125"/>
            <a:ext cx="11105804" cy="1325563"/>
          </a:xfrm>
          <a:solidFill>
            <a:schemeClr val="accent4">
              <a:lumMod val="20000"/>
              <a:lumOff val="80000"/>
            </a:schemeClr>
          </a:solidFill>
          <a:ln w="57150"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Последний раз он побывал на Родине в 1881 году.</a:t>
            </a:r>
            <a:b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Спасское - </a:t>
            </a:r>
            <a:r>
              <a:rPr lang="ru-RU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Лутовиново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alt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 с 1878-1882 гг.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1DB0122-C076-4E0B-B9CB-43F3FEA9E483}"/>
              </a:ext>
            </a:extLst>
          </p:cNvPr>
          <p:cNvSpPr/>
          <p:nvPr/>
        </p:nvSpPr>
        <p:spPr>
          <a:xfrm>
            <a:off x="5087390" y="1110343"/>
            <a:ext cx="70395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“Стихотворения в прозе” были написаны </a:t>
            </a:r>
            <a:r>
              <a:rPr lang="ru-RU" sz="2800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И.С.Тургеневым</a:t>
            </a: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конце жизни. Всего Иваном Сергеевичем за границей было написано 83 стихотворения, в которых отразился весь писатель, его большой восхитительный ум, тонкое эстетическое миропонимание, неизбывная скорбь одинокого и бездомного человека…</a:t>
            </a:r>
          </a:p>
          <a:p>
            <a:pPr algn="just"/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Жанр своих произведений сам писатель определил как “стихотворения без рифмы и размера”.</a:t>
            </a:r>
          </a:p>
        </p:txBody>
      </p:sp>
      <p:pic>
        <p:nvPicPr>
          <p:cNvPr id="1026" name="Picture 2" descr="И. С. Тургенев (1818–1883) | Президентская библиотека имени Б.Н. Ельцина">
            <a:extLst>
              <a:ext uri="{FF2B5EF4-FFF2-40B4-BE49-F238E27FC236}">
                <a16:creationId xmlns:a16="http://schemas.microsoft.com/office/drawing/2014/main" id="{6ACC7A56-E38B-4F72-B495-4A66A2F99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2" y="1491449"/>
            <a:ext cx="5447931" cy="320483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262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0088863-1073-4391-94A6-DE2FAFBF9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277814"/>
            <a:ext cx="7848600" cy="6365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200" b="1"/>
              <a:t>Черты стихотворения в прозе:</a:t>
            </a:r>
            <a:br>
              <a:rPr lang="ru-RU" altLang="ru-RU" sz="3200"/>
            </a:br>
            <a:endParaRPr lang="ru-RU" altLang="ru-RU" sz="3200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AE0FF5F5-EBAD-4398-8971-9AE1DCE0CE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330" y="914401"/>
            <a:ext cx="11611992" cy="575272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Лиризм, воссоздающий душевный строй, настроение автора.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Автобиографичность, рассказ от 1-го лица.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Дневниковость, носящая исповедальный характер.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Философские раздумья над основными понятиями бытия: жизнь и смерть, дружба и любовь, правда и ложь.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Глубокий контакт с читателем.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Законченность, краткость и сжатость огромных временных и пространственных величин до одной фразы.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Острейшая наблюдательность, позволяющая бытовой детали превратиться в символ.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Ритмико-синтаксическая упорядоченность, выдержанность в одном музыкальном ключе.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F9F71630-75DB-45C1-BF1C-928F31F5B88A}"/>
              </a:ext>
            </a:extLst>
          </p:cNvPr>
          <p:cNvSpPr/>
          <p:nvPr/>
        </p:nvSpPr>
        <p:spPr>
          <a:xfrm>
            <a:off x="1" y="1"/>
            <a:ext cx="12192000" cy="78123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Черты стихотворения в прозе:</a:t>
            </a:r>
            <a:br>
              <a:rPr lang="ru-RU" altLang="ru-RU" sz="6000" dirty="0"/>
            </a:b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30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30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30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0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3000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3000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Особенности жанра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4538E61-FFF0-4A01-B569-CE37C827F8F0}"/>
              </a:ext>
            </a:extLst>
          </p:cNvPr>
          <p:cNvSpPr/>
          <p:nvPr/>
        </p:nvSpPr>
        <p:spPr>
          <a:xfrm>
            <a:off x="3879542" y="1160878"/>
            <a:ext cx="807867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Стихотворение в прозе –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лирическое произведение в прозаической форме. </a:t>
            </a:r>
          </a:p>
          <a:p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  Лирика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– это один из трёх родов литературы. В лирическом произведении изображается состояние человека в отдельный момент его жизни, выражаются чувства, мысли и переживания героя.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 Проза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 одна из форм литературы. Стихотворение в прозе графически оформляется как проза, в нём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отсутствует ритм и рифма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Чем отличается литература от других видов искусства">
            <a:extLst>
              <a:ext uri="{FF2B5EF4-FFF2-40B4-BE49-F238E27FC236}">
                <a16:creationId xmlns:a16="http://schemas.microsoft.com/office/drawing/2014/main" id="{A9E21815-6D38-4D71-B275-33357ADEF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42" y="2060405"/>
            <a:ext cx="3449946" cy="2737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696027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" name="Таблица 6146"/>
          <p:cNvGraphicFramePr/>
          <p:nvPr>
            <p:extLst>
              <p:ext uri="{D42A27DB-BD31-4B8C-83A1-F6EECF244321}">
                <p14:modId xmlns:p14="http://schemas.microsoft.com/office/powerpoint/2010/main" val="1044247954"/>
              </p:ext>
            </p:extLst>
          </p:nvPr>
        </p:nvGraphicFramePr>
        <p:xfrm>
          <a:off x="158620" y="65314"/>
          <a:ext cx="11849878" cy="6718041"/>
        </p:xfrm>
        <a:graphic>
          <a:graphicData uri="http://schemas.openxmlformats.org/drawingml/2006/table">
            <a:tbl>
              <a:tblPr/>
              <a:tblGrid>
                <a:gridCol w="5924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4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5679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Стихотворение</a:t>
                      </a:r>
                      <a:endParaRPr lang="ru-RU" altLang="en-U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Стихотворение</a:t>
                      </a:r>
                      <a:r>
                        <a:rPr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</a:t>
                      </a:r>
                      <a:r>
                        <a:rPr sz="2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прозе</a:t>
                      </a:r>
                      <a:endParaRPr lang="ru-RU" altLang="en-U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23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Небольшое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чаще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лирическое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произведение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  </a:t>
                      </a:r>
                      <a:b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созданное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законам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</a:t>
                      </a:r>
                      <a:b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стихотворной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речи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b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b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речь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ритмически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упорядоченная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b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присущи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рифма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метр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размер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lvl="0" indent="0">
                        <a:buNone/>
                      </a:pPr>
                      <a:endParaRPr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Задача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передача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чувств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переживаний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вызванных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или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иными</a:t>
                      </a: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жизненными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впечатлениями</a:t>
                      </a:r>
                      <a:endParaRPr lang="ru-RU" alt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533400" lvl="0" indent="-533400">
                        <a:buFontTx/>
                        <a:buAutoNum type="arabicPeriod"/>
                      </a:pP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Небольшое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прозаическое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произведение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лирического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характера</a:t>
                      </a:r>
                      <a:b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33400" lvl="0" indent="-533400">
                        <a:buFontTx/>
                        <a:buAutoNum type="arabicPeriod"/>
                      </a:pPr>
                      <a:endParaRPr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33400" lvl="0" indent="-533400">
                        <a:buFontTx/>
                        <a:buNone/>
                      </a:pP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------------------------</a:t>
                      </a:r>
                      <a:b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------------------------</a:t>
                      </a:r>
                    </a:p>
                    <a:p>
                      <a:pPr marL="533400" lvl="0" indent="-533400">
                        <a:buNone/>
                      </a:pPr>
                      <a:endParaRPr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33400" lvl="0" indent="-533400">
                        <a:buNone/>
                      </a:pPr>
                      <a:b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Задача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передача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чувств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переживаний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вызванных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или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иными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жизненными</a:t>
                      </a:r>
                      <a:r>
                        <a:rPr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</a:t>
                      </a:r>
                      <a:r>
                        <a:rPr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впечатлениями</a:t>
                      </a:r>
                      <a:endParaRPr lang="ru-RU" alt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12192000" cy="1110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Вывод: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916A917-7162-4689-8CF1-B5FB63282E6A}"/>
              </a:ext>
            </a:extLst>
          </p:cNvPr>
          <p:cNvSpPr/>
          <p:nvPr/>
        </p:nvSpPr>
        <p:spPr>
          <a:xfrm>
            <a:off x="731520" y="1603031"/>
            <a:ext cx="110717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Произведение имеет небольшой объём;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Оно разделено на мелкие абзацы;</a:t>
            </a:r>
          </a:p>
          <a:p>
            <a:pPr>
              <a:buChar char="•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Присутствует лирическое начало – повествование ведётся от 1 лица;</a:t>
            </a:r>
          </a:p>
          <a:p>
            <a:pPr>
              <a:buChar char="•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Произведение отличается эмоциональностью.</a:t>
            </a:r>
          </a:p>
        </p:txBody>
      </p:sp>
    </p:spTree>
    <p:extLst>
      <p:ext uri="{BB962C8B-B14F-4D97-AF65-F5344CB8AC3E}">
        <p14:creationId xmlns:p14="http://schemas.microsoft.com/office/powerpoint/2010/main" val="266223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725</Words>
  <Application>Microsoft Office PowerPoint</Application>
  <PresentationFormat>Широкоэкранный</PresentationFormat>
  <Paragraphs>86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       Последний раз он побывал на Родине в 1881 году. Спасское - Лутовиново</vt:lpstr>
      <vt:lpstr>Презентация PowerPoint</vt:lpstr>
      <vt:lpstr>Черты стихотворения в прозе: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vika vika</cp:lastModifiedBy>
  <cp:revision>158</cp:revision>
  <dcterms:created xsi:type="dcterms:W3CDTF">2020-10-21T13:45:23Z</dcterms:created>
  <dcterms:modified xsi:type="dcterms:W3CDTF">2021-03-17T19:27:33Z</dcterms:modified>
</cp:coreProperties>
</file>