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1360" r:id="rId2"/>
    <p:sldId id="1359" r:id="rId3"/>
    <p:sldId id="325" r:id="rId4"/>
    <p:sldId id="1387" r:id="rId5"/>
    <p:sldId id="256" r:id="rId6"/>
    <p:sldId id="1386" r:id="rId7"/>
    <p:sldId id="1389" r:id="rId8"/>
    <p:sldId id="1400" r:id="rId9"/>
    <p:sldId id="1383" r:id="rId10"/>
    <p:sldId id="1388" r:id="rId11"/>
    <p:sldId id="1391" r:id="rId12"/>
    <p:sldId id="1390" r:id="rId13"/>
    <p:sldId id="1401" r:id="rId14"/>
    <p:sldId id="1394" r:id="rId15"/>
    <p:sldId id="1395" r:id="rId16"/>
    <p:sldId id="1392" r:id="rId17"/>
    <p:sldId id="1393" r:id="rId18"/>
    <p:sldId id="1396" r:id="rId19"/>
    <p:sldId id="1397" r:id="rId20"/>
    <p:sldId id="1398" r:id="rId21"/>
    <p:sldId id="1378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194C0DB-F352-4ECE-AFE6-5632333808FD}">
          <p14:sldIdLst>
            <p14:sldId id="1360"/>
            <p14:sldId id="1359"/>
            <p14:sldId id="325"/>
            <p14:sldId id="1387"/>
            <p14:sldId id="256"/>
            <p14:sldId id="1386"/>
            <p14:sldId id="1389"/>
            <p14:sldId id="1400"/>
            <p14:sldId id="1383"/>
            <p14:sldId id="1388"/>
            <p14:sldId id="1391"/>
            <p14:sldId id="1390"/>
            <p14:sldId id="1401"/>
            <p14:sldId id="1394"/>
            <p14:sldId id="1395"/>
            <p14:sldId id="1392"/>
            <p14:sldId id="1393"/>
            <p14:sldId id="1396"/>
            <p14:sldId id="1397"/>
            <p14:sldId id="1398"/>
            <p14:sldId id="13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90" y="125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1E8F9-CEC1-45EC-BCD9-B1CC25037306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AD256-8EC1-4E12-92FB-44C4E187E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217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Пытались </a:t>
            </a:r>
            <a:r>
              <a:rPr lang="ru-RU" dirty="0" err="1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452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Пытались </a:t>
            </a:r>
            <a:r>
              <a:rPr lang="ru-RU" dirty="0" err="1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769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Пытались </a:t>
            </a:r>
            <a:r>
              <a:rPr lang="ru-RU" dirty="0" err="1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631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A6A3AE-ACA2-40A2-99B8-4BEEEA6B8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88A3732-F4B5-48F1-8143-8ECC7D82A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03717-4D3F-4FCC-A970-7F0976D56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66E55E-CD77-4709-8062-D7153223B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19732E-B910-4D24-99CF-22C7405CF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33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14028E-0A24-4E54-867D-6FA0FF572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7E3ACDD-515E-4539-A782-1549EDFD36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1F0796-28CC-45DC-9092-66D2F7388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F5A338-D98C-4225-A144-3333AF2C7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A5F3BF-EC49-4FE7-9E21-C5AD9B95C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22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687ACAC-29E1-4041-AE0D-F7EF288960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027291-F62C-44EC-A131-84C92F0F8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8B4427-D65A-404D-87A2-5F5075904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8BBA8C-1639-4CE4-B119-A943945F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ED6583-6EB3-4A3C-BFBA-B5EB74352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161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99314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44"/>
          </a:p>
        </p:txBody>
      </p:sp>
      <p:sp>
        <p:nvSpPr>
          <p:cNvPr id="17" name="bg object 17"/>
          <p:cNvSpPr/>
          <p:nvPr/>
        </p:nvSpPr>
        <p:spPr>
          <a:xfrm>
            <a:off x="141358" y="150402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4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65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3857666" cy="4058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3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92" y="1577341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4609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E74150-6674-41B2-AB56-74A397E7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8844B1-60C1-47B9-9799-E195B2611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A616F6-71E8-4D52-84E2-7B9010158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F50463-DA7D-4E34-BBAD-16551A67E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0D4457-6638-4CB6-8CE8-DB75FBFF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83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76171-A331-43AC-A9E6-DE917D318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F93E70-E172-489D-9B64-5D1026128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08EFD8-0870-42C6-8CA1-946F70C5D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C68A0C-6F70-404B-8E59-86A38721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435911-8F81-4F9E-8B23-93023E8AC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72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2B8198-8650-415C-A968-A111103AF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E89EE1-ECB1-4A56-B203-B26AA76FE6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D36EF49-F6D2-4D6B-A518-0B5171DF7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911FF0-7319-4808-AC07-84D5F6D33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A96BDE-F5B4-49CE-988E-2E54E47C2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D13166-D00E-4D07-9865-1FD4EAE19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984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94B6E-F309-4928-AB56-4FE4D8F89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5C29C00-F7CA-4E94-AC2B-282636119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1C4576-DF4A-4385-9C91-F192935BC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CEF3A70-2BAE-41E7-9667-E13107E34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C74A5A8-651D-420C-8A39-0ACC91588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E87DD24-E355-41AC-9014-705E9C6C4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BA275DC-2EA4-4496-983F-41950B4E0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979C64-EF99-4B78-8CF2-1224AB39C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064283-148F-460A-8B87-E04204BBC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1407DC8-CFD4-452A-B2E6-942B17E71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1F2CEE7-87D4-4092-8D23-A9A83001D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0B66BC-F03A-41B5-9FC9-AB1205A4F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7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24DE972-9DF9-4A75-8116-0D2F55486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3EE1066-1AA6-4394-B8AC-665231FA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19391B0-6DF1-4419-83EC-ACE624C1F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06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B36B0D-D167-4D46-9F35-FF39C442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6BA021-908D-4347-A8B1-96067F3A5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5896913-D812-4134-ABB6-76681C8D2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444ACD-0E9C-45CD-98AD-A0BA62F6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F1AE42-27BE-4A4F-A968-C8EFCEDEA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9B15A0-8DBE-477C-9D86-57151BA8F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25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39EC69-F3A1-4182-8611-9519F7FD3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93C28FA-E245-4FEC-84C8-2D5359F447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CC7E7F-5925-45A3-A13D-B84E7A49A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03CC42-17CD-48D2-8DE8-48B2B9E8A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D499DA-8628-4C31-91AB-D9E91B967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EB7E79-DF6C-4469-AAAC-DD8BC39D0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1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131D0E-B520-4C57-A5F5-4A24315F9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892BDB-1732-4A09-935A-5B24143B3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9FF3E2-24AD-47BE-8268-23215698F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B2BB0-001B-41EC-853F-279369E20FCB}" type="datetimeFigureOut">
              <a:rPr lang="ru-RU" smtClean="0"/>
              <a:t>чт 18.03.21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7B0519-DB3D-4B40-A365-D6B16D5956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998645-F74B-46F2-BC3C-B073A44BA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65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133965" y="2752400"/>
            <a:ext cx="6714575" cy="3405096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0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40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40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ru-RU" sz="4400" b="1" dirty="0">
                <a:solidFill>
                  <a:srgbClr val="2365C7"/>
                </a:solidFill>
                <a:latin typeface="Arial"/>
                <a:cs typeface="Arial"/>
              </a:rPr>
              <a:t>Произведения  </a:t>
            </a:r>
            <a:r>
              <a:rPr lang="ru-RU" sz="4400" b="1" dirty="0" err="1">
                <a:solidFill>
                  <a:srgbClr val="2365C7"/>
                </a:solidFill>
                <a:latin typeface="Arial"/>
                <a:cs typeface="Arial"/>
              </a:rPr>
              <a:t>Н.А.Некрасова</a:t>
            </a:r>
            <a:endParaRPr lang="ru-RU" sz="44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ru-RU" sz="4400" b="1" dirty="0">
                <a:solidFill>
                  <a:srgbClr val="2365C7"/>
                </a:solidFill>
                <a:latin typeface="Arial"/>
                <a:cs typeface="Arial"/>
              </a:rPr>
              <a:t>«Железная дорога», «Мороз, Красный </a:t>
            </a:r>
            <a:r>
              <a:rPr lang="ru-RU" sz="4400" b="1">
                <a:solidFill>
                  <a:srgbClr val="2365C7"/>
                </a:solidFill>
                <a:latin typeface="Arial"/>
                <a:cs typeface="Arial"/>
              </a:rPr>
              <a:t>нос».</a:t>
            </a:r>
            <a:endParaRPr sz="4400" b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928252" y="2644423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928252" y="4651899"/>
            <a:ext cx="727405" cy="169563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5" y="228332"/>
            <a:ext cx="1546444" cy="1530082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31172" y="273855"/>
            <a:ext cx="1546444" cy="146332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410314" y="355010"/>
            <a:ext cx="628745" cy="864876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ru-RU" sz="5400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4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024465" y="1194142"/>
            <a:ext cx="1337106" cy="930098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8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</a:p>
          <a:p>
            <a:pPr>
              <a:spcBef>
                <a:spcPts val="201"/>
              </a:spcBef>
            </a:pPr>
            <a:endParaRPr sz="2747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2049236" y="456620"/>
            <a:ext cx="720159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ru-RU" sz="7196" kern="0" spc="21" dirty="0">
                <a:solidFill>
                  <a:sysClr val="window" lastClr="FFFFFF"/>
                </a:solidFill>
              </a:rPr>
              <a:t>  Литература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4" name="Picture 4" descr="Н.А. Некрасов - уроки и презентации о биографии и произведениях поэта">
            <a:extLst>
              <a:ext uri="{FF2B5EF4-FFF2-40B4-BE49-F238E27FC236}">
                <a16:creationId xmlns:a16="http://schemas.microsoft.com/office/drawing/2014/main" id="{47069E59-6383-46E2-9098-196A918E378C}"/>
              </a:ext>
            </a:extLst>
          </p:cNvPr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5" r="1165"/>
          <a:stretch>
            <a:fillRect/>
          </a:stretch>
        </p:blipFill>
        <p:spPr bwMode="auto">
          <a:xfrm>
            <a:off x="8730974" y="2754302"/>
            <a:ext cx="3358679" cy="3385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462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F4759FB-11CE-4A0B-BAB2-8FDC9772EACF}"/>
              </a:ext>
            </a:extLst>
          </p:cNvPr>
          <p:cNvSpPr/>
          <p:nvPr/>
        </p:nvSpPr>
        <p:spPr>
          <a:xfrm>
            <a:off x="159797" y="4343373"/>
            <a:ext cx="11872405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Генерал считал мужиков отсталыми варварами, 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жалкими пьяницами, не способными создать что-либо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гениальное. Он попросил попутчика не смущать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разум ребенка…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D9432C3-869C-4BC3-A61C-CB5EFD4F04FD}"/>
              </a:ext>
            </a:extLst>
          </p:cNvPr>
          <p:cNvSpPr/>
          <p:nvPr/>
        </p:nvSpPr>
        <p:spPr>
          <a:xfrm>
            <a:off x="159797" y="2260665"/>
            <a:ext cx="11620871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Под эти рассказы Ваня уснул, а когда проснулся,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рассказал отцу, что видел множество мужиков, 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которые и построили эту железную дорогу. Но генерал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лишь захохотал в ответ</a:t>
            </a:r>
            <a:r>
              <a:rPr lang="ru-RU" dirty="0">
                <a:latin typeface="Verdana" panose="020B0604030504040204" pitchFamily="34" charset="0"/>
              </a:rPr>
              <a:t>. 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796" y="255690"/>
            <a:ext cx="11620871" cy="1738149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>
            <a:normAutofit fontScale="92500" lnSpcReduction="20000"/>
          </a:bodyPr>
          <a:lstStyle/>
          <a:p>
            <a:pPr algn="l">
              <a:lnSpc>
                <a:spcPct val="11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Попутчик успокоил Ваню, и предложил ему не бояться этих мертвецов, ведь это простые русские мужики, приехавшие сюда со всех концов страны.</a:t>
            </a:r>
          </a:p>
          <a:p>
            <a:pPr algn="l">
              <a:lnSpc>
                <a:spcPct val="11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Они зарабатывали на хлеб тяжелым и честным трудом.</a:t>
            </a:r>
          </a:p>
        </p:txBody>
      </p:sp>
      <p:pic>
        <p:nvPicPr>
          <p:cNvPr id="10244" name="Picture 4" descr="Иллюстрации с стиху Некрасова &quot;Железная дорога&quot;Пожалуйста!!!!! - Школьные  Знания.com">
            <a:extLst>
              <a:ext uri="{FF2B5EF4-FFF2-40B4-BE49-F238E27FC236}">
                <a16:creationId xmlns:a16="http://schemas.microsoft.com/office/drawing/2014/main" id="{D6DD81A0-5B2C-4010-9C27-07E86B6DF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963" y="1454150"/>
            <a:ext cx="2595240" cy="434296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125408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1"/>
            <a:ext cx="12173957" cy="12872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 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1A7337A7-0026-44E7-B9B9-4B05E399280E}"/>
              </a:ext>
            </a:extLst>
          </p:cNvPr>
          <p:cNvSpPr/>
          <p:nvPr/>
        </p:nvSpPr>
        <p:spPr>
          <a:xfrm>
            <a:off x="524435" y="3789459"/>
            <a:ext cx="10959354" cy="26651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Некрасов восхищается трудовым подвигом людей, доведенные до отчаяния болезнями, голодом, непосильным трудом, но все же построили железную дорогу.</a:t>
            </a:r>
          </a:p>
        </p:txBody>
      </p:sp>
      <p:pic>
        <p:nvPicPr>
          <p:cNvPr id="11266" name="Picture 2" descr="Стихотворение «Железная дорога» Некрасов – читать полностью онлайн или  скачать текст">
            <a:extLst>
              <a:ext uri="{FF2B5EF4-FFF2-40B4-BE49-F238E27FC236}">
                <a16:creationId xmlns:a16="http://schemas.microsoft.com/office/drawing/2014/main" id="{09086FD5-F997-4EC7-AE75-7C090CEFA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673" y="1591742"/>
            <a:ext cx="3269387" cy="189323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id="{FFAAD7C0-ED2E-46E5-862F-AAB4787EA99B}"/>
              </a:ext>
            </a:extLst>
          </p:cNvPr>
          <p:cNvSpPr txBox="1">
            <a:spLocks/>
          </p:cNvSpPr>
          <p:nvPr/>
        </p:nvSpPr>
        <p:spPr>
          <a:xfrm>
            <a:off x="5012932" y="5697583"/>
            <a:ext cx="1667185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  <a:p>
            <a:endParaRPr lang="ru-RU" dirty="0"/>
          </a:p>
        </p:txBody>
      </p:sp>
      <p:pic>
        <p:nvPicPr>
          <p:cNvPr id="10" name="Picture 4" descr="Анализ стихотворения Н.А.Некрасова «Железная дорога»">
            <a:extLst>
              <a:ext uri="{FF2B5EF4-FFF2-40B4-BE49-F238E27FC236}">
                <a16:creationId xmlns:a16="http://schemas.microsoft.com/office/drawing/2014/main" id="{15640FD7-971D-4E5A-88BB-F689C243B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682" y="1496778"/>
            <a:ext cx="2864223" cy="199564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Гражданин Некрасов | Историк">
            <a:extLst>
              <a:ext uri="{FF2B5EF4-FFF2-40B4-BE49-F238E27FC236}">
                <a16:creationId xmlns:a16="http://schemas.microsoft.com/office/drawing/2014/main" id="{E77F7C3E-7048-44DA-892F-48F827C0F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46" y="1287263"/>
            <a:ext cx="1786013" cy="2300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0838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11" y="1811045"/>
            <a:ext cx="6782540" cy="4891596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В поэме, которая написана в 1862 г.-1863 г.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Н.А.Некрасов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рассказывает о положении крестьян после отмены крепостного права. Надежды народа на улучшение жизни не оправдались.</a:t>
            </a:r>
          </a:p>
          <a:p>
            <a:pPr>
              <a:lnSpc>
                <a:spcPct val="100000"/>
              </a:lnSpc>
            </a:pP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«В жизни крестьянина, ныне свободного,</a:t>
            </a:r>
          </a:p>
          <a:p>
            <a:pPr>
              <a:lnSpc>
                <a:spcPct val="100000"/>
              </a:lnSpc>
            </a:pP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 бедность, невежество, мрак…»</a:t>
            </a:r>
          </a:p>
          <a:p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1"/>
            <a:ext cx="12173957" cy="16002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«Мороз, Красный нос»</a:t>
            </a:r>
            <a:endParaRPr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579077-8437-4AD8-845C-B298E060335F}"/>
              </a:ext>
            </a:extLst>
          </p:cNvPr>
          <p:cNvSpPr/>
          <p:nvPr/>
        </p:nvSpPr>
        <p:spPr>
          <a:xfrm>
            <a:off x="2106967" y="234353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D116078-FC49-4CD0-8FDF-617F1F0EB948}"/>
              </a:ext>
            </a:extLst>
          </p:cNvPr>
          <p:cNvSpPr/>
          <p:nvPr/>
        </p:nvSpPr>
        <p:spPr>
          <a:xfrm>
            <a:off x="3048000" y="473574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12294" name="Picture 6" descr="Последствия отмены крепостного права | История Российской империи">
            <a:extLst>
              <a:ext uri="{FF2B5EF4-FFF2-40B4-BE49-F238E27FC236}">
                <a16:creationId xmlns:a16="http://schemas.microsoft.com/office/drawing/2014/main" id="{E6BF878B-2410-4058-88C1-67A9A1779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0867" y="2343534"/>
            <a:ext cx="4390955" cy="37960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621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62" y="4401029"/>
            <a:ext cx="9144000" cy="2354878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Но, пожалуй, более всего интересовал автора именно женский характер. Эта поэма целиком посвящена русской женщине – такой, какой видел ее поэт.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1"/>
            <a:ext cx="12173957" cy="16002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«Мороз, Красный нос»</a:t>
            </a:r>
            <a:endParaRPr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579077-8437-4AD8-845C-B298E060335F}"/>
              </a:ext>
            </a:extLst>
          </p:cNvPr>
          <p:cNvSpPr/>
          <p:nvPr/>
        </p:nvSpPr>
        <p:spPr>
          <a:xfrm>
            <a:off x="68062" y="1752609"/>
            <a:ext cx="12041079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 wrap="square" anchor="ctr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Поэма «Мороз, Красный нос» рассказывает о трудностях и тяжестях, о горестях и радостях трудовой и дружной</a:t>
            </a:r>
          </a:p>
          <a:p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крестьянской семьи».</a:t>
            </a:r>
          </a:p>
          <a:p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4" name="Picture 2" descr="Мороз, Красный нос»: иллюстрированные издания поэмы Н. А. Некрасова">
            <a:extLst>
              <a:ext uri="{FF2B5EF4-FFF2-40B4-BE49-F238E27FC236}">
                <a16:creationId xmlns:a16="http://schemas.microsoft.com/office/drawing/2014/main" id="{E1534BD4-6573-48ED-B9B0-800CB4CEF1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1" t="7353" r="10990" b="5000"/>
          <a:stretch/>
        </p:blipFill>
        <p:spPr bwMode="auto">
          <a:xfrm>
            <a:off x="9304812" y="2699845"/>
            <a:ext cx="2752077" cy="340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0268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1"/>
            <a:ext cx="12173957" cy="10653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Сюжет 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8F61287-3236-469F-B5F1-B5F394C8B2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1850" y="1461034"/>
            <a:ext cx="7121926" cy="5232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В произведении Некрасова «Мороз, Красный нос» рассказывается о том, как в одной из крестьянских изб умер кормилец и глава семьи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Прокл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Севастьянович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Мать начала заниматься похоронами для сына, нашла гроб, а мужа отправила копать могилу. Жена  покойного Дарья занималась подготовкой савана(одежда для умерших).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Picture 5" descr="Мороз, Красный Нос (Некрасов) — читать онлайн">
            <a:extLst>
              <a:ext uri="{FF2B5EF4-FFF2-40B4-BE49-F238E27FC236}">
                <a16:creationId xmlns:a16="http://schemas.microsoft.com/office/drawing/2014/main" id="{4EF1B742-BCFA-41E9-A671-E340DC03BA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117" y="2024109"/>
            <a:ext cx="3535716" cy="38617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52694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841" y="337351"/>
            <a:ext cx="11731082" cy="6312023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Но несмотря на страдания, «есть женщины в русских селеньях», к которым словно не липнет грязь убогой обстановки. Русская женщина «коня на скаку остановит, в горящую избу войдёт!». В ней чувствуется и внутренняя сила и строгая дельность.</a:t>
            </a:r>
          </a:p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Такой женщиной была и Дарья, вдова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Прокла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  <p:pic>
        <p:nvPicPr>
          <p:cNvPr id="2050" name="Picture 2" descr="Есть женщины в русских селеньях… (отрывок из «Мороз, красный нос») | СХХ  (Секреты хорошей хозяйки) | Яндекс Дзен">
            <a:extLst>
              <a:ext uri="{FF2B5EF4-FFF2-40B4-BE49-F238E27FC236}">
                <a16:creationId xmlns:a16="http://schemas.microsoft.com/office/drawing/2014/main" id="{573E4C1B-DF6E-4684-AB67-FD0A19B1B6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3314" y="3053396"/>
            <a:ext cx="4901742" cy="3469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Картины народной жизни. · Stampsy">
            <a:extLst>
              <a:ext uri="{FF2B5EF4-FFF2-40B4-BE49-F238E27FC236}">
                <a16:creationId xmlns:a16="http://schemas.microsoft.com/office/drawing/2014/main" id="{EBCF89B9-B2BE-48DE-9C3A-AAD3FA5E0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22" y="3062178"/>
            <a:ext cx="5602189" cy="34611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xtLst/>
        </p:spPr>
      </p:pic>
    </p:spTree>
    <p:extLst>
      <p:ext uri="{BB962C8B-B14F-4D97-AF65-F5344CB8AC3E}">
        <p14:creationId xmlns:p14="http://schemas.microsoft.com/office/powerpoint/2010/main" val="2142508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127" y="346229"/>
            <a:ext cx="11425561" cy="6427433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/>
          <a:lstStyle/>
          <a:p>
            <a:endParaRPr lang="ru-RU" dirty="0"/>
          </a:p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Соседи, как водится, плачут во время похорон, жалеют семью, щедро хвалят покойника.</a:t>
            </a:r>
          </a:p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Воротившись с похорон, Дарья хочет пожалеть и приласкать осиротевших ребятишек, но времени на ласки у неё нет. Она видит, что дома не осталось ни полена дровишек, и, снова отведя детей к соседке, отправляется в лес все на том же савраске.</a:t>
            </a:r>
          </a:p>
        </p:txBody>
      </p:sp>
      <p:pic>
        <p:nvPicPr>
          <p:cNvPr id="3078" name="Picture 6" descr="Мороз, Красный Нос (Некрасов) — читать онлайн">
            <a:extLst>
              <a:ext uri="{FF2B5EF4-FFF2-40B4-BE49-F238E27FC236}">
                <a16:creationId xmlns:a16="http://schemas.microsoft.com/office/drawing/2014/main" id="{D8B44A2B-1CA2-4BA2-BA24-BB7C034E9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9036" y="3630967"/>
            <a:ext cx="3471170" cy="3071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926757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329" y="213064"/>
            <a:ext cx="11567605" cy="6516210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В лесу холодно и пусто, лежит глубокий снег. Одиночество и уныние белоснежного пейзажа навевают беспросветную тоску. Дарья воет от горя – здесь ее никто не может услышать.</a:t>
            </a:r>
          </a:p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Природа внемлет вдове:</a:t>
            </a:r>
          </a:p>
          <a:p>
            <a:pPr algn="l">
              <a:lnSpc>
                <a:spcPct val="100000"/>
              </a:lnSpc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…Осилило </a:t>
            </a:r>
            <a:r>
              <a:rPr lang="ru-RU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Дарьюшку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горе,</a:t>
            </a:r>
          </a:p>
          <a:p>
            <a:pPr lvl="1">
              <a:lnSpc>
                <a:spcPct val="100000"/>
              </a:lnSpc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И лес безучастно внимал,</a:t>
            </a:r>
          </a:p>
          <a:p>
            <a:pPr lvl="1">
              <a:lnSpc>
                <a:spcPct val="100000"/>
              </a:lnSpc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Как стоны лились на просторе,</a:t>
            </a:r>
          </a:p>
          <a:p>
            <a:pPr lvl="1">
              <a:lnSpc>
                <a:spcPct val="100000"/>
              </a:lnSpc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И голос рвался и дрожал,</a:t>
            </a:r>
          </a:p>
          <a:p>
            <a:pPr lvl="1">
              <a:lnSpc>
                <a:spcPct val="100000"/>
              </a:lnSpc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И солнце, кругло и бездушно,</a:t>
            </a:r>
          </a:p>
          <a:p>
            <a:pPr lvl="1">
              <a:lnSpc>
                <a:spcPct val="100000"/>
              </a:lnSpc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Как жёлтое око совы,</a:t>
            </a:r>
          </a:p>
          <a:p>
            <a:pPr lvl="1">
              <a:lnSpc>
                <a:spcPct val="100000"/>
              </a:lnSpc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Глядело с небес равнодушно</a:t>
            </a:r>
          </a:p>
          <a:p>
            <a:pPr lvl="1">
              <a:lnSpc>
                <a:spcPct val="100000"/>
              </a:lnSpc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На тяжкие муки вдовы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94142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351" y="195309"/>
            <a:ext cx="11629748" cy="6533965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Наплакавшись вволю, вдова начинает рубить дрова. Но слезы иногда продолжают капать из ее глаз. Дарья не чувствует, что очень сильно озябли ноги. Она думает о муже и мысленно разговаривает с ним.</a:t>
            </a:r>
          </a:p>
          <a:p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…Этого дня мы как праздника ждали,</a:t>
            </a:r>
          </a:p>
          <a:p>
            <a:pPr>
              <a:lnSpc>
                <a:spcPct val="100000"/>
              </a:lnSpc>
            </a:pP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Помнишь, как начал </a:t>
            </a:r>
            <a:r>
              <a:rPr lang="ru-RU" b="1" i="1" dirty="0" err="1">
                <a:latin typeface="Arial" panose="020B0604020202020204" pitchFamily="34" charset="0"/>
                <a:cs typeface="Arial" panose="020B0604020202020204" pitchFamily="34" charset="0"/>
              </a:rPr>
              <a:t>Гришуха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 ходить,</a:t>
            </a:r>
          </a:p>
          <a:p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Целую ноченьку мы толковали,</a:t>
            </a:r>
          </a:p>
          <a:p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Как его будем женить…</a:t>
            </a:r>
          </a:p>
          <a:p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4" name="Picture 4" descr="Мороз, красный нос by Nikolay A. Nekrasov">
            <a:extLst>
              <a:ext uri="{FF2B5EF4-FFF2-40B4-BE49-F238E27FC236}">
                <a16:creationId xmlns:a16="http://schemas.microsoft.com/office/drawing/2014/main" id="{F7BF2490-C29C-44BD-A2D3-F994DE64B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96" y="3227132"/>
            <a:ext cx="2876450" cy="3435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Борис Кустодиев. Мороз-воевода. Иллюстрация к поэме Н. А. Некрасова «Мороз,  Красный Нос». 1921 г - ИА REGNUM">
            <a:extLst>
              <a:ext uri="{FF2B5EF4-FFF2-40B4-BE49-F238E27FC236}">
                <a16:creationId xmlns:a16="http://schemas.microsoft.com/office/drawing/2014/main" id="{250AF9BA-C4E5-4E7C-BF93-A1354242E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202" y="3487784"/>
            <a:ext cx="3223842" cy="29920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04876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143" y="1198481"/>
            <a:ext cx="12020365" cy="5592936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endParaRPr lang="ru-RU" dirty="0"/>
          </a:p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Погрузившись в небытие Дарье видится как к ней подбирается Мороз-воевода, обходящий свои владенья. Он машет над Дарьей ледяной булавой, манит её в своё царство, обещает приголубить и согреть... </a:t>
            </a:r>
          </a:p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Так, измученная горем, уставшая вдова замерзла.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1"/>
            <a:ext cx="12173957" cy="11400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Трагическая судьба женщины</a:t>
            </a:r>
            <a:endParaRPr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8" name="Picture 4" descr="Алексей Пахомов &quot;Мороз, красный нос&quot; | Красный нос, Картинки, Красный">
            <a:extLst>
              <a:ext uri="{FF2B5EF4-FFF2-40B4-BE49-F238E27FC236}">
                <a16:creationId xmlns:a16="http://schemas.microsoft.com/office/drawing/2014/main" id="{67E1C4FE-0423-435E-896F-A950BD971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5223" y="3087394"/>
            <a:ext cx="2760956" cy="358861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30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039BD65-BA3B-4922-A7A1-0A4ED9450857}"/>
              </a:ext>
            </a:extLst>
          </p:cNvPr>
          <p:cNvSpPr/>
          <p:nvPr/>
        </p:nvSpPr>
        <p:spPr>
          <a:xfrm>
            <a:off x="5160895" y="3105835"/>
            <a:ext cx="69571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6E9A88D-3BAA-4ED9-B7FB-C60249DE0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106" y="549686"/>
            <a:ext cx="11168109" cy="59293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BA68542-F0A6-46E6-8ECA-BCA404FC01F0}"/>
              </a:ext>
            </a:extLst>
          </p:cNvPr>
          <p:cNvSpPr/>
          <p:nvPr/>
        </p:nvSpPr>
        <p:spPr>
          <a:xfrm>
            <a:off x="548640" y="868833"/>
            <a:ext cx="6359958" cy="526297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Н.А.Некрасов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 популярный поэт своего времени. Во многом это объясняется тем, что основной темой своей поэзии Некрасов сделал народ, его горькую долю, многострадальную судьбу. Некрасов – человек своего времени. Никто, кроме него, не смог выразить с такой силой главную тревогу эпохи – тревогу за судьбу своей страны, которая понималась как судьба многомиллионного народа.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Железная дорога. Некрасов Н.А.. | uskazok.ru">
            <a:extLst>
              <a:ext uri="{FF2B5EF4-FFF2-40B4-BE49-F238E27FC236}">
                <a16:creationId xmlns:a16="http://schemas.microsoft.com/office/drawing/2014/main" id="{05C5B948-00DE-4DFD-98F2-697BCE8E8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598" y="1484772"/>
            <a:ext cx="4352651" cy="27929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575" y="3680415"/>
            <a:ext cx="10419425" cy="308284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Сюжет поэмы можно назвать трагическим. А Некрасов назвал свое произведение как-то даже весело. Смысл заглавия в том, что простая русская женщина духовно побеждает богатыря Мороза. Как он ни старался, но ему не удалось обольстить ее. Умирая, она думает о детях, о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Прокле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18044" y="24857"/>
            <a:ext cx="12108854" cy="110260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Сказочный образ-реальность</a:t>
            </a:r>
            <a:endParaRPr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DE5776C-9148-4D6B-9F1B-2A4D1B23FA58}"/>
              </a:ext>
            </a:extLst>
          </p:cNvPr>
          <p:cNvSpPr/>
          <p:nvPr/>
        </p:nvSpPr>
        <p:spPr>
          <a:xfrm>
            <a:off x="248575" y="1692848"/>
            <a:ext cx="8895425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Образ Мороза у Некрасова, по сути, иной, чем в народной сказке. Это грозная сила, враждебная Дарье. Все, что он может подарить, это смерть.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Изложение с языковым разбором «Мороз, Красный нос» (3 класс) (2 часа) - PDF  Free Download">
            <a:extLst>
              <a:ext uri="{FF2B5EF4-FFF2-40B4-BE49-F238E27FC236}">
                <a16:creationId xmlns:a16="http://schemas.microsoft.com/office/drawing/2014/main" id="{BB03E8EA-835A-400C-B707-75EA667F2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216242"/>
            <a:ext cx="2982898" cy="25567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6330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155386" y="155647"/>
            <a:ext cx="11927124" cy="651148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для самостоятельной работы</a:t>
            </a:r>
          </a:p>
          <a:p>
            <a:pPr algn="ctr"/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Прочитайте полное содержание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произведений.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Запишите цитаты, в которых выражена сила русского народа. </a:t>
            </a:r>
          </a:p>
        </p:txBody>
      </p:sp>
    </p:spTree>
    <p:extLst>
      <p:ext uri="{BB962C8B-B14F-4D97-AF65-F5344CB8AC3E}">
        <p14:creationId xmlns:p14="http://schemas.microsoft.com/office/powerpoint/2010/main" val="197931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4500" y="1405543"/>
            <a:ext cx="11443001" cy="450912"/>
          </a:xfrm>
          <a:prstGeom prst="rect">
            <a:avLst/>
          </a:prstGeom>
        </p:spPr>
        <p:txBody>
          <a:bodyPr wrap="square" lIns="89309" tIns="44654" rIns="89309" bIns="44654">
            <a:spAutoFit/>
          </a:bodyPr>
          <a:lstStyle/>
          <a:p>
            <a:endParaRPr lang="ru-RU" sz="234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204186"/>
            <a:ext cx="10963672" cy="855741"/>
          </a:xfrm>
        </p:spPr>
        <p:txBody>
          <a:bodyPr>
            <a:noAutofit/>
          </a:bodyPr>
          <a:lstStyle/>
          <a:p>
            <a:pPr algn="ctr"/>
            <a:r>
              <a:rPr lang="ru-RU" sz="5400" dirty="0"/>
              <a:t>«Железная дорога»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33779" y="1284441"/>
            <a:ext cx="11583722" cy="4992071"/>
          </a:xfrm>
        </p:spPr>
        <p:txBody>
          <a:bodyPr/>
          <a:lstStyle/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endParaRPr lang="ru-RU" sz="3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315395"/>
            <a:ext cx="7321838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2F5880C-E1D5-40D1-AF58-C1383830934F}"/>
              </a:ext>
            </a:extLst>
          </p:cNvPr>
          <p:cNvSpPr/>
          <p:nvPr/>
        </p:nvSpPr>
        <p:spPr>
          <a:xfrm>
            <a:off x="374499" y="1900771"/>
            <a:ext cx="11583722" cy="39703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anchor="ctr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Стихотворение было написано Некрасовым в 1962г. , а опубликовал он его спустя 3 года. В этом стихотворении речь идёт о постройке в 1846 – 1851 гг. железной дороги, соединявшей тогда  Петербург с Москвой. Этой постройкой руководил граф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Клейнмихель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На постройке дороги работали тысячи чернорабочих, нанятых главным образом из крестьян. Отношение к ним было самое бесчеловечное.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Клейнмихель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желая выслужиться перед царём и быстрее построить дорогу, не щадил ни здоровья, ни жизни рабочих: сотни и тысячи умирали от недоедания, болезней, холода.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79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4500" y="1405543"/>
            <a:ext cx="11443001" cy="450912"/>
          </a:xfrm>
          <a:prstGeom prst="rect">
            <a:avLst/>
          </a:prstGeom>
        </p:spPr>
        <p:txBody>
          <a:bodyPr wrap="square" lIns="89309" tIns="44654" rIns="89309" bIns="44654">
            <a:spAutoFit/>
          </a:bodyPr>
          <a:lstStyle/>
          <a:p>
            <a:endParaRPr lang="ru-RU" sz="234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16241"/>
          </a:xfrm>
        </p:spPr>
        <p:txBody>
          <a:bodyPr>
            <a:noAutofit/>
          </a:bodyPr>
          <a:lstStyle/>
          <a:p>
            <a:pPr algn="ctr"/>
            <a:r>
              <a:rPr lang="ru-RU" sz="4000" dirty="0"/>
              <a:t>Время и место сюжета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3" y="1523342"/>
            <a:ext cx="11292858" cy="1733808"/>
          </a:xfrm>
        </p:spPr>
        <p:txBody>
          <a:bodyPr/>
          <a:lstStyle/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endParaRPr lang="ru-RU" sz="3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315395"/>
            <a:ext cx="7321838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A332D69-0F89-4A5C-8C6E-A3D4BB4F8CF4}"/>
              </a:ext>
            </a:extLst>
          </p:cNvPr>
          <p:cNvSpPr/>
          <p:nvPr/>
        </p:nvSpPr>
        <p:spPr>
          <a:xfrm>
            <a:off x="292963" y="1506024"/>
            <a:ext cx="75193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Действие поэмы разворачивается спустя всего три года после отмены крепостного права. Но, даже получив долгожданную свободу, крестьяне не могли прокормить свои семьи. Многие из них подались в город, что послужило удешевлению рабочей силы. Именно в такой ситуации оказались строители железной дороги, которые тяжело работали практически за одну еду. </a:t>
            </a:r>
          </a:p>
        </p:txBody>
      </p:sp>
      <p:pic>
        <p:nvPicPr>
          <p:cNvPr id="7172" name="Picture 4" descr="Ремонтные работы на железной дороге — Википедия">
            <a:extLst>
              <a:ext uri="{FF2B5EF4-FFF2-40B4-BE49-F238E27FC236}">
                <a16:creationId xmlns:a16="http://schemas.microsoft.com/office/drawing/2014/main" id="{6A7C68B6-368E-40F5-A267-77AC8883E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3079" y="1216241"/>
            <a:ext cx="2974565" cy="3036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Ремонтные работы на железной дороге - Wikiwand">
            <a:extLst>
              <a:ext uri="{FF2B5EF4-FFF2-40B4-BE49-F238E27FC236}">
                <a16:creationId xmlns:a16="http://schemas.microsoft.com/office/drawing/2014/main" id="{4A6939BB-53C0-4D0F-A0C7-C1CB4677B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0216" y="3964641"/>
            <a:ext cx="3932809" cy="2618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385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1" y="1"/>
            <a:ext cx="12191999" cy="109195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Главные герои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27773833-C113-4642-801B-DA399E8C29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9697" y="1296140"/>
            <a:ext cx="11745157" cy="5486399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457200" indent="-45720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Рассказчик 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– смелый, справедливый, принципиальный человек, который превыше всего ценил правду.</a:t>
            </a:r>
          </a:p>
          <a:p>
            <a:pPr algn="l">
              <a:lnSpc>
                <a:spcPct val="100000"/>
              </a:lnSpc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Ваня 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– маленький мальчик.</a:t>
            </a:r>
          </a:p>
          <a:p>
            <a:pPr algn="l">
              <a:lnSpc>
                <a:spcPct val="100000"/>
              </a:lnSpc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Генерал 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– важный, самодовольный человек, презирающий простой народ.</a:t>
            </a:r>
          </a:p>
          <a:p>
            <a:pPr algn="l">
              <a:lnSpc>
                <a:spcPct val="100000"/>
              </a:lnSpc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Народ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 – собирательный образ простых тружеников.</a:t>
            </a:r>
          </a:p>
          <a:p>
            <a:pPr algn="l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37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4500" y="1405543"/>
            <a:ext cx="11443001" cy="450912"/>
          </a:xfrm>
          <a:prstGeom prst="rect">
            <a:avLst/>
          </a:prstGeom>
        </p:spPr>
        <p:txBody>
          <a:bodyPr wrap="square" lIns="89309" tIns="44654" rIns="89309" bIns="44654">
            <a:spAutoFit/>
          </a:bodyPr>
          <a:lstStyle/>
          <a:p>
            <a:endParaRPr lang="ru-RU" sz="234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204186"/>
            <a:ext cx="10963672" cy="855741"/>
          </a:xfrm>
        </p:spPr>
        <p:txBody>
          <a:bodyPr>
            <a:noAutofit/>
          </a:bodyPr>
          <a:lstStyle/>
          <a:p>
            <a:r>
              <a:rPr lang="ru-RU" sz="4000" dirty="0"/>
              <a:t>                              </a:t>
            </a:r>
            <a:r>
              <a:rPr lang="ru-RU" sz="5400" dirty="0"/>
              <a:t>Сюжет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602202" y="936447"/>
            <a:ext cx="7111943" cy="1177091"/>
          </a:xfrm>
        </p:spPr>
        <p:txBody>
          <a:bodyPr/>
          <a:lstStyle/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endParaRPr lang="ru-RU" sz="3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315395"/>
            <a:ext cx="7321838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8733E7F-C388-41AF-A365-CD4C84A3DA03}"/>
              </a:ext>
            </a:extLst>
          </p:cNvPr>
          <p:cNvSpPr/>
          <p:nvPr/>
        </p:nvSpPr>
        <p:spPr>
          <a:xfrm>
            <a:off x="492065" y="1461299"/>
            <a:ext cx="6614130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Мальчик спрашивает у своего отца генерала, кто построил эту железную дорогу. Папаша ответил, что это граф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Клейнмихель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 ">
            <a:extLst>
              <a:ext uri="{FF2B5EF4-FFF2-40B4-BE49-F238E27FC236}">
                <a16:creationId xmlns:a16="http://schemas.microsoft.com/office/drawing/2014/main" id="{AB36A528-DE33-4440-8501-606DC881FE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" t="27191" r="14195" b="12358"/>
          <a:stretch/>
        </p:blipFill>
        <p:spPr bwMode="auto">
          <a:xfrm>
            <a:off x="1110537" y="3433524"/>
            <a:ext cx="5797119" cy="319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Иллюстрации к стихотворению Н.А. Некрасова «Железная дорога&quot; - Картинка  143957-70">
            <a:extLst>
              <a:ext uri="{FF2B5EF4-FFF2-40B4-BE49-F238E27FC236}">
                <a16:creationId xmlns:a16="http://schemas.microsoft.com/office/drawing/2014/main" id="{AB35D934-7B90-4C9C-95E3-4C2E6BD1F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415" y="1321767"/>
            <a:ext cx="3702314" cy="3957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36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943" y="1180731"/>
            <a:ext cx="11748114" cy="2202549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Так автор подготовил читателя к восприятию различных противопоставлений:</a:t>
            </a:r>
          </a:p>
          <a:p>
            <a:pPr>
              <a:lnSpc>
                <a:spcPct val="100000"/>
              </a:lnSpc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природа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в которой все разумно и гармонично и</a:t>
            </a:r>
          </a:p>
          <a:p>
            <a:pPr>
              <a:lnSpc>
                <a:spcPct val="100000"/>
              </a:lnSpc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безобразия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которые происходят в человеческом обществе.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1"/>
            <a:ext cx="12173957" cy="11008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Пейзажная зарисовка осени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 descr="стихотворение некрасова славная осень - Самое интересное в блогах">
            <a:extLst>
              <a:ext uri="{FF2B5EF4-FFF2-40B4-BE49-F238E27FC236}">
                <a16:creationId xmlns:a16="http://schemas.microsoft.com/office/drawing/2014/main" id="{9CB58048-0EB8-43FA-BAB0-6994D554C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578" y="3665558"/>
            <a:ext cx="4728880" cy="31169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125 лет с момента закладки железной дороги в Кургане | Уральский меридиан">
            <a:extLst>
              <a:ext uri="{FF2B5EF4-FFF2-40B4-BE49-F238E27FC236}">
                <a16:creationId xmlns:a16="http://schemas.microsoft.com/office/drawing/2014/main" id="{3DA4C116-B590-4234-A11C-0B3A5C8E2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9435" y="3799183"/>
            <a:ext cx="4323422" cy="28497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9790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D09FF0-D8B2-4EA9-9A87-1905A1B4A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207ED8-BD29-43E1-ADD2-66A1BC1BA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видео</a:t>
            </a:r>
          </a:p>
        </p:txBody>
      </p:sp>
    </p:spTree>
    <p:extLst>
      <p:ext uri="{BB962C8B-B14F-4D97-AF65-F5344CB8AC3E}">
        <p14:creationId xmlns:p14="http://schemas.microsoft.com/office/powerpoint/2010/main" val="2263990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083" y="1182377"/>
            <a:ext cx="7930720" cy="2143124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 anchor="ctr"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Попутчик, сидевший в одном вагоне с генералом и его маленьким сыном, поведал, что в мире есть отвратительный царь – голод, который и согнал сюда множество обездоленных людей</a:t>
            </a:r>
            <a:r>
              <a:rPr lang="ru-RU" sz="2800" dirty="0"/>
              <a:t>.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1"/>
            <a:ext cx="12173957" cy="9676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Развитие действия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34562C-6499-437C-BADB-5685A50922A7}"/>
              </a:ext>
            </a:extLst>
          </p:cNvPr>
          <p:cNvSpPr/>
          <p:nvPr/>
        </p:nvSpPr>
        <p:spPr>
          <a:xfrm>
            <a:off x="139082" y="3676798"/>
            <a:ext cx="7930721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 wrap="square" anchor="ctr">
            <a:spAutoFit/>
          </a:bodyPr>
          <a:lstStyle/>
          <a:p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Рассказчик живо описал, как эти мертвецы бегут вслед за поездом и поют страшную песню о том, как они трудились в зной и холод, болели страшными болезнями, надрывались на тяжелых работах, жили в убогих землянках.</a:t>
            </a:r>
          </a:p>
        </p:txBody>
      </p:sp>
      <p:pic>
        <p:nvPicPr>
          <p:cNvPr id="9218" name="Picture 2" descr="Железная дорога (Некрасов) — читать онлайн">
            <a:extLst>
              <a:ext uri="{FF2B5EF4-FFF2-40B4-BE49-F238E27FC236}">
                <a16:creationId xmlns:a16="http://schemas.microsoft.com/office/drawing/2014/main" id="{0625EB4F-62A4-4C33-814D-CB3BEE1DA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749" y="1770843"/>
            <a:ext cx="3782454" cy="40813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49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904</Words>
  <Application>Microsoft Office PowerPoint</Application>
  <PresentationFormat>Широкоэкранный</PresentationFormat>
  <Paragraphs>103</Paragraphs>
  <Slides>21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Verdana</vt:lpstr>
      <vt:lpstr>Wingdings</vt:lpstr>
      <vt:lpstr>Wingdings 2</vt:lpstr>
      <vt:lpstr>Тема Office</vt:lpstr>
      <vt:lpstr>Презентация PowerPoint</vt:lpstr>
      <vt:lpstr>Презентация PowerPoint</vt:lpstr>
      <vt:lpstr>«Железная дорога»</vt:lpstr>
      <vt:lpstr>Время и место сюжета </vt:lpstr>
      <vt:lpstr>Презентация PowerPoint</vt:lpstr>
      <vt:lpstr>                              Сюжет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В произведении Некрасова «Мороз, Красный нос» рассказывается о том, как в одной из крестьянских изб умер кормилец и глава семьи Прокл Севастьянович. Мать начала заниматься похоронами для сына, нашла гроб, а мужа отправила копать могилу. Жена  покойного Дарья занималась подготовкой савана(одежда для умерших).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vika vika</cp:lastModifiedBy>
  <cp:revision>110</cp:revision>
  <dcterms:created xsi:type="dcterms:W3CDTF">2020-10-21T13:45:23Z</dcterms:created>
  <dcterms:modified xsi:type="dcterms:W3CDTF">2021-03-17T19:25:03Z</dcterms:modified>
</cp:coreProperties>
</file>