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1360" r:id="rId2"/>
    <p:sldId id="1359" r:id="rId3"/>
    <p:sldId id="325" r:id="rId4"/>
    <p:sldId id="256" r:id="rId5"/>
    <p:sldId id="1361" r:id="rId6"/>
    <p:sldId id="1364" r:id="rId7"/>
    <p:sldId id="1389" r:id="rId8"/>
    <p:sldId id="1392" r:id="rId9"/>
    <p:sldId id="1362" r:id="rId10"/>
    <p:sldId id="1363" r:id="rId11"/>
    <p:sldId id="1385" r:id="rId12"/>
    <p:sldId id="1391" r:id="rId13"/>
    <p:sldId id="1390" r:id="rId14"/>
    <p:sldId id="1396" r:id="rId15"/>
    <p:sldId id="1394" r:id="rId16"/>
    <p:sldId id="1399" r:id="rId17"/>
    <p:sldId id="1400" r:id="rId18"/>
    <p:sldId id="292" r:id="rId19"/>
    <p:sldId id="1401" r:id="rId20"/>
    <p:sldId id="293" r:id="rId21"/>
    <p:sldId id="294" r:id="rId22"/>
    <p:sldId id="1395" r:id="rId23"/>
    <p:sldId id="314" r:id="rId24"/>
    <p:sldId id="1398" r:id="rId25"/>
    <p:sldId id="1366" r:id="rId26"/>
    <p:sldId id="301" r:id="rId27"/>
    <p:sldId id="1378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90" y="1254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8192A8-A939-4500-9339-539E89EBEF30}" type="doc">
      <dgm:prSet loTypeId="urn:microsoft.com/office/officeart/2005/8/layout/pyramid2" loCatId="pyramid" qsTypeId="urn:microsoft.com/office/officeart/2005/8/quickstyle/simple1" qsCatId="simple" csTypeId="urn:microsoft.com/office/officeart/2005/8/colors/accent5_3" csCatId="accent5" phldr="1"/>
      <dgm:spPr/>
    </dgm:pt>
    <dgm:pt modelId="{08AF1758-E6A3-4C88-9F04-41D2AD9CA5C1}">
      <dgm:prSet phldrT="[Текст]" custT="1"/>
      <dgm:spPr/>
      <dgm:t>
        <a:bodyPr/>
        <a:lstStyle/>
        <a:p>
          <a:r>
            <a: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Судьба  русского  крестьянства </a:t>
          </a:r>
        </a:p>
      </dgm:t>
    </dgm:pt>
    <dgm:pt modelId="{6E403B31-1372-4D10-940E-096C455DA9ED}" type="parTrans" cxnId="{C5F5D153-3E8C-44BD-96E4-C48B8F134B6E}">
      <dgm:prSet/>
      <dgm:spPr/>
      <dgm:t>
        <a:bodyPr/>
        <a:lstStyle/>
        <a:p>
          <a:endParaRPr lang="ru-RU"/>
        </a:p>
      </dgm:t>
    </dgm:pt>
    <dgm:pt modelId="{A2F49916-0973-4178-BC86-23704E7DAADD}" type="sibTrans" cxnId="{C5F5D153-3E8C-44BD-96E4-C48B8F134B6E}">
      <dgm:prSet/>
      <dgm:spPr/>
      <dgm:t>
        <a:bodyPr/>
        <a:lstStyle/>
        <a:p>
          <a:endParaRPr lang="ru-RU"/>
        </a:p>
      </dgm:t>
    </dgm:pt>
    <dgm:pt modelId="{142A5409-1C58-4490-9DCA-3B57DB7871DD}">
      <dgm:prSet phldrT="[Текст]" custT="1"/>
      <dgm:spPr/>
      <dgm:t>
        <a:bodyPr/>
        <a:lstStyle/>
        <a:p>
          <a:r>
            <a: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Образ  русской   женщины</a:t>
          </a:r>
        </a:p>
      </dgm:t>
    </dgm:pt>
    <dgm:pt modelId="{2B4424A2-4C29-488B-98D6-37A9FD5646F3}" type="parTrans" cxnId="{209BB1C4-E553-4965-9044-23DD2F443F93}">
      <dgm:prSet/>
      <dgm:spPr/>
      <dgm:t>
        <a:bodyPr/>
        <a:lstStyle/>
        <a:p>
          <a:endParaRPr lang="ru-RU"/>
        </a:p>
      </dgm:t>
    </dgm:pt>
    <dgm:pt modelId="{AC884D6C-83DE-4410-85E9-C1077531B4C1}" type="sibTrans" cxnId="{209BB1C4-E553-4965-9044-23DD2F443F93}">
      <dgm:prSet/>
      <dgm:spPr/>
      <dgm:t>
        <a:bodyPr/>
        <a:lstStyle/>
        <a:p>
          <a:endParaRPr lang="ru-RU"/>
        </a:p>
      </dgm:t>
    </dgm:pt>
    <dgm:pt modelId="{D59FADAD-845B-4C09-9C5D-55408C51E902}">
      <dgm:prSet phldrT="[Текст]" custT="1"/>
      <dgm:spPr/>
      <dgm:t>
        <a:bodyPr/>
        <a:lstStyle/>
        <a:p>
          <a:r>
            <a: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Гражданственность в поэзии Некрасова</a:t>
          </a:r>
        </a:p>
      </dgm:t>
    </dgm:pt>
    <dgm:pt modelId="{FB8C69AE-354F-4318-B65B-4F53C789C24F}" type="parTrans" cxnId="{CE8F8FEA-BCA5-46F0-BE05-32DE137E44E4}">
      <dgm:prSet/>
      <dgm:spPr/>
      <dgm:t>
        <a:bodyPr/>
        <a:lstStyle/>
        <a:p>
          <a:endParaRPr lang="ru-RU"/>
        </a:p>
      </dgm:t>
    </dgm:pt>
    <dgm:pt modelId="{65177785-E981-4C82-B534-2C1378B5446C}" type="sibTrans" cxnId="{CE8F8FEA-BCA5-46F0-BE05-32DE137E44E4}">
      <dgm:prSet/>
      <dgm:spPr/>
      <dgm:t>
        <a:bodyPr/>
        <a:lstStyle/>
        <a:p>
          <a:endParaRPr lang="ru-RU"/>
        </a:p>
      </dgm:t>
    </dgm:pt>
    <dgm:pt modelId="{06074324-46F9-49F0-9352-AF2081D24018}" type="pres">
      <dgm:prSet presAssocID="{7A8192A8-A939-4500-9339-539E89EBEF30}" presName="compositeShape" presStyleCnt="0">
        <dgm:presLayoutVars>
          <dgm:dir/>
          <dgm:resizeHandles/>
        </dgm:presLayoutVars>
      </dgm:prSet>
      <dgm:spPr/>
    </dgm:pt>
    <dgm:pt modelId="{246E414C-1A48-474E-9691-C9E11189B5D1}" type="pres">
      <dgm:prSet presAssocID="{7A8192A8-A939-4500-9339-539E89EBEF30}" presName="pyramid" presStyleLbl="node1" presStyleIdx="0" presStyleCnt="1" custLinFactNeighborX="-49290" custLinFactNeighborY="-501"/>
      <dgm:spPr/>
    </dgm:pt>
    <dgm:pt modelId="{5D8F5957-3E08-4662-BB4A-58232A3209DD}" type="pres">
      <dgm:prSet presAssocID="{7A8192A8-A939-4500-9339-539E89EBEF30}" presName="theList" presStyleCnt="0"/>
      <dgm:spPr/>
    </dgm:pt>
    <dgm:pt modelId="{54B0FA71-BABC-4D16-A117-0E9E28D64F35}" type="pres">
      <dgm:prSet presAssocID="{08AF1758-E6A3-4C88-9F04-41D2AD9CA5C1}" presName="aNode" presStyleLbl="fgAcc1" presStyleIdx="0" presStyleCnt="3" custScaleX="113892" custScaleY="151722">
        <dgm:presLayoutVars>
          <dgm:bulletEnabled val="1"/>
        </dgm:presLayoutVars>
      </dgm:prSet>
      <dgm:spPr/>
    </dgm:pt>
    <dgm:pt modelId="{21626E69-F948-4975-91EB-62C91EFBD573}" type="pres">
      <dgm:prSet presAssocID="{08AF1758-E6A3-4C88-9F04-41D2AD9CA5C1}" presName="aSpace" presStyleCnt="0"/>
      <dgm:spPr/>
    </dgm:pt>
    <dgm:pt modelId="{B508518A-8F6F-4AA9-8766-5933A72129E6}" type="pres">
      <dgm:prSet presAssocID="{142A5409-1C58-4490-9DCA-3B57DB7871DD}" presName="aNode" presStyleLbl="fgAcc1" presStyleIdx="1" presStyleCnt="3" custScaleX="115386" custScaleY="150494" custLinFactY="12468" custLinFactNeighborX="87" custLinFactNeighborY="100000">
        <dgm:presLayoutVars>
          <dgm:bulletEnabled val="1"/>
        </dgm:presLayoutVars>
      </dgm:prSet>
      <dgm:spPr/>
    </dgm:pt>
    <dgm:pt modelId="{0E765EDE-892C-473A-ACBF-C0550062BCE8}" type="pres">
      <dgm:prSet presAssocID="{142A5409-1C58-4490-9DCA-3B57DB7871DD}" presName="aSpace" presStyleCnt="0"/>
      <dgm:spPr/>
    </dgm:pt>
    <dgm:pt modelId="{BEC8985B-426F-462D-BFF0-B0D43BEF4B38}" type="pres">
      <dgm:prSet presAssocID="{D59FADAD-845B-4C09-9C5D-55408C51E902}" presName="aNode" presStyleLbl="fgAcc1" presStyleIdx="2" presStyleCnt="3" custScaleX="143364" custScaleY="208914" custLinFactY="31885" custLinFactNeighborX="-20824" custLinFactNeighborY="100000">
        <dgm:presLayoutVars>
          <dgm:bulletEnabled val="1"/>
        </dgm:presLayoutVars>
      </dgm:prSet>
      <dgm:spPr/>
    </dgm:pt>
    <dgm:pt modelId="{62C45B71-2A59-4FC5-B9DF-40945EE38E08}" type="pres">
      <dgm:prSet presAssocID="{D59FADAD-845B-4C09-9C5D-55408C51E902}" presName="aSpace" presStyleCnt="0"/>
      <dgm:spPr/>
    </dgm:pt>
  </dgm:ptLst>
  <dgm:cxnLst>
    <dgm:cxn modelId="{AB81083D-9723-4A9B-B383-558649C55810}" type="presOf" srcId="{7A8192A8-A939-4500-9339-539E89EBEF30}" destId="{06074324-46F9-49F0-9352-AF2081D24018}" srcOrd="0" destOrd="0" presId="urn:microsoft.com/office/officeart/2005/8/layout/pyramid2"/>
    <dgm:cxn modelId="{C5F5D153-3E8C-44BD-96E4-C48B8F134B6E}" srcId="{7A8192A8-A939-4500-9339-539E89EBEF30}" destId="{08AF1758-E6A3-4C88-9F04-41D2AD9CA5C1}" srcOrd="0" destOrd="0" parTransId="{6E403B31-1372-4D10-940E-096C455DA9ED}" sibTransId="{A2F49916-0973-4178-BC86-23704E7DAADD}"/>
    <dgm:cxn modelId="{209BB1C4-E553-4965-9044-23DD2F443F93}" srcId="{7A8192A8-A939-4500-9339-539E89EBEF30}" destId="{142A5409-1C58-4490-9DCA-3B57DB7871DD}" srcOrd="1" destOrd="0" parTransId="{2B4424A2-4C29-488B-98D6-37A9FD5646F3}" sibTransId="{AC884D6C-83DE-4410-85E9-C1077531B4C1}"/>
    <dgm:cxn modelId="{6A16C6D4-0439-4E60-9448-6B1C0B0FA82D}" type="presOf" srcId="{08AF1758-E6A3-4C88-9F04-41D2AD9CA5C1}" destId="{54B0FA71-BABC-4D16-A117-0E9E28D64F35}" srcOrd="0" destOrd="0" presId="urn:microsoft.com/office/officeart/2005/8/layout/pyramid2"/>
    <dgm:cxn modelId="{74317CDB-9BA1-4462-97B8-002929BF9CBF}" type="presOf" srcId="{142A5409-1C58-4490-9DCA-3B57DB7871DD}" destId="{B508518A-8F6F-4AA9-8766-5933A72129E6}" srcOrd="0" destOrd="0" presId="urn:microsoft.com/office/officeart/2005/8/layout/pyramid2"/>
    <dgm:cxn modelId="{CE8F8FEA-BCA5-46F0-BE05-32DE137E44E4}" srcId="{7A8192A8-A939-4500-9339-539E89EBEF30}" destId="{D59FADAD-845B-4C09-9C5D-55408C51E902}" srcOrd="2" destOrd="0" parTransId="{FB8C69AE-354F-4318-B65B-4F53C789C24F}" sibTransId="{65177785-E981-4C82-B534-2C1378B5446C}"/>
    <dgm:cxn modelId="{8D466EF5-BAD6-4B8E-B7E2-40273395FBED}" type="presOf" srcId="{D59FADAD-845B-4C09-9C5D-55408C51E902}" destId="{BEC8985B-426F-462D-BFF0-B0D43BEF4B38}" srcOrd="0" destOrd="0" presId="urn:microsoft.com/office/officeart/2005/8/layout/pyramid2"/>
    <dgm:cxn modelId="{1EA725BE-8B6D-4C0E-AD5A-0D25668FD3B5}" type="presParOf" srcId="{06074324-46F9-49F0-9352-AF2081D24018}" destId="{246E414C-1A48-474E-9691-C9E11189B5D1}" srcOrd="0" destOrd="0" presId="urn:microsoft.com/office/officeart/2005/8/layout/pyramid2"/>
    <dgm:cxn modelId="{500B9E6A-0256-4535-8045-5BC41985CDAA}" type="presParOf" srcId="{06074324-46F9-49F0-9352-AF2081D24018}" destId="{5D8F5957-3E08-4662-BB4A-58232A3209DD}" srcOrd="1" destOrd="0" presId="urn:microsoft.com/office/officeart/2005/8/layout/pyramid2"/>
    <dgm:cxn modelId="{6156929A-D631-4EDB-A111-CD7EE2768EF8}" type="presParOf" srcId="{5D8F5957-3E08-4662-BB4A-58232A3209DD}" destId="{54B0FA71-BABC-4D16-A117-0E9E28D64F35}" srcOrd="0" destOrd="0" presId="urn:microsoft.com/office/officeart/2005/8/layout/pyramid2"/>
    <dgm:cxn modelId="{9D05CB93-42CE-4706-BDA7-44632557483B}" type="presParOf" srcId="{5D8F5957-3E08-4662-BB4A-58232A3209DD}" destId="{21626E69-F948-4975-91EB-62C91EFBD573}" srcOrd="1" destOrd="0" presId="urn:microsoft.com/office/officeart/2005/8/layout/pyramid2"/>
    <dgm:cxn modelId="{5771F156-4C00-44BC-B87C-3E6C0EC72B15}" type="presParOf" srcId="{5D8F5957-3E08-4662-BB4A-58232A3209DD}" destId="{B508518A-8F6F-4AA9-8766-5933A72129E6}" srcOrd="2" destOrd="0" presId="urn:microsoft.com/office/officeart/2005/8/layout/pyramid2"/>
    <dgm:cxn modelId="{A50E412E-9751-465B-A1BE-15629D3BBBD1}" type="presParOf" srcId="{5D8F5957-3E08-4662-BB4A-58232A3209DD}" destId="{0E765EDE-892C-473A-ACBF-C0550062BCE8}" srcOrd="3" destOrd="0" presId="urn:microsoft.com/office/officeart/2005/8/layout/pyramid2"/>
    <dgm:cxn modelId="{1FB2FE0E-616F-434F-B7FE-3CB791938F09}" type="presParOf" srcId="{5D8F5957-3E08-4662-BB4A-58232A3209DD}" destId="{BEC8985B-426F-462D-BFF0-B0D43BEF4B38}" srcOrd="4" destOrd="0" presId="urn:microsoft.com/office/officeart/2005/8/layout/pyramid2"/>
    <dgm:cxn modelId="{26AD765F-A8A3-42CC-9ECA-E1698831AE16}" type="presParOf" srcId="{5D8F5957-3E08-4662-BB4A-58232A3209DD}" destId="{62C45B71-2A59-4FC5-B9DF-40945EE38E08}" srcOrd="5" destOrd="0" presId="urn:microsoft.com/office/officeart/2005/8/layout/pyramid2"/>
  </dgm:cxnLst>
  <dgm:bg>
    <a:solidFill>
      <a:schemeClr val="accent4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6E414C-1A48-474E-9691-C9E11189B5D1}">
      <dsp:nvSpPr>
        <dsp:cNvPr id="0" name=""/>
        <dsp:cNvSpPr/>
      </dsp:nvSpPr>
      <dsp:spPr>
        <a:xfrm>
          <a:off x="28968" y="0"/>
          <a:ext cx="5008551" cy="5008551"/>
        </a:xfrm>
        <a:prstGeom prst="triangle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B0FA71-BABC-4D16-A117-0E9E28D64F35}">
      <dsp:nvSpPr>
        <dsp:cNvPr id="0" name=""/>
        <dsp:cNvSpPr/>
      </dsp:nvSpPr>
      <dsp:spPr>
        <a:xfrm>
          <a:off x="4775828" y="502430"/>
          <a:ext cx="3707820" cy="110720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Судьба  русского  крестьянства </a:t>
          </a:r>
        </a:p>
      </dsp:txBody>
      <dsp:txXfrm>
        <a:off x="4829877" y="556479"/>
        <a:ext cx="3599722" cy="999110"/>
      </dsp:txXfrm>
    </dsp:sp>
    <dsp:sp modelId="{B508518A-8F6F-4AA9-8766-5933A72129E6}">
      <dsp:nvSpPr>
        <dsp:cNvPr id="0" name=""/>
        <dsp:cNvSpPr/>
      </dsp:nvSpPr>
      <dsp:spPr>
        <a:xfrm>
          <a:off x="4754341" y="1883065"/>
          <a:ext cx="3756458" cy="109824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135632"/>
              <a:satOff val="2588"/>
              <a:lumOff val="114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Образ  русской   женщины</a:t>
          </a:r>
        </a:p>
      </dsp:txBody>
      <dsp:txXfrm>
        <a:off x="4807953" y="1936677"/>
        <a:ext cx="3649234" cy="991023"/>
      </dsp:txXfrm>
    </dsp:sp>
    <dsp:sp modelId="{BEC8985B-426F-462D-BFF0-B0D43BEF4B38}">
      <dsp:nvSpPr>
        <dsp:cNvPr id="0" name=""/>
        <dsp:cNvSpPr/>
      </dsp:nvSpPr>
      <dsp:spPr>
        <a:xfrm>
          <a:off x="3618151" y="3214231"/>
          <a:ext cx="4667298" cy="152457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271263"/>
              <a:satOff val="5175"/>
              <a:lumOff val="2285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Гражданственность в поэзии Некрасова</a:t>
          </a:r>
        </a:p>
      </dsp:txBody>
      <dsp:txXfrm>
        <a:off x="3692575" y="3288655"/>
        <a:ext cx="4518450" cy="13757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E1E8F9-CEC1-45EC-BCD9-B1CC25037306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7AD256-8EC1-4E12-92FB-44C4E187E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217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A6A3AE-ACA2-40A2-99B8-4BEEEA6B8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88A3732-F4B5-48F1-8143-8ECC7D82A0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D03717-4D3F-4FCC-A970-7F0976D56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66E55E-CD77-4709-8062-D7153223B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19732E-B910-4D24-99CF-22C7405CF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331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14028E-0A24-4E54-867D-6FA0FF572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7E3ACDD-515E-4539-A782-1549EDFD36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1F0796-28CC-45DC-9092-66D2F7388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F5A338-D98C-4225-A144-3333AF2C7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A5F3BF-EC49-4FE7-9E21-C5AD9B95C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225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687ACAC-29E1-4041-AE0D-F7EF288960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3027291-F62C-44EC-A131-84C92F0F8B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8B4427-D65A-404D-87A2-5F5075904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8BBA8C-1639-4CE4-B119-A943945FD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ED6583-6EB3-4A3C-BFBA-B5EB74352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1616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93141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46093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E74150-6674-41B2-AB56-74A397E79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8844B1-60C1-47B9-9799-E195B26110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A616F6-71E8-4D52-84E2-7B9010158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F50463-DA7D-4E34-BBAD-16551A67E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0D4457-6638-4CB6-8CE8-DB75FBFF1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837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776171-A331-43AC-A9E6-DE917D318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F93E70-E172-489D-9B64-5D1026128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08EFD8-0870-42C6-8CA1-946F70C5D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C68A0C-6F70-404B-8E59-86A387215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435911-8F81-4F9E-8B23-93023E8AC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729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2B8198-8650-415C-A968-A111103AF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E89EE1-ECB1-4A56-B203-B26AA76FE6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D36EF49-F6D2-4D6B-A518-0B5171DF73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911FF0-7319-4808-AC07-84D5F6D33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A96BDE-F5B4-49CE-988E-2E54E47C2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D13166-D00E-4D07-9865-1FD4EAE19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984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F94B6E-F309-4928-AB56-4FE4D8F89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C29C00-F7CA-4E94-AC2B-282636119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E1C4576-DF4A-4385-9C91-F192935BC8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CEF3A70-2BAE-41E7-9667-E13107E343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C74A5A8-651D-420C-8A39-0ACC915887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E87DD24-E355-41AC-9014-705E9C6C4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BA275DC-2EA4-4496-983F-41950B4E0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6979C64-EF99-4B78-8CF2-1224AB39C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064283-148F-460A-8B87-E04204BBC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1407DC8-CFD4-452A-B2E6-942B17E71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1F2CEE7-87D4-4092-8D23-A9A83001D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0B66BC-F03A-41B5-9FC9-AB1205A4F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75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24DE972-9DF9-4A75-8116-0D2F55486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3EE1066-1AA6-4394-B8AC-665231FAF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19391B0-6DF1-4419-83EC-ACE624C1F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063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36B0D-D167-4D46-9F35-FF39C4423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6BA021-908D-4347-A8B1-96067F3A5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5896913-D812-4134-ABB6-76681C8D24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444ACD-0E9C-45CD-98AD-A0BA62F60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F1AE42-27BE-4A4F-A968-C8EFCEDEA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39B15A0-8DBE-477C-9D86-57151BA8F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257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39EC69-F3A1-4182-8611-9519F7FD3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93C28FA-E245-4FEC-84C8-2D5359F447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BCC7E7F-5925-45A3-A13D-B84E7A49AB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303CC42-17CD-48D2-8DE8-48B2B9E8A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D499DA-8628-4C31-91AB-D9E91B967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6EB7E79-DF6C-4469-AAAC-DD8BC39D0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010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131D0E-B520-4C57-A5F5-4A24315F9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9892BDB-1732-4A09-935A-5B24143B31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9FF3E2-24AD-47BE-8268-23215698F6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7B0519-DB3D-4B40-A365-D6B16D5956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998645-F74B-46F2-BC3C-B073A44BA4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653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55434" y="2700148"/>
            <a:ext cx="7439486" cy="273824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44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4400" b="1" dirty="0">
              <a:latin typeface="Arial"/>
              <a:cs typeface="Arial"/>
            </a:endParaRPr>
          </a:p>
          <a:p>
            <a:pPr marL="26841"/>
            <a:r>
              <a:rPr lang="ru-RU" sz="4400" b="1" spc="11" dirty="0">
                <a:solidFill>
                  <a:srgbClr val="2365C7"/>
                </a:solidFill>
                <a:latin typeface="Arial"/>
                <a:cs typeface="Arial"/>
              </a:rPr>
              <a:t>Николай Алексеевич Некрасов. Очерк жизни и творчества.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819965" y="2644423"/>
            <a:ext cx="713442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795900" y="4438107"/>
            <a:ext cx="713441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5" y="228332"/>
            <a:ext cx="1546444" cy="153008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31172" y="273855"/>
            <a:ext cx="1546444" cy="146332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355010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24465" y="1066265"/>
            <a:ext cx="1357409" cy="905028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</a:p>
          <a:p>
            <a:pPr>
              <a:spcBef>
                <a:spcPts val="201"/>
              </a:spcBef>
            </a:pPr>
            <a:endParaRPr sz="2747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6" y="456620"/>
            <a:ext cx="6469121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4" name="Picture 2" descr="Описание картины Ивана Крамского «Портрет Некрасова»">
            <a:extLst>
              <a:ext uri="{FF2B5EF4-FFF2-40B4-BE49-F238E27FC236}">
                <a16:creationId xmlns:a16="http://schemas.microsoft.com/office/drawing/2014/main" id="{1F9F1DB0-4A2B-4E89-9E3A-A7C3BC7A9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9200" y="2386387"/>
            <a:ext cx="2868613" cy="41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7462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7282" y="1695635"/>
            <a:ext cx="5608718" cy="4705165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Именно из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Грешнёва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Некрасов-поэт вынес исключительную чуткость к чужому страданию. </a:t>
            </a:r>
          </a:p>
          <a:p>
            <a:pPr algn="l">
              <a:lnSpc>
                <a:spcPct val="100000"/>
              </a:lnSpc>
            </a:pP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В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Грешнёве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завязалась сердечная привязанность  к русскому крестьянину, определившая  впоследствии исключительную народность его творчества.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-381"/>
            <a:ext cx="12192000" cy="13926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Дом-усадьба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J7PMACAM7F5QACAQVZS7ICAG9Q3H4CAQ1D8EDCA1ZZ6G2CAC689AACAISIEJCCA7J9EVNCAB5CM2ICA76VDAMCA3DXJCPCAN63GS1CAE9M93VCALPJ8QICABLT2A6CAMQ5V3MCAKS6BRFCAZXCSCC">
            <a:extLst>
              <a:ext uri="{FF2B5EF4-FFF2-40B4-BE49-F238E27FC236}">
                <a16:creationId xmlns:a16="http://schemas.microsoft.com/office/drawing/2014/main" id="{E12210EC-0C07-4F66-9EF9-97DB6B3C0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928" y="2086252"/>
            <a:ext cx="4953739" cy="3764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http://900igr.net/datai/literatura/Nekrasov-stikhotvorenija/0004-004-Greshnevo-jaroslavskoe-imenie-ottsa.jpg">
            <a:extLst>
              <a:ext uri="{FF2B5EF4-FFF2-40B4-BE49-F238E27FC236}">
                <a16:creationId xmlns:a16="http://schemas.microsoft.com/office/drawing/2014/main" id="{16EE3701-C932-4901-8EB3-F769859FB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54" y="1695635"/>
            <a:ext cx="5486400" cy="4989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4540975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B1148B-0194-4A95-96D9-5C8528A0C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44079"/>
          </a:xfrm>
        </p:spPr>
        <p:txBody>
          <a:bodyPr/>
          <a:lstStyle/>
          <a:p>
            <a:r>
              <a:rPr lang="ru-RU" dirty="0"/>
              <a:t>Нежинская гимназия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5F861C4D-E230-4464-A7A4-58FBAF4ABF95}"/>
              </a:ext>
            </a:extLst>
          </p:cNvPr>
          <p:cNvSpPr/>
          <p:nvPr/>
        </p:nvSpPr>
        <p:spPr>
          <a:xfrm>
            <a:off x="0" y="-7185"/>
            <a:ext cx="12192000" cy="1144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Природа вокруг Некрасова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 descr="тихая заводь">
            <a:extLst>
              <a:ext uri="{FF2B5EF4-FFF2-40B4-BE49-F238E27FC236}">
                <a16:creationId xmlns:a16="http://schemas.microsoft.com/office/drawing/2014/main" id="{186E1523-3912-453F-A513-3A7062C7ABF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483" y="1509204"/>
            <a:ext cx="4998889" cy="376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волга">
            <a:extLst>
              <a:ext uri="{FF2B5EF4-FFF2-40B4-BE49-F238E27FC236}">
                <a16:creationId xmlns:a16="http://schemas.microsoft.com/office/drawing/2014/main" id="{E7A60E3D-F431-4622-9F78-3FDC92DD1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72" y="1509204"/>
            <a:ext cx="5033639" cy="379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0AAA973-95CA-46B2-9C8C-22722CBDAA91}"/>
              </a:ext>
            </a:extLst>
          </p:cNvPr>
          <p:cNvSpPr/>
          <p:nvPr/>
        </p:nvSpPr>
        <p:spPr>
          <a:xfrm>
            <a:off x="488272" y="5588807"/>
            <a:ext cx="11239130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Скромные деревеньки, разбросанные по её берегам, леса, поля, заливные луга постоянно влекли к себе поэта.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576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4614" y="1576282"/>
            <a:ext cx="5734974" cy="4618041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 fontScale="70000" lnSpcReduction="20000"/>
          </a:bodyPr>
          <a:lstStyle/>
          <a:p>
            <a:pPr algn="l">
              <a:lnSpc>
                <a:spcPct val="120000"/>
              </a:lnSpc>
              <a:buClr>
                <a:srgbClr val="000000"/>
              </a:buClr>
              <a:buSzPct val="4500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</a:pPr>
            <a:r>
              <a:rPr lang="ru-RU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    С детства знакомые ярославские, костромские, владимирские раздолья всегда были близки и милы сердцу Некрасова.  </a:t>
            </a:r>
            <a:r>
              <a:rPr lang="en-GB" altLang="ru-RU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ru-RU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</a:t>
            </a:r>
            <a:r>
              <a:rPr lang="en-GB" altLang="ru-RU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ru-RU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заграничной</a:t>
            </a:r>
            <a:r>
              <a:rPr lang="en-GB" altLang="ru-RU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ru-RU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поездки</a:t>
            </a:r>
            <a:r>
              <a:rPr lang="en-GB" altLang="ru-RU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ru-RU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</a:t>
            </a:r>
            <a:r>
              <a:rPr lang="en-GB" altLang="ru-RU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ru-RU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написал</a:t>
            </a:r>
            <a:r>
              <a:rPr lang="en-GB" altLang="ru-RU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en-GB" altLang="ru-RU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черновой</a:t>
            </a:r>
            <a:r>
              <a:rPr lang="en-GB" altLang="ru-RU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ru-RU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рукописи</a:t>
            </a:r>
            <a:r>
              <a:rPr lang="en-GB" altLang="ru-RU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buClr>
                <a:srgbClr val="000000"/>
              </a:buClr>
              <a:buSzPct val="4500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</a:pPr>
            <a:r>
              <a:rPr lang="en-GB" altLang="ru-RU" sz="3400" b="1" i="1" dirty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en-GB" altLang="ru-RU" sz="3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посещал</a:t>
            </a:r>
            <a:r>
              <a:rPr lang="en-GB" altLang="ru-RU" sz="3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ru-RU" sz="3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Париж</a:t>
            </a:r>
            <a:r>
              <a:rPr lang="en-GB" altLang="ru-RU" sz="34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ru-RU" sz="3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Неаполь</a:t>
            </a:r>
            <a:r>
              <a:rPr lang="en-GB" altLang="ru-RU" sz="34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ru-RU" sz="3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Ниццу</a:t>
            </a:r>
            <a:r>
              <a:rPr lang="en-GB" altLang="ru-RU" sz="3400" b="1" i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altLang="ru-RU" sz="3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buClr>
                <a:srgbClr val="000000"/>
              </a:buClr>
              <a:buSzPct val="4500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</a:pPr>
            <a:r>
              <a:rPr lang="en-GB" altLang="ru-RU" sz="3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  <a:r>
              <a:rPr lang="en-GB" altLang="ru-RU" sz="3400" b="1" i="1" dirty="0">
                <a:latin typeface="Arial" panose="020B0604020202020204" pitchFamily="34" charset="0"/>
                <a:cs typeface="Arial" panose="020B0604020202020204" pitchFamily="34" charset="0"/>
              </a:rPr>
              <a:t> я </a:t>
            </a:r>
            <a:r>
              <a:rPr lang="en-GB" altLang="ru-RU" sz="3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нигде</a:t>
            </a:r>
            <a:r>
              <a:rPr lang="en-GB" altLang="ru-RU" sz="3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ru-RU" sz="3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так</a:t>
            </a:r>
            <a:r>
              <a:rPr lang="en-GB" altLang="ru-RU" sz="3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ru-RU" sz="3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сладко</a:t>
            </a:r>
            <a:r>
              <a:rPr lang="en-GB" altLang="ru-RU" sz="3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ru-RU" sz="3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en-GB" altLang="ru-RU" sz="3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ru-RU" sz="3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дышал</a:t>
            </a:r>
            <a:r>
              <a:rPr lang="en-GB" altLang="ru-RU" sz="3400" b="1" i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altLang="ru-RU" sz="3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buClr>
                <a:srgbClr val="000000"/>
              </a:buClr>
              <a:buSzPct val="4500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</a:pPr>
            <a:r>
              <a:rPr lang="en-GB" altLang="ru-RU" sz="3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Как</a:t>
            </a:r>
            <a:r>
              <a:rPr lang="en-GB" altLang="ru-RU" sz="3400" b="1" i="1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en-GB" altLang="ru-RU" sz="3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Грешневе</a:t>
            </a:r>
            <a:r>
              <a:rPr lang="en-GB" altLang="ru-RU" sz="3400" b="1" i="1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br>
              <a:rPr lang="en-GB" altLang="ru-RU" sz="3400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altLang="ru-RU" sz="3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10000"/>
              </a:lnSpc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14542"/>
            <a:ext cx="12192000" cy="137906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Любовь к родным местам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F7917DE3-19AA-431A-9D56-BC4300983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697" y="2111730"/>
            <a:ext cx="5734975" cy="365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115346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4613" y="1464816"/>
            <a:ext cx="5917899" cy="5248249"/>
          </a:xfr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 lnSpcReduction="10000"/>
          </a:bodyPr>
          <a:lstStyle/>
          <a:p>
            <a:pPr algn="l">
              <a:lnSpc>
                <a:spcPct val="110000"/>
              </a:lnSpc>
            </a:pP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В 1832 Некрасов поступил в ярославскую гимназию, где окончил 5 классов. По настоянию отца, желавшего для сына военной карьеры, отправился в 1838 в Петербург поступать на военную службу, однако на службу не пошел, а вместо этого начал активную подготовку к сдаче вступительных экзаменов в университет.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-206"/>
            <a:ext cx="12192000" cy="137906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:\Documents and Settings\Admin.MEGACOMP\Рабочий стол\17fda8bf6de6923ec41a90026e4_prev.jpg">
            <a:extLst>
              <a:ext uri="{FF2B5EF4-FFF2-40B4-BE49-F238E27FC236}">
                <a16:creationId xmlns:a16="http://schemas.microsoft.com/office/drawing/2014/main" id="{E0BD1607-25CA-4768-A1D7-C345ADE0C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291" y="4433734"/>
            <a:ext cx="3545626" cy="2279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Gimnaz.JPG">
            <a:extLst>
              <a:ext uri="{FF2B5EF4-FFF2-40B4-BE49-F238E27FC236}">
                <a16:creationId xmlns:a16="http://schemas.microsoft.com/office/drawing/2014/main" id="{790547D0-18A4-40F9-94BF-6329286E60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9762" y="1496841"/>
            <a:ext cx="2997626" cy="209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943F478-B43B-439D-BBBB-2B547715AAE9}"/>
              </a:ext>
            </a:extLst>
          </p:cNvPr>
          <p:cNvSpPr/>
          <p:nvPr/>
        </p:nvSpPr>
        <p:spPr>
          <a:xfrm rot="10800000" flipV="1">
            <a:off x="6365287" y="3730119"/>
            <a:ext cx="52289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Ярославская гимназия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5407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4614" y="2029047"/>
            <a:ext cx="5734974" cy="3479800"/>
          </a:xfr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  Экзамены Некрасов провалил и записался вольнослушателем на филологический факультет.</a:t>
            </a:r>
          </a:p>
          <a:p>
            <a:pPr algn="l">
              <a:lnSpc>
                <a:spcPct val="100000"/>
              </a:lnSpc>
            </a:pP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  Отец, разгневанный поступком сына, оставил его без материальной поддержки. </a:t>
            </a:r>
          </a:p>
          <a:p>
            <a:pPr algn="l">
              <a:lnSpc>
                <a:spcPct val="110000"/>
              </a:lnSpc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-206"/>
            <a:ext cx="12192000" cy="137906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Недовольство отца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3b.jpg">
            <a:extLst>
              <a:ext uri="{FF2B5EF4-FFF2-40B4-BE49-F238E27FC236}">
                <a16:creationId xmlns:a16="http://schemas.microsoft.com/office/drawing/2014/main" id="{F66625CB-48D5-46B2-B84F-B22B106D1B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806" y="1633491"/>
            <a:ext cx="5069149" cy="3875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6C43F2B-A720-428D-A55D-5C77D06A28F1}"/>
              </a:ext>
            </a:extLst>
          </p:cNvPr>
          <p:cNvSpPr/>
          <p:nvPr/>
        </p:nvSpPr>
        <p:spPr>
          <a:xfrm>
            <a:off x="7554904" y="5712330"/>
            <a:ext cx="31884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Музей-квартира в Петербурге</a:t>
            </a:r>
          </a:p>
        </p:txBody>
      </p:sp>
    </p:spTree>
    <p:extLst>
      <p:ext uri="{BB962C8B-B14F-4D97-AF65-F5344CB8AC3E}">
        <p14:creationId xmlns:p14="http://schemas.microsoft.com/office/powerpoint/2010/main" val="17844814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8268" y="682138"/>
            <a:ext cx="5720179" cy="5504154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</a:pPr>
            <a:endParaRPr lang="ru-RU" alt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10000"/>
              </a:lnSpc>
            </a:pPr>
            <a:endParaRPr lang="ru-RU" alt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10000"/>
              </a:lnSpc>
            </a:pPr>
            <a:r>
              <a:rPr lang="ru-RU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«Восемь лет я боролся с нищетою, видел лицом к лицу голодную смерть…Уму непостижимо, сколько я работал!» - 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вспоминал поэт.</a:t>
            </a:r>
          </a:p>
          <a:p>
            <a:pPr algn="l">
              <a:lnSpc>
                <a:spcPct val="110000"/>
              </a:lnSpc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C3244C-B1E4-432D-9887-49C019A81D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74167" y="239697"/>
            <a:ext cx="5619565" cy="630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400882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10" y="1464816"/>
            <a:ext cx="5980590" cy="5142461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 fontScale="92500"/>
          </a:bodyPr>
          <a:lstStyle/>
          <a:p>
            <a:endParaRPr lang="ru-RU" alt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    Некрасов был бессменным редактором и издателем журнала «Современник» с 1847 по 1866 г.</a:t>
            </a:r>
          </a:p>
          <a:p>
            <a:pPr>
              <a:lnSpc>
                <a:spcPct val="100000"/>
              </a:lnSpc>
            </a:pPr>
            <a:r>
              <a:rPr lang="ru-RU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Моя встреча с Белинским была для меня спасением.</a:t>
            </a:r>
          </a:p>
          <a:p>
            <a:pPr>
              <a:lnSpc>
                <a:spcPct val="100000"/>
              </a:lnSpc>
            </a:pPr>
            <a:r>
              <a:rPr lang="ru-RU" altLang="ru-RU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Н.А.Некрасов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    В 1842 г. состоялась встреча Некрасова с Белинским. Прочитав стихотворение «В дороге», высоко оценил творчество поэта.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0"/>
            <a:ext cx="12192000" cy="137906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Роль </a:t>
            </a:r>
            <a:r>
              <a:rPr lang="ru-RU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В.Г.Белинского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7B3303-24B9-433B-A5FB-243739820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5340" y="1576282"/>
            <a:ext cx="3457575" cy="403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EE5D05B-EABD-4386-B3A0-B2BB89CCC378}"/>
              </a:ext>
            </a:extLst>
          </p:cNvPr>
          <p:cNvSpPr/>
          <p:nvPr/>
        </p:nvSpPr>
        <p:spPr>
          <a:xfrm>
            <a:off x="8379571" y="5943145"/>
            <a:ext cx="19623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В. Г. Белинский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96603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4614" y="1576283"/>
            <a:ext cx="5734974" cy="3102250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 Некрасов был бессменным редактором и издателем журнала «Современник» с 1847 по 1866 г.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-206"/>
            <a:ext cx="12192000" cy="137906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Главный успех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5" descr="img034">
            <a:extLst>
              <a:ext uri="{FF2B5EF4-FFF2-40B4-BE49-F238E27FC236}">
                <a16:creationId xmlns:a16="http://schemas.microsoft.com/office/drawing/2014/main" id="{61C9D669-5E27-4CC1-B070-322F79C41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88" y="2979180"/>
            <a:ext cx="4832103" cy="3326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3775959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4" name="Picture 4">
            <a:extLst>
              <a:ext uri="{FF2B5EF4-FFF2-40B4-BE49-F238E27FC236}">
                <a16:creationId xmlns:a16="http://schemas.microsoft.com/office/drawing/2014/main" id="{A72083D3-A69E-414A-AA2B-F673EBCB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34" y="1742917"/>
            <a:ext cx="4650403" cy="3560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686" name="Picture 6">
            <a:extLst>
              <a:ext uri="{FF2B5EF4-FFF2-40B4-BE49-F238E27FC236}">
                <a16:creationId xmlns:a16="http://schemas.microsoft.com/office/drawing/2014/main" id="{BE962E45-FA78-45EC-B79F-A8814578E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186" y="1840264"/>
            <a:ext cx="4114463" cy="2735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687" name="Rectangle 7">
            <a:extLst>
              <a:ext uri="{FF2B5EF4-FFF2-40B4-BE49-F238E27FC236}">
                <a16:creationId xmlns:a16="http://schemas.microsoft.com/office/drawing/2014/main" id="{4068C8DF-4B0B-44B1-BD4E-7373E5D0EB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4876"/>
            <a:ext cx="12191999" cy="38549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1905" dirty="0"/>
              <a:t>Некрасов в кругу сотрудников «Современника»...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DFFB3814-49DB-4CF2-A490-DAD2137D598D}"/>
              </a:ext>
            </a:extLst>
          </p:cNvPr>
          <p:cNvSpPr/>
          <p:nvPr/>
        </p:nvSpPr>
        <p:spPr>
          <a:xfrm>
            <a:off x="0" y="0"/>
            <a:ext cx="12192000" cy="16778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Некрасов в кругу сотрудников «Современника»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685" name="Picture 5">
            <a:extLst>
              <a:ext uri="{FF2B5EF4-FFF2-40B4-BE49-F238E27FC236}">
                <a16:creationId xmlns:a16="http://schemas.microsoft.com/office/drawing/2014/main" id="{DD87B3E3-FF6D-4F64-B4C6-6E96C7209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815" y="3997747"/>
            <a:ext cx="3870855" cy="2765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0"/>
            <a:ext cx="12192000" cy="17045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темы творчества Некрасова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9B32412D-080D-40E6-AF23-246724C96B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0686743"/>
              </p:ext>
            </p:extLst>
          </p:nvPr>
        </p:nvGraphicFramePr>
        <p:xfrm>
          <a:off x="363984" y="1704513"/>
          <a:ext cx="11461071" cy="50085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7310425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"/>
            <a:ext cx="12173957" cy="68580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>
              <a:lnSpc>
                <a:spcPct val="83000"/>
              </a:lnSpc>
              <a:buClr>
                <a:srgbClr val="000000"/>
              </a:buClr>
              <a:buSzPct val="45000"/>
            </a:pPr>
            <a:endParaRPr lang="ru-RU" altLang="ru-RU" sz="6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83000"/>
              </a:lnSpc>
              <a:buClr>
                <a:srgbClr val="000000"/>
              </a:buClr>
              <a:buSzPct val="45000"/>
            </a:pPr>
            <a:r>
              <a:rPr lang="en-GB" alt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Никола</a:t>
            </a:r>
            <a:r>
              <a:rPr lang="ru-RU" alt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 </a:t>
            </a:r>
            <a:r>
              <a:rPr lang="en-GB" alt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Алексеевич Некрасов</a:t>
            </a:r>
            <a:endParaRPr lang="ru-RU" alt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83000"/>
              </a:lnSpc>
              <a:buClr>
                <a:srgbClr val="000000"/>
              </a:buClr>
              <a:buSzPct val="45000"/>
            </a:pPr>
            <a:endParaRPr lang="ru-RU" alt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83000"/>
              </a:lnSpc>
              <a:buClr>
                <a:srgbClr val="000000"/>
              </a:buClr>
              <a:buSzPct val="45000"/>
            </a:pPr>
            <a:r>
              <a:rPr lang="ru-RU" alt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1821 – 1878 </a:t>
            </a:r>
            <a:endParaRPr lang="en-GB" alt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039BD65-BA3B-4922-A7A1-0A4ED9450857}"/>
              </a:ext>
            </a:extLst>
          </p:cNvPr>
          <p:cNvSpPr/>
          <p:nvPr/>
        </p:nvSpPr>
        <p:spPr>
          <a:xfrm>
            <a:off x="4899643" y="2205967"/>
            <a:ext cx="695713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3">
            <a:extLst>
              <a:ext uri="{FF2B5EF4-FFF2-40B4-BE49-F238E27FC236}">
                <a16:creationId xmlns:a16="http://schemas.microsoft.com/office/drawing/2014/main" id="{EAE49A0B-2D2F-4E2B-9378-59281CB2AA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58" y="1863155"/>
            <a:ext cx="4679950" cy="482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C19C90-156F-49E0-9B35-ECEEC119A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56443"/>
          </a:xfrm>
          <a:solidFill>
            <a:schemeClr val="accent4">
              <a:lumMod val="75000"/>
            </a:schemeClr>
          </a:solidFill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Крестьянская</a:t>
            </a:r>
            <a:r>
              <a:rPr lang="ru-RU" sz="6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ru-RU" sz="6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5299" name="Picture 2" descr="http://upload.wikimedia.org/wikipedia/commons/0/0f/%D0%9D%D0%B8%D1%89%D0%B8%D0%B5_%D0%92%D0%B8%D0%BD%D0%BE%D0%B3%D1%80%D0%B0%D0%B4%D0%BE%D0%B2.jpg">
            <a:extLst>
              <a:ext uri="{FF2B5EF4-FFF2-40B4-BE49-F238E27FC236}">
                <a16:creationId xmlns:a16="http://schemas.microsoft.com/office/drawing/2014/main" id="{C60E6552-2688-40DD-A7FE-A3A52A9483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046" y="4000833"/>
            <a:ext cx="4170379" cy="271706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01" name="Picture 6" descr="http://ufoleaks.su/_nw/39/56175831.jpg">
            <a:extLst>
              <a:ext uri="{FF2B5EF4-FFF2-40B4-BE49-F238E27FC236}">
                <a16:creationId xmlns:a16="http://schemas.microsoft.com/office/drawing/2014/main" id="{3AFBD7B0-E668-4B31-8DB4-1BE22B6583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613" y="1317488"/>
            <a:ext cx="4514835" cy="268334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02" name="Picture 8" descr="http://s42.radikal.ru/i098/0903/e7/33b9c41f10f6.jpg">
            <a:extLst>
              <a:ext uri="{FF2B5EF4-FFF2-40B4-BE49-F238E27FC236}">
                <a16:creationId xmlns:a16="http://schemas.microsoft.com/office/drawing/2014/main" id="{66ECA629-9659-49D0-801F-7CF5A7AEF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73" y="1464291"/>
            <a:ext cx="3846989" cy="2785751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00" name="Picture 4" descr="http://s13.radikal.ru/i186/1107/b2/de9bc70d2c13.jpg">
            <a:extLst>
              <a:ext uri="{FF2B5EF4-FFF2-40B4-BE49-F238E27FC236}">
                <a16:creationId xmlns:a16="http://schemas.microsoft.com/office/drawing/2014/main" id="{F3D74F7A-C4B6-4727-A2C3-797E4AD1A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56"/>
          <a:stretch>
            <a:fillRect/>
          </a:stretch>
        </p:blipFill>
        <p:spPr bwMode="auto">
          <a:xfrm>
            <a:off x="6251576" y="3786188"/>
            <a:ext cx="4416425" cy="307181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B04F86-E878-4A7D-A668-68B62B723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57232"/>
          </a:xfrm>
          <a:solidFill>
            <a:schemeClr val="accent4">
              <a:lumMod val="75000"/>
            </a:schemeClr>
          </a:solidFill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Женская тема</a:t>
            </a:r>
          </a:p>
        </p:txBody>
      </p:sp>
      <p:pic>
        <p:nvPicPr>
          <p:cNvPr id="57347" name="Picture 2" descr="http://www.hudojnik-peredvijnik.ru/wp-content/uploads/2012/09/8makovskyK.jpg">
            <a:extLst>
              <a:ext uri="{FF2B5EF4-FFF2-40B4-BE49-F238E27FC236}">
                <a16:creationId xmlns:a16="http://schemas.microsoft.com/office/drawing/2014/main" id="{FB600256-43B5-4DEE-9CD3-312DF1AC1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9" t="14754"/>
          <a:stretch>
            <a:fillRect/>
          </a:stretch>
        </p:blipFill>
        <p:spPr bwMode="auto">
          <a:xfrm>
            <a:off x="904567" y="1156367"/>
            <a:ext cx="4643438" cy="521493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8" name="Picture 4" descr="http://www.stihi.ru/pics/2010/09/06/1224.jpg">
            <a:extLst>
              <a:ext uri="{FF2B5EF4-FFF2-40B4-BE49-F238E27FC236}">
                <a16:creationId xmlns:a16="http://schemas.microsoft.com/office/drawing/2014/main" id="{A8B04426-A11D-4288-B518-8FEC03325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0"/>
          <a:stretch>
            <a:fillRect/>
          </a:stretch>
        </p:blipFill>
        <p:spPr bwMode="auto">
          <a:xfrm>
            <a:off x="6445045" y="1250392"/>
            <a:ext cx="4812890" cy="493781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4614" y="1464816"/>
            <a:ext cx="5881386" cy="5248250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  Одной из ведущих тем в творчестве Некрасова является тема Родины. Автор знакомит читателя с русской деревней середины XIX века. В стихотворениях «Несжатая полоса», «Размышления у парадного подъезда», «Железная дорога» поэт рисует картины народной жизни. </a:t>
            </a:r>
          </a:p>
          <a:p>
            <a:pPr algn="l">
              <a:lnSpc>
                <a:spcPct val="110000"/>
              </a:lnSpc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-206"/>
            <a:ext cx="12192000" cy="137906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Тема Родины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8" descr="http://s42.radikal.ru/i098/0903/e7/33b9c41f10f6.jpg">
            <a:extLst>
              <a:ext uri="{FF2B5EF4-FFF2-40B4-BE49-F238E27FC236}">
                <a16:creationId xmlns:a16="http://schemas.microsoft.com/office/drawing/2014/main" id="{09C0C5D9-72D7-481D-9F91-174AA575E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0004" y="235398"/>
            <a:ext cx="4143375" cy="3000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upload.wikimedia.org/wikipedia/commons/0/0f/%D0%9D%D0%B8%D1%89%D0%B8%D0%B5_%D0%92%D0%B8%D0%BD%D0%BE%D0%B3%D1%80%D0%B0%D0%B4%D0%BE%D0%B2.jpg">
            <a:extLst>
              <a:ext uri="{FF2B5EF4-FFF2-40B4-BE49-F238E27FC236}">
                <a16:creationId xmlns:a16="http://schemas.microsoft.com/office/drawing/2014/main" id="{15F5404F-D46D-496E-A1C4-336B0691D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944" y="3550790"/>
            <a:ext cx="4714875" cy="307181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5951200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3" name="Picture 3">
            <a:extLst>
              <a:ext uri="{FF2B5EF4-FFF2-40B4-BE49-F238E27FC236}">
                <a16:creationId xmlns:a16="http://schemas.microsoft.com/office/drawing/2014/main" id="{AD65089A-69DA-4EB0-A234-C6ED8320D005}"/>
              </a:ext>
            </a:extLst>
          </p:cNvPr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99825" y="1984018"/>
            <a:ext cx="3664209" cy="4362672"/>
          </a:xfrm>
        </p:spPr>
      </p:pic>
      <p:pic>
        <p:nvPicPr>
          <p:cNvPr id="97285" name="Picture 5">
            <a:extLst>
              <a:ext uri="{FF2B5EF4-FFF2-40B4-BE49-F238E27FC236}">
                <a16:creationId xmlns:a16="http://schemas.microsoft.com/office/drawing/2014/main" id="{82454F0B-F9E7-42D8-BDB4-FC3365A46A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" y="1740310"/>
            <a:ext cx="3687729" cy="4304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7288" name="Picture 8" descr="железная дорога">
            <a:extLst>
              <a:ext uri="{FF2B5EF4-FFF2-40B4-BE49-F238E27FC236}">
                <a16:creationId xmlns:a16="http://schemas.microsoft.com/office/drawing/2014/main" id="{C54B370F-DD88-4132-9227-FA2B1A776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010" y="2396972"/>
            <a:ext cx="4181381" cy="4362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291" name="Rectangle 11">
            <a:extLst>
              <a:ext uri="{FF2B5EF4-FFF2-40B4-BE49-F238E27FC236}">
                <a16:creationId xmlns:a16="http://schemas.microsoft.com/office/drawing/2014/main" id="{64647A73-74A5-47E3-9EF6-B9588080D8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174031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marL="355600" indent="-355600" algn="ctr" defTabSz="449263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defRPr sz="4000" b="1" i="1">
                <a:solidFill>
                  <a:srgbClr val="99284C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 marL="355600" indent="-355600" algn="l" defTabSz="449263"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2pPr>
            <a:lvl3pPr marL="355600" indent="-355600" algn="l" defTabSz="449263"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3pPr>
            <a:lvl4pPr marL="355600" indent="-355600" algn="l" defTabSz="449263"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4pPr>
            <a:lvl5pPr marL="355600" indent="-355600" algn="l" defTabSz="449263"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5pPr>
            <a:lvl6pPr marL="812800" indent="-355600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6pPr>
            <a:lvl7pPr marL="1270000" indent="-355600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7pPr>
            <a:lvl8pPr marL="1727200" indent="-355600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8pPr>
            <a:lvl9pPr marL="2184400" indent="-355600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9pPr>
          </a:lstStyle>
          <a:p>
            <a:pPr eaLnBrk="1"/>
            <a:r>
              <a:rPr lang="ru-RU" altLang="ru-RU" sz="4800" i="0" dirty="0">
                <a:solidFill>
                  <a:schemeClr val="bg1"/>
                </a:solidFill>
              </a:rPr>
              <a:t>Иллюстрации к стихотворению </a:t>
            </a:r>
            <a:r>
              <a:rPr lang="ru-RU" altLang="ru-RU" sz="4800" i="0" dirty="0" err="1">
                <a:solidFill>
                  <a:schemeClr val="bg1"/>
                </a:solidFill>
              </a:rPr>
              <a:t>Н.А.Некрасова</a:t>
            </a:r>
            <a:r>
              <a:rPr lang="ru-RU" altLang="ru-RU" sz="4800" i="0" dirty="0">
                <a:solidFill>
                  <a:schemeClr val="bg1"/>
                </a:solidFill>
              </a:rPr>
              <a:t> «Железная дорога"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0"/>
            <a:ext cx="12192000" cy="126274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Смертельная болезнь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73094BDE-BE56-4F29-BFE0-F616EB22D4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09" y="1367161"/>
            <a:ext cx="6525087" cy="3284737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  В начале 1875 года Некрасов тяжело заболел. Ни знаменитый венский хирург, ни мучительная операция не могли приостановить смертельной раковой болезни. Вести о ней вызвали поток писем, телеграмм, приветствий и адресов со всей России. </a:t>
            </a:r>
          </a:p>
        </p:txBody>
      </p:sp>
      <p:pic>
        <p:nvPicPr>
          <p:cNvPr id="5" name="Picture 5" descr="img036">
            <a:extLst>
              <a:ext uri="{FF2B5EF4-FFF2-40B4-BE49-F238E27FC236}">
                <a16:creationId xmlns:a16="http://schemas.microsoft.com/office/drawing/2014/main" id="{3D1E9893-FCE0-4176-8E42-222AB9B41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496" y="1367161"/>
            <a:ext cx="5106988" cy="5382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3" descr="0077-036.jpg">
            <a:extLst>
              <a:ext uri="{FF2B5EF4-FFF2-40B4-BE49-F238E27FC236}">
                <a16:creationId xmlns:a16="http://schemas.microsoft.com/office/drawing/2014/main" id="{78903B62-041E-45C2-BB25-9E08AFACFD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389" y="4232594"/>
            <a:ext cx="4298877" cy="2517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98817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0"/>
            <a:ext cx="12192000" cy="126274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73094BDE-BE56-4F29-BFE0-F616EB22D4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4758" y="1968751"/>
            <a:ext cx="5936202" cy="3244005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  27 декабря 1877  (Петербург) – Николай Алексеевич Некрасов умер. Несмотря на сильный мороз, толпа в несколько тысяч человек, преимущественно молодежи, провожала поэта до места вечного его успокоения.   </a:t>
            </a:r>
          </a:p>
          <a:p>
            <a:pPr algn="l">
              <a:lnSpc>
                <a:spcPct val="100000"/>
              </a:lnSpc>
            </a:pP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могила.jpeg">
            <a:extLst>
              <a:ext uri="{FF2B5EF4-FFF2-40B4-BE49-F238E27FC236}">
                <a16:creationId xmlns:a16="http://schemas.microsoft.com/office/drawing/2014/main" id="{F879CDF4-1BA7-4065-ACE1-D4B3724EB6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09"/>
          <a:stretch>
            <a:fillRect/>
          </a:stretch>
        </p:blipFill>
        <p:spPr bwMode="auto">
          <a:xfrm>
            <a:off x="6995604" y="1425651"/>
            <a:ext cx="4749553" cy="507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05119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00" name="Picture 4">
            <a:extLst>
              <a:ext uri="{FF2B5EF4-FFF2-40B4-BE49-F238E27FC236}">
                <a16:creationId xmlns:a16="http://schemas.microsoft.com/office/drawing/2014/main" id="{EF8E55E7-AD07-4AC5-AFE0-A0A420104E6B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6552" y="2024108"/>
            <a:ext cx="3432361" cy="4758432"/>
          </a:xfrm>
        </p:spPr>
      </p:pic>
      <p:pic>
        <p:nvPicPr>
          <p:cNvPr id="80902" name="Picture 6">
            <a:extLst>
              <a:ext uri="{FF2B5EF4-FFF2-40B4-BE49-F238E27FC236}">
                <a16:creationId xmlns:a16="http://schemas.microsoft.com/office/drawing/2014/main" id="{0FEFAAB2-9525-4404-AB71-94CF3CB8F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176" y="2121762"/>
            <a:ext cx="3764132" cy="4660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903" name="Picture 7">
            <a:extLst>
              <a:ext uri="{FF2B5EF4-FFF2-40B4-BE49-F238E27FC236}">
                <a16:creationId xmlns:a16="http://schemas.microsoft.com/office/drawing/2014/main" id="{34013F14-B96D-409D-8027-92125F4B7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104" y="2556768"/>
            <a:ext cx="4215343" cy="369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ject 2">
            <a:extLst>
              <a:ext uri="{FF2B5EF4-FFF2-40B4-BE49-F238E27FC236}">
                <a16:creationId xmlns:a16="http://schemas.microsoft.com/office/drawing/2014/main" id="{89C9BD0E-A204-4B2A-B6AC-5648FB2BD9CB}"/>
              </a:ext>
            </a:extLst>
          </p:cNvPr>
          <p:cNvSpPr/>
          <p:nvPr/>
        </p:nvSpPr>
        <p:spPr>
          <a:xfrm>
            <a:off x="0" y="0"/>
            <a:ext cx="12192000" cy="183767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«Я лиру посвятил </a:t>
            </a:r>
          </a:p>
          <a:p>
            <a:pPr algn="ctr"/>
            <a:r>
              <a:rPr lang="ru-RU" sz="5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народу своему…»</a:t>
            </a:r>
            <a:endParaRPr sz="5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</a:p>
          <a:p>
            <a:pPr algn="ctr"/>
            <a:endParaRPr lang="ru-RU" sz="5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Прочитать в учебнике </a:t>
            </a:r>
          </a:p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стр.155-159 отрывки: «Размышления у парадного подъезда»,</a:t>
            </a:r>
          </a:p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«Мороз, Красный нос» и </a:t>
            </a:r>
          </a:p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«Железная </a:t>
            </a:r>
            <a:r>
              <a:rPr lang="ru-RU" sz="4400" b="1">
                <a:latin typeface="Arial" panose="020B0604020202020204" pitchFamily="34" charset="0"/>
                <a:cs typeface="Arial" panose="020B0604020202020204" pitchFamily="34" charset="0"/>
              </a:rPr>
              <a:t>дорога».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1979316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204186"/>
            <a:ext cx="10963672" cy="855741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ПЛАН  УРОКА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5483" y="1508828"/>
            <a:ext cx="11292858" cy="5457904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1. Детство писателя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2. Отношение к родителям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3. Память о матери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4. Обучение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5. Успех в творчестве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3109" y="4170255"/>
            <a:ext cx="1962300" cy="1839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1" y="1"/>
            <a:ext cx="12191999" cy="13582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Детство</a:t>
            </a:r>
          </a:p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27773833-C113-4642-801B-DA399E8C29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6580" y="1943219"/>
            <a:ext cx="5699464" cy="3852909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GB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Николай</a:t>
            </a:r>
            <a:r>
              <a:rPr lang="en-GB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Алексеевич Некрасов </a:t>
            </a:r>
            <a:r>
              <a:rPr lang="en-GB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родился</a:t>
            </a:r>
            <a:r>
              <a:rPr lang="en-GB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28 </a:t>
            </a:r>
            <a:r>
              <a:rPr lang="en-GB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ноября</a:t>
            </a:r>
            <a:r>
              <a:rPr lang="en-GB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1821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en-GB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местечке</a:t>
            </a:r>
            <a:r>
              <a:rPr lang="en-GB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Немирове</a:t>
            </a:r>
            <a:r>
              <a:rPr lang="en-GB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Подольской</a:t>
            </a:r>
            <a:r>
              <a:rPr lang="en-GB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губернии</a:t>
            </a:r>
            <a:r>
              <a:rPr lang="en-GB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</a:t>
            </a:r>
            <a:r>
              <a:rPr lang="en-GB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</a:t>
            </a:r>
            <a:r>
              <a:rPr lang="en-GB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третьим</a:t>
            </a:r>
            <a:r>
              <a:rPr lang="en-GB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ребенком</a:t>
            </a:r>
            <a:r>
              <a:rPr lang="en-GB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en-GB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семье</a:t>
            </a:r>
            <a:r>
              <a:rPr lang="en-GB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46EB77A-49DE-4629-B752-24C97EA0AC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443" y="1491449"/>
            <a:ext cx="4573002" cy="5264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3372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067" y="2352582"/>
            <a:ext cx="5422707" cy="2956264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GB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Мать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Елена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Андреевна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урожденная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Закревская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дворянка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GB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Отец</a:t>
            </a:r>
            <a:r>
              <a:rPr lang="en-GB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Алексей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Сергеевич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Некрасов,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небогатый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помещик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армейский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офицер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1"/>
            <a:ext cx="12192000" cy="13316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Родители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Хронологическая таблица Н. А. Некрасова. timeline | Timetoast timelines">
            <a:extLst>
              <a:ext uri="{FF2B5EF4-FFF2-40B4-BE49-F238E27FC236}">
                <a16:creationId xmlns:a16="http://schemas.microsoft.com/office/drawing/2014/main" id="{B67605E2-4851-45C5-BE83-2B12C778E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933" y="1473693"/>
            <a:ext cx="6096000" cy="4909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91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8645" y="2107210"/>
            <a:ext cx="5256407" cy="3386335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 fontScale="85000" lnSpcReduction="10000"/>
          </a:bodyPr>
          <a:lstStyle/>
          <a:p>
            <a:pPr marL="362891" indent="-362891">
              <a:lnSpc>
                <a:spcPct val="120000"/>
              </a:lnSpc>
              <a:spcBef>
                <a:spcPct val="20000"/>
              </a:spcBef>
              <a:buClr>
                <a:srgbClr val="000000"/>
              </a:buClr>
              <a:buSzPct val="100000"/>
            </a:pPr>
            <a:r>
              <a:rPr lang="ru-RU" alt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Отец поэта – Алексей Сергеевич Некрасов, человек деспотичный, порой даже жестокий.</a:t>
            </a:r>
          </a:p>
          <a:p>
            <a:pPr marL="362891" indent="-362891">
              <a:lnSpc>
                <a:spcPct val="120000"/>
              </a:lnSpc>
              <a:spcBef>
                <a:spcPct val="20000"/>
              </a:spcBef>
              <a:buClr>
                <a:srgbClr val="000000"/>
              </a:buClr>
              <a:buSzPct val="100000"/>
            </a:pPr>
            <a:r>
              <a:rPr lang="ru-RU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От его деспотизма страдали не только крепостные, но и домочадцы.</a:t>
            </a:r>
          </a:p>
          <a:p>
            <a:pPr algn="l">
              <a:lnSpc>
                <a:spcPct val="110000"/>
              </a:lnSpc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-206"/>
            <a:ext cx="12192000" cy="137906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Отношения с отцом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7" descr="отец некрасова">
            <a:extLst>
              <a:ext uri="{FF2B5EF4-FFF2-40B4-BE49-F238E27FC236}">
                <a16:creationId xmlns:a16="http://schemas.microsoft.com/office/drawing/2014/main" id="{1C3C4F8D-9A40-4117-927E-616146542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76"/>
          <a:stretch>
            <a:fillRect/>
          </a:stretch>
        </p:blipFill>
        <p:spPr bwMode="auto">
          <a:xfrm>
            <a:off x="6730249" y="1569624"/>
            <a:ext cx="4139665" cy="5100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503334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976" y="1620526"/>
            <a:ext cx="5756787" cy="4691783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    Из любви к детям Елена Андреевна Некрасова терпеливо сносила все бесчинства своего мужа. </a:t>
            </a:r>
            <a:r>
              <a:rPr lang="ru-RU" sz="3000" dirty="0" err="1"/>
              <a:t>Н.А.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Некрасов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был свидетелем двадцатилетнего мученичества матери и в поэме «Мать» подверг публичному суду своего родного отца. 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-206"/>
            <a:ext cx="12192000" cy="137906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Привязанность к матери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Николай Некрасов. Два пути - Церковь Успения Богородицы » АНАЛИТИКА »  Церковь Успения Богородицы">
            <a:extLst>
              <a:ext uri="{FF2B5EF4-FFF2-40B4-BE49-F238E27FC236}">
                <a16:creationId xmlns:a16="http://schemas.microsoft.com/office/drawing/2014/main" id="{1C5FEE55-35B1-44C2-9D87-A995CADA30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5895" y="1378857"/>
            <a:ext cx="4076260" cy="2834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Н. А. Некрасов и И. И. Панаев у больного В. Г. Белинского - Наумов А. А. ::  Артпоиск - русские художники">
            <a:extLst>
              <a:ext uri="{FF2B5EF4-FFF2-40B4-BE49-F238E27FC236}">
                <a16:creationId xmlns:a16="http://schemas.microsoft.com/office/drawing/2014/main" id="{CBAC1428-61E4-4B40-A304-5F73D4ACC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264" y="3948005"/>
            <a:ext cx="4449122" cy="2834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4103023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9716" y="1464816"/>
            <a:ext cx="5786284" cy="5112965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 fontScale="92500" lnSpcReduction="10000"/>
          </a:bodyPr>
          <a:lstStyle/>
          <a:p>
            <a:pPr algn="l">
              <a:lnSpc>
                <a:spcPct val="110000"/>
              </a:lnSpc>
            </a:pP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До конца своих дней Некрасов с глубоким волнением, обожанием и любовью вспоминал свою мать…</a:t>
            </a:r>
          </a:p>
          <a:p>
            <a:pPr algn="l">
              <a:lnSpc>
                <a:spcPct val="110000"/>
              </a:lnSpc>
            </a:pPr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И если я наполнил жизнь</a:t>
            </a:r>
          </a:p>
          <a:p>
            <a:pPr algn="l">
              <a:lnSpc>
                <a:spcPct val="110000"/>
              </a:lnSpc>
            </a:pPr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</a:t>
            </a:r>
            <a:r>
              <a:rPr lang="ru-RU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борьбою</a:t>
            </a:r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>
              <a:lnSpc>
                <a:spcPct val="110000"/>
              </a:lnSpc>
            </a:pPr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За идеал добра и красоты,</a:t>
            </a:r>
          </a:p>
          <a:p>
            <a:pPr algn="l">
              <a:lnSpc>
                <a:spcPct val="110000"/>
              </a:lnSpc>
            </a:pPr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И носит песнь, слагаемая мною, Живой любви глубокие черты — О, мать моя, подвигнут я тобою! </a:t>
            </a:r>
          </a:p>
          <a:p>
            <a:pPr algn="l">
              <a:lnSpc>
                <a:spcPct val="110000"/>
              </a:lnSpc>
            </a:pPr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Во мне спасла живую душу ты!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-206"/>
            <a:ext cx="12192000" cy="137906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Память о матери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4DA4163E-563D-40E9-9F15-11FAFD9E1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965" y="1464816"/>
            <a:ext cx="5181600" cy="5248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9247846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5386" y="1313895"/>
            <a:ext cx="5940614" cy="5362113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tabLst>
                <a:tab pos="0" algn="l"/>
                <a:tab pos="230188" algn="l"/>
                <a:tab pos="679450" algn="l"/>
                <a:tab pos="1128713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Через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рождения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сына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отец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выйдя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отставку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майором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навсегда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переселился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свое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родовое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поместье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рославском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имении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Грешн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которое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находилось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недалеко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Волги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>
              <a:lnSpc>
                <a:spcPct val="100000"/>
              </a:lnSpc>
              <a:tabLst>
                <a:tab pos="0" algn="l"/>
                <a:tab pos="230188" algn="l"/>
                <a:tab pos="679450" algn="l"/>
                <a:tab pos="1128713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Поместье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находилось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равнине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среди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бесконечных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лугов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полей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Здесь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деревне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провел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свое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детство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16382"/>
            <a:ext cx="12192000" cy="123399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Детство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0BF2282-7C39-4F65-936C-15594C0A1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879" y="1313896"/>
            <a:ext cx="5831057" cy="536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820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1570</TotalTime>
  <Words>760</Words>
  <Application>Microsoft Office PowerPoint</Application>
  <PresentationFormat>Широкоэкранный</PresentationFormat>
  <Paragraphs>97</Paragraphs>
  <Slides>27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5" baseType="lpstr">
      <vt:lpstr>Arial</vt:lpstr>
      <vt:lpstr>Arial Black</vt:lpstr>
      <vt:lpstr>Arial Unicode MS</vt:lpstr>
      <vt:lpstr>Calibri</vt:lpstr>
      <vt:lpstr>Calibri Light</vt:lpstr>
      <vt:lpstr>StarSymbol</vt:lpstr>
      <vt:lpstr>Wingdings 2</vt:lpstr>
      <vt:lpstr>Тема Office</vt:lpstr>
      <vt:lpstr>Презентация PowerPoint</vt:lpstr>
      <vt:lpstr>Презентация PowerPoint</vt:lpstr>
      <vt:lpstr>ПЛАН  УРОКА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Нежинская гимназия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Крестьянская тема </vt:lpstr>
      <vt:lpstr>Женская тема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vika vika</cp:lastModifiedBy>
  <cp:revision>122</cp:revision>
  <dcterms:created xsi:type="dcterms:W3CDTF">2020-10-21T13:45:23Z</dcterms:created>
  <dcterms:modified xsi:type="dcterms:W3CDTF">2021-03-17T19:22:26Z</dcterms:modified>
</cp:coreProperties>
</file>