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360" r:id="rId2"/>
    <p:sldId id="1359" r:id="rId3"/>
    <p:sldId id="325" r:id="rId4"/>
    <p:sldId id="256" r:id="rId5"/>
    <p:sldId id="1361" r:id="rId6"/>
    <p:sldId id="1364" r:id="rId7"/>
    <p:sldId id="1389" r:id="rId8"/>
    <p:sldId id="1392" r:id="rId9"/>
    <p:sldId id="1362" r:id="rId10"/>
    <p:sldId id="1363" r:id="rId11"/>
    <p:sldId id="1385" r:id="rId12"/>
    <p:sldId id="1391" r:id="rId13"/>
    <p:sldId id="1390" r:id="rId14"/>
    <p:sldId id="1396" r:id="rId15"/>
    <p:sldId id="1394" r:id="rId16"/>
    <p:sldId id="1399" r:id="rId17"/>
    <p:sldId id="1400" r:id="rId18"/>
    <p:sldId id="292" r:id="rId19"/>
    <p:sldId id="1401" r:id="rId20"/>
    <p:sldId id="293" r:id="rId21"/>
    <p:sldId id="294" r:id="rId22"/>
    <p:sldId id="1395" r:id="rId23"/>
    <p:sldId id="314" r:id="rId24"/>
    <p:sldId id="1398" r:id="rId25"/>
    <p:sldId id="1366" r:id="rId26"/>
    <p:sldId id="301" r:id="rId27"/>
    <p:sldId id="137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" y="12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192A8-A939-4500-9339-539E89EBEF30}" type="doc">
      <dgm:prSet loTypeId="urn:microsoft.com/office/officeart/2005/8/layout/pyramid2" loCatId="pyramid" qsTypeId="urn:microsoft.com/office/officeart/2005/8/quickstyle/simple1" qsCatId="simple" csTypeId="urn:microsoft.com/office/officeart/2005/8/colors/accent5_3" csCatId="accent5" phldr="1"/>
      <dgm:spPr/>
    </dgm:pt>
    <dgm:pt modelId="{08AF1758-E6A3-4C88-9F04-41D2AD9CA5C1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Судьба  русского  крестьянства </a:t>
          </a:r>
        </a:p>
      </dgm:t>
    </dgm:pt>
    <dgm:pt modelId="{6E403B31-1372-4D10-940E-096C455DA9ED}" type="parTrans" cxnId="{C5F5D153-3E8C-44BD-96E4-C48B8F134B6E}">
      <dgm:prSet/>
      <dgm:spPr/>
      <dgm:t>
        <a:bodyPr/>
        <a:lstStyle/>
        <a:p>
          <a:endParaRPr lang="ru-RU"/>
        </a:p>
      </dgm:t>
    </dgm:pt>
    <dgm:pt modelId="{A2F49916-0973-4178-BC86-23704E7DAADD}" type="sibTrans" cxnId="{C5F5D153-3E8C-44BD-96E4-C48B8F134B6E}">
      <dgm:prSet/>
      <dgm:spPr/>
      <dgm:t>
        <a:bodyPr/>
        <a:lstStyle/>
        <a:p>
          <a:endParaRPr lang="ru-RU"/>
        </a:p>
      </dgm:t>
    </dgm:pt>
    <dgm:pt modelId="{142A5409-1C58-4490-9DCA-3B57DB7871DD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  русской   женщины</a:t>
          </a:r>
        </a:p>
      </dgm:t>
    </dgm:pt>
    <dgm:pt modelId="{2B4424A2-4C29-488B-98D6-37A9FD5646F3}" type="parTrans" cxnId="{209BB1C4-E553-4965-9044-23DD2F443F93}">
      <dgm:prSet/>
      <dgm:spPr/>
      <dgm:t>
        <a:bodyPr/>
        <a:lstStyle/>
        <a:p>
          <a:endParaRPr lang="ru-RU"/>
        </a:p>
      </dgm:t>
    </dgm:pt>
    <dgm:pt modelId="{AC884D6C-83DE-4410-85E9-C1077531B4C1}" type="sibTrans" cxnId="{209BB1C4-E553-4965-9044-23DD2F443F93}">
      <dgm:prSet/>
      <dgm:spPr/>
      <dgm:t>
        <a:bodyPr/>
        <a:lstStyle/>
        <a:p>
          <a:endParaRPr lang="ru-RU"/>
        </a:p>
      </dgm:t>
    </dgm:pt>
    <dgm:pt modelId="{D59FADAD-845B-4C09-9C5D-55408C51E902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Гражданственность в поэзии Некрасова</a:t>
          </a:r>
        </a:p>
      </dgm:t>
    </dgm:pt>
    <dgm:pt modelId="{FB8C69AE-354F-4318-B65B-4F53C789C24F}" type="parTrans" cxnId="{CE8F8FEA-BCA5-46F0-BE05-32DE137E44E4}">
      <dgm:prSet/>
      <dgm:spPr/>
      <dgm:t>
        <a:bodyPr/>
        <a:lstStyle/>
        <a:p>
          <a:endParaRPr lang="ru-RU"/>
        </a:p>
      </dgm:t>
    </dgm:pt>
    <dgm:pt modelId="{65177785-E981-4C82-B534-2C1378B5446C}" type="sibTrans" cxnId="{CE8F8FEA-BCA5-46F0-BE05-32DE137E44E4}">
      <dgm:prSet/>
      <dgm:spPr/>
      <dgm:t>
        <a:bodyPr/>
        <a:lstStyle/>
        <a:p>
          <a:endParaRPr lang="ru-RU"/>
        </a:p>
      </dgm:t>
    </dgm:pt>
    <dgm:pt modelId="{06074324-46F9-49F0-9352-AF2081D24018}" type="pres">
      <dgm:prSet presAssocID="{7A8192A8-A939-4500-9339-539E89EBEF30}" presName="compositeShape" presStyleCnt="0">
        <dgm:presLayoutVars>
          <dgm:dir/>
          <dgm:resizeHandles/>
        </dgm:presLayoutVars>
      </dgm:prSet>
      <dgm:spPr/>
    </dgm:pt>
    <dgm:pt modelId="{246E414C-1A48-474E-9691-C9E11189B5D1}" type="pres">
      <dgm:prSet presAssocID="{7A8192A8-A939-4500-9339-539E89EBEF30}" presName="pyramid" presStyleLbl="node1" presStyleIdx="0" presStyleCnt="1" custLinFactNeighborX="-49290" custLinFactNeighborY="-501"/>
      <dgm:spPr/>
    </dgm:pt>
    <dgm:pt modelId="{5D8F5957-3E08-4662-BB4A-58232A3209DD}" type="pres">
      <dgm:prSet presAssocID="{7A8192A8-A939-4500-9339-539E89EBEF30}" presName="theList" presStyleCnt="0"/>
      <dgm:spPr/>
    </dgm:pt>
    <dgm:pt modelId="{54B0FA71-BABC-4D16-A117-0E9E28D64F35}" type="pres">
      <dgm:prSet presAssocID="{08AF1758-E6A3-4C88-9F04-41D2AD9CA5C1}" presName="aNode" presStyleLbl="fgAcc1" presStyleIdx="0" presStyleCnt="3" custScaleX="113892" custScaleY="151722">
        <dgm:presLayoutVars>
          <dgm:bulletEnabled val="1"/>
        </dgm:presLayoutVars>
      </dgm:prSet>
      <dgm:spPr/>
    </dgm:pt>
    <dgm:pt modelId="{21626E69-F948-4975-91EB-62C91EFBD573}" type="pres">
      <dgm:prSet presAssocID="{08AF1758-E6A3-4C88-9F04-41D2AD9CA5C1}" presName="aSpace" presStyleCnt="0"/>
      <dgm:spPr/>
    </dgm:pt>
    <dgm:pt modelId="{B508518A-8F6F-4AA9-8766-5933A72129E6}" type="pres">
      <dgm:prSet presAssocID="{142A5409-1C58-4490-9DCA-3B57DB7871DD}" presName="aNode" presStyleLbl="fgAcc1" presStyleIdx="1" presStyleCnt="3" custScaleX="115386" custScaleY="150494" custLinFactY="12468" custLinFactNeighborX="87" custLinFactNeighborY="100000">
        <dgm:presLayoutVars>
          <dgm:bulletEnabled val="1"/>
        </dgm:presLayoutVars>
      </dgm:prSet>
      <dgm:spPr/>
    </dgm:pt>
    <dgm:pt modelId="{0E765EDE-892C-473A-ACBF-C0550062BCE8}" type="pres">
      <dgm:prSet presAssocID="{142A5409-1C58-4490-9DCA-3B57DB7871DD}" presName="aSpace" presStyleCnt="0"/>
      <dgm:spPr/>
    </dgm:pt>
    <dgm:pt modelId="{BEC8985B-426F-462D-BFF0-B0D43BEF4B38}" type="pres">
      <dgm:prSet presAssocID="{D59FADAD-845B-4C09-9C5D-55408C51E902}" presName="aNode" presStyleLbl="fgAcc1" presStyleIdx="2" presStyleCnt="3" custScaleX="143364" custScaleY="208914" custLinFactY="31885" custLinFactNeighborX="-20824" custLinFactNeighborY="100000">
        <dgm:presLayoutVars>
          <dgm:bulletEnabled val="1"/>
        </dgm:presLayoutVars>
      </dgm:prSet>
      <dgm:spPr/>
    </dgm:pt>
    <dgm:pt modelId="{62C45B71-2A59-4FC5-B9DF-40945EE38E08}" type="pres">
      <dgm:prSet presAssocID="{D59FADAD-845B-4C09-9C5D-55408C51E902}" presName="aSpace" presStyleCnt="0"/>
      <dgm:spPr/>
    </dgm:pt>
  </dgm:ptLst>
  <dgm:cxnLst>
    <dgm:cxn modelId="{AB81083D-9723-4A9B-B383-558649C55810}" type="presOf" srcId="{7A8192A8-A939-4500-9339-539E89EBEF30}" destId="{06074324-46F9-49F0-9352-AF2081D24018}" srcOrd="0" destOrd="0" presId="urn:microsoft.com/office/officeart/2005/8/layout/pyramid2"/>
    <dgm:cxn modelId="{C5F5D153-3E8C-44BD-96E4-C48B8F134B6E}" srcId="{7A8192A8-A939-4500-9339-539E89EBEF30}" destId="{08AF1758-E6A3-4C88-9F04-41D2AD9CA5C1}" srcOrd="0" destOrd="0" parTransId="{6E403B31-1372-4D10-940E-096C455DA9ED}" sibTransId="{A2F49916-0973-4178-BC86-23704E7DAADD}"/>
    <dgm:cxn modelId="{209BB1C4-E553-4965-9044-23DD2F443F93}" srcId="{7A8192A8-A939-4500-9339-539E89EBEF30}" destId="{142A5409-1C58-4490-9DCA-3B57DB7871DD}" srcOrd="1" destOrd="0" parTransId="{2B4424A2-4C29-488B-98D6-37A9FD5646F3}" sibTransId="{AC884D6C-83DE-4410-85E9-C1077531B4C1}"/>
    <dgm:cxn modelId="{6A16C6D4-0439-4E60-9448-6B1C0B0FA82D}" type="presOf" srcId="{08AF1758-E6A3-4C88-9F04-41D2AD9CA5C1}" destId="{54B0FA71-BABC-4D16-A117-0E9E28D64F35}" srcOrd="0" destOrd="0" presId="urn:microsoft.com/office/officeart/2005/8/layout/pyramid2"/>
    <dgm:cxn modelId="{74317CDB-9BA1-4462-97B8-002929BF9CBF}" type="presOf" srcId="{142A5409-1C58-4490-9DCA-3B57DB7871DD}" destId="{B508518A-8F6F-4AA9-8766-5933A72129E6}" srcOrd="0" destOrd="0" presId="urn:microsoft.com/office/officeart/2005/8/layout/pyramid2"/>
    <dgm:cxn modelId="{CE8F8FEA-BCA5-46F0-BE05-32DE137E44E4}" srcId="{7A8192A8-A939-4500-9339-539E89EBEF30}" destId="{D59FADAD-845B-4C09-9C5D-55408C51E902}" srcOrd="2" destOrd="0" parTransId="{FB8C69AE-354F-4318-B65B-4F53C789C24F}" sibTransId="{65177785-E981-4C82-B534-2C1378B5446C}"/>
    <dgm:cxn modelId="{8D466EF5-BAD6-4B8E-B7E2-40273395FBED}" type="presOf" srcId="{D59FADAD-845B-4C09-9C5D-55408C51E902}" destId="{BEC8985B-426F-462D-BFF0-B0D43BEF4B38}" srcOrd="0" destOrd="0" presId="urn:microsoft.com/office/officeart/2005/8/layout/pyramid2"/>
    <dgm:cxn modelId="{1EA725BE-8B6D-4C0E-AD5A-0D25668FD3B5}" type="presParOf" srcId="{06074324-46F9-49F0-9352-AF2081D24018}" destId="{246E414C-1A48-474E-9691-C9E11189B5D1}" srcOrd="0" destOrd="0" presId="urn:microsoft.com/office/officeart/2005/8/layout/pyramid2"/>
    <dgm:cxn modelId="{500B9E6A-0256-4535-8045-5BC41985CDAA}" type="presParOf" srcId="{06074324-46F9-49F0-9352-AF2081D24018}" destId="{5D8F5957-3E08-4662-BB4A-58232A3209DD}" srcOrd="1" destOrd="0" presId="urn:microsoft.com/office/officeart/2005/8/layout/pyramid2"/>
    <dgm:cxn modelId="{6156929A-D631-4EDB-A111-CD7EE2768EF8}" type="presParOf" srcId="{5D8F5957-3E08-4662-BB4A-58232A3209DD}" destId="{54B0FA71-BABC-4D16-A117-0E9E28D64F35}" srcOrd="0" destOrd="0" presId="urn:microsoft.com/office/officeart/2005/8/layout/pyramid2"/>
    <dgm:cxn modelId="{9D05CB93-42CE-4706-BDA7-44632557483B}" type="presParOf" srcId="{5D8F5957-3E08-4662-BB4A-58232A3209DD}" destId="{21626E69-F948-4975-91EB-62C91EFBD573}" srcOrd="1" destOrd="0" presId="urn:microsoft.com/office/officeart/2005/8/layout/pyramid2"/>
    <dgm:cxn modelId="{5771F156-4C00-44BC-B87C-3E6C0EC72B15}" type="presParOf" srcId="{5D8F5957-3E08-4662-BB4A-58232A3209DD}" destId="{B508518A-8F6F-4AA9-8766-5933A72129E6}" srcOrd="2" destOrd="0" presId="urn:microsoft.com/office/officeart/2005/8/layout/pyramid2"/>
    <dgm:cxn modelId="{A50E412E-9751-465B-A1BE-15629D3BBBD1}" type="presParOf" srcId="{5D8F5957-3E08-4662-BB4A-58232A3209DD}" destId="{0E765EDE-892C-473A-ACBF-C0550062BCE8}" srcOrd="3" destOrd="0" presId="urn:microsoft.com/office/officeart/2005/8/layout/pyramid2"/>
    <dgm:cxn modelId="{1FB2FE0E-616F-434F-B7FE-3CB791938F09}" type="presParOf" srcId="{5D8F5957-3E08-4662-BB4A-58232A3209DD}" destId="{BEC8985B-426F-462D-BFF0-B0D43BEF4B38}" srcOrd="4" destOrd="0" presId="urn:microsoft.com/office/officeart/2005/8/layout/pyramid2"/>
    <dgm:cxn modelId="{26AD765F-A8A3-42CC-9ECA-E1698831AE16}" type="presParOf" srcId="{5D8F5957-3E08-4662-BB4A-58232A3209DD}" destId="{62C45B71-2A59-4FC5-B9DF-40945EE38E08}" srcOrd="5" destOrd="0" presId="urn:microsoft.com/office/officeart/2005/8/layout/pyramid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E414C-1A48-474E-9691-C9E11189B5D1}">
      <dsp:nvSpPr>
        <dsp:cNvPr id="0" name=""/>
        <dsp:cNvSpPr/>
      </dsp:nvSpPr>
      <dsp:spPr>
        <a:xfrm>
          <a:off x="28968" y="0"/>
          <a:ext cx="5008551" cy="5008551"/>
        </a:xfrm>
        <a:prstGeom prst="triangl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0FA71-BABC-4D16-A117-0E9E28D64F35}">
      <dsp:nvSpPr>
        <dsp:cNvPr id="0" name=""/>
        <dsp:cNvSpPr/>
      </dsp:nvSpPr>
      <dsp:spPr>
        <a:xfrm>
          <a:off x="4775828" y="502430"/>
          <a:ext cx="3707820" cy="11072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Судьба  русского  крестьянства </a:t>
          </a:r>
        </a:p>
      </dsp:txBody>
      <dsp:txXfrm>
        <a:off x="4829877" y="556479"/>
        <a:ext cx="3599722" cy="999110"/>
      </dsp:txXfrm>
    </dsp:sp>
    <dsp:sp modelId="{B508518A-8F6F-4AA9-8766-5933A72129E6}">
      <dsp:nvSpPr>
        <dsp:cNvPr id="0" name=""/>
        <dsp:cNvSpPr/>
      </dsp:nvSpPr>
      <dsp:spPr>
        <a:xfrm>
          <a:off x="4754341" y="1883065"/>
          <a:ext cx="3756458" cy="10982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  русской   женщины</a:t>
          </a:r>
        </a:p>
      </dsp:txBody>
      <dsp:txXfrm>
        <a:off x="4807953" y="1936677"/>
        <a:ext cx="3649234" cy="991023"/>
      </dsp:txXfrm>
    </dsp:sp>
    <dsp:sp modelId="{BEC8985B-426F-462D-BFF0-B0D43BEF4B38}">
      <dsp:nvSpPr>
        <dsp:cNvPr id="0" name=""/>
        <dsp:cNvSpPr/>
      </dsp:nvSpPr>
      <dsp:spPr>
        <a:xfrm>
          <a:off x="3618151" y="3214231"/>
          <a:ext cx="4667298" cy="15245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Гражданственность в поэзии Некрасова</a:t>
          </a:r>
        </a:p>
      </dsp:txBody>
      <dsp:txXfrm>
        <a:off x="3692575" y="3288655"/>
        <a:ext cx="4518450" cy="1375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E8F9-CEC1-45EC-BCD9-B1CC25037306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D256-8EC1-4E12-92FB-44C4E187E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A3AE-ACA2-40A2-99B8-4BEEEA6B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8A3732-F4B5-48F1-8143-8ECC7D82A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03717-4D3F-4FCC-A970-7F0976D5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6E55E-CD77-4709-8062-D7153223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9732E-B910-4D24-99CF-22C7405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4028E-0A24-4E54-867D-6FA0FF5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3ACDD-515E-4539-A782-1549EDFD3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F0796-28CC-45DC-9092-66D2F73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5A338-D98C-4225-A144-3333AF2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5F3BF-EC49-4FE7-9E21-C5AD9B95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7ACAC-29E1-4041-AE0D-F7EF2889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27291-F62C-44EC-A131-84C92F0F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B4427-D65A-404D-87A2-5F50759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BBA8C-1639-4CE4-B119-A943945F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D6583-6EB3-4A3C-BFBA-B5EB7435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6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31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09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4150-6674-41B2-AB56-74A397E7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844B1-60C1-47B9-9799-E195B261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616F6-71E8-4D52-84E2-7B901015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0463-DA7D-4E34-BBAD-16551A67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D4457-6638-4CB6-8CE8-DB75FBF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76171-A331-43AC-A9E6-DE917D31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93E70-E172-489D-9B64-5D102612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8EFD8-0870-42C6-8CA1-946F70C5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68A0C-6F70-404B-8E59-86A3872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35911-8F81-4F9E-8B23-93023E8A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8198-8650-415C-A968-A111103A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89EE1-ECB1-4A56-B203-B26AA76FE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6EF49-F6D2-4D6B-A518-0B5171DF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11FF0-7319-4808-AC07-84D5F6D3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96BDE-F5B4-49CE-988E-2E54E47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3166-D00E-4D07-9865-1FD4EAE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94B6E-F309-4928-AB56-4FE4D8F8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29C00-F7CA-4E94-AC2B-28263611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C4576-DF4A-4385-9C91-F192935BC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EF3A70-2BAE-41E7-9667-E13107E3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74A5A8-651D-420C-8A39-0ACC91588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7DD24-E355-41AC-9014-705E9C6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A275DC-2EA4-4496-983F-41950B4E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979C64-EF99-4B78-8CF2-1224AB39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4283-148F-460A-8B87-E04204BB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407DC8-CFD4-452A-B2E6-942B17E7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F2CEE7-87D4-4092-8D23-A9A8300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0B66BC-F03A-41B5-9FC9-AB1205A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4DE972-9DF9-4A75-8116-0D2F554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E1066-1AA6-4394-B8AC-665231FA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391B0-6DF1-4419-83EC-ACE624C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36B0D-D167-4D46-9F35-FF39C442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BA021-908D-4347-A8B1-96067F3A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896913-D812-4134-ABB6-76681C8D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44ACD-0E9C-45CD-98AD-A0BA62F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1AE42-27BE-4A4F-A968-C8EFCEDE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B15A0-8DBE-477C-9D86-57151BA8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9EC69-F3A1-4182-8611-9519F7FD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3C28FA-E245-4FEC-84C8-2D5359F4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C7E7F-5925-45A3-A13D-B84E7A4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3CC42-17CD-48D2-8DE8-48B2B9E8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499DA-8628-4C31-91AB-D9E91B96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B7E79-DF6C-4469-AAAC-DD8BC39D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31D0E-B520-4C57-A5F5-4A24315F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92BDB-1732-4A09-935A-5B24143B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FF3E2-24AD-47BE-8268-23215698F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B0519-DB3D-4B40-A365-D6B16D59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98645-F74B-46F2-BC3C-B073A44B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55434" y="2700148"/>
            <a:ext cx="7439486" cy="273824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4400" b="1" dirty="0">
              <a:latin typeface="Arial"/>
              <a:cs typeface="Arial"/>
            </a:endParaRPr>
          </a:p>
          <a:p>
            <a:pPr marL="26841"/>
            <a:r>
              <a:rPr lang="ru-RU" sz="4400" b="1" spc="11" dirty="0">
                <a:solidFill>
                  <a:srgbClr val="2365C7"/>
                </a:solidFill>
                <a:latin typeface="Arial"/>
                <a:cs typeface="Arial"/>
              </a:rPr>
              <a:t>Николай Алексеевич Некрасов. 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19965" y="2644423"/>
            <a:ext cx="713442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795900" y="4438107"/>
            <a:ext cx="713441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228332"/>
            <a:ext cx="1546444" cy="15300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31172" y="273855"/>
            <a:ext cx="1546444" cy="146332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355010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4465" y="1066265"/>
            <a:ext cx="1357409" cy="905028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</a:p>
          <a:p>
            <a:pPr>
              <a:spcBef>
                <a:spcPts val="201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0"/>
            <a:ext cx="646912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" descr="Описание картины Ивана Крамского «Портрет Некрасова»">
            <a:extLst>
              <a:ext uri="{FF2B5EF4-FFF2-40B4-BE49-F238E27FC236}">
                <a16:creationId xmlns:a16="http://schemas.microsoft.com/office/drawing/2014/main" id="{1F9F1DB0-4A2B-4E89-9E3A-A7C3BC7A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00" y="2386387"/>
            <a:ext cx="286861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6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82" y="1695635"/>
            <a:ext cx="5608718" cy="470516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Именно из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Грешнёва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Некрасов-поэт вынес исключительную чуткость к чужому страданию. </a:t>
            </a:r>
          </a:p>
          <a:p>
            <a:pPr algn="l">
              <a:lnSpc>
                <a:spcPct val="10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Грешнёве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завязалась сердечная привязанность  к русскому крестьянину, определившая  впоследствии исключительную народность его творчества.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3926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Дом-усадьба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J7PMACAM7F5QACAQVZS7ICAG9Q3H4CAQ1D8EDCA1ZZ6G2CAC689AACAISIEJCCA7J9EVNCAB5CM2ICA76VDAMCA3DXJCPCAN63GS1CAE9M93VCALPJ8QICABLT2A6CAMQ5V3MCAKS6BRFCAZXCSCC">
            <a:extLst>
              <a:ext uri="{FF2B5EF4-FFF2-40B4-BE49-F238E27FC236}">
                <a16:creationId xmlns:a16="http://schemas.microsoft.com/office/drawing/2014/main" id="{E12210EC-0C07-4F66-9EF9-97DB6B3C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28" y="2086252"/>
            <a:ext cx="4953739" cy="376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900igr.net/datai/literatura/Nekrasov-stikhotvorenija/0004-004-Greshnevo-jaroslavskoe-imenie-ottsa.jpg">
            <a:extLst>
              <a:ext uri="{FF2B5EF4-FFF2-40B4-BE49-F238E27FC236}">
                <a16:creationId xmlns:a16="http://schemas.microsoft.com/office/drawing/2014/main" id="{16EE3701-C932-4901-8EB3-F769859F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54" y="1695635"/>
            <a:ext cx="5486400" cy="49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54097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1148B-0194-4A95-96D9-5C8528A0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/>
          <a:lstStyle/>
          <a:p>
            <a:r>
              <a:rPr lang="ru-RU" dirty="0"/>
              <a:t>Нежинская гимназия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F861C4D-E230-4464-A7A4-58FBAF4ABF95}"/>
              </a:ext>
            </a:extLst>
          </p:cNvPr>
          <p:cNvSpPr/>
          <p:nvPr/>
        </p:nvSpPr>
        <p:spPr>
          <a:xfrm>
            <a:off x="0" y="-7185"/>
            <a:ext cx="12192000" cy="1144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вокруг Некрасова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тихая заводь">
            <a:extLst>
              <a:ext uri="{FF2B5EF4-FFF2-40B4-BE49-F238E27FC236}">
                <a16:creationId xmlns:a16="http://schemas.microsoft.com/office/drawing/2014/main" id="{186E1523-3912-453F-A513-3A7062C7AB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83" y="1509204"/>
            <a:ext cx="4998889" cy="37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олга">
            <a:extLst>
              <a:ext uri="{FF2B5EF4-FFF2-40B4-BE49-F238E27FC236}">
                <a16:creationId xmlns:a16="http://schemas.microsoft.com/office/drawing/2014/main" id="{E7A60E3D-F431-4622-9F78-3FDC92DD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" y="1509204"/>
            <a:ext cx="5033639" cy="379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AAA973-95CA-46B2-9C8C-22722CBDAA91}"/>
              </a:ext>
            </a:extLst>
          </p:cNvPr>
          <p:cNvSpPr/>
          <p:nvPr/>
        </p:nvSpPr>
        <p:spPr>
          <a:xfrm>
            <a:off x="488272" y="5588807"/>
            <a:ext cx="1123913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Скромные деревеньки, разбросанные по её берегам, леса, поля, заливные луга постоянно влекли к себе поэта.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7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14" y="1576282"/>
            <a:ext cx="5734974" cy="461804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buClr>
                <a:srgbClr val="000000"/>
              </a:buClr>
              <a:buSzPct val="45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alt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    С детства знакомые ярославские, костромские, владимирские раздолья всегда были близки и милы сердцу Некрасова.  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заграничной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поездки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altLang="ru-RU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черновой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рукописи</a:t>
            </a:r>
            <a:r>
              <a:rPr lang="en-GB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45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посещал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Париж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Неаполь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Ниццу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3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45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нигде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сладко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дышал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3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45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altLang="ru-RU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Грешневе</a:t>
            </a:r>
            <a: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en-GB" alt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ru-RU" sz="3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4542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к родным местам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7917DE3-19AA-431A-9D56-BC430098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97" y="2111730"/>
            <a:ext cx="5734975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53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13" y="1464816"/>
            <a:ext cx="5917899" cy="5248249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1832 Некрасов поступил в ярославскую гимназию, где окончил 5 классов. По настоянию отца, желавшего для сына военной карьеры, отправился в 1838 в Петербург поступать на военную службу, однако на службу не пошел, а вместо этого начал активную подготовку к сдаче вступительных экзаменов в университет.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dmin.MEGACOMP\Рабочий стол\17fda8bf6de6923ec41a90026e4_prev.jpg">
            <a:extLst>
              <a:ext uri="{FF2B5EF4-FFF2-40B4-BE49-F238E27FC236}">
                <a16:creationId xmlns:a16="http://schemas.microsoft.com/office/drawing/2014/main" id="{E0BD1607-25CA-4768-A1D7-C345ADE0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1" y="4433734"/>
            <a:ext cx="3545626" cy="22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Gimnaz.JPG">
            <a:extLst>
              <a:ext uri="{FF2B5EF4-FFF2-40B4-BE49-F238E27FC236}">
                <a16:creationId xmlns:a16="http://schemas.microsoft.com/office/drawing/2014/main" id="{790547D0-18A4-40F9-94BF-6329286E6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62" y="1496841"/>
            <a:ext cx="2997626" cy="20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43F478-B43B-439D-BBBB-2B547715AAE9}"/>
              </a:ext>
            </a:extLst>
          </p:cNvPr>
          <p:cNvSpPr/>
          <p:nvPr/>
        </p:nvSpPr>
        <p:spPr>
          <a:xfrm rot="10800000" flipV="1">
            <a:off x="6365287" y="3730119"/>
            <a:ext cx="5228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Ярославская гимназия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0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14" y="2029047"/>
            <a:ext cx="5734974" cy="347980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Экзамены Некрасов провалил и записался вольнослушателем на филологический факультет.</a:t>
            </a:r>
          </a:p>
          <a:p>
            <a:pPr algn="l">
              <a:lnSpc>
                <a:spcPct val="10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Отец, разгневанный поступком сына, оставил его без материальной поддержки. </a:t>
            </a:r>
          </a:p>
          <a:p>
            <a:pPr algn="l">
              <a:lnSpc>
                <a:spcPct val="110000"/>
              </a:lnSpc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Недовольство отца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3b.jpg">
            <a:extLst>
              <a:ext uri="{FF2B5EF4-FFF2-40B4-BE49-F238E27FC236}">
                <a16:creationId xmlns:a16="http://schemas.microsoft.com/office/drawing/2014/main" id="{F66625CB-48D5-46B2-B84F-B22B106D1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06" y="1633491"/>
            <a:ext cx="5069149" cy="38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C43F2B-A720-428D-A55D-5C77D06A28F1}"/>
              </a:ext>
            </a:extLst>
          </p:cNvPr>
          <p:cNvSpPr/>
          <p:nvPr/>
        </p:nvSpPr>
        <p:spPr>
          <a:xfrm>
            <a:off x="7554904" y="5712330"/>
            <a:ext cx="318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Музей-квартира в Петербурге</a:t>
            </a:r>
          </a:p>
        </p:txBody>
      </p:sp>
    </p:spTree>
    <p:extLst>
      <p:ext uri="{BB962C8B-B14F-4D97-AF65-F5344CB8AC3E}">
        <p14:creationId xmlns:p14="http://schemas.microsoft.com/office/powerpoint/2010/main" val="178448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68" y="682138"/>
            <a:ext cx="5720179" cy="5504154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endParaRPr lang="ru-RU" alt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ru-RU" alt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«Восемь лет я боролся с нищетою, видел лицом к лицу голодную смерть…Уму непостижимо, сколько я работал!» -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вспоминал поэт.</a:t>
            </a:r>
          </a:p>
          <a:p>
            <a:pPr algn="l">
              <a:lnSpc>
                <a:spcPct val="110000"/>
              </a:lnSpc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3244C-B1E4-432D-9887-49C019A8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4167" y="239697"/>
            <a:ext cx="5619565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088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10" y="1464816"/>
            <a:ext cx="5980590" cy="514246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endParaRPr lang="ru-RU" alt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  Некрасов был бессменным редактором и издателем журнала «Современник» с 1847 по 1866 г.</a:t>
            </a:r>
          </a:p>
          <a:p>
            <a:pPr>
              <a:lnSpc>
                <a:spcPct val="100000"/>
              </a:lnSpc>
            </a:pPr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Моя встреча с Белинским была для меня спасением.</a:t>
            </a:r>
          </a:p>
          <a:p>
            <a:pPr>
              <a:lnSpc>
                <a:spcPct val="100000"/>
              </a:lnSpc>
            </a:pPr>
            <a:r>
              <a:rPr lang="ru-RU" alt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Н.А.Некрасов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  В 1842 г. состоялась встреча Некрасова с Белинским. Прочитав стихотворение «В дороге», высоко оценил творчество поэта.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ru-RU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В.Г.Белинского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B3303-24B9-433B-A5FB-24373982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40" y="1576282"/>
            <a:ext cx="34575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E5D05B-EABD-4386-B3A0-B2BB89CCC378}"/>
              </a:ext>
            </a:extLst>
          </p:cNvPr>
          <p:cNvSpPr/>
          <p:nvPr/>
        </p:nvSpPr>
        <p:spPr>
          <a:xfrm>
            <a:off x="8379571" y="594314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В. Г. Белинский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660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14" y="1576283"/>
            <a:ext cx="5734974" cy="310225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Некрасов был бессменным редактором и издателем журнала «Современник» с 1847 по 1866 г.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успех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img034">
            <a:extLst>
              <a:ext uri="{FF2B5EF4-FFF2-40B4-BE49-F238E27FC236}">
                <a16:creationId xmlns:a16="http://schemas.microsoft.com/office/drawing/2014/main" id="{61C9D669-5E27-4CC1-B070-322F79C4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88" y="2979180"/>
            <a:ext cx="4832103" cy="332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7595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>
            <a:extLst>
              <a:ext uri="{FF2B5EF4-FFF2-40B4-BE49-F238E27FC236}">
                <a16:creationId xmlns:a16="http://schemas.microsoft.com/office/drawing/2014/main" id="{A72083D3-A69E-414A-AA2B-F673EBCB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4" y="1742917"/>
            <a:ext cx="4650403" cy="35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BE962E45-FA78-45EC-B79F-A8814578E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86" y="1840264"/>
            <a:ext cx="4114463" cy="27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7" name="Rectangle 7">
            <a:extLst>
              <a:ext uri="{FF2B5EF4-FFF2-40B4-BE49-F238E27FC236}">
                <a16:creationId xmlns:a16="http://schemas.microsoft.com/office/drawing/2014/main" id="{4068C8DF-4B0B-44B1-BD4E-7373E5D0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876"/>
            <a:ext cx="12191999" cy="38549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905" dirty="0"/>
              <a:t>Некрасов в кругу сотрудников «Современника»...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FFB3814-49DB-4CF2-A490-DAD2137D598D}"/>
              </a:ext>
            </a:extLst>
          </p:cNvPr>
          <p:cNvSpPr/>
          <p:nvPr/>
        </p:nvSpPr>
        <p:spPr>
          <a:xfrm>
            <a:off x="0" y="0"/>
            <a:ext cx="12192000" cy="16778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 в кругу сотрудников «Современника»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DD87B3E3-FF6D-4F64-B4C6-6E96C720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5" y="3997747"/>
            <a:ext cx="3870855" cy="27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7045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темы творчества Некрасова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B32412D-080D-40E6-AF23-246724C96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686743"/>
              </p:ext>
            </p:extLst>
          </p:nvPr>
        </p:nvGraphicFramePr>
        <p:xfrm>
          <a:off x="363984" y="1704513"/>
          <a:ext cx="11461071" cy="500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310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"/>
            <a:ext cx="12173957" cy="68580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</a:pPr>
            <a:endParaRPr lang="ru-RU" altLang="ru-R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</a:pPr>
            <a:r>
              <a:rPr lang="en-GB" alt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</a:t>
            </a:r>
            <a:r>
              <a:rPr lang="ru-RU" alt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en-GB" alt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Алексеевич Некрасов</a:t>
            </a:r>
            <a:endParaRPr lang="ru-RU" alt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</a:pPr>
            <a:endParaRPr lang="ru-RU" alt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</a:pPr>
            <a:r>
              <a:rPr lang="ru-RU" alt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1821 – 1878 </a:t>
            </a:r>
            <a:endParaRPr lang="en-GB" alt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39BD65-BA3B-4922-A7A1-0A4ED9450857}"/>
              </a:ext>
            </a:extLst>
          </p:cNvPr>
          <p:cNvSpPr/>
          <p:nvPr/>
        </p:nvSpPr>
        <p:spPr>
          <a:xfrm>
            <a:off x="4899643" y="2205967"/>
            <a:ext cx="69571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AE49A0B-2D2F-4E2B-9378-59281CB2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8" y="1863155"/>
            <a:ext cx="46799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19C90-156F-49E0-9B35-ECEEC119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6443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Крестьянская</a:t>
            </a:r>
            <a:r>
              <a:rPr lang="ru-RU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5299" name="Picture 2" descr="http://upload.wikimedia.org/wikipedia/commons/0/0f/%D0%9D%D0%B8%D1%89%D0%B8%D0%B5_%D0%92%D0%B8%D0%BD%D0%BE%D0%B3%D1%80%D0%B0%D0%B4%D0%BE%D0%B2.jpg">
            <a:extLst>
              <a:ext uri="{FF2B5EF4-FFF2-40B4-BE49-F238E27FC236}">
                <a16:creationId xmlns:a16="http://schemas.microsoft.com/office/drawing/2014/main" id="{C60E6552-2688-40DD-A7FE-A3A52A948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46" y="4000833"/>
            <a:ext cx="4170379" cy="27170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6" descr="http://ufoleaks.su/_nw/39/56175831.jpg">
            <a:extLst>
              <a:ext uri="{FF2B5EF4-FFF2-40B4-BE49-F238E27FC236}">
                <a16:creationId xmlns:a16="http://schemas.microsoft.com/office/drawing/2014/main" id="{3AFBD7B0-E668-4B31-8DB4-1BE22B65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13" y="1317488"/>
            <a:ext cx="4514835" cy="26833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8" descr="http://s42.radikal.ru/i098/0903/e7/33b9c41f10f6.jpg">
            <a:extLst>
              <a:ext uri="{FF2B5EF4-FFF2-40B4-BE49-F238E27FC236}">
                <a16:creationId xmlns:a16="http://schemas.microsoft.com/office/drawing/2014/main" id="{66ECA629-9659-49D0-801F-7CF5A7AE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3" y="1464291"/>
            <a:ext cx="3846989" cy="27857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s13.radikal.ru/i186/1107/b2/de9bc70d2c13.jpg">
            <a:extLst>
              <a:ext uri="{FF2B5EF4-FFF2-40B4-BE49-F238E27FC236}">
                <a16:creationId xmlns:a16="http://schemas.microsoft.com/office/drawing/2014/main" id="{F3D74F7A-C4B6-4727-A2C3-797E4AD1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6"/>
          <a:stretch>
            <a:fillRect/>
          </a:stretch>
        </p:blipFill>
        <p:spPr bwMode="auto">
          <a:xfrm>
            <a:off x="6251576" y="3786188"/>
            <a:ext cx="4416425" cy="3071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04F86-E878-4A7D-A668-68B62B72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232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Женская тема</a:t>
            </a:r>
          </a:p>
        </p:txBody>
      </p:sp>
      <p:pic>
        <p:nvPicPr>
          <p:cNvPr id="57347" name="Picture 2" descr="http://www.hudojnik-peredvijnik.ru/wp-content/uploads/2012/09/8makovskyK.jpg">
            <a:extLst>
              <a:ext uri="{FF2B5EF4-FFF2-40B4-BE49-F238E27FC236}">
                <a16:creationId xmlns:a16="http://schemas.microsoft.com/office/drawing/2014/main" id="{FB600256-43B5-4DEE-9CD3-312DF1AC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14754"/>
          <a:stretch>
            <a:fillRect/>
          </a:stretch>
        </p:blipFill>
        <p:spPr bwMode="auto">
          <a:xfrm>
            <a:off x="904567" y="1156367"/>
            <a:ext cx="4643438" cy="5214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www.stihi.ru/pics/2010/09/06/1224.jpg">
            <a:extLst>
              <a:ext uri="{FF2B5EF4-FFF2-40B4-BE49-F238E27FC236}">
                <a16:creationId xmlns:a16="http://schemas.microsoft.com/office/drawing/2014/main" id="{A8B04426-A11D-4288-B518-8FEC0332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/>
          <a:stretch>
            <a:fillRect/>
          </a:stretch>
        </p:blipFill>
        <p:spPr bwMode="auto">
          <a:xfrm>
            <a:off x="6445045" y="1250392"/>
            <a:ext cx="4812890" cy="4937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14" y="1464816"/>
            <a:ext cx="5881386" cy="524825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Одной из ведущих тем в творчестве Некрасова является тема Родины. Автор знакомит читателя с русской деревней середины XIX века. В стихотворениях «Несжатая полоса», «Размышления у парадного подъезда», «Железная дорога» поэт рисует картины народной жизни. </a:t>
            </a:r>
          </a:p>
          <a:p>
            <a:pPr algn="l">
              <a:lnSpc>
                <a:spcPct val="110000"/>
              </a:lnSpc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Тема Родины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http://s42.radikal.ru/i098/0903/e7/33b9c41f10f6.jpg">
            <a:extLst>
              <a:ext uri="{FF2B5EF4-FFF2-40B4-BE49-F238E27FC236}">
                <a16:creationId xmlns:a16="http://schemas.microsoft.com/office/drawing/2014/main" id="{09C0C5D9-72D7-481D-9F91-174AA575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04" y="235398"/>
            <a:ext cx="4143375" cy="300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0/0f/%D0%9D%D0%B8%D1%89%D0%B8%D0%B5_%D0%92%D0%B8%D0%BD%D0%BE%D0%B3%D1%80%D0%B0%D0%B4%D0%BE%D0%B2.jpg">
            <a:extLst>
              <a:ext uri="{FF2B5EF4-FFF2-40B4-BE49-F238E27FC236}">
                <a16:creationId xmlns:a16="http://schemas.microsoft.com/office/drawing/2014/main" id="{15F5404F-D46D-496E-A1C4-336B0691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44" y="3550790"/>
            <a:ext cx="4714875" cy="3071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5120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>
            <a:extLst>
              <a:ext uri="{FF2B5EF4-FFF2-40B4-BE49-F238E27FC236}">
                <a16:creationId xmlns:a16="http://schemas.microsoft.com/office/drawing/2014/main" id="{AD65089A-69DA-4EB0-A234-C6ED8320D00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9825" y="1984018"/>
            <a:ext cx="3664209" cy="4362672"/>
          </a:xfrm>
        </p:spPr>
      </p:pic>
      <p:pic>
        <p:nvPicPr>
          <p:cNvPr id="97285" name="Picture 5">
            <a:extLst>
              <a:ext uri="{FF2B5EF4-FFF2-40B4-BE49-F238E27FC236}">
                <a16:creationId xmlns:a16="http://schemas.microsoft.com/office/drawing/2014/main" id="{82454F0B-F9E7-42D8-BDB4-FC3365A4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" y="1740310"/>
            <a:ext cx="3687729" cy="430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8" name="Picture 8" descr="железная дорога">
            <a:extLst>
              <a:ext uri="{FF2B5EF4-FFF2-40B4-BE49-F238E27FC236}">
                <a16:creationId xmlns:a16="http://schemas.microsoft.com/office/drawing/2014/main" id="{C54B370F-DD88-4132-9227-FA2B1A77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10" y="2396972"/>
            <a:ext cx="4181381" cy="4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91" name="Rectangle 11">
            <a:extLst>
              <a:ext uri="{FF2B5EF4-FFF2-40B4-BE49-F238E27FC236}">
                <a16:creationId xmlns:a16="http://schemas.microsoft.com/office/drawing/2014/main" id="{64647A73-74A5-47E3-9EF6-B9588080D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7403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55600" indent="-355600"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defRPr sz="4000" b="1" i="1">
                <a:solidFill>
                  <a:srgbClr val="99284C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355600" indent="-355600" algn="l" defTabSz="449263"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355600" indent="-355600" algn="l" defTabSz="449263"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355600" indent="-355600" algn="l" defTabSz="449263"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355600" indent="-355600" algn="l" defTabSz="449263"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812800" indent="-355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1270000" indent="-355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1727200" indent="-355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2184400" indent="-355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/>
            <a:r>
              <a:rPr lang="ru-RU" altLang="ru-RU" sz="4800" i="0" dirty="0">
                <a:solidFill>
                  <a:schemeClr val="bg1"/>
                </a:solidFill>
              </a:rPr>
              <a:t>Иллюстрации к стихотворению </a:t>
            </a:r>
            <a:r>
              <a:rPr lang="ru-RU" altLang="ru-RU" sz="4800" i="0" dirty="0" err="1">
                <a:solidFill>
                  <a:schemeClr val="bg1"/>
                </a:solidFill>
              </a:rPr>
              <a:t>Н.А.Некрасова</a:t>
            </a:r>
            <a:r>
              <a:rPr lang="ru-RU" altLang="ru-RU" sz="4800" i="0" dirty="0">
                <a:solidFill>
                  <a:schemeClr val="bg1"/>
                </a:solidFill>
              </a:rPr>
              <a:t> «Железная дорога"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Смертельная болезнь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094BDE-BE56-4F29-BFE0-F616EB22D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9" y="1367161"/>
            <a:ext cx="6525087" cy="328473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В начале 1875 года Некрасов тяжело заболел. Ни знаменитый венский хирург, ни мучительная операция не могли приостановить смертельной раковой болезни. Вести о ней вызвали поток писем, телеграмм, приветствий и адресов со всей России. </a:t>
            </a:r>
          </a:p>
        </p:txBody>
      </p:sp>
      <p:pic>
        <p:nvPicPr>
          <p:cNvPr id="5" name="Picture 5" descr="img036">
            <a:extLst>
              <a:ext uri="{FF2B5EF4-FFF2-40B4-BE49-F238E27FC236}">
                <a16:creationId xmlns:a16="http://schemas.microsoft.com/office/drawing/2014/main" id="{3D1E9893-FCE0-4176-8E42-222AB9B4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96" y="1367161"/>
            <a:ext cx="5106988" cy="53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0077-036.jpg">
            <a:extLst>
              <a:ext uri="{FF2B5EF4-FFF2-40B4-BE49-F238E27FC236}">
                <a16:creationId xmlns:a16="http://schemas.microsoft.com/office/drawing/2014/main" id="{78903B62-041E-45C2-BB25-9E08AFAC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89" y="4232594"/>
            <a:ext cx="4298877" cy="2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8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094BDE-BE56-4F29-BFE0-F616EB22D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758" y="1968751"/>
            <a:ext cx="5936202" cy="324400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27 декабря 1877  (Петербург) – Николай Алексеевич Некрасов умер. Несмотря на сильный мороз, толпа в несколько тысяч человек, преимущественно молодежи, провожала поэта до места вечного его успокоения.   </a:t>
            </a:r>
          </a:p>
          <a:p>
            <a:pPr algn="l">
              <a:lnSpc>
                <a:spcPct val="10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могила.jpeg">
            <a:extLst>
              <a:ext uri="{FF2B5EF4-FFF2-40B4-BE49-F238E27FC236}">
                <a16:creationId xmlns:a16="http://schemas.microsoft.com/office/drawing/2014/main" id="{F879CDF4-1BA7-4065-ACE1-D4B3724E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 bwMode="auto">
          <a:xfrm>
            <a:off x="6995604" y="1425651"/>
            <a:ext cx="474955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511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>
            <a:extLst>
              <a:ext uri="{FF2B5EF4-FFF2-40B4-BE49-F238E27FC236}">
                <a16:creationId xmlns:a16="http://schemas.microsoft.com/office/drawing/2014/main" id="{EF8E55E7-AD07-4AC5-AFE0-A0A420104E6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52" y="2024108"/>
            <a:ext cx="3432361" cy="4758432"/>
          </a:xfrm>
        </p:spPr>
      </p:pic>
      <p:pic>
        <p:nvPicPr>
          <p:cNvPr id="80902" name="Picture 6">
            <a:extLst>
              <a:ext uri="{FF2B5EF4-FFF2-40B4-BE49-F238E27FC236}">
                <a16:creationId xmlns:a16="http://schemas.microsoft.com/office/drawing/2014/main" id="{0FEFAAB2-9525-4404-AB71-94CF3CB8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6" y="2121762"/>
            <a:ext cx="3764132" cy="466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34013F14-B96D-409D-8027-92125F4B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04" y="2556768"/>
            <a:ext cx="4215343" cy="369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89C9BD0E-A204-4B2A-B6AC-5648FB2BD9CB}"/>
              </a:ext>
            </a:extLst>
          </p:cNvPr>
          <p:cNvSpPr/>
          <p:nvPr/>
        </p:nvSpPr>
        <p:spPr>
          <a:xfrm>
            <a:off x="0" y="0"/>
            <a:ext cx="12192000" cy="183767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5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лиру посвятил </a:t>
            </a:r>
          </a:p>
          <a:p>
            <a:pPr algn="ctr"/>
            <a:r>
              <a:rPr lang="ru-RU" sz="5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народу своему…»</a:t>
            </a:r>
            <a:endParaRPr sz="5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</a:p>
          <a:p>
            <a:pPr algn="ctr"/>
            <a:endParaRPr lang="ru-RU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Прочитать в учебнике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стр.155-159 отрывки: «Размышления у парадного подъезда»,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«Мороз, Красный нос» и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«Железная </a:t>
            </a:r>
            <a:r>
              <a:rPr lang="ru-RU" sz="4400" b="1">
                <a:latin typeface="Arial" panose="020B0604020202020204" pitchFamily="34" charset="0"/>
                <a:cs typeface="Arial" panose="020B0604020202020204" pitchFamily="34" charset="0"/>
              </a:rPr>
              <a:t>дорога».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793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204186"/>
            <a:ext cx="10963672" cy="855741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ПЛАН 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5483" y="1508828"/>
            <a:ext cx="11292858" cy="5457904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1. Детство писателя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2. Отношение к родителям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3. Память о матери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4. Обучение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5. Успех в творчестве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09" y="417025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1" y="1"/>
            <a:ext cx="12191999" cy="13582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7773833-C113-4642-801B-DA399E8C2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580" y="1943219"/>
            <a:ext cx="5699464" cy="385290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Алексеевич Некрасов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1821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местечке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Немирове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Подольской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губернии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третьим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6EB77A-49DE-4629-B752-24C97EA0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43" y="1491449"/>
            <a:ext cx="4573002" cy="526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37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67" y="2352582"/>
            <a:ext cx="5422707" cy="2956264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Андреевна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урожденная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Закревская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дворянка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Некрасов,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небогатый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помещик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армейский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офицер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3316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Хронологическая таблица Н. А. Некрасова. timeline | Timetoast timelines">
            <a:extLst>
              <a:ext uri="{FF2B5EF4-FFF2-40B4-BE49-F238E27FC236}">
                <a16:creationId xmlns:a16="http://schemas.microsoft.com/office/drawing/2014/main" id="{B67605E2-4851-45C5-BE83-2B12C778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33" y="1473693"/>
            <a:ext cx="6096000" cy="49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645" y="2107210"/>
            <a:ext cx="5256407" cy="338633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 marL="362891" indent="-362891">
              <a:lnSpc>
                <a:spcPct val="120000"/>
              </a:lnSpc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поэта – Алексей Сергеевич Некрасов, человек деспотичный, порой даже жестокий.</a:t>
            </a:r>
          </a:p>
          <a:p>
            <a:pPr marL="362891" indent="-362891">
              <a:lnSpc>
                <a:spcPct val="120000"/>
              </a:lnSpc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От его деспотизма страдали не только крепостные, но и домочадцы.</a:t>
            </a:r>
          </a:p>
          <a:p>
            <a:pPr algn="l">
              <a:lnSpc>
                <a:spcPct val="110000"/>
              </a:lnSpc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с отцом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отец некрасова">
            <a:extLst>
              <a:ext uri="{FF2B5EF4-FFF2-40B4-BE49-F238E27FC236}">
                <a16:creationId xmlns:a16="http://schemas.microsoft.com/office/drawing/2014/main" id="{1C3C4F8D-9A40-4117-927E-61614654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>
            <a:fillRect/>
          </a:stretch>
        </p:blipFill>
        <p:spPr bwMode="auto">
          <a:xfrm>
            <a:off x="6730249" y="1569624"/>
            <a:ext cx="4139665" cy="51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033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976" y="1620526"/>
            <a:ext cx="5756787" cy="469178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  Из любви к детям Елена Андреевна Некрасова терпеливо сносила все бесчинства своего мужа. </a:t>
            </a:r>
            <a:r>
              <a:rPr lang="ru-RU" sz="3000" dirty="0" err="1"/>
              <a:t>Н.А.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Некрасов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был свидетелем двадцатилетнего мученичества матери и в поэме «Мать» подверг публичному суду своего родного отца.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Привязанность к матери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Николай Некрасов. Два пути - Церковь Успения Богородицы » АНАЛИТИКА »  Церковь Успения Богородицы">
            <a:extLst>
              <a:ext uri="{FF2B5EF4-FFF2-40B4-BE49-F238E27FC236}">
                <a16:creationId xmlns:a16="http://schemas.microsoft.com/office/drawing/2014/main" id="{1C5FEE55-35B1-44C2-9D87-A995CADA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95" y="1378857"/>
            <a:ext cx="4076260" cy="28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. А. Некрасов и И. И. Панаев у больного В. Г. Белинского - Наумов А. А. ::  Артпоиск - русские художники">
            <a:extLst>
              <a:ext uri="{FF2B5EF4-FFF2-40B4-BE49-F238E27FC236}">
                <a16:creationId xmlns:a16="http://schemas.microsoft.com/office/drawing/2014/main" id="{CBAC1428-61E4-4B40-A304-5F73D4AC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64" y="3948005"/>
            <a:ext cx="4449122" cy="28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030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716" y="1464816"/>
            <a:ext cx="5786284" cy="511296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До конца своих дней Некрасов с глубоким волнением, обожанием и любовью вспоминал свою мать…</a:t>
            </a:r>
          </a:p>
          <a:p>
            <a:pPr algn="l">
              <a:lnSpc>
                <a:spcPct val="110000"/>
              </a:lnSpc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И если я наполнил жизнь</a:t>
            </a:r>
          </a:p>
          <a:p>
            <a:pPr algn="l">
              <a:lnSpc>
                <a:spcPct val="110000"/>
              </a:lnSpc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борьбою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За идеал добра и красоты,</a:t>
            </a:r>
          </a:p>
          <a:p>
            <a:pPr algn="l">
              <a:lnSpc>
                <a:spcPct val="110000"/>
              </a:lnSpc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И носит песнь, слагаемая мною, Живой любви глубокие черты — О, мать моя, подвигнут я тобою! </a:t>
            </a:r>
          </a:p>
          <a:p>
            <a:pPr algn="l">
              <a:lnSpc>
                <a:spcPct val="110000"/>
              </a:lnSpc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Во мне спасла живую душу ты!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 о матери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DA4163E-563D-40E9-9F15-11FAFD9E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65" y="1464816"/>
            <a:ext cx="5181600" cy="52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4784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6" y="1313895"/>
            <a:ext cx="5940614" cy="536211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сына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выйдя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отставку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майором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переселился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родовое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поместье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рославском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имении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Грешн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находилось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недалеко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Волги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Поместье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находилось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равнине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бесконечных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лугов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полей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деревне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провел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6382"/>
            <a:ext cx="12192000" cy="12339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BF2282-7C39-4F65-936C-15594C0A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79" y="1313896"/>
            <a:ext cx="5831057" cy="53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2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760</Words>
  <Application>Microsoft Office PowerPoint</Application>
  <PresentationFormat>Широкоэкранный</PresentationFormat>
  <Paragraphs>97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Unicode MS</vt:lpstr>
      <vt:lpstr>Calibri</vt:lpstr>
      <vt:lpstr>Calibri Light</vt:lpstr>
      <vt:lpstr>StarSymbol</vt:lpstr>
      <vt:lpstr>Wingdings 2</vt:lpstr>
      <vt:lpstr>Тема Office</vt:lpstr>
      <vt:lpstr>Презентация PowerPoint</vt:lpstr>
      <vt:lpstr>Презентация PowerPoint</vt:lpstr>
      <vt:lpstr>ПЛАН 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Нежинская гимназия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Крестьянская тема </vt:lpstr>
      <vt:lpstr>Женская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vika vika</cp:lastModifiedBy>
  <cp:revision>122</cp:revision>
  <dcterms:created xsi:type="dcterms:W3CDTF">2020-10-21T13:45:23Z</dcterms:created>
  <dcterms:modified xsi:type="dcterms:W3CDTF">2021-03-17T19:22:26Z</dcterms:modified>
</cp:coreProperties>
</file>