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378" r:id="rId2"/>
    <p:sldId id="258" r:id="rId3"/>
    <p:sldId id="259" r:id="rId4"/>
    <p:sldId id="1379" r:id="rId5"/>
    <p:sldId id="260" r:id="rId6"/>
    <p:sldId id="262" r:id="rId7"/>
    <p:sldId id="1380" r:id="rId8"/>
    <p:sldId id="264" r:id="rId9"/>
    <p:sldId id="265" r:id="rId10"/>
    <p:sldId id="1381" r:id="rId11"/>
    <p:sldId id="267" r:id="rId12"/>
    <p:sldId id="266" r:id="rId13"/>
    <p:sldId id="1382" r:id="rId14"/>
    <p:sldId id="1383" r:id="rId15"/>
    <p:sldId id="270" r:id="rId16"/>
    <p:sldId id="269" r:id="rId17"/>
    <p:sldId id="1384" r:id="rId18"/>
    <p:sldId id="1386" r:id="rId19"/>
    <p:sldId id="272" r:id="rId20"/>
    <p:sldId id="273" r:id="rId21"/>
    <p:sldId id="138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2" autoAdjust="0"/>
    <p:restoredTop sz="94645" autoAdjust="0"/>
  </p:normalViewPr>
  <p:slideViewPr>
    <p:cSldViewPr snapToGrid="0" showGuides="1">
      <p:cViewPr varScale="1">
        <p:scale>
          <a:sx n="82" d="100"/>
          <a:sy n="82" d="100"/>
        </p:scale>
        <p:origin x="883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AC59C-E3E6-4A8C-BF4E-56AA33C3D1ED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E14E7-E80F-445F-8CEA-8A1D26290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0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1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6A4E2-6E3B-4F80-92F5-8AC04C78A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CBC2B6-21C9-4ADD-8169-4C37804D2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A282E3-1461-4631-8C47-5B826994B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18E-9F7C-4329-8698-69D3A0899106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C7D8D4-F5BF-4AC5-A11E-4406A82E4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25FCE-9496-430E-8644-C72C8B47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2BE-98D0-46C5-8103-9DCA3937F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09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6EB36-88D6-4DB2-8F28-EA1F67AE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CF73EC-C874-4307-A8D5-0C93BD6A8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E2908F-65E5-450D-B3C2-682F34A0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18E-9F7C-4329-8698-69D3A0899106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D2BECB-B562-4A1F-9FAA-0E5DAD14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9B7642-083F-40A4-8A93-DDE8A549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2BE-98D0-46C5-8103-9DCA3937F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34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96924A-DA88-4CE8-9AD8-3F6ECC83B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A9B13E-3055-43E8-9581-CA9CB73B0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FCF457-44B0-4F36-B253-689772AAF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18E-9F7C-4329-8698-69D3A0899106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449A0-07E4-4DE1-992E-E32202577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32797-B7A4-4257-99F5-7ED9F0DF5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2BE-98D0-46C5-8103-9DCA3937F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103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9618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2CCB9-408F-4407-8B1A-3139F2ED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49C50D-5AE0-4960-B912-EBC3BA83C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964867-1C7B-46F9-981F-0F2734A8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18E-9F7C-4329-8698-69D3A0899106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D4FC82-1446-46FE-97F2-010EA65E6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25EB0A-4BC1-48ED-B24A-997C47C6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2BE-98D0-46C5-8103-9DCA3937F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47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CFB04-1612-4AE2-AA12-3B9FA8EA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8DE45A-C0E9-410B-9922-00ACB22B4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AAFC13-2236-47BF-8D35-3E0BA9AA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18E-9F7C-4329-8698-69D3A0899106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7CBC58-3E31-42CA-8157-64711B57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A37548-AF2C-4B47-8AA5-C53465FA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2BE-98D0-46C5-8103-9DCA3937F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62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59857-BA28-45C8-AE6A-2C23C4464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A4DE76-091D-46ED-A615-A16DBAE37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5DAF01-AFBF-41AD-A074-330FCE1C0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DCF596-70F7-401E-A997-267B9F5F6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18E-9F7C-4329-8698-69D3A0899106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63FE79-4232-4DEF-95E0-A70D1AB9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5DA297-9B36-4CE1-8FC9-8000EE86B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2BE-98D0-46C5-8103-9DCA3937F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04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4CC5E-ADEA-4E3B-BF7C-9639676C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07C627-E613-4DC6-938C-6404EA250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A0316-B264-4F2C-84B2-20117B7C1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6FEFBB-C99B-48BE-8905-BD95A2561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D77BCE-3948-4DB1-9B42-EBEC03CB9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C5F81FF-E29D-49E7-BA2B-7DA23FB8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18E-9F7C-4329-8698-69D3A0899106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87883AD-0BAC-44B5-938D-D193CFAF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A396F4-1A10-4050-9623-ED122D80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2BE-98D0-46C5-8103-9DCA3937F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939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FE439-37B3-44BF-AF71-3E15B8DD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247E644-3E47-47E3-9D9D-9B424D0B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18E-9F7C-4329-8698-69D3A0899106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FDA0DD-BC16-468F-889B-7D24AE78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B881F2-B224-46BC-9B5E-AB1F7DBE3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2BE-98D0-46C5-8103-9DCA3937F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28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E8E962-F1C7-454D-A2ED-8F90E0CDA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18E-9F7C-4329-8698-69D3A0899106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B306C4-7D52-4E8B-B0C1-D989CBBF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2EEF79-B9DE-438F-BD7B-6CB25DFD5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2BE-98D0-46C5-8103-9DCA3937F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633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B9726-E2A7-476A-8A57-F7A5C8192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BE5A6C-65A7-42BF-A791-8ACF5AC3F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C1E39D-239E-41AF-B4A4-253DC4B97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5011C5-5D2F-45DE-9E13-39A8E7F7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18E-9F7C-4329-8698-69D3A0899106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799047-0750-4C7E-8F8A-0D5AFF069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ACFA50-DE51-4239-954D-BBAE007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2BE-98D0-46C5-8103-9DCA3937F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71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10066-7C2E-4F37-9F8A-40E60663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98FF3E-7EAF-4FA4-9CDE-445142B98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F06CBC-9128-4B90-899E-D46DFD9B0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312989-9DE8-4B47-AAED-C604B89CC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18E-9F7C-4329-8698-69D3A0899106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D090C0-75F0-4A2A-8103-E4D2FB7E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D19708-01F3-44AC-ACF2-F07DDCC40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7A2BE-98D0-46C5-8103-9DCA3937F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67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8DC19-9008-41F1-B3EC-C7A55CB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B4D3B9-FF63-49B7-9A9B-67A950C43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72BA41-2889-4F6D-B42D-E4A8B0D91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AB18E-9F7C-4329-8698-69D3A0899106}" type="datetimeFigureOut">
              <a:rPr lang="ru-RU" smtClean="0"/>
              <a:t>пт 09.10.20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67CDC5-3573-453A-9165-DED7A9055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C79726-A94E-4E66-A268-6FC85A8EC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7A2BE-98D0-46C5-8103-9DCA3937F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54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50" y="-287"/>
            <a:ext cx="12190504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F02AE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03644" y="2772926"/>
            <a:ext cx="5868958" cy="277819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ru-RU" sz="3810" b="1" dirty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lang="en-US" sz="3810" b="1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endParaRPr lang="ru-RU" sz="381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endParaRPr lang="en-US" sz="381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ru-RU" sz="5080" b="1" dirty="0">
                <a:solidFill>
                  <a:srgbClr val="002060"/>
                </a:solidFill>
                <a:latin typeface="Arial"/>
                <a:cs typeface="Arial"/>
              </a:rPr>
              <a:t>Михаил Юрьевич</a:t>
            </a: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endParaRPr lang="ru-RU" sz="508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ru-RU" sz="5080" b="1" dirty="0">
                <a:solidFill>
                  <a:srgbClr val="002060"/>
                </a:solidFill>
                <a:latin typeface="Arial"/>
                <a:cs typeface="Arial"/>
              </a:rPr>
              <a:t> Лермонтов 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95148" y="2772926"/>
            <a:ext cx="727405" cy="296884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5" y="304538"/>
            <a:ext cx="1489784" cy="149947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5" y="304538"/>
            <a:ext cx="1489784" cy="145387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287353" y="410025"/>
            <a:ext cx="685856" cy="1076153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ru-RU" sz="66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66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33201" y="1243151"/>
            <a:ext cx="1104642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29767" y="410025"/>
            <a:ext cx="7533790" cy="133400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 </a:t>
            </a:r>
            <a:r>
              <a:rPr lang="ru-RU" sz="8466" kern="0" spc="21" dirty="0">
                <a:solidFill>
                  <a:sysClr val="window" lastClr="FFFFFF"/>
                </a:solidFill>
              </a:rPr>
              <a:t>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974873-0DAC-492E-946F-A7ECDAAA6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48" y="572318"/>
            <a:ext cx="1257511" cy="120914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8CB3B2-8566-4FAA-ADE1-D67D6DC6872D}"/>
              </a:ext>
            </a:extLst>
          </p:cNvPr>
          <p:cNvSpPr/>
          <p:nvPr/>
        </p:nvSpPr>
        <p:spPr>
          <a:xfrm>
            <a:off x="7879145" y="3890865"/>
            <a:ext cx="4221133" cy="2941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Эпиграф:</a:t>
            </a:r>
          </a:p>
          <a:p>
            <a:pPr algn="r"/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Ни в одной литературе мира не бывало такого!</a:t>
            </a:r>
          </a:p>
          <a:p>
            <a:pPr algn="r"/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Гибнет величайший поэт страны. И в тот же час</a:t>
            </a:r>
          </a:p>
          <a:p>
            <a:pPr algn="r"/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является на смену другой, которому суждено стать</a:t>
            </a:r>
          </a:p>
          <a:p>
            <a:pPr algn="r"/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преемником гения в осиротевшей литературе.</a:t>
            </a:r>
          </a:p>
          <a:p>
            <a:pPr algn="r"/>
            <a:r>
              <a:rPr lang="ru-RU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И.Андроников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581525"/>
            <a:ext cx="9144000" cy="70485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Скромные пейзажи имения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0" y="5286376"/>
            <a:ext cx="9144000" cy="1571625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 fontScale="92500"/>
          </a:bodyPr>
          <a:lstStyle/>
          <a:p>
            <a:pPr>
              <a:lnSpc>
                <a:spcPct val="11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 Самые первые, а потому и самые прочные впечатления- это скромный прелестный пейзаж Пензенской губернии, первые воспоминания - русские песни, народные игры и хороводы, неторопливые рассказы об Иване Грозном, о Разине и Пугачёве.  </a:t>
            </a:r>
          </a:p>
        </p:txBody>
      </p:sp>
      <p:pic>
        <p:nvPicPr>
          <p:cNvPr id="2051" name="Picture 3" descr="H:\Лерм\osen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9922" y="285729"/>
            <a:ext cx="8504808" cy="421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0" y="2"/>
            <a:ext cx="12191999" cy="998374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Таланты поэта</a:t>
            </a:r>
          </a:p>
        </p:txBody>
      </p:sp>
      <p:sp>
        <p:nvSpPr>
          <p:cNvPr id="22531" name="Текст 3"/>
          <p:cNvSpPr>
            <a:spLocks noGrp="1"/>
          </p:cNvSpPr>
          <p:nvPr>
            <p:ph type="body" sz="half" idx="2"/>
          </p:nvPr>
        </p:nvSpPr>
        <p:spPr>
          <a:xfrm>
            <a:off x="0" y="998376"/>
            <a:ext cx="12192000" cy="585962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hangingPunct="1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    Природа одарила Лермонтова разнообразными    талантами.</a:t>
            </a:r>
          </a:p>
          <a:p>
            <a:pPr algn="ctr" eaLnBrk="1" hangingPunct="1"/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eaLnBrk="1" hangingPunct="1">
              <a:buFont typeface="Wingdings" panose="05000000000000000000" pitchFamily="2" charset="2"/>
              <a:buChar char="Ø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Он обладал редкой музыкальностью - виртуозно играл пьесы на скрипке, рояле.</a:t>
            </a:r>
          </a:p>
        </p:txBody>
      </p:sp>
      <p:pic>
        <p:nvPicPr>
          <p:cNvPr id="5" name="Picture 2" descr="F:\Лермонтов\конь. рис. лерм..jpg">
            <a:extLst>
              <a:ext uri="{FF2B5EF4-FFF2-40B4-BE49-F238E27FC236}">
                <a16:creationId xmlns:a16="http://schemas.microsoft.com/office/drawing/2014/main" id="{2D957A8B-485D-4723-9DED-5EE8EFBA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4139" y="3440285"/>
            <a:ext cx="5022984" cy="33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3F54E3-E8BB-47FA-A317-DDEAFFB1083A}"/>
              </a:ext>
            </a:extLst>
          </p:cNvPr>
          <p:cNvSpPr/>
          <p:nvPr/>
        </p:nvSpPr>
        <p:spPr>
          <a:xfrm>
            <a:off x="8938723" y="3440282"/>
            <a:ext cx="2985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>Рисунок Лермонтова М.Ю.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DFEF10-0DB1-4D17-B2EE-9CD3A929407B}"/>
              </a:ext>
            </a:extLst>
          </p:cNvPr>
          <p:cNvSpPr/>
          <p:nvPr/>
        </p:nvSpPr>
        <p:spPr>
          <a:xfrm>
            <a:off x="24877" y="3789880"/>
            <a:ext cx="69730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Он рисовал и писал картины маслом, легко решал сложные математические задачи. Был великолепно образован, начитан, слыл сильным шахматистом, владел несколькими иностранными языками.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4438"/>
          </a:xfrm>
          <a:solidFill>
            <a:srgbClr val="0000FF"/>
          </a:solidFill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Первое чувство любви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806" y="1858249"/>
            <a:ext cx="6096000" cy="402003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 fontScale="92500" lnSpcReduction="10000"/>
          </a:bodyPr>
          <a:lstStyle/>
          <a:p>
            <a:pPr>
              <a:lnSpc>
                <a:spcPct val="110000"/>
              </a:lnSpc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    На Кавказе он встретил девочку лет 9-ти и в первый раз узнал чувство любви, оставшееся в памяти на всю жизнь. Кавказ Лермонтов считал своей поэтической родиной, так как половину своей короткой жизни </a:t>
            </a:r>
            <a:r>
              <a:rPr lang="ru-RU" sz="3200">
                <a:latin typeface="Arial" panose="020B0604020202020204" pitchFamily="34" charset="0"/>
                <a:cs typeface="Arial" panose="020B0604020202020204" pitchFamily="34" charset="0"/>
              </a:rPr>
              <a:t>он провел там.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F:\Лермонтов\lermontov_02.jpg">
            <a:extLst>
              <a:ext uri="{FF2B5EF4-FFF2-40B4-BE49-F238E27FC236}">
                <a16:creationId xmlns:a16="http://schemas.microsoft.com/office/drawing/2014/main" id="{D4CF05A5-675E-4868-8869-B10BF6289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" t="-1" r="212" b="1140"/>
          <a:stretch/>
        </p:blipFill>
        <p:spPr bwMode="auto">
          <a:xfrm>
            <a:off x="7016619" y="1595536"/>
            <a:ext cx="5075853" cy="50198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D01021_">
            <a:extLst>
              <a:ext uri="{FF2B5EF4-FFF2-40B4-BE49-F238E27FC236}">
                <a16:creationId xmlns:a16="http://schemas.microsoft.com/office/drawing/2014/main" id="{CA3C71EE-2547-4FF3-B6B2-497FBCFD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" y="0"/>
            <a:ext cx="121173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Лермонтов">
            <a:extLst>
              <a:ext uri="{FF2B5EF4-FFF2-40B4-BE49-F238E27FC236}">
                <a16:creationId xmlns:a16="http://schemas.microsoft.com/office/drawing/2014/main" id="{19C6E1E3-ABAF-4632-A8E0-7A86A673D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66" y="1098836"/>
            <a:ext cx="3889376" cy="458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7">
            <a:extLst>
              <a:ext uri="{FF2B5EF4-FFF2-40B4-BE49-F238E27FC236}">
                <a16:creationId xmlns:a16="http://schemas.microsoft.com/office/drawing/2014/main" id="{254E25B4-4BDE-449E-967B-9054D723D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165" y="1183566"/>
            <a:ext cx="498281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cs typeface="Arial" panose="020B0604020202020204" pitchFamily="34" charset="0"/>
              </a:rPr>
              <a:t>     Лермонтов, получив прекрасное домашнее образование, подготовился для поступления в Московский университетский пансион, куда был зачислен             1 сентября 1828 года в четвёртый класс.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D01021_">
            <a:extLst>
              <a:ext uri="{FF2B5EF4-FFF2-40B4-BE49-F238E27FC236}">
                <a16:creationId xmlns:a16="http://schemas.microsoft.com/office/drawing/2014/main" id="{EE886A72-8088-48BD-852A-5779A2243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Моск">
            <a:extLst>
              <a:ext uri="{FF2B5EF4-FFF2-40B4-BE49-F238E27FC236}">
                <a16:creationId xmlns:a16="http://schemas.microsoft.com/office/drawing/2014/main" id="{2447741D-1234-4ADD-9A4D-15168CCF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88" y="435392"/>
            <a:ext cx="5262465" cy="299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:a16="http://schemas.microsoft.com/office/drawing/2014/main" id="{E50A2977-0D20-4096-B21B-DD29701C3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738" y="3602749"/>
            <a:ext cx="968733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cs typeface="Arial" panose="020B0604020202020204" pitchFamily="34" charset="0"/>
              </a:rPr>
              <a:t>     Лермонтов учился прилежно и был не однажды награждён призами, чем очень гордился. Выйдя из пансиона в 1830 г., он сразу же подал прошение о приёме его студентом в Московский университет.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45029"/>
          </a:xfrm>
          <a:solidFill>
            <a:srgbClr val="0000FF"/>
          </a:solidFill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Кумиры поэта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93437" y="1785938"/>
            <a:ext cx="6415467" cy="4157662"/>
          </a:xfrm>
          <a:solidFill>
            <a:schemeClr val="accent5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    Из русских писателей на него влияет сильнее всего Пушкин, пред которым он преклонялся всю жизнь, а из иностранных - Шиллером.</a:t>
            </a:r>
          </a:p>
        </p:txBody>
      </p:sp>
      <p:pic>
        <p:nvPicPr>
          <p:cNvPr id="25604" name="Рисунок 4" descr="http://vseportrety.ru/pushkin-rz224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44" y="1075065"/>
            <a:ext cx="4625266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D01021_">
            <a:extLst>
              <a:ext uri="{FF2B5EF4-FFF2-40B4-BE49-F238E27FC236}">
                <a16:creationId xmlns:a16="http://schemas.microsoft.com/office/drawing/2014/main" id="{38839CC6-AC31-42AD-A873-5B68C956B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11">
            <a:extLst>
              <a:ext uri="{FF2B5EF4-FFF2-40B4-BE49-F238E27FC236}">
                <a16:creationId xmlns:a16="http://schemas.microsoft.com/office/drawing/2014/main" id="{6A69F5B7-29A3-400F-88AD-322A97A54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706" y="741148"/>
            <a:ext cx="5747657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cs typeface="Arial" panose="020B0604020202020204" pitchFamily="34" charset="0"/>
              </a:rPr>
              <a:t>    Через год, в 1832 году, Лермонтов ушёл из университета и выехал в Петербург. Там он поступил в Школу гвардейских подпрапорщиков и кавалерийских юнкеров, где также отличился, успешно выдержал экзамен при переходе в старший класс и по окончании был произведён в корнеты лейб-гвардии Гусарского полка.</a:t>
            </a:r>
          </a:p>
        </p:txBody>
      </p:sp>
      <p:pic>
        <p:nvPicPr>
          <p:cNvPr id="10243" name="Picture 6" descr="Школа прапорщиков в Петербурге">
            <a:extLst>
              <a:ext uri="{FF2B5EF4-FFF2-40B4-BE49-F238E27FC236}">
                <a16:creationId xmlns:a16="http://schemas.microsoft.com/office/drawing/2014/main" id="{6FA592A2-BFB3-43D2-A9D5-E1D2E97D6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0" y="1175657"/>
            <a:ext cx="4376057" cy="380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D01021_">
            <a:extLst>
              <a:ext uri="{FF2B5EF4-FFF2-40B4-BE49-F238E27FC236}">
                <a16:creationId xmlns:a16="http://schemas.microsoft.com/office/drawing/2014/main" id="{B67D2CF5-24D7-4C89-AA73-42AB5C7F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44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lermontov25">
            <a:extLst>
              <a:ext uri="{FF2B5EF4-FFF2-40B4-BE49-F238E27FC236}">
                <a16:creationId xmlns:a16="http://schemas.microsoft.com/office/drawing/2014/main" id="{99491B23-6D27-4CB5-9143-D9A1AEDAD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05" y="1676787"/>
            <a:ext cx="2982896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5">
            <a:extLst>
              <a:ext uri="{FF2B5EF4-FFF2-40B4-BE49-F238E27FC236}">
                <a16:creationId xmlns:a16="http://schemas.microsoft.com/office/drawing/2014/main" id="{95B654C9-CE7B-43F8-BA2D-C2E6978E2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554" y="763737"/>
            <a:ext cx="616998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cs typeface="Arial" panose="020B0604020202020204" pitchFamily="34" charset="0"/>
              </a:rPr>
              <a:t>   В 1837 году имя Лермонтова стало известно всей образованной России благодаря стихотворению «Смерть поэта», написанному по поводу смерти </a:t>
            </a:r>
            <a:r>
              <a:rPr lang="ru-RU" altLang="ru-RU" sz="2400" b="1" dirty="0" err="1">
                <a:cs typeface="Arial" panose="020B0604020202020204" pitchFamily="34" charset="0"/>
              </a:rPr>
              <a:t>А.С.Пушкина</a:t>
            </a:r>
            <a:r>
              <a:rPr lang="ru-RU" altLang="ru-RU" sz="2400" b="1" dirty="0">
                <a:cs typeface="Arial" panose="020B0604020202020204" pitchFamily="34" charset="0"/>
              </a:rPr>
              <a:t>. Это стихотворение вызвало неудовольствие царского двора. Лермонтов вскоре был арестован, а потом переведён в Нижегородский драгунский полк, располагавшийся на Кавказе. </a:t>
            </a:r>
          </a:p>
          <a:p>
            <a:pPr eaLnBrk="1" hangingPunct="1"/>
            <a:r>
              <a:rPr lang="ru-RU" altLang="ru-RU" sz="2400" b="1" dirty="0">
                <a:cs typeface="Arial" panose="020B0604020202020204" pitchFamily="34" charset="0"/>
              </a:rPr>
              <a:t>   Весной 1838 г., благодаря хлопотам бабушки, Лермонтова возвратили в гвардию, в тот же лейб-гвардейский гусарский полк.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мерть поэта">
            <a:hlinkClick r:id="" action="ppaction://media"/>
            <a:extLst>
              <a:ext uri="{FF2B5EF4-FFF2-40B4-BE49-F238E27FC236}">
                <a16:creationId xmlns:a16="http://schemas.microsoft.com/office/drawing/2014/main" id="{2B7D7E75-D262-42CC-BACD-228584643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D01021_">
            <a:extLst>
              <a:ext uri="{FF2B5EF4-FFF2-40B4-BE49-F238E27FC236}">
                <a16:creationId xmlns:a16="http://schemas.microsoft.com/office/drawing/2014/main" id="{7A185A0E-12FE-496C-9509-79042A49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>
            <a:extLst>
              <a:ext uri="{FF2B5EF4-FFF2-40B4-BE49-F238E27FC236}">
                <a16:creationId xmlns:a16="http://schemas.microsoft.com/office/drawing/2014/main" id="{BBAF16EA-21F8-4E16-84D1-258543067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270" y="957676"/>
            <a:ext cx="889220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800" b="1" dirty="0">
                <a:cs typeface="Arial" panose="020B0604020202020204" pitchFamily="34" charset="0"/>
              </a:rPr>
              <a:t>     В апреле 1841 г. Лермонтов пытался выйти в отставку. Не получив положительного ответа, опять вынужден был уехать на Кавказ. Здесь  произошёл конфликт Лермонтова с Мартыновым, переросший в дуэль.  Лермонтов считал ссору незначительной, а примирение необходимым, но Мартынов считал по-другому. </a:t>
            </a:r>
          </a:p>
          <a:p>
            <a:pPr algn="just" eaLnBrk="1" hangingPunct="1"/>
            <a:r>
              <a:rPr lang="ru-RU" altLang="ru-RU" sz="2800" b="1" dirty="0">
                <a:cs typeface="Arial" panose="020B0604020202020204" pitchFamily="34" charset="0"/>
              </a:rPr>
              <a:t>15 июля 1841 г. состоялась дуэль. Лермонтов был убит.</a:t>
            </a:r>
          </a:p>
          <a:p>
            <a:pPr algn="just" eaLnBrk="1" hangingPunct="1"/>
            <a:endParaRPr lang="ru-RU" altLang="ru-RU" sz="20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D01021_">
            <a:extLst>
              <a:ext uri="{FF2B5EF4-FFF2-40B4-BE49-F238E27FC236}">
                <a16:creationId xmlns:a16="http://schemas.microsoft.com/office/drawing/2014/main" id="{F8FB1F60-2CE4-4160-8FDD-B04BA45EC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 descr="lermontov25">
            <a:extLst>
              <a:ext uri="{FF2B5EF4-FFF2-40B4-BE49-F238E27FC236}">
                <a16:creationId xmlns:a16="http://schemas.microsoft.com/office/drawing/2014/main" id="{DA5272E1-19D7-4D71-A7A6-7F35ECA3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50" y="1438186"/>
            <a:ext cx="4545367" cy="42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8">
            <a:extLst>
              <a:ext uri="{FF2B5EF4-FFF2-40B4-BE49-F238E27FC236}">
                <a16:creationId xmlns:a16="http://schemas.microsoft.com/office/drawing/2014/main" id="{B4752265-9BE3-40C9-AC8B-9A28AA7593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8357" y="908050"/>
            <a:ext cx="7929349" cy="2520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40539"/>
              </a:avLst>
            </a:prstTxWarp>
          </a:bodyPr>
          <a:lstStyle/>
          <a:p>
            <a:pPr algn="ctr"/>
            <a:r>
              <a:rPr lang="ru-RU" sz="4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М.Ю.Лермонтов</a:t>
            </a:r>
            <a:endParaRPr lang="ru-RU" sz="4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3" name="Text Box 9">
            <a:extLst>
              <a:ext uri="{FF2B5EF4-FFF2-40B4-BE49-F238E27FC236}">
                <a16:creationId xmlns:a16="http://schemas.microsoft.com/office/drawing/2014/main" id="{A0A18EE2-EE95-4366-A326-C38D7AF0B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194" y="5676363"/>
            <a:ext cx="30707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rgbClr val="800000"/>
                </a:solidFill>
              </a:rPr>
              <a:t>   1814 - 1841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D01021_">
            <a:extLst>
              <a:ext uri="{FF2B5EF4-FFF2-40B4-BE49-F238E27FC236}">
                <a16:creationId xmlns:a16="http://schemas.microsoft.com/office/drawing/2014/main" id="{DBF3D7B2-52B2-49F6-8696-06C862D9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могила Часовня в Тарханах">
            <a:extLst>
              <a:ext uri="{FF2B5EF4-FFF2-40B4-BE49-F238E27FC236}">
                <a16:creationId xmlns:a16="http://schemas.microsoft.com/office/drawing/2014/main" id="{6622FC27-D463-4BD8-A0D1-6D9D2FF8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36" y="1125538"/>
            <a:ext cx="3649566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>
            <a:extLst>
              <a:ext uri="{FF2B5EF4-FFF2-40B4-BE49-F238E27FC236}">
                <a16:creationId xmlns:a16="http://schemas.microsoft.com/office/drawing/2014/main" id="{0957D324-9FFD-4B28-BBE6-1DF36F1A5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7" y="1286068"/>
            <a:ext cx="5214523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cs typeface="Arial" panose="020B0604020202020204" pitchFamily="34" charset="0"/>
              </a:rPr>
              <a:t>   Бабушка обратилась к Николаю І  с просьбой перевезти тело Лермонтова из Пятигорска в Тарханы. Поэт был погребён в фамильном склепе Арсеньевых в Тарханах, где он покоится и сейчас.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виток: вертикальный 5">
            <a:extLst>
              <a:ext uri="{FF2B5EF4-FFF2-40B4-BE49-F238E27FC236}">
                <a16:creationId xmlns:a16="http://schemas.microsoft.com/office/drawing/2014/main" id="{FB6EB707-4F7F-4A2A-A29B-45AF8CAB128C}"/>
              </a:ext>
            </a:extLst>
          </p:cNvPr>
          <p:cNvSpPr/>
          <p:nvPr/>
        </p:nvSpPr>
        <p:spPr>
          <a:xfrm>
            <a:off x="71022" y="292963"/>
            <a:ext cx="11931588" cy="6294267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для самостоятельной работы:</a:t>
            </a:r>
          </a:p>
          <a:p>
            <a:pPr algn="ctr"/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прочитайте в учебнике </a:t>
            </a:r>
          </a:p>
          <a:p>
            <a:pPr algn="ctr"/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 о </a:t>
            </a:r>
            <a:r>
              <a:rPr lang="ru-RU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М.Ю.Лермонтове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</a:p>
          <a:p>
            <a:pPr algn="ctr"/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ответьте на вопросы на странице 78.</a:t>
            </a:r>
          </a:p>
        </p:txBody>
      </p:sp>
    </p:spTree>
    <p:extLst>
      <p:ext uri="{BB962C8B-B14F-4D97-AF65-F5344CB8AC3E}">
        <p14:creationId xmlns:p14="http://schemas.microsoft.com/office/powerpoint/2010/main" val="61108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D01021_">
            <a:extLst>
              <a:ext uri="{FF2B5EF4-FFF2-40B4-BE49-F238E27FC236}">
                <a16:creationId xmlns:a16="http://schemas.microsoft.com/office/drawing/2014/main" id="{4557696F-C9A3-4F02-8927-4D9D401D0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lermontov_u_p">
            <a:extLst>
              <a:ext uri="{FF2B5EF4-FFF2-40B4-BE49-F238E27FC236}">
                <a16:creationId xmlns:a16="http://schemas.microsoft.com/office/drawing/2014/main" id="{A0538DA6-3652-4741-9912-6CB396155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41438"/>
            <a:ext cx="2411413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lermontova_m_m">
            <a:extLst>
              <a:ext uri="{FF2B5EF4-FFF2-40B4-BE49-F238E27FC236}">
                <a16:creationId xmlns:a16="http://schemas.microsoft.com/office/drawing/2014/main" id="{91D15335-6B1E-40A6-8AD2-3B4CA0030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341438"/>
            <a:ext cx="272967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6">
            <a:extLst>
              <a:ext uri="{FF2B5EF4-FFF2-40B4-BE49-F238E27FC236}">
                <a16:creationId xmlns:a16="http://schemas.microsoft.com/office/drawing/2014/main" id="{14440E20-D0FE-45AE-B4AE-FE7F4A9915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620714"/>
            <a:ext cx="6070601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Родители </a:t>
            </a:r>
            <a:r>
              <a:rPr lang="ru-RU" sz="3600" kern="10" dirty="0" err="1"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М.Ю.Лермонтова</a:t>
            </a:r>
            <a:endParaRPr lang="ru-RU" sz="3600" kern="10" dirty="0"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8" name="Text Box 7">
            <a:extLst>
              <a:ext uri="{FF2B5EF4-FFF2-40B4-BE49-F238E27FC236}">
                <a16:creationId xmlns:a16="http://schemas.microsoft.com/office/drawing/2014/main" id="{A3BC5214-CC56-4C6A-AEF0-C08CD1CAD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226" y="4315514"/>
            <a:ext cx="974034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cs typeface="Arial" panose="020B0604020202020204" pitchFamily="34" charset="0"/>
              </a:rPr>
              <a:t>     </a:t>
            </a:r>
            <a:r>
              <a:rPr lang="ru-RU" altLang="ru-RU" sz="2000" b="1" dirty="0" err="1">
                <a:cs typeface="Arial" panose="020B0604020202020204" pitchFamily="34" charset="0"/>
              </a:rPr>
              <a:t>М.Ю.Лермонтов</a:t>
            </a:r>
            <a:r>
              <a:rPr lang="ru-RU" altLang="ru-RU" sz="2000" b="1" dirty="0">
                <a:cs typeface="Arial" panose="020B0604020202020204" pitchFamily="34" charset="0"/>
              </a:rPr>
              <a:t> родился 3 (15) октября 1814 г. в семье армейского капитана Юрия Петровича Лермонтова и Марии Михайловны Лермонтовой (урожденной Арсеньевой). Юрий Петрович пленил свою богатую невесту внешней красотой и редким добродушием. Мария Михайловна вышла замуж, несмотря на протесты своей матери.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02671" y="0"/>
            <a:ext cx="7498672" cy="1214438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Отец Лермонтова -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1402671" y="1143000"/>
            <a:ext cx="7498672" cy="5715000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algn="just">
              <a:lnSpc>
                <a:spcPct val="100000"/>
              </a:lnSpc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Юрий Петрович, был пехотный капитан в отставке. По словам близко знавших его людей, это был замечательный красавец, с доброй и отзывчивой душой, но крайне легкомысленный и несдержанный. Поместье его находилось по соседству с имением, принадлежавшим Елизавете Алексеевне Арсеньевой, урождённой Столыпиной.</a:t>
            </a:r>
          </a:p>
        </p:txBody>
      </p:sp>
      <p:pic>
        <p:nvPicPr>
          <p:cNvPr id="2050" name="Picture 2" descr="F:\Лермонтов\lermontov_u_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6033" y="195943"/>
            <a:ext cx="5355771" cy="64831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0" y="0"/>
            <a:ext cx="6953250" cy="1428750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Мария Михайловна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750" y="1428750"/>
            <a:ext cx="6953250" cy="5429250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 lnSpcReduction="1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 Красота и столичный лоск Юрия Петровича пленили единственную дочь Арсеньевой, нежную и романтически-настроенную Марию. Несмотря на протесты своей гордой матери, она вскоре стала женой небогатого «армейского офицера». Семейное счастье продолжалось недолго. Постоянно болея, мать Лермонтова умерла весною 1817 г., оставив в воспоминаниях своего единственного сына много  смутных, но дорогих ему образов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6388" name="Picture 2" descr="F:\Лермонтов\мам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48" y="29184"/>
            <a:ext cx="5151201" cy="67120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D01021_">
            <a:extLst>
              <a:ext uri="{FF2B5EF4-FFF2-40B4-BE49-F238E27FC236}">
                <a16:creationId xmlns:a16="http://schemas.microsoft.com/office/drawing/2014/main" id="{850441A5-2097-48AA-8E30-ABCB8DFD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arseneva_e_a">
            <a:extLst>
              <a:ext uri="{FF2B5EF4-FFF2-40B4-BE49-F238E27FC236}">
                <a16:creationId xmlns:a16="http://schemas.microsoft.com/office/drawing/2014/main" id="{06A1C77A-44B7-4377-BDAD-49AB5F9BD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52" y="908051"/>
            <a:ext cx="3987248" cy="380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7">
            <a:extLst>
              <a:ext uri="{FF2B5EF4-FFF2-40B4-BE49-F238E27FC236}">
                <a16:creationId xmlns:a16="http://schemas.microsoft.com/office/drawing/2014/main" id="{826E31ED-1DB0-4D40-B603-081CA8004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383" y="682005"/>
            <a:ext cx="4249738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0000"/>
                </a:solidFill>
                <a:cs typeface="Arial" panose="020B0604020202020204" pitchFamily="34" charset="0"/>
              </a:rPr>
              <a:t>     Бабушка Лермонтова, Елизавета Алексеевна Арсеньева</a:t>
            </a:r>
            <a:r>
              <a:rPr lang="ru-RU" altLang="ru-RU" sz="2000" b="1" dirty="0">
                <a:latin typeface="Times New Roman" panose="02020603050405020304" pitchFamily="18" charset="0"/>
              </a:rPr>
              <a:t>, </a:t>
            </a:r>
            <a:r>
              <a:rPr lang="ru-RU" altLang="ru-RU" sz="2400" b="1" dirty="0">
                <a:cs typeface="Arial" panose="020B0604020202020204" pitchFamily="34" charset="0"/>
              </a:rPr>
              <a:t>решительно отказала Юрию Петровичу в желании оставить сына у него, ссылаясь на бедность армейского капитана. Она увезла внука в своё имение Тарханы в Пензенской губернии.</a:t>
            </a:r>
          </a:p>
        </p:txBody>
      </p:sp>
      <p:sp>
        <p:nvSpPr>
          <p:cNvPr id="5125" name="Text Box 9">
            <a:extLst>
              <a:ext uri="{FF2B5EF4-FFF2-40B4-BE49-F238E27FC236}">
                <a16:creationId xmlns:a16="http://schemas.microsoft.com/office/drawing/2014/main" id="{BF7AB8F6-CCD2-401C-AB2F-17DCFC7C8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591" y="4824689"/>
            <a:ext cx="88259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cs typeface="Arial" panose="020B0604020202020204" pitchFamily="34" charset="0"/>
              </a:rPr>
              <a:t>     Семейная драма наложила отпечаток на характер Лермонтова. Сердце мальчика  разрывалось между доброй бабушкой и любимым отцом.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4564" y="1"/>
            <a:ext cx="6167435" cy="5643563"/>
          </a:xfrm>
          <a:solidFill>
            <a:schemeClr val="accent5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Это село раньше называлось Никольским,  его жители занимались не только земледелием, но и продажей шкурок домашних животных. Таких скупщиков называли  «ТАРХАНАМИ». Здесь и прошло детство поэта.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" y="5643564"/>
            <a:ext cx="12192000" cy="1214435"/>
          </a:xfrm>
          <a:solidFill>
            <a:schemeClr val="accent5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Имение «Тарханы»</a:t>
            </a:r>
          </a:p>
        </p:txBody>
      </p:sp>
      <p:pic>
        <p:nvPicPr>
          <p:cNvPr id="3073" name="Picture 1" descr="H:\Лерм\Барский дом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021" y="1"/>
            <a:ext cx="5953544" cy="5643563"/>
          </a:xfrm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Тарханы">
            <a:extLst>
              <a:ext uri="{FF2B5EF4-FFF2-40B4-BE49-F238E27FC236}">
                <a16:creationId xmlns:a16="http://schemas.microsoft.com/office/drawing/2014/main" id="{14656887-3C6C-484C-97A3-A1B98956D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341438"/>
            <a:ext cx="3160712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WordArt 4">
            <a:extLst>
              <a:ext uri="{FF2B5EF4-FFF2-40B4-BE49-F238E27FC236}">
                <a16:creationId xmlns:a16="http://schemas.microsoft.com/office/drawing/2014/main" id="{998DEEFB-40C3-49A0-ABBE-E31BD9E9C1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67200" y="337243"/>
            <a:ext cx="3773487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Тарханы</a:t>
            </a:r>
          </a:p>
        </p:txBody>
      </p:sp>
      <p:pic>
        <p:nvPicPr>
          <p:cNvPr id="6149" name="Picture 5" descr="house_01_h80">
            <a:extLst>
              <a:ext uri="{FF2B5EF4-FFF2-40B4-BE49-F238E27FC236}">
                <a16:creationId xmlns:a16="http://schemas.microsoft.com/office/drawing/2014/main" id="{B35E0BF3-253D-4522-A567-03C46557D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84" y="1341438"/>
            <a:ext cx="3160712" cy="23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ouse_04_h80">
            <a:extLst>
              <a:ext uri="{FF2B5EF4-FFF2-40B4-BE49-F238E27FC236}">
                <a16:creationId xmlns:a16="http://schemas.microsoft.com/office/drawing/2014/main" id="{806A4C77-2192-45EC-AA7C-3FA211749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1411550"/>
            <a:ext cx="2872928" cy="229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house_02_h80">
            <a:extLst>
              <a:ext uri="{FF2B5EF4-FFF2-40B4-BE49-F238E27FC236}">
                <a16:creationId xmlns:a16="http://schemas.microsoft.com/office/drawing/2014/main" id="{262DE1F1-F25E-4A1E-A940-C19DB6DE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933824"/>
            <a:ext cx="3364760" cy="210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 descr="house_03_h80">
            <a:extLst>
              <a:ext uri="{FF2B5EF4-FFF2-40B4-BE49-F238E27FC236}">
                <a16:creationId xmlns:a16="http://schemas.microsoft.com/office/drawing/2014/main" id="{9F865B0B-1F4D-43C2-82CA-086C4EEF8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40" y="3933826"/>
            <a:ext cx="3364761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D01021_">
            <a:extLst>
              <a:ext uri="{FF2B5EF4-FFF2-40B4-BE49-F238E27FC236}">
                <a16:creationId xmlns:a16="http://schemas.microsoft.com/office/drawing/2014/main" id="{1AAE9232-5595-40ED-A000-B34363EA9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lermontov_02_w80">
            <a:extLst>
              <a:ext uri="{FF2B5EF4-FFF2-40B4-BE49-F238E27FC236}">
                <a16:creationId xmlns:a16="http://schemas.microsoft.com/office/drawing/2014/main" id="{FEACCF9F-1775-4D84-BFE9-B2D86BED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67" y="746448"/>
            <a:ext cx="2901821" cy="304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2133A77E-B9B0-4585-A796-2453060A1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3806" y="836614"/>
            <a:ext cx="536671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dirty="0">
                <a:cs typeface="Arial" panose="020B0604020202020204" pitchFamily="34" charset="0"/>
              </a:rPr>
              <a:t>      Бабушка окружила внука заботой и лаской, не жалела средств для развития многообразных талантов мальчика, рано проснувшихся в нём.  Она наняла учителей, и Лермонтов на дому получил образование, не хуже столичного. С детских лет он писал стихи, рисовал, увлекался музыкой. 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D8807976-9165-420B-80B2-B54E9C8A1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335" y="4134602"/>
            <a:ext cx="995373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dirty="0">
                <a:cs typeface="Arial" panose="020B0604020202020204" pitchFamily="34" charset="0"/>
              </a:rPr>
              <a:t>     В детстве Лермонтов много болел. Тяжелый ревматизм надолго приковывал мальчика к постели, приучал к задумчивости и одиночеству. Когда Лермонтову исполнилось 10 лет, бабушка увезла мальчика на Кавказ лечить ревматическую болезнь.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881</Words>
  <Application>Microsoft Office PowerPoint</Application>
  <PresentationFormat>Широкоэкранный</PresentationFormat>
  <Paragraphs>55</Paragraphs>
  <Slides>21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     Отец Лермонтова -</vt:lpstr>
      <vt:lpstr>Мария Михайловна</vt:lpstr>
      <vt:lpstr>Презентация PowerPoint</vt:lpstr>
      <vt:lpstr>Это село раньше называлось Никольским,  его жители занимались не только земледелием, но и продажей шкурок домашних животных. Таких скупщиков называли  «ТАРХАНАМИ». Здесь и прошло детство поэта. </vt:lpstr>
      <vt:lpstr>Презентация PowerPoint</vt:lpstr>
      <vt:lpstr>Презентация PowerPoint</vt:lpstr>
      <vt:lpstr>Скромные пейзажи имения</vt:lpstr>
      <vt:lpstr>Таланты поэта</vt:lpstr>
      <vt:lpstr>Первое чувство любви</vt:lpstr>
      <vt:lpstr>Презентация PowerPoint</vt:lpstr>
      <vt:lpstr>Презентация PowerPoint</vt:lpstr>
      <vt:lpstr>Кумиры поэта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33</cp:revision>
  <dcterms:created xsi:type="dcterms:W3CDTF">2020-10-07T17:50:16Z</dcterms:created>
  <dcterms:modified xsi:type="dcterms:W3CDTF">2020-10-09T09:55:58Z</dcterms:modified>
</cp:coreProperties>
</file>