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1360" r:id="rId2"/>
    <p:sldId id="1359" r:id="rId3"/>
    <p:sldId id="325" r:id="rId4"/>
    <p:sldId id="256" r:id="rId5"/>
    <p:sldId id="1361" r:id="rId6"/>
    <p:sldId id="1362" r:id="rId7"/>
    <p:sldId id="1363" r:id="rId8"/>
    <p:sldId id="1385" r:id="rId9"/>
    <p:sldId id="1364" r:id="rId10"/>
    <p:sldId id="1366" r:id="rId11"/>
    <p:sldId id="1365" r:id="rId12"/>
    <p:sldId id="1368" r:id="rId13"/>
    <p:sldId id="1369" r:id="rId14"/>
    <p:sldId id="1370" r:id="rId15"/>
    <p:sldId id="1376" r:id="rId16"/>
    <p:sldId id="1384" r:id="rId17"/>
    <p:sldId id="1371" r:id="rId18"/>
    <p:sldId id="1375" r:id="rId19"/>
    <p:sldId id="1374" r:id="rId20"/>
    <p:sldId id="1377" r:id="rId21"/>
    <p:sldId id="1381" r:id="rId22"/>
    <p:sldId id="1382" r:id="rId23"/>
    <p:sldId id="1379" r:id="rId24"/>
    <p:sldId id="1378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900" y="-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1E8F9-CEC1-45EC-BCD9-B1CC25037306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AD256-8EC1-4E12-92FB-44C4E187E2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217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Пытались </a:t>
            </a:r>
            <a:r>
              <a:rPr lang="ru-RU" dirty="0" err="1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452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A6A3AE-ACA2-40A2-99B8-4BEEEA6B8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88A3732-F4B5-48F1-8143-8ECC7D82A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D03717-4D3F-4FCC-A970-7F0976D56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266E55E-CD77-4709-8062-D7153223B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19732E-B910-4D24-99CF-22C7405CF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133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14028E-0A24-4E54-867D-6FA0FF572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7E3ACDD-515E-4539-A782-1549EDFD3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D1F0796-28CC-45DC-9092-66D2F7388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AF5A338-D98C-4225-A144-3333AF2C7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7A5F3BF-EC49-4FE7-9E21-C5AD9B95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22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687ACAC-29E1-4041-AE0D-F7EF28896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3027291-F62C-44EC-A131-84C92F0F8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F8B4427-D65A-404D-87A2-5F5075904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B8BBA8C-1639-4CE4-B119-A943945FD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8ED6583-6EB3-4A3C-BFBA-B5EB74352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61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99314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8" y="1133193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17" name="bg object 17"/>
          <p:cNvSpPr/>
          <p:nvPr/>
        </p:nvSpPr>
        <p:spPr>
          <a:xfrm>
            <a:off x="141358" y="150402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44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5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4" y="1523342"/>
            <a:ext cx="3857666" cy="4058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3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92" y="1577341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09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74150-6674-41B2-AB56-74A397E7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8844B1-60C1-47B9-9799-E195B2611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A616F6-71E8-4D52-84E2-7B9010158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5F50463-DA7D-4E34-BBAD-16551A67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70D4457-6638-4CB6-8CE8-DB75FBFF1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83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776171-A331-43AC-A9E6-DE917D318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FF93E70-E172-489D-9B64-5D1026128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408EFD8-0870-42C6-8CA1-946F70C5D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C68A0C-6F70-404B-8E59-86A387215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435911-8F81-4F9E-8B23-93023E8AC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2B8198-8650-415C-A968-A111103AF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E89EE1-ECB1-4A56-B203-B26AA76FE6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36EF49-F6D2-4D6B-A518-0B5171DF7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6911FF0-7319-4808-AC07-84D5F6D33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A96BDE-F5B4-49CE-988E-2E54E47C2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7D13166-D00E-4D07-9865-1FD4EAE19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298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4F94B6E-F309-4928-AB56-4FE4D8F89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5C29C00-F7CA-4E94-AC2B-282636119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E1C4576-DF4A-4385-9C91-F192935BC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CEF3A70-2BAE-41E7-9667-E13107E3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FC74A5A8-651D-420C-8A39-0ACC91588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E87DD24-E355-41AC-9014-705E9C6C4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2BA275DC-2EA4-4496-983F-41950B4E0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6979C64-EF99-4B78-8CF2-1224AB39C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F064283-148F-460A-8B87-E04204BBC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61407DC8-CFD4-452A-B2E6-942B17E71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1F2CEE7-87D4-4092-8D23-A9A83001D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0B66BC-F03A-41B5-9FC9-AB1205A4F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75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24DE972-9DF9-4A75-8116-0D2F55486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3EE1066-1AA6-4394-B8AC-665231FAF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19391B0-6DF1-4419-83EC-ACE624C1F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063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B36B0D-D167-4D46-9F35-FF39C442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76BA021-908D-4347-A8B1-96067F3A5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5896913-D812-4134-ABB6-76681C8D2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9444ACD-0E9C-45CD-98AD-A0BA62F60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BF1AE42-27BE-4A4F-A968-C8EFCEDE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9B15A0-8DBE-477C-9D86-57151BA8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25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39EC69-F3A1-4182-8611-9519F7FD3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793C28FA-E245-4FEC-84C8-2D5359F44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BCC7E7F-5925-45A3-A13D-B84E7A49AB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03CC42-17CD-48D2-8DE8-48B2B9E8A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7D499DA-8628-4C31-91AB-D9E91B967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6EB7E79-DF6C-4469-AAAC-DD8BC39D0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1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131D0E-B520-4C57-A5F5-4A24315F9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9892BDB-1732-4A09-935A-5B24143B31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69FF3E2-24AD-47BE-8268-23215698F6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B2BB0-001B-41EC-853F-279369E20FCB}" type="datetimeFigureOut">
              <a:rPr lang="ru-RU" smtClean="0"/>
              <a:t>22.10.2020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17B0519-DB3D-4B40-A365-D6B16D5956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998645-F74B-46F2-BC3C-B073A44BA4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7E2A6-EA1B-4C32-AFE2-EA29F4477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65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2016399" y="2700148"/>
            <a:ext cx="5273010" cy="319991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</a:pPr>
            <a:r>
              <a:rPr lang="ru-RU" sz="44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4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4400" b="1" dirty="0">
              <a:latin typeface="Arial"/>
              <a:cs typeface="Arial"/>
            </a:endParaRPr>
          </a:p>
          <a:p>
            <a:pPr marL="26841"/>
            <a:r>
              <a:rPr lang="ru-RU" sz="5400" b="1" spc="11" dirty="0" err="1" smtClean="0">
                <a:solidFill>
                  <a:srgbClr val="2365C7"/>
                </a:solidFill>
                <a:latin typeface="Arial"/>
                <a:cs typeface="Arial"/>
              </a:rPr>
              <a:t>Н.В.Гоголь</a:t>
            </a:r>
            <a:r>
              <a:rPr lang="ru-RU" sz="5400" b="1" spc="1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ru-RU" sz="5400" b="1" spc="11" dirty="0">
                <a:solidFill>
                  <a:srgbClr val="2365C7"/>
                </a:solidFill>
                <a:latin typeface="Arial"/>
                <a:cs typeface="Arial"/>
              </a:rPr>
              <a:t>Очерк жизни и </a:t>
            </a:r>
            <a:r>
              <a:rPr lang="ru-RU" sz="5400" b="1" spc="11" dirty="0" smtClean="0">
                <a:solidFill>
                  <a:srgbClr val="2365C7"/>
                </a:solidFill>
                <a:latin typeface="Arial"/>
                <a:cs typeface="Arial"/>
              </a:rPr>
              <a:t>творчества</a:t>
            </a:r>
            <a:endParaRPr sz="5400" b="1" dirty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928252" y="4438107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9940665" y="228332"/>
            <a:ext cx="1546444" cy="153008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9931172" y="273855"/>
            <a:ext cx="1546444" cy="146332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0410314" y="355010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ru-RU" sz="4800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0024465" y="1066265"/>
            <a:ext cx="1357409" cy="905028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 algn="ctr">
              <a:spcBef>
                <a:spcPts val="201"/>
              </a:spcBef>
            </a:pPr>
            <a:r>
              <a:rPr lang="ru-RU" sz="2800" b="1" spc="-11" dirty="0">
                <a:solidFill>
                  <a:srgbClr val="FEFEFE"/>
                </a:solidFill>
                <a:latin typeface="Arial"/>
                <a:cs typeface="Arial"/>
              </a:rPr>
              <a:t>к</a:t>
            </a: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ласс</a:t>
            </a:r>
            <a:endParaRPr lang="ru-RU" sz="2800" b="1" spc="-11" dirty="0">
              <a:solidFill>
                <a:srgbClr val="FEFEFE"/>
              </a:solidFill>
              <a:latin typeface="Arial"/>
              <a:cs typeface="Arial"/>
            </a:endParaRPr>
          </a:p>
          <a:p>
            <a:pPr>
              <a:spcBef>
                <a:spcPts val="201"/>
              </a:spcBef>
            </a:pPr>
            <a:endParaRPr sz="2747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xmlns="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2049236" y="456620"/>
            <a:ext cx="6469121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21" dirty="0" smtClean="0">
                <a:solidFill>
                  <a:sysClr val="window" lastClr="FFFFFF"/>
                </a:solidFill>
              </a:rPr>
              <a:t>  Литература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xmlns="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xmlns="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xmlns="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xmlns="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xmlns="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xmlns="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8" name="Picture 4" descr="Николай Гоголь - писатель,драматург,автор, фото, факты из биографии,  события на listim.com">
            <a:extLst>
              <a:ext uri="{FF2B5EF4-FFF2-40B4-BE49-F238E27FC236}">
                <a16:creationId xmlns:a16="http://schemas.microsoft.com/office/drawing/2014/main" xmlns="" id="{10E63EF5-F6B5-4C19-A697-4F5B0264036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-2649" r="3561" b="2650"/>
          <a:stretch/>
        </p:blipFill>
        <p:spPr bwMode="auto">
          <a:xfrm>
            <a:off x="8117890" y="2406316"/>
            <a:ext cx="3626563" cy="385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6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2627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Дружба писателей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73094BDE-BE56-4F29-BFE0-F616EB22D4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16" y="1541059"/>
            <a:ext cx="6007222" cy="489603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Великий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поэт сразу заметил в начинающем писателе необычайную одаренность и полюбил его как надежду русской литературы. Он ввел Гоголя в свой круг, где бывали Крылов, Вяземский, Жуковский и др.</a:t>
            </a:r>
          </a:p>
          <a:p>
            <a:pPr algn="l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«Все, что есть у меня хорошего, всем этим я обязан ему», — </a:t>
            </a:r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ru-RU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говорил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</a:rPr>
              <a:t>Гоголь. </a:t>
            </a:r>
          </a:p>
        </p:txBody>
      </p:sp>
      <p:pic>
        <p:nvPicPr>
          <p:cNvPr id="7170" name="Picture 2" descr="Николай Гоголь. Илиада во спасение души">
            <a:extLst>
              <a:ext uri="{FF2B5EF4-FFF2-40B4-BE49-F238E27FC236}">
                <a16:creationId xmlns:a16="http://schemas.microsoft.com/office/drawing/2014/main" xmlns="" id="{F575F179-BB66-4C4E-B5F1-ADFF4938E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033" y="1565999"/>
            <a:ext cx="4412202" cy="4651899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1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596" y="1219200"/>
            <a:ext cx="6415033" cy="541382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1832 году имя Гоголя приобретает известность, и он целиком посвящает себя литературной деятельности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lnSpc>
                <a:spcPct val="120000"/>
              </a:lnSpc>
            </a:pP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1835 году были опубликованы почти одновременно его новые сборники – «Миргород» и «Арабески».</a:t>
            </a:r>
          </a:p>
          <a:p>
            <a:pPr algn="l">
              <a:lnSpc>
                <a:spcPct val="120000"/>
              </a:lnSpc>
            </a:pP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Затем  Гоголь начинает работать над поэмой «Мертвые души» и комедией «Ревизор». </a:t>
            </a:r>
            <a:endParaRPr lang="ru-RU" altLang="ru-R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Фабулы (расположение </a:t>
            </a: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основных событий) этих произведений были подсказаны ему </a:t>
            </a:r>
            <a:r>
              <a:rPr lang="ru-RU" alt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А.С.Пушкиным</a:t>
            </a:r>
            <a:r>
              <a:rPr lang="ru-RU" alt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10308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подъем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Н. В. Гоголь и его творческое наследие. Х Гоголевские чтения">
            <a:extLst>
              <a:ext uri="{FF2B5EF4-FFF2-40B4-BE49-F238E27FC236}">
                <a16:creationId xmlns:a16="http://schemas.microsoft.com/office/drawing/2014/main" xmlns="" id="{A8BE00F5-F82D-4E48-BEFD-43D480B3D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628" y="1908515"/>
            <a:ext cx="4339489" cy="4431974"/>
          </a:xfrm>
          <a:prstGeom prst="rect">
            <a:avLst/>
          </a:prstGeom>
          <a:ln w="228600" cap="sq" cmpd="thickThin">
            <a:solidFill>
              <a:schemeClr val="accent2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430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583" y="292964"/>
            <a:ext cx="5227652" cy="5619564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В.Г. Белинский писал:</a:t>
            </a:r>
          </a:p>
          <a:p>
            <a:pPr algn="l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i="1" dirty="0">
                <a:latin typeface="Arial" panose="020B0604020202020204" pitchFamily="34" charset="0"/>
                <a:cs typeface="Arial" panose="020B0604020202020204" pitchFamily="34" charset="0"/>
              </a:rPr>
              <a:t>«Влияние Гоголя на русскую литературу было огромно. Не только все молодые таланты бросились на указанный им путь, но и некоторые писатели, уже имеющие известность, пошли по этому же пути, оставив свой прежний». </a:t>
            </a:r>
          </a:p>
        </p:txBody>
      </p:sp>
      <p:pic>
        <p:nvPicPr>
          <p:cNvPr id="1026" name="Picture 2" descr="Литературный критик Виссарион Григорьевич Белинский (1811–1848): биография  кратко, годы жизни, деятельность — История России">
            <a:extLst>
              <a:ext uri="{FF2B5EF4-FFF2-40B4-BE49-F238E27FC236}">
                <a16:creationId xmlns:a16="http://schemas.microsoft.com/office/drawing/2014/main" xmlns="" id="{1E4C7D17-E23A-4843-9522-EC682C3BC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601" y="798991"/>
            <a:ext cx="6053587" cy="49922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94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397" y="1407480"/>
            <a:ext cx="5814872" cy="325810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Николай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Васильевич Гоголь очень ценил народное творчество и фольклор. Украинские песни и думы стали основой для создания национального колорита  и характеров героев в своих произведениях.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-43543"/>
            <a:ext cx="12192000" cy="12482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образов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Ночь перед Рождеством: иллюстрации к повести Николая Васильевича Гоголя |  Иллюстрации, Художники, Сказки">
            <a:extLst>
              <a:ext uri="{FF2B5EF4-FFF2-40B4-BE49-F238E27FC236}">
                <a16:creationId xmlns:a16="http://schemas.microsoft.com/office/drawing/2014/main" xmlns="" id="{F5BE307F-1C59-4589-BB95-CD8215ADB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669" y="1366856"/>
            <a:ext cx="3254159" cy="338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Ночь перед Рождеством: иллюстрации к повести Николая Васильевича Гоголя:  irastrange — LiveJournal">
            <a:extLst>
              <a:ext uri="{FF2B5EF4-FFF2-40B4-BE49-F238E27FC236}">
                <a16:creationId xmlns:a16="http://schemas.microsoft.com/office/drawing/2014/main" xmlns="" id="{30D3193D-C55C-49E6-BFA9-0A1058D80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43" y="3580393"/>
            <a:ext cx="3071393" cy="306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839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-4790"/>
            <a:ext cx="12192000" cy="11949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Сборник «МИРГОРОД»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86796A6-B006-44E3-ACA6-E6CE37747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18" y="1511618"/>
            <a:ext cx="5436093" cy="4367812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 знаменитый сборник «Миргород» вошли «Вечера на хуторе близ Диканьки», «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Вий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», «Тарас Бульба» и другие произведения, которые описывают обычаи и ментальность украинского народа. </a:t>
            </a:r>
          </a:p>
        </p:txBody>
      </p:sp>
      <p:pic>
        <p:nvPicPr>
          <p:cNvPr id="10242" name="Picture 2" descr="Презентация на тему &quot;Мультимедийная экскурсия «По гоголевским местам»&quot; -  скачать бесплатно презентации по Литературе">
            <a:extLst>
              <a:ext uri="{FF2B5EF4-FFF2-40B4-BE49-F238E27FC236}">
                <a16:creationId xmlns:a16="http://schemas.microsoft.com/office/drawing/2014/main" xmlns="" id="{7DEE2997-40EC-4520-94F9-DD3B759E7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240" y="1725383"/>
            <a:ext cx="6140388" cy="412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6213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984" y="1628720"/>
            <a:ext cx="5122416" cy="3613211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Повесть «Тарас Бульба» была написана в 1835 году. Она описывает события Х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– начала Х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Ι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веков, когда отдельные княжества остались одни против многочисленных врагов, желающих захватить их </a:t>
            </a:r>
            <a:r>
              <a:rPr lang="ru-RU" alt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земли.</a:t>
            </a:r>
            <a:endParaRPr lang="ru-R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0"/>
            <a:ext cx="12191999" cy="126274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Повесть Тарас Бульба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1 апреля — 210 лет со дня рождения Николая Васильевича Гоголя | ВКонтакте">
            <a:extLst>
              <a:ext uri="{FF2B5EF4-FFF2-40B4-BE49-F238E27FC236}">
                <a16:creationId xmlns:a16="http://schemas.microsoft.com/office/drawing/2014/main" xmlns="" id="{E771A7A6-DB32-4270-AB1F-A62D6432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426987"/>
            <a:ext cx="4930065" cy="36132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87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85FAF7-35C2-44EC-8D72-0B001F38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880" y="2059619"/>
            <a:ext cx="5598850" cy="445659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повести речь идет о мужественной борьбе украинцев против поляков. Произведение пронизано патриотическим чувством. Гоголь прославляет героические подвиги запорожских казаков, их мужество, самоотверженность, преданность Родине и чувство товарищества.</a:t>
            </a:r>
            <a:endParaRPr lang="el-GR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92880D4-F8D4-4F90-90AC-ABBCF8920964}"/>
              </a:ext>
            </a:extLst>
          </p:cNvPr>
          <p:cNvSpPr/>
          <p:nvPr/>
        </p:nvSpPr>
        <p:spPr>
          <a:xfrm>
            <a:off x="0" y="3178"/>
            <a:ext cx="12192000" cy="18773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Патриотизм в повести </a:t>
            </a:r>
          </a:p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«Тарас Бульба»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Николай Васильевич Гоголь – русский прозаик, драматург, поэт, критик, —  презентация на Slide-Share.ru 🎓">
            <a:extLst>
              <a:ext uri="{FF2B5EF4-FFF2-40B4-BE49-F238E27FC236}">
                <a16:creationId xmlns:a16="http://schemas.microsoft.com/office/drawing/2014/main" xmlns="" id="{C65B57AC-C0EE-4DC3-A12D-D82BA657C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721" y="2088506"/>
            <a:ext cx="3151574" cy="3595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Тарас Бульба, Н.В. Гоголь, - иллюстрации Овчаренко Сергея | Иллюстрации,  Исторические картины, Бульб">
            <a:extLst>
              <a:ext uri="{FF2B5EF4-FFF2-40B4-BE49-F238E27FC236}">
                <a16:creationId xmlns:a16="http://schemas.microsoft.com/office/drawing/2014/main" xmlns="" id="{136CBC40-9B34-40EA-840A-FA71FCD4E4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287" y="3039257"/>
            <a:ext cx="2769833" cy="35950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859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86" y="1479348"/>
            <a:ext cx="5940614" cy="3861786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повести «Тарас Бульба» история Украины преломляется через лирическое творческое сознание. Гоголь неслучайно обращается к истории. Будучи образованным человеком, Гоголь понимал, насколько важным для конкретного человека и народа является прошлое.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3178"/>
            <a:ext cx="12191999" cy="11579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ru-RU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Исторические события</a:t>
            </a:r>
            <a:endParaRPr lang="ru-RU" sz="6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Ответы Mail.ru: (из повести тарас бульба) с помощью каких художественных  средств изображается битва?">
            <a:extLst>
              <a:ext uri="{FF2B5EF4-FFF2-40B4-BE49-F238E27FC236}">
                <a16:creationId xmlns:a16="http://schemas.microsoft.com/office/drawing/2014/main" xmlns="" id="{21B3E31E-CEAB-46DC-A5E2-5B0DD895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63" y="2081259"/>
            <a:ext cx="5715000" cy="4457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6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86" y="1553610"/>
            <a:ext cx="6103372" cy="399939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украинских землях западнее Днепра хозяйничали в то трудное время польские паны. Они угнетали крестьян, беря с них непосильную дань, преследовали все национальное, украинское. Многие крестьяне, не выдержав гнета, бежали от кабалы на юг, в широкие степи, в низовье Днепра.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18539"/>
            <a:ext cx="12192000" cy="127323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ru-RU" sz="6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Исторические события</a:t>
            </a:r>
            <a:endParaRPr lang="ru-RU" sz="6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Поднимали младенцев копьями: польско-украинские отношения в литературе -  RuBaltic.ru">
            <a:extLst>
              <a:ext uri="{FF2B5EF4-FFF2-40B4-BE49-F238E27FC236}">
                <a16:creationId xmlns:a16="http://schemas.microsoft.com/office/drawing/2014/main" xmlns="" id="{386FB41C-101C-4FF4-94AC-B42B53753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515" y="2380343"/>
            <a:ext cx="5552771" cy="4241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24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698" y="2654423"/>
            <a:ext cx="5856302" cy="2396971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На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острове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Хортица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 днепровских порогов возник укрепленный лагерь беглых крестьян. Они стали называться запорожскими казаками, так как жили «за порогами» Днепра.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1" y="10507"/>
            <a:ext cx="12191999" cy="135383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Исторические события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CF72A183-180B-4DA3-9DD5-1FDBD27C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109" y="1797727"/>
            <a:ext cx="5273336" cy="4452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83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3262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pic>
        <p:nvPicPr>
          <p:cNvPr id="24" name="Picture 5" descr="Гоголь">
            <a:extLst>
              <a:ext uri="{FF2B5EF4-FFF2-40B4-BE49-F238E27FC236}">
                <a16:creationId xmlns:a16="http://schemas.microsoft.com/office/drawing/2014/main" xmlns="" id="{60C52DA4-C809-44F3-A28A-7F0422F38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506" y="1892312"/>
            <a:ext cx="3788941" cy="4335260"/>
          </a:xfrm>
          <a:prstGeom prst="rect">
            <a:avLst/>
          </a:prstGeom>
          <a:solidFill>
            <a:schemeClr val="bg1">
              <a:alpha val="28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039BD65-BA3B-4922-A7A1-0A4ED9450857}"/>
              </a:ext>
            </a:extLst>
          </p:cNvPr>
          <p:cNvSpPr/>
          <p:nvPr/>
        </p:nvSpPr>
        <p:spPr>
          <a:xfrm>
            <a:off x="4899643" y="2205967"/>
            <a:ext cx="69571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Николай Васильевич Гоголь </a:t>
            </a:r>
            <a:b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20 марта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1809 г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февраля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1852 г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819" y="1523034"/>
            <a:ext cx="5628443" cy="3994951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Защищаясь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от врагов, устраивали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засеки (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укр. сечь), то есть преграды из наваленных деревьев. Поэтому и лагерь их стал называться Запорожской Сечью. Запорожское казачество боролось и с польской шляхтой, и с турками, которые часто нападали на эти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земли.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18043" y="-2459"/>
            <a:ext cx="12173957" cy="122166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Исторические события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Андрий Бульба - биография, внешность и характер, цитаты, актеры - 24СМИ">
            <a:extLst>
              <a:ext uri="{FF2B5EF4-FFF2-40B4-BE49-F238E27FC236}">
                <a16:creationId xmlns:a16="http://schemas.microsoft.com/office/drawing/2014/main" xmlns="" id="{445FC32E-B27E-41BB-BE0E-C9CDC66CA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54" y="2412332"/>
            <a:ext cx="5628442" cy="410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1483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8474" y="1590671"/>
            <a:ext cx="5699464" cy="3009530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центре сюжета  находится старый казак Тарас Бульба и его сыновья, общая характеристика которых прекрасно отображена в повести</a:t>
            </a:r>
            <a:r>
              <a:rPr lang="ru-RU" dirty="0"/>
              <a:t>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-2746"/>
            <a:ext cx="12192000" cy="122194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Гоголь «Тарас Бульба» – история и вымысел - Русская историческая библиотека">
            <a:extLst>
              <a:ext uri="{FF2B5EF4-FFF2-40B4-BE49-F238E27FC236}">
                <a16:creationId xmlns:a16="http://schemas.microsoft.com/office/drawing/2014/main" xmlns="" id="{6A90E4A5-DC7F-4DCC-82F3-544A2CEB2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111" y="2037930"/>
            <a:ext cx="4989250" cy="445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2001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06" y="1977757"/>
            <a:ext cx="5548544" cy="335575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повести «Тарас Бульба» Гоголь изображает богатырские характеры самого Тараса, Остапа и других запорожских «рыцарей»,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их самоотверженную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борьбу за родную землю, за свою национальную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независимость.</a:t>
            </a:r>
            <a:endParaRPr lang="ru-RU" sz="2800" dirty="0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12482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lvl="0" algn="ctr"/>
            <a:r>
              <a:rPr lang="ru-RU" sz="6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 </a:t>
            </a:r>
          </a:p>
        </p:txBody>
      </p:sp>
      <p:pic>
        <p:nvPicPr>
          <p:cNvPr id="4100" name="Picture 4" descr="Образ Тараса Бульбы в повести Гоголя - Русская историческая библиотека">
            <a:extLst>
              <a:ext uri="{FF2B5EF4-FFF2-40B4-BE49-F238E27FC236}">
                <a16:creationId xmlns:a16="http://schemas.microsoft.com/office/drawing/2014/main" xmlns="" id="{E2763EF8-B392-481D-A834-B82DAB416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356" y="1643496"/>
            <a:ext cx="4447713" cy="46163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086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26131"/>
            <a:ext cx="9144000" cy="1695635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 своему направлению историческая повесть «Тарас Бульба» относится к эпосу, в котором яркой чертой проходит драматическая судьба Бульбы и его семьи.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-5699"/>
            <a:ext cx="12191999" cy="115232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Жанр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Жена тараса бульбы в повести &quot;тарас бульба&quot; (характеристика, описание)">
            <a:extLst>
              <a:ext uri="{FF2B5EF4-FFF2-40B4-BE49-F238E27FC236}">
                <a16:creationId xmlns:a16="http://schemas.microsoft.com/office/drawing/2014/main" xmlns="" id="{C95DDEC4-C03C-4453-9D36-D580A552E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22" y="3691498"/>
            <a:ext cx="3983678" cy="264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Тарас Бульба: удивительные факты, о которых не рассказывают в школе -  Православный журнал &quot;Фома&quot;">
            <a:extLst>
              <a:ext uri="{FF2B5EF4-FFF2-40B4-BE49-F238E27FC236}">
                <a16:creationId xmlns:a16="http://schemas.microsoft.com/office/drawing/2014/main" xmlns="" id="{9F9EDCEA-6293-484E-991E-CD886BBD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25" y="3534599"/>
            <a:ext cx="3718617" cy="280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1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pPr algn="ctr"/>
            <a:r>
              <a:rPr lang="ru-RU" sz="5400" b="1" dirty="0">
                <a:latin typeface="Arial" panose="020B0604020202020204" pitchFamily="34" charset="0"/>
                <a:cs typeface="Arial" panose="020B0604020202020204" pitchFamily="34" charset="0"/>
              </a:rPr>
              <a:t>Задание для самостоятельной </a:t>
            </a:r>
            <a:r>
              <a:rPr lang="ru-RU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1. Прочитать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информацию о </a:t>
            </a:r>
            <a:endParaRPr lang="ru-RU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Н.В.Гоголе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в учебнике на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стр. 97-99</a:t>
            </a:r>
          </a:p>
          <a:p>
            <a:pPr algn="just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2.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Устно 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ответить на вопросы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стр.100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31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16605" y="428701"/>
            <a:ext cx="306807" cy="631226"/>
          </a:xfrm>
          <a:prstGeom prst="rect">
            <a:avLst/>
          </a:prstGeom>
        </p:spPr>
        <p:txBody>
          <a:bodyPr wrap="none" lIns="89309" tIns="44654" rIns="89309" bIns="44654">
            <a:spAutoFit/>
          </a:bodyPr>
          <a:lstStyle/>
          <a:p>
            <a:r>
              <a:rPr lang="ru-RU" sz="3516" b="1" spc="1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516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500" y="1405543"/>
            <a:ext cx="11443001" cy="450912"/>
          </a:xfrm>
          <a:prstGeom prst="rect">
            <a:avLst/>
          </a:prstGeom>
        </p:spPr>
        <p:txBody>
          <a:bodyPr wrap="square" lIns="89309" tIns="44654" rIns="89309" bIns="44654">
            <a:spAutoFit/>
          </a:bodyPr>
          <a:lstStyle/>
          <a:p>
            <a:endParaRPr lang="ru-RU" sz="2344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576" y="204186"/>
            <a:ext cx="10963672" cy="855741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ПЛАН 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5483" y="1508828"/>
            <a:ext cx="11292858" cy="5457904"/>
          </a:xfrm>
        </p:spPr>
        <p:txBody>
          <a:bodyPr/>
          <a:lstStyle/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1. Детство писателя.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2. Семья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Н.В.Гоголя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3. Образование.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4. Знакомство с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А.С.Пушкиным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5. Дружба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писателей.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6. Творческий 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подъем.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lnSpc>
                <a:spcPct val="100000"/>
              </a:lnSpc>
              <a:buFont typeface="Wingdings 2" panose="05020102010507070707" pitchFamily="18" charset="2"/>
              <a:buNone/>
            </a:pPr>
            <a:endParaRPr lang="ru-RU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8576" y="4315395"/>
            <a:ext cx="732183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3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 descr="writingonbook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109" y="4170255"/>
            <a:ext cx="1962300" cy="183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79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1" y="1"/>
            <a:ext cx="12191999" cy="135828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Детство писателя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xmlns="" id="{27773833-C113-4642-801B-DA399E8C29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400" y="1943219"/>
            <a:ext cx="5699464" cy="385290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Родился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местечке Большие Сорочинцы Полтавской губернии. Детство будущего писателя прошло на Украине в селе Васильевка, в помещичьей семье среднего достатка, где помимо Николая было еще пятеро детей.</a:t>
            </a:r>
          </a:p>
        </p:txBody>
      </p:sp>
      <p:pic>
        <p:nvPicPr>
          <p:cNvPr id="7" name="Picture 4" descr="gogol1">
            <a:extLst>
              <a:ext uri="{FF2B5EF4-FFF2-40B4-BE49-F238E27FC236}">
                <a16:creationId xmlns:a16="http://schemas.microsoft.com/office/drawing/2014/main" xmlns="" id="{E5B3330D-C3DB-4995-BFAD-081425A69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553" y="1741714"/>
            <a:ext cx="5666136" cy="424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3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714" y="1473693"/>
            <a:ext cx="5717219" cy="4296792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Отец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писателя, Василий Афанасьевич Гоголь-Яновский, был человеком образованным, одним из первых украинских писателей, автором комедий народной жизни. Служил при Малороссийском почтамте. Женился на Марии Ивановне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Косяровской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происходившей из помещичьей семьи.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1"/>
            <a:ext cx="12192000" cy="133165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писателя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Гоголь Н.В.: Семья Гоголя">
            <a:extLst>
              <a:ext uri="{FF2B5EF4-FFF2-40B4-BE49-F238E27FC236}">
                <a16:creationId xmlns:a16="http://schemas.microsoft.com/office/drawing/2014/main" xmlns="" id="{D09D9206-466F-4F23-B59E-6FAE8512C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520" y="1331650"/>
            <a:ext cx="2978414" cy="356882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Гоголь Н.В.: Семья Гоголя">
            <a:extLst>
              <a:ext uri="{FF2B5EF4-FFF2-40B4-BE49-F238E27FC236}">
                <a16:creationId xmlns:a16="http://schemas.microsoft.com/office/drawing/2014/main" xmlns="" id="{821177F5-B451-4910-97FE-1A4B9899D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3325" y="3062796"/>
            <a:ext cx="2978414" cy="36398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9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386" y="1553593"/>
            <a:ext cx="5291571" cy="3666477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Семья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дружная, культурная: отец писал комедии, в доме устраивались театральные постановки, на которые приглашались гости. Сам Гоголь в детстве писал стихи, мать заботилась о религиозном воспитании сына.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16382"/>
            <a:ext cx="12192000" cy="12339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писателя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Музей-дом Гоголя 2019 ✮ Музеи в центре Москвы">
            <a:extLst>
              <a:ext uri="{FF2B5EF4-FFF2-40B4-BE49-F238E27FC236}">
                <a16:creationId xmlns:a16="http://schemas.microsoft.com/office/drawing/2014/main" xmlns="" id="{85994EEB-74DF-489F-9EF4-AB30CAFED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144" y="1452272"/>
            <a:ext cx="4412202" cy="29296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 доме Гоголя на хуторе близ Диканьки - РИА Новости, 27.02.2009">
            <a:extLst>
              <a:ext uri="{FF2B5EF4-FFF2-40B4-BE49-F238E27FC236}">
                <a16:creationId xmlns:a16="http://schemas.microsoft.com/office/drawing/2014/main" xmlns="" id="{AD4CD277-ACEE-444A-9B55-ACFF97C9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315" y="3476946"/>
            <a:ext cx="3720859" cy="31759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2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82" y="1695635"/>
            <a:ext cx="6968972" cy="4676136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40000" lnSpcReduction="20000"/>
          </a:bodyPr>
          <a:lstStyle/>
          <a:p>
            <a:pPr algn="l">
              <a:lnSpc>
                <a:spcPct val="120000"/>
              </a:lnSpc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С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1818 по 1819 годы обучался в Полтавском уездном училище. В мае 1821 поступил в гимназию высших наук в Нежине. Здесь он занимается живописью, участвует в спектаклях — как художник-декоратор и как актер, причем с особенным успехом исполняет комические роли. </a:t>
            </a:r>
          </a:p>
          <a:p>
            <a:pPr algn="l">
              <a:lnSpc>
                <a:spcPct val="120000"/>
              </a:lnSpc>
            </a:pPr>
            <a:r>
              <a:rPr lang="ru-RU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Пробует </a:t>
            </a:r>
            <a:r>
              <a:rPr lang="ru-RU" sz="6000" dirty="0">
                <a:latin typeface="Arial" panose="020B0604020202020204" pitchFamily="34" charset="0"/>
                <a:cs typeface="Arial" panose="020B0604020202020204" pitchFamily="34" charset="0"/>
              </a:rPr>
              <a:t>себя и в различных литературных жанрах (пишет элегические стихотворения, трагедии, историческую поэму, повесть, комедию</a:t>
            </a:r>
            <a:r>
              <a:rPr lang="ru-RU" sz="51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ru-RU" sz="5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-381"/>
            <a:ext cx="12192000" cy="13926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  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6E5C83D3-7E54-4A15-B71A-EA321B152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95831" y="1829083"/>
            <a:ext cx="3358718" cy="427889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45409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B1148B-0194-4A95-96D9-5C8528A0C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4079"/>
          </a:xfrm>
        </p:spPr>
        <p:txBody>
          <a:bodyPr/>
          <a:lstStyle/>
          <a:p>
            <a:r>
              <a:rPr lang="ru-RU" dirty="0"/>
              <a:t>Нежинская гимназия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D236C7C-B0EA-4355-BF35-48A440B99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62" y="1645699"/>
            <a:ext cx="3258106" cy="2668849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В 1821 году Гоголь поступает в Нежинскую гимназию высших наук и проводит в ней 7 лет.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5F861C4D-E230-4464-A7A4-58FBAF4ABF95}"/>
              </a:ext>
            </a:extLst>
          </p:cNvPr>
          <p:cNvSpPr/>
          <p:nvPr/>
        </p:nvSpPr>
        <p:spPr>
          <a:xfrm>
            <a:off x="0" y="-7185"/>
            <a:ext cx="12192000" cy="142930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Нежинская гимназия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4F201C5-EB0D-4800-8BB3-E25840EC616E}"/>
              </a:ext>
            </a:extLst>
          </p:cNvPr>
          <p:cNvSpPr/>
          <p:nvPr/>
        </p:nvSpPr>
        <p:spPr>
          <a:xfrm>
            <a:off x="348343" y="4962178"/>
            <a:ext cx="11350171" cy="17433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Страстью к театру Гоголь заразит своих товарищей. Мальчики завели в гимназии свой театр, сами рисовали декорации, мастерили костюмы, разыгрывали пьесы.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gogol4">
            <a:extLst>
              <a:ext uri="{FF2B5EF4-FFF2-40B4-BE49-F238E27FC236}">
                <a16:creationId xmlns:a16="http://schemas.microsoft.com/office/drawing/2014/main" xmlns="" id="{837760EA-E000-4D2A-A3E3-39FDBB232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52" y="1645699"/>
            <a:ext cx="6134469" cy="3165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C1FDA60-4B6F-4084-A364-3D9BFE8B1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614" y="1576282"/>
            <a:ext cx="5734974" cy="5136783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Во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время службы в государственном департаменте Гоголь усиленно занимается литературной работой</a:t>
            </a:r>
            <a:r>
              <a:rPr lang="ru-RU" sz="3000" dirty="0" smtClean="0">
                <a:latin typeface="Times New Roman" pitchFamily="18" charset="0"/>
              </a:rPr>
              <a:t>.</a:t>
            </a:r>
          </a:p>
          <a:p>
            <a:pPr algn="l">
              <a:lnSpc>
                <a:spcPct val="110000"/>
              </a:lnSpc>
            </a:pPr>
            <a:r>
              <a:rPr lang="ru-RU" sz="3000" dirty="0">
                <a:latin typeface="Times New Roman" pitchFamily="18" charset="0"/>
              </a:rPr>
              <a:t> </a:t>
            </a:r>
            <a:r>
              <a:rPr lang="ru-RU" sz="3000" dirty="0" smtClean="0">
                <a:latin typeface="Times New Roman" pitchFamily="18" charset="0"/>
              </a:rPr>
              <a:t>   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1831 году Гоголь познакомился с Пушкиным. Ничего на свете не было для него выше и дороже Пушкина, вся жизнь его осветилась, хотелось быть лучше, чище, сделать что-то большое. </a:t>
            </a: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xmlns="" id="{BBD50A0F-E09F-4AD3-AE8D-4CE369D9B7CF}"/>
              </a:ext>
            </a:extLst>
          </p:cNvPr>
          <p:cNvSpPr/>
          <p:nvPr/>
        </p:nvSpPr>
        <p:spPr>
          <a:xfrm>
            <a:off x="0" y="-206"/>
            <a:ext cx="12192000" cy="137906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ru-RU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Знакомство с </a:t>
            </a:r>
            <a:r>
              <a:rPr lang="ru-RU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А.С.Пушкиным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Всероссийский музей А. С. Пушкина | Лекция «Николай Васильевич Гоголь»">
            <a:extLst>
              <a:ext uri="{FF2B5EF4-FFF2-40B4-BE49-F238E27FC236}">
                <a16:creationId xmlns:a16="http://schemas.microsoft.com/office/drawing/2014/main" xmlns="" id="{4C95296E-5A0B-4054-99C6-05C785E51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983" y="1779911"/>
            <a:ext cx="5554461" cy="415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5033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</TotalTime>
  <Words>916</Words>
  <Application>Microsoft Office PowerPoint</Application>
  <PresentationFormat>Произвольный</PresentationFormat>
  <Paragraphs>74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ПЛАН  УРОКА</vt:lpstr>
      <vt:lpstr>Презентация PowerPoint</vt:lpstr>
      <vt:lpstr>Презентация PowerPoint</vt:lpstr>
      <vt:lpstr>Презентация PowerPoint</vt:lpstr>
      <vt:lpstr>Презентация PowerPoint</vt:lpstr>
      <vt:lpstr>Нежинская гимназия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52</cp:revision>
  <dcterms:created xsi:type="dcterms:W3CDTF">2020-10-21T13:45:23Z</dcterms:created>
  <dcterms:modified xsi:type="dcterms:W3CDTF">2020-10-22T08:16:31Z</dcterms:modified>
</cp:coreProperties>
</file>