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1305" r:id="rId2"/>
    <p:sldId id="1304" r:id="rId3"/>
    <p:sldId id="1504" r:id="rId4"/>
    <p:sldId id="1465" r:id="rId5"/>
    <p:sldId id="1482" r:id="rId6"/>
    <p:sldId id="1470" r:id="rId7"/>
    <p:sldId id="1473" r:id="rId8"/>
    <p:sldId id="1467" r:id="rId9"/>
    <p:sldId id="1447" r:id="rId10"/>
    <p:sldId id="1448" r:id="rId11"/>
    <p:sldId id="1449" r:id="rId12"/>
    <p:sldId id="1479" r:id="rId13"/>
    <p:sldId id="1491" r:id="rId14"/>
    <p:sldId id="1478" r:id="rId15"/>
    <p:sldId id="1485" r:id="rId16"/>
    <p:sldId id="1488" r:id="rId17"/>
    <p:sldId id="1486" r:id="rId18"/>
    <p:sldId id="1503" r:id="rId19"/>
    <p:sldId id="1455" r:id="rId20"/>
    <p:sldId id="1456" r:id="rId21"/>
    <p:sldId id="1489" r:id="rId22"/>
    <p:sldId id="1458" r:id="rId23"/>
    <p:sldId id="1459" r:id="rId24"/>
    <p:sldId id="1460" r:id="rId25"/>
    <p:sldId id="1461" r:id="rId26"/>
    <p:sldId id="1495" r:id="rId27"/>
    <p:sldId id="1496" r:id="rId28"/>
    <p:sldId id="1494" r:id="rId29"/>
    <p:sldId id="1506" r:id="rId30"/>
    <p:sldId id="1492" r:id="rId31"/>
    <p:sldId id="1499" r:id="rId32"/>
    <p:sldId id="1443" r:id="rId33"/>
    <p:sldId id="1375" r:id="rId34"/>
  </p:sldIdLst>
  <p:sldSz cx="12192000" cy="6858000"/>
  <p:notesSz cx="6858000" cy="9144000"/>
  <p:custDataLst>
    <p:tags r:id="rId3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68" autoAdjust="0"/>
    <p:restoredTop sz="97500" autoAdjust="0"/>
  </p:normalViewPr>
  <p:slideViewPr>
    <p:cSldViewPr>
      <p:cViewPr>
        <p:scale>
          <a:sx n="75" d="100"/>
          <a:sy n="75" d="100"/>
        </p:scale>
        <p:origin x="-324" y="-8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78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78C8F3-2979-4B92-A79B-CAD8E5081D91}" type="doc">
      <dgm:prSet loTypeId="urn:microsoft.com/office/officeart/2005/8/layout/arrow5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D469801-27A7-4DD1-A249-DAD56128B51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Arial" pitchFamily="34" charset="0"/>
              <a:cs typeface="Arial" pitchFamily="34" charset="0"/>
            </a:rPr>
            <a:t>Дети рабынь</a:t>
          </a:r>
        </a:p>
        <a:p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3677616B-172D-4DB6-ADA9-D0E9D8B2D89C}" type="parTrans" cxnId="{82552080-940F-4867-8398-7A2C12CB75D9}">
      <dgm:prSet/>
      <dgm:spPr/>
      <dgm:t>
        <a:bodyPr/>
        <a:lstStyle/>
        <a:p>
          <a:endParaRPr lang="ru-RU" sz="2200" b="1">
            <a:latin typeface="Times New Roman" pitchFamily="18" charset="0"/>
            <a:cs typeface="Times New Roman" pitchFamily="18" charset="0"/>
          </a:endParaRPr>
        </a:p>
      </dgm:t>
    </dgm:pt>
    <dgm:pt modelId="{FCEF65F1-BAC0-417D-A95A-D220DCF9B5E4}" type="sibTrans" cxnId="{82552080-940F-4867-8398-7A2C12CB75D9}">
      <dgm:prSet/>
      <dgm:spPr/>
      <dgm:t>
        <a:bodyPr/>
        <a:lstStyle/>
        <a:p>
          <a:endParaRPr lang="ru-RU" sz="2200" b="1">
            <a:latin typeface="Times New Roman" pitchFamily="18" charset="0"/>
            <a:cs typeface="Times New Roman" pitchFamily="18" charset="0"/>
          </a:endParaRPr>
        </a:p>
      </dgm:t>
    </dgm:pt>
    <dgm:pt modelId="{0E9EB33C-8337-41DF-A076-47152C5290DE}">
      <dgm:prSet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Пиратство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3E1FEC42-B0D1-4082-B58F-70CBD2B8F4C4}" type="parTrans" cxnId="{BAD8C48A-EF90-4ED7-88CF-C76B33A07C35}">
      <dgm:prSet/>
      <dgm:spPr/>
      <dgm:t>
        <a:bodyPr/>
        <a:lstStyle/>
        <a:p>
          <a:endParaRPr lang="ru-RU" sz="2200" b="1">
            <a:latin typeface="Times New Roman" pitchFamily="18" charset="0"/>
            <a:cs typeface="Times New Roman" pitchFamily="18" charset="0"/>
          </a:endParaRPr>
        </a:p>
      </dgm:t>
    </dgm:pt>
    <dgm:pt modelId="{8DD7E4DB-8AD9-4091-BA4B-13BEE5FC4AA9}" type="sibTrans" cxnId="{BAD8C48A-EF90-4ED7-88CF-C76B33A07C35}">
      <dgm:prSet/>
      <dgm:spPr/>
      <dgm:t>
        <a:bodyPr/>
        <a:lstStyle/>
        <a:p>
          <a:endParaRPr lang="ru-RU" sz="2200" b="1">
            <a:latin typeface="Times New Roman" pitchFamily="18" charset="0"/>
            <a:cs typeface="Times New Roman" pitchFamily="18" charset="0"/>
          </a:endParaRPr>
        </a:p>
      </dgm:t>
    </dgm:pt>
    <dgm:pt modelId="{C7BFC4C0-3B64-48FA-BE60-721DA51E44B8}">
      <dgm:prSet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Плен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9FFAAF29-1537-401F-8861-21B1D74D7412}" type="parTrans" cxnId="{5934E2D0-FBE5-4F1C-BC9E-60AE25DD70C6}">
      <dgm:prSet/>
      <dgm:spPr/>
      <dgm:t>
        <a:bodyPr/>
        <a:lstStyle/>
        <a:p>
          <a:endParaRPr lang="ru-RU" sz="2200" b="1">
            <a:latin typeface="Times New Roman" pitchFamily="18" charset="0"/>
            <a:cs typeface="Times New Roman" pitchFamily="18" charset="0"/>
          </a:endParaRPr>
        </a:p>
      </dgm:t>
    </dgm:pt>
    <dgm:pt modelId="{D3D06EA6-3B0D-45F4-BF82-CF2C5F9215E9}" type="sibTrans" cxnId="{5934E2D0-FBE5-4F1C-BC9E-60AE25DD70C6}">
      <dgm:prSet/>
      <dgm:spPr/>
      <dgm:t>
        <a:bodyPr/>
        <a:lstStyle/>
        <a:p>
          <a:endParaRPr lang="ru-RU" sz="2200" b="1">
            <a:latin typeface="Times New Roman" pitchFamily="18" charset="0"/>
            <a:cs typeface="Times New Roman" pitchFamily="18" charset="0"/>
          </a:endParaRPr>
        </a:p>
      </dgm:t>
    </dgm:pt>
    <dgm:pt modelId="{9F3C6311-EA55-4818-8BE8-EDD852EFB9EC}">
      <dgm:prSet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Долги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CFE530A2-8289-4E3E-97A5-772DF4A104B4}" type="parTrans" cxnId="{2D52CA34-A4D7-47BD-8E47-81C753C7CC0D}">
      <dgm:prSet/>
      <dgm:spPr/>
      <dgm:t>
        <a:bodyPr/>
        <a:lstStyle/>
        <a:p>
          <a:endParaRPr lang="ru-RU" sz="2200" b="1">
            <a:latin typeface="Times New Roman" pitchFamily="18" charset="0"/>
            <a:cs typeface="Times New Roman" pitchFamily="18" charset="0"/>
          </a:endParaRPr>
        </a:p>
      </dgm:t>
    </dgm:pt>
    <dgm:pt modelId="{EC2C21E1-77E3-4570-BCDB-586DCC44B356}" type="sibTrans" cxnId="{2D52CA34-A4D7-47BD-8E47-81C753C7CC0D}">
      <dgm:prSet/>
      <dgm:spPr/>
      <dgm:t>
        <a:bodyPr/>
        <a:lstStyle/>
        <a:p>
          <a:endParaRPr lang="ru-RU" sz="2200" b="1">
            <a:latin typeface="Times New Roman" pitchFamily="18" charset="0"/>
            <a:cs typeface="Times New Roman" pitchFamily="18" charset="0"/>
          </a:endParaRPr>
        </a:p>
      </dgm:t>
    </dgm:pt>
    <dgm:pt modelId="{0E75437F-1076-44BD-A813-4FCB25DC530D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 приговору суда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967C564-94F8-4D57-B66C-BC4DAADE3E81}" type="parTrans" cxnId="{DEA1FB01-BE9F-41CF-B650-80CF13763F19}">
      <dgm:prSet/>
      <dgm:spPr/>
      <dgm:t>
        <a:bodyPr/>
        <a:lstStyle/>
        <a:p>
          <a:endParaRPr lang="ru-RU"/>
        </a:p>
      </dgm:t>
    </dgm:pt>
    <dgm:pt modelId="{9B6D6FA0-DE74-4068-99B2-C078B73A6930}" type="sibTrans" cxnId="{DEA1FB01-BE9F-41CF-B650-80CF13763F19}">
      <dgm:prSet/>
      <dgm:spPr/>
      <dgm:t>
        <a:bodyPr/>
        <a:lstStyle/>
        <a:p>
          <a:endParaRPr lang="ru-RU"/>
        </a:p>
      </dgm:t>
    </dgm:pt>
    <dgm:pt modelId="{BF480808-5090-42B5-926E-4C60A1B0179F}" type="pres">
      <dgm:prSet presAssocID="{5478C8F3-2979-4B92-A79B-CAD8E5081D9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740337-140D-45D8-915B-2C748988524D}" type="pres">
      <dgm:prSet presAssocID="{3D469801-27A7-4DD1-A249-DAD56128B51E}" presName="arrow" presStyleLbl="node1" presStyleIdx="0" presStyleCnt="5" custScaleX="138357" custScaleY="59668" custRadScaleRad="89882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FA38E-6608-4BF7-83C0-D694A9887DFF}" type="pres">
      <dgm:prSet presAssocID="{0E9EB33C-8337-41DF-A076-47152C5290DE}" presName="arrow" presStyleLbl="node1" presStyleIdx="1" presStyleCnt="5" custScaleY="111334" custRadScaleRad="129734" custRadScaleInc="-2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4AE05-295A-407A-BBB9-8E7D8F1DBED8}" type="pres">
      <dgm:prSet presAssocID="{9F3C6311-EA55-4818-8BE8-EDD852EFB9EC}" presName="arrow" presStyleLbl="node1" presStyleIdx="2" presStyleCnt="5" custScaleX="129667" custScaleY="69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32D19-F714-4912-824F-2C2B3724140C}" type="pres">
      <dgm:prSet presAssocID="{C7BFC4C0-3B64-48FA-BE60-721DA51E44B8}" presName="arrow" presStyleLbl="node1" presStyleIdx="3" presStyleCnt="5" custScaleY="83009" custRadScaleRad="124175" custRadScaleInc="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BEE60-E1F9-4396-BACA-DF18FF0EE610}" type="pres">
      <dgm:prSet presAssocID="{0E75437F-1076-44BD-A813-4FCB25DC530D}" presName="arrow" presStyleLbl="node1" presStyleIdx="4" presStyleCnt="5" custScaleY="114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5B2DE1-F82A-41DA-A888-CB1955BC1DAD}" type="presOf" srcId="{0E75437F-1076-44BD-A813-4FCB25DC530D}" destId="{6AEBEE60-E1F9-4396-BACA-DF18FF0EE610}" srcOrd="0" destOrd="0" presId="urn:microsoft.com/office/officeart/2005/8/layout/arrow5"/>
    <dgm:cxn modelId="{13A1E10C-7F3A-4C28-B195-51C447E75672}" type="presOf" srcId="{3D469801-27A7-4DD1-A249-DAD56128B51E}" destId="{A9740337-140D-45D8-915B-2C748988524D}" srcOrd="0" destOrd="0" presId="urn:microsoft.com/office/officeart/2005/8/layout/arrow5"/>
    <dgm:cxn modelId="{5934E2D0-FBE5-4F1C-BC9E-60AE25DD70C6}" srcId="{5478C8F3-2979-4B92-A79B-CAD8E5081D91}" destId="{C7BFC4C0-3B64-48FA-BE60-721DA51E44B8}" srcOrd="3" destOrd="0" parTransId="{9FFAAF29-1537-401F-8861-21B1D74D7412}" sibTransId="{D3D06EA6-3B0D-45F4-BF82-CF2C5F9215E9}"/>
    <dgm:cxn modelId="{77A130AA-78FE-45AD-8EF4-C35FF09E5546}" type="presOf" srcId="{0E9EB33C-8337-41DF-A076-47152C5290DE}" destId="{1FDFA38E-6608-4BF7-83C0-D694A9887DFF}" srcOrd="0" destOrd="0" presId="urn:microsoft.com/office/officeart/2005/8/layout/arrow5"/>
    <dgm:cxn modelId="{DEA1FB01-BE9F-41CF-B650-80CF13763F19}" srcId="{5478C8F3-2979-4B92-A79B-CAD8E5081D91}" destId="{0E75437F-1076-44BD-A813-4FCB25DC530D}" srcOrd="4" destOrd="0" parTransId="{4967C564-94F8-4D57-B66C-BC4DAADE3E81}" sibTransId="{9B6D6FA0-DE74-4068-99B2-C078B73A6930}"/>
    <dgm:cxn modelId="{BAD8C48A-EF90-4ED7-88CF-C76B33A07C35}" srcId="{5478C8F3-2979-4B92-A79B-CAD8E5081D91}" destId="{0E9EB33C-8337-41DF-A076-47152C5290DE}" srcOrd="1" destOrd="0" parTransId="{3E1FEC42-B0D1-4082-B58F-70CBD2B8F4C4}" sibTransId="{8DD7E4DB-8AD9-4091-BA4B-13BEE5FC4AA9}"/>
    <dgm:cxn modelId="{2545054E-7993-44B2-827A-49674076E05F}" type="presOf" srcId="{5478C8F3-2979-4B92-A79B-CAD8E5081D91}" destId="{BF480808-5090-42B5-926E-4C60A1B0179F}" srcOrd="0" destOrd="0" presId="urn:microsoft.com/office/officeart/2005/8/layout/arrow5"/>
    <dgm:cxn modelId="{2D52CA34-A4D7-47BD-8E47-81C753C7CC0D}" srcId="{5478C8F3-2979-4B92-A79B-CAD8E5081D91}" destId="{9F3C6311-EA55-4818-8BE8-EDD852EFB9EC}" srcOrd="2" destOrd="0" parTransId="{CFE530A2-8289-4E3E-97A5-772DF4A104B4}" sibTransId="{EC2C21E1-77E3-4570-BCDB-586DCC44B356}"/>
    <dgm:cxn modelId="{82552080-940F-4867-8398-7A2C12CB75D9}" srcId="{5478C8F3-2979-4B92-A79B-CAD8E5081D91}" destId="{3D469801-27A7-4DD1-A249-DAD56128B51E}" srcOrd="0" destOrd="0" parTransId="{3677616B-172D-4DB6-ADA9-D0E9D8B2D89C}" sibTransId="{FCEF65F1-BAC0-417D-A95A-D220DCF9B5E4}"/>
    <dgm:cxn modelId="{887BC600-8532-4DBD-8A2A-F2FC5D5772B3}" type="presOf" srcId="{C7BFC4C0-3B64-48FA-BE60-721DA51E44B8}" destId="{05432D19-F714-4912-824F-2C2B3724140C}" srcOrd="0" destOrd="0" presId="urn:microsoft.com/office/officeart/2005/8/layout/arrow5"/>
    <dgm:cxn modelId="{DCDDB9B3-9A0F-4294-8701-32AA7D4AD2F0}" type="presOf" srcId="{9F3C6311-EA55-4818-8BE8-EDD852EFB9EC}" destId="{D5D4AE05-295A-407A-BBB9-8E7D8F1DBED8}" srcOrd="0" destOrd="0" presId="urn:microsoft.com/office/officeart/2005/8/layout/arrow5"/>
    <dgm:cxn modelId="{B95B57DB-1498-4EEB-B59F-D9197C12EFF4}" type="presParOf" srcId="{BF480808-5090-42B5-926E-4C60A1B0179F}" destId="{A9740337-140D-45D8-915B-2C748988524D}" srcOrd="0" destOrd="0" presId="urn:microsoft.com/office/officeart/2005/8/layout/arrow5"/>
    <dgm:cxn modelId="{4A7B88C7-9171-4B8C-8FF5-45E8BC21995D}" type="presParOf" srcId="{BF480808-5090-42B5-926E-4C60A1B0179F}" destId="{1FDFA38E-6608-4BF7-83C0-D694A9887DFF}" srcOrd="1" destOrd="0" presId="urn:microsoft.com/office/officeart/2005/8/layout/arrow5"/>
    <dgm:cxn modelId="{3E4A4454-E7E5-47D9-974F-F45EE6A0C5CE}" type="presParOf" srcId="{BF480808-5090-42B5-926E-4C60A1B0179F}" destId="{D5D4AE05-295A-407A-BBB9-8E7D8F1DBED8}" srcOrd="2" destOrd="0" presId="urn:microsoft.com/office/officeart/2005/8/layout/arrow5"/>
    <dgm:cxn modelId="{3BF085B5-09AB-4553-998E-4B49B375935F}" type="presParOf" srcId="{BF480808-5090-42B5-926E-4C60A1B0179F}" destId="{05432D19-F714-4912-824F-2C2B3724140C}" srcOrd="3" destOrd="0" presId="urn:microsoft.com/office/officeart/2005/8/layout/arrow5"/>
    <dgm:cxn modelId="{A32D76CB-7161-48F7-BF6C-2172E06923E2}" type="presParOf" srcId="{BF480808-5090-42B5-926E-4C60A1B0179F}" destId="{6AEBEE60-E1F9-4396-BACA-DF18FF0EE610}" srcOrd="4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BD5AB7-56B0-4037-B920-2AD3C0F76E8F}" type="doc">
      <dgm:prSet loTypeId="urn:microsoft.com/office/officeart/2005/8/layout/radial4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18DA889-9B89-44A5-9A27-A131CAA48772}">
      <dgm:prSet phldrT="[Текст]" phldr="1" custT="1"/>
      <dgm:spPr/>
      <dgm:t>
        <a:bodyPr/>
        <a:lstStyle/>
        <a:p>
          <a:endParaRPr lang="ru-RU" sz="2400" b="1" dirty="0">
            <a:solidFill>
              <a:schemeClr val="tx1"/>
            </a:solidFill>
          </a:endParaRPr>
        </a:p>
      </dgm:t>
    </dgm:pt>
    <dgm:pt modelId="{D42F61F2-1DAC-4BFE-A794-78AA672556AA}" type="parTrans" cxnId="{AD979838-FAB6-45F0-A82A-41FC9BE0F4F9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72083E25-56ED-4E4C-9A63-7C05484518A1}" type="sibTrans" cxnId="{AD979838-FAB6-45F0-A82A-41FC9BE0F4F9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A3321829-65FE-4FF9-A23A-AAF28F4E57CB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Сельское хозяйство</a:t>
          </a:r>
          <a:endParaRPr lang="ru-RU" sz="3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696454B-7299-4EF7-8E76-54E7A84CC678}" type="parTrans" cxnId="{B3B46580-4CA1-4BA0-AD0B-5EE08A1621D5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C79FB1F7-DD38-4667-A0DA-9574351F016D}" type="sibTrans" cxnId="{B3B46580-4CA1-4BA0-AD0B-5EE08A1621D5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E114B6D6-D2F4-46D6-8952-358F688764D7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Ремесленное производство</a:t>
          </a:r>
          <a:endParaRPr lang="ru-RU" sz="3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7039078-DB37-4BB0-88E6-5A235E2EA635}" type="parTrans" cxnId="{7FDEBFF3-03F0-472C-AF17-7CC61A06D19A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E47BF758-CD34-4871-ACC8-1FC270CE71C1}" type="sibTrans" cxnId="{7FDEBFF3-03F0-472C-AF17-7CC61A06D19A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59B29CDE-876A-4CD6-B2A0-C34AF4693E73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Гладиаторские </a:t>
          </a:r>
        </a:p>
        <a:p>
          <a:r>
            <a:rPr lang="ru-RU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бои</a:t>
          </a:r>
          <a:endParaRPr lang="ru-RU" sz="3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2A42A8B-8E66-479D-BAD9-CCAEF679D823}" type="parTrans" cxnId="{EB641256-A1CF-439F-B6B3-FFA7995C402B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00545A98-9AF5-4F40-A3E7-68A57FB3DE94}" type="sibTrans" cxnId="{EB641256-A1CF-439F-B6B3-FFA7995C402B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F2EB26DE-443B-4148-AD12-6AFE09D07862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latin typeface="Arial" pitchFamily="34" charset="0"/>
              <a:cs typeface="Arial" pitchFamily="34" charset="0"/>
            </a:rPr>
            <a:t>Домашняя прислуга</a:t>
          </a:r>
          <a:endParaRPr lang="ru-RU" sz="3200" b="1" dirty="0">
            <a:latin typeface="Arial" pitchFamily="34" charset="0"/>
            <a:cs typeface="Arial" pitchFamily="34" charset="0"/>
          </a:endParaRPr>
        </a:p>
      </dgm:t>
    </dgm:pt>
    <dgm:pt modelId="{719FD12C-854C-4E12-B702-B423ED416EB6}" type="parTrans" cxnId="{2DEA4B38-B9B3-4389-A840-F838651EC3CC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3D8AF4ED-B593-4DFE-A648-9B2662013B6F}" type="sibTrans" cxnId="{2DEA4B38-B9B3-4389-A840-F838651EC3CC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C395124B-79B8-46BA-8048-C1852A999D88}">
      <dgm:prSet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Рудники</a:t>
          </a:r>
          <a:r>
            <a:rPr lang="ru-RU" sz="3200" b="1" dirty="0" smtClean="0">
              <a:latin typeface="Arial" pitchFamily="34" charset="0"/>
              <a:cs typeface="Arial" pitchFamily="34" charset="0"/>
            </a:rPr>
            <a:t> </a:t>
          </a:r>
          <a:endParaRPr lang="ru-RU" sz="3200" b="1" dirty="0">
            <a:latin typeface="Arial" pitchFamily="34" charset="0"/>
            <a:cs typeface="Arial" pitchFamily="34" charset="0"/>
          </a:endParaRPr>
        </a:p>
      </dgm:t>
    </dgm:pt>
    <dgm:pt modelId="{C6208999-87E8-41B8-83AA-3C5B6475B08D}" type="parTrans" cxnId="{10918852-D90B-46F5-95AF-C35D170B113C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180EEB75-87E8-46C2-A08B-C985FD709ADD}" type="sibTrans" cxnId="{10918852-D90B-46F5-95AF-C35D170B113C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524F6EDE-4869-4C5C-9C22-3DEFB7EF622F}" type="pres">
      <dgm:prSet presAssocID="{65BD5AB7-56B0-4037-B920-2AD3C0F76E8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ABA887-2BE2-46AC-B18E-9B506AC13536}" type="pres">
      <dgm:prSet presAssocID="{E18DA889-9B89-44A5-9A27-A131CAA48772}" presName="centerShape" presStyleLbl="node0" presStyleIdx="0" presStyleCnt="1"/>
      <dgm:spPr/>
      <dgm:t>
        <a:bodyPr/>
        <a:lstStyle/>
        <a:p>
          <a:endParaRPr lang="ru-RU"/>
        </a:p>
      </dgm:t>
    </dgm:pt>
    <dgm:pt modelId="{6A3DD439-969D-4F9B-9211-B9D5FBE8AB4B}" type="pres">
      <dgm:prSet presAssocID="{0696454B-7299-4EF7-8E76-54E7A84CC678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44E2067F-5C66-4C1B-B4C3-5C55E98668F9}" type="pres">
      <dgm:prSet presAssocID="{A3321829-65FE-4FF9-A23A-AAF28F4E57CB}" presName="node" presStyleLbl="node1" presStyleIdx="0" presStyleCnt="5" custScaleX="115378" custRadScaleRad="108718" custRadScaleInc="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731C6-F40D-42A5-BA02-CF659045EB01}" type="pres">
      <dgm:prSet presAssocID="{E7039078-DB37-4BB0-88E6-5A235E2EA635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8DAFB710-F494-44B1-A8BA-BC1C93F655D1}" type="pres">
      <dgm:prSet presAssocID="{E114B6D6-D2F4-46D6-8952-358F688764D7}" presName="node" presStyleLbl="node1" presStyleIdx="1" presStyleCnt="5" custScaleX="146247" custRadScaleRad="119161" custRadScaleInc="-16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69458-EEC3-42A6-9241-299399F6F657}" type="pres">
      <dgm:prSet presAssocID="{719FD12C-854C-4E12-B702-B423ED416EB6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FF957125-CFA7-49BE-8CEC-5C339BAD39FD}" type="pres">
      <dgm:prSet presAssocID="{F2EB26DE-443B-4148-AD12-6AFE09D07862}" presName="node" presStyleLbl="node1" presStyleIdx="2" presStyleCnt="5" custScaleX="115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F61F7-CDB7-4A1C-AA01-B23FD0D32B11}" type="pres">
      <dgm:prSet presAssocID="{C6208999-87E8-41B8-83AA-3C5B6475B08D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511ABEC0-1C23-40B2-9152-44202896DF43}" type="pres">
      <dgm:prSet presAssocID="{C395124B-79B8-46BA-8048-C1852A999D88}" presName="node" presStyleLbl="node1" presStyleIdx="3" presStyleCnt="5" custRadScaleRad="113704" custRadScaleInc="21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534A9-FD54-4730-96A5-A31D4271E9B9}" type="pres">
      <dgm:prSet presAssocID="{62A42A8B-8E66-479D-BAD9-CCAEF679D823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A92C7176-DC10-4F97-8977-65EC8BF6CEAF}" type="pres">
      <dgm:prSet presAssocID="{59B29CDE-876A-4CD6-B2A0-C34AF4693E73}" presName="node" presStyleLbl="node1" presStyleIdx="4" presStyleCnt="5" custScaleX="145144" custRadScaleRad="117525" custRadScaleInc="-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918852-D90B-46F5-95AF-C35D170B113C}" srcId="{E18DA889-9B89-44A5-9A27-A131CAA48772}" destId="{C395124B-79B8-46BA-8048-C1852A999D88}" srcOrd="3" destOrd="0" parTransId="{C6208999-87E8-41B8-83AA-3C5B6475B08D}" sibTransId="{180EEB75-87E8-46C2-A08B-C985FD709ADD}"/>
    <dgm:cxn modelId="{EB641256-A1CF-439F-B6B3-FFA7995C402B}" srcId="{E18DA889-9B89-44A5-9A27-A131CAA48772}" destId="{59B29CDE-876A-4CD6-B2A0-C34AF4693E73}" srcOrd="4" destOrd="0" parTransId="{62A42A8B-8E66-479D-BAD9-CCAEF679D823}" sibTransId="{00545A98-9AF5-4F40-A3E7-68A57FB3DE94}"/>
    <dgm:cxn modelId="{7416E7F2-8641-4931-A21A-0154ECCB1C94}" type="presOf" srcId="{A3321829-65FE-4FF9-A23A-AAF28F4E57CB}" destId="{44E2067F-5C66-4C1B-B4C3-5C55E98668F9}" srcOrd="0" destOrd="0" presId="urn:microsoft.com/office/officeart/2005/8/layout/radial4"/>
    <dgm:cxn modelId="{AD979838-FAB6-45F0-A82A-41FC9BE0F4F9}" srcId="{65BD5AB7-56B0-4037-B920-2AD3C0F76E8F}" destId="{E18DA889-9B89-44A5-9A27-A131CAA48772}" srcOrd="0" destOrd="0" parTransId="{D42F61F2-1DAC-4BFE-A794-78AA672556AA}" sibTransId="{72083E25-56ED-4E4C-9A63-7C05484518A1}"/>
    <dgm:cxn modelId="{6287557E-DAF6-4C8B-B7FA-5B7121503DA9}" type="presOf" srcId="{E114B6D6-D2F4-46D6-8952-358F688764D7}" destId="{8DAFB710-F494-44B1-A8BA-BC1C93F655D1}" srcOrd="0" destOrd="0" presId="urn:microsoft.com/office/officeart/2005/8/layout/radial4"/>
    <dgm:cxn modelId="{122758EB-9A0A-47CF-A706-6876F2D10C7A}" type="presOf" srcId="{62A42A8B-8E66-479D-BAD9-CCAEF679D823}" destId="{6E7534A9-FD54-4730-96A5-A31D4271E9B9}" srcOrd="0" destOrd="0" presId="urn:microsoft.com/office/officeart/2005/8/layout/radial4"/>
    <dgm:cxn modelId="{C097BC5E-AC51-4570-AC76-02AE36F2D145}" type="presOf" srcId="{59B29CDE-876A-4CD6-B2A0-C34AF4693E73}" destId="{A92C7176-DC10-4F97-8977-65EC8BF6CEAF}" srcOrd="0" destOrd="0" presId="urn:microsoft.com/office/officeart/2005/8/layout/radial4"/>
    <dgm:cxn modelId="{87299112-274B-497D-BA2C-03F10DA74FB4}" type="presOf" srcId="{719FD12C-854C-4E12-B702-B423ED416EB6}" destId="{50569458-EEC3-42A6-9241-299399F6F657}" srcOrd="0" destOrd="0" presId="urn:microsoft.com/office/officeart/2005/8/layout/radial4"/>
    <dgm:cxn modelId="{B43632DB-C9C8-49CE-9D05-B8D10A223866}" type="presOf" srcId="{E7039078-DB37-4BB0-88E6-5A235E2EA635}" destId="{80D731C6-F40D-42A5-BA02-CF659045EB01}" srcOrd="0" destOrd="0" presId="urn:microsoft.com/office/officeart/2005/8/layout/radial4"/>
    <dgm:cxn modelId="{08D12CA0-4839-407F-A9AF-251EDC22EB73}" type="presOf" srcId="{C395124B-79B8-46BA-8048-C1852A999D88}" destId="{511ABEC0-1C23-40B2-9152-44202896DF43}" srcOrd="0" destOrd="0" presId="urn:microsoft.com/office/officeart/2005/8/layout/radial4"/>
    <dgm:cxn modelId="{7FDEBFF3-03F0-472C-AF17-7CC61A06D19A}" srcId="{E18DA889-9B89-44A5-9A27-A131CAA48772}" destId="{E114B6D6-D2F4-46D6-8952-358F688764D7}" srcOrd="1" destOrd="0" parTransId="{E7039078-DB37-4BB0-88E6-5A235E2EA635}" sibTransId="{E47BF758-CD34-4871-ACC8-1FC270CE71C1}"/>
    <dgm:cxn modelId="{74C43939-993C-499D-A7FA-F6AB42EBF27A}" type="presOf" srcId="{0696454B-7299-4EF7-8E76-54E7A84CC678}" destId="{6A3DD439-969D-4F9B-9211-B9D5FBE8AB4B}" srcOrd="0" destOrd="0" presId="urn:microsoft.com/office/officeart/2005/8/layout/radial4"/>
    <dgm:cxn modelId="{D143022F-29ED-4AB5-A48D-F234409A47BB}" type="presOf" srcId="{E18DA889-9B89-44A5-9A27-A131CAA48772}" destId="{B6ABA887-2BE2-46AC-B18E-9B506AC13536}" srcOrd="0" destOrd="0" presId="urn:microsoft.com/office/officeart/2005/8/layout/radial4"/>
    <dgm:cxn modelId="{B3B46580-4CA1-4BA0-AD0B-5EE08A1621D5}" srcId="{E18DA889-9B89-44A5-9A27-A131CAA48772}" destId="{A3321829-65FE-4FF9-A23A-AAF28F4E57CB}" srcOrd="0" destOrd="0" parTransId="{0696454B-7299-4EF7-8E76-54E7A84CC678}" sibTransId="{C79FB1F7-DD38-4667-A0DA-9574351F016D}"/>
    <dgm:cxn modelId="{CC3E4C37-3708-4E27-A716-762AC1E3387D}" type="presOf" srcId="{F2EB26DE-443B-4148-AD12-6AFE09D07862}" destId="{FF957125-CFA7-49BE-8CEC-5C339BAD39FD}" srcOrd="0" destOrd="0" presId="urn:microsoft.com/office/officeart/2005/8/layout/radial4"/>
    <dgm:cxn modelId="{2E797E52-C27B-4141-821F-AC3DB042F5A3}" type="presOf" srcId="{C6208999-87E8-41B8-83AA-3C5B6475B08D}" destId="{2B1F61F7-CDB7-4A1C-AA01-B23FD0D32B11}" srcOrd="0" destOrd="0" presId="urn:microsoft.com/office/officeart/2005/8/layout/radial4"/>
    <dgm:cxn modelId="{A6FBF43B-1204-4813-8668-10F6C5D962EF}" type="presOf" srcId="{65BD5AB7-56B0-4037-B920-2AD3C0F76E8F}" destId="{524F6EDE-4869-4C5C-9C22-3DEFB7EF622F}" srcOrd="0" destOrd="0" presId="urn:microsoft.com/office/officeart/2005/8/layout/radial4"/>
    <dgm:cxn modelId="{2DEA4B38-B9B3-4389-A840-F838651EC3CC}" srcId="{E18DA889-9B89-44A5-9A27-A131CAA48772}" destId="{F2EB26DE-443B-4148-AD12-6AFE09D07862}" srcOrd="2" destOrd="0" parTransId="{719FD12C-854C-4E12-B702-B423ED416EB6}" sibTransId="{3D8AF4ED-B593-4DFE-A648-9B2662013B6F}"/>
    <dgm:cxn modelId="{2970CB19-8D64-4B3B-9164-82E79F9048CC}" type="presParOf" srcId="{524F6EDE-4869-4C5C-9C22-3DEFB7EF622F}" destId="{B6ABA887-2BE2-46AC-B18E-9B506AC13536}" srcOrd="0" destOrd="0" presId="urn:microsoft.com/office/officeart/2005/8/layout/radial4"/>
    <dgm:cxn modelId="{F9E5A6CB-3D68-467A-94D9-7D3BA4FD4190}" type="presParOf" srcId="{524F6EDE-4869-4C5C-9C22-3DEFB7EF622F}" destId="{6A3DD439-969D-4F9B-9211-B9D5FBE8AB4B}" srcOrd="1" destOrd="0" presId="urn:microsoft.com/office/officeart/2005/8/layout/radial4"/>
    <dgm:cxn modelId="{A21E5F1D-28EF-4049-8103-0C0EB44A1355}" type="presParOf" srcId="{524F6EDE-4869-4C5C-9C22-3DEFB7EF622F}" destId="{44E2067F-5C66-4C1B-B4C3-5C55E98668F9}" srcOrd="2" destOrd="0" presId="urn:microsoft.com/office/officeart/2005/8/layout/radial4"/>
    <dgm:cxn modelId="{EC46D2F7-72E1-491D-9385-85543D79288C}" type="presParOf" srcId="{524F6EDE-4869-4C5C-9C22-3DEFB7EF622F}" destId="{80D731C6-F40D-42A5-BA02-CF659045EB01}" srcOrd="3" destOrd="0" presId="urn:microsoft.com/office/officeart/2005/8/layout/radial4"/>
    <dgm:cxn modelId="{BA6E41B4-8C77-4F32-B305-40A063DB6B26}" type="presParOf" srcId="{524F6EDE-4869-4C5C-9C22-3DEFB7EF622F}" destId="{8DAFB710-F494-44B1-A8BA-BC1C93F655D1}" srcOrd="4" destOrd="0" presId="urn:microsoft.com/office/officeart/2005/8/layout/radial4"/>
    <dgm:cxn modelId="{C4CD5661-7861-463E-B25F-3BCCE12ECF86}" type="presParOf" srcId="{524F6EDE-4869-4C5C-9C22-3DEFB7EF622F}" destId="{50569458-EEC3-42A6-9241-299399F6F657}" srcOrd="5" destOrd="0" presId="urn:microsoft.com/office/officeart/2005/8/layout/radial4"/>
    <dgm:cxn modelId="{20294764-07E1-4E7A-A65A-B371D6D68C72}" type="presParOf" srcId="{524F6EDE-4869-4C5C-9C22-3DEFB7EF622F}" destId="{FF957125-CFA7-49BE-8CEC-5C339BAD39FD}" srcOrd="6" destOrd="0" presId="urn:microsoft.com/office/officeart/2005/8/layout/radial4"/>
    <dgm:cxn modelId="{78BE188F-CB70-4DD4-876D-18E9670077F8}" type="presParOf" srcId="{524F6EDE-4869-4C5C-9C22-3DEFB7EF622F}" destId="{2B1F61F7-CDB7-4A1C-AA01-B23FD0D32B11}" srcOrd="7" destOrd="0" presId="urn:microsoft.com/office/officeart/2005/8/layout/radial4"/>
    <dgm:cxn modelId="{7EAA1722-EADD-447F-81E3-F8DAE782838D}" type="presParOf" srcId="{524F6EDE-4869-4C5C-9C22-3DEFB7EF622F}" destId="{511ABEC0-1C23-40B2-9152-44202896DF43}" srcOrd="8" destOrd="0" presId="urn:microsoft.com/office/officeart/2005/8/layout/radial4"/>
    <dgm:cxn modelId="{6B0AFB65-F3D8-43DE-B988-979F37519F07}" type="presParOf" srcId="{524F6EDE-4869-4C5C-9C22-3DEFB7EF622F}" destId="{6E7534A9-FD54-4730-96A5-A31D4271E9B9}" srcOrd="9" destOrd="0" presId="urn:microsoft.com/office/officeart/2005/8/layout/radial4"/>
    <dgm:cxn modelId="{9EAD60E5-2A00-42DA-AD61-BB41F584DD0A}" type="presParOf" srcId="{524F6EDE-4869-4C5C-9C22-3DEFB7EF622F}" destId="{A92C7176-DC10-4F97-8977-65EC8BF6CEAF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BD5AB7-56B0-4037-B920-2AD3C0F76E8F}" type="doc">
      <dgm:prSet loTypeId="urn:microsoft.com/office/officeart/2005/8/layout/radial4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18DA889-9B89-44A5-9A27-A131CAA48772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2400" b="1" dirty="0">
            <a:solidFill>
              <a:schemeClr val="tx1"/>
            </a:solidFill>
          </a:endParaRPr>
        </a:p>
      </dgm:t>
    </dgm:pt>
    <dgm:pt modelId="{D42F61F2-1DAC-4BFE-A794-78AA672556AA}" type="parTrans" cxnId="{AD979838-FAB6-45F0-A82A-41FC9BE0F4F9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72083E25-56ED-4E4C-9A63-7C05484518A1}" type="sibTrans" cxnId="{AD979838-FAB6-45F0-A82A-41FC9BE0F4F9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A3321829-65FE-4FF9-A23A-AAF28F4E57C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i="0" u="none" strike="noStrike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был</a:t>
          </a:r>
          <a:r>
            <a:rPr lang="en-US" sz="32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3200" b="1" i="0" u="none" strike="noStrike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наделен</a:t>
          </a:r>
          <a:r>
            <a:rPr lang="en-US" sz="32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3200" b="1" i="0" u="none" strike="noStrike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участком</a:t>
          </a:r>
          <a:r>
            <a:rPr lang="en-US" sz="32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 </a:t>
          </a:r>
          <a:r>
            <a:rPr lang="en-US" sz="3200" b="1" i="0" u="none" strike="noStrike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земли</a:t>
          </a:r>
          <a:r>
            <a:rPr lang="en-US" sz="32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3200" b="1" i="0" u="none" strike="noStrike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для</a:t>
          </a:r>
          <a:r>
            <a:rPr lang="en-US" sz="32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3200" b="1" i="0" u="none" strike="noStrike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ведения</a:t>
          </a:r>
          <a:r>
            <a:rPr lang="en-US" sz="32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3200" b="1" i="0" u="none" strike="noStrike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хозяйства</a:t>
          </a:r>
          <a:r>
            <a:rPr lang="en-US" sz="32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; </a:t>
          </a:r>
          <a:endParaRPr lang="ru-RU" sz="3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696454B-7299-4EF7-8E76-54E7A84CC678}" type="parTrans" cxnId="{B3B46580-4CA1-4BA0-AD0B-5EE08A1621D5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C79FB1F7-DD38-4667-A0DA-9574351F016D}" type="sibTrans" cxnId="{B3B46580-4CA1-4BA0-AD0B-5EE08A1621D5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E114B6D6-D2F4-46D6-8952-358F688764D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i="0" u="none" strike="noStrike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имел</a:t>
          </a:r>
          <a:r>
            <a:rPr lang="en-US" sz="32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3200" b="1" i="0" u="none" strike="noStrike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свой</a:t>
          </a:r>
          <a:r>
            <a:rPr lang="en-US" sz="32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3200" b="1" i="0" u="none" strike="noStrike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дом</a:t>
          </a:r>
          <a:r>
            <a:rPr lang="en-US" sz="32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, </a:t>
          </a:r>
          <a:r>
            <a:rPr lang="en-US" sz="3200" b="1" i="0" u="none" strike="noStrike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семью</a:t>
          </a:r>
          <a:r>
            <a:rPr lang="en-US" sz="32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; </a:t>
          </a:r>
          <a:endParaRPr lang="ru-RU" sz="3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7039078-DB37-4BB0-88E6-5A235E2EA635}" type="parTrans" cxnId="{7FDEBFF3-03F0-472C-AF17-7CC61A06D19A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E47BF758-CD34-4871-ACC8-1FC270CE71C1}" type="sibTrans" cxnId="{7FDEBFF3-03F0-472C-AF17-7CC61A06D19A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F2EB26DE-443B-4148-AD12-6AFE09D07862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i="0" u="none" strike="noStrike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отдавал</a:t>
          </a:r>
          <a:r>
            <a:rPr lang="en-US" sz="32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3200" b="1" i="0" u="none" strike="noStrike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своему</a:t>
          </a:r>
          <a:r>
            <a:rPr lang="en-US" sz="32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3200" b="1" i="0" u="none" strike="noStrike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хозяину</a:t>
          </a:r>
          <a:r>
            <a:rPr lang="en-US" sz="32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3200" b="1" i="0" u="none" strike="noStrike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только</a:t>
          </a:r>
          <a:r>
            <a:rPr lang="en-US" sz="32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3200" b="1" i="0" u="none" strike="noStrike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часть</a:t>
          </a:r>
          <a:r>
            <a:rPr lang="en-US" sz="32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3200" b="1" i="0" u="none" strike="noStrike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урожая</a:t>
          </a:r>
          <a:r>
            <a:rPr lang="ru-RU" sz="32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;</a:t>
          </a:r>
          <a:endParaRPr lang="ru-RU" sz="3200" b="1" dirty="0">
            <a:latin typeface="Arial" pitchFamily="34" charset="0"/>
            <a:cs typeface="Arial" pitchFamily="34" charset="0"/>
          </a:endParaRPr>
        </a:p>
      </dgm:t>
    </dgm:pt>
    <dgm:pt modelId="{719FD12C-854C-4E12-B702-B423ED416EB6}" type="parTrans" cxnId="{2DEA4B38-B9B3-4389-A840-F838651EC3CC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3D8AF4ED-B593-4DFE-A648-9B2662013B6F}" type="sibTrans" cxnId="{2DEA4B38-B9B3-4389-A840-F838651EC3CC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C395124B-79B8-46BA-8048-C1852A999D88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рабов продавали  вместе с  их участками.</a:t>
          </a:r>
          <a:endParaRPr lang="ru-RU" sz="3200" b="1" dirty="0">
            <a:latin typeface="Arial" pitchFamily="34" charset="0"/>
            <a:cs typeface="Arial" pitchFamily="34" charset="0"/>
          </a:endParaRPr>
        </a:p>
      </dgm:t>
    </dgm:pt>
    <dgm:pt modelId="{C6208999-87E8-41B8-83AA-3C5B6475B08D}" type="parTrans" cxnId="{10918852-D90B-46F5-95AF-C35D170B113C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180EEB75-87E8-46C2-A08B-C985FD709ADD}" type="sibTrans" cxnId="{10918852-D90B-46F5-95AF-C35D170B113C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524F6EDE-4869-4C5C-9C22-3DEFB7EF622F}" type="pres">
      <dgm:prSet presAssocID="{65BD5AB7-56B0-4037-B920-2AD3C0F76E8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ABA887-2BE2-46AC-B18E-9B506AC13536}" type="pres">
      <dgm:prSet presAssocID="{E18DA889-9B89-44A5-9A27-A131CAA48772}" presName="centerShape" presStyleLbl="node0" presStyleIdx="0" presStyleCnt="1"/>
      <dgm:spPr/>
      <dgm:t>
        <a:bodyPr/>
        <a:lstStyle/>
        <a:p>
          <a:endParaRPr lang="ru-RU"/>
        </a:p>
      </dgm:t>
    </dgm:pt>
    <dgm:pt modelId="{6A3DD439-969D-4F9B-9211-B9D5FBE8AB4B}" type="pres">
      <dgm:prSet presAssocID="{0696454B-7299-4EF7-8E76-54E7A84CC678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44E2067F-5C66-4C1B-B4C3-5C55E98668F9}" type="pres">
      <dgm:prSet presAssocID="{A3321829-65FE-4FF9-A23A-AAF28F4E57CB}" presName="node" presStyleLbl="node1" presStyleIdx="0" presStyleCnt="4" custScaleX="115378" custRadScaleRad="116479" custRadScaleInc="-20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731C6-F40D-42A5-BA02-CF659045EB01}" type="pres">
      <dgm:prSet presAssocID="{E7039078-DB37-4BB0-88E6-5A235E2EA635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8DAFB710-F494-44B1-A8BA-BC1C93F655D1}" type="pres">
      <dgm:prSet presAssocID="{E114B6D6-D2F4-46D6-8952-358F688764D7}" presName="node" presStyleLbl="node1" presStyleIdx="1" presStyleCnt="4" custScaleX="146247" custRadScaleRad="115644" custRadScaleInc="-29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69458-EEC3-42A6-9241-299399F6F657}" type="pres">
      <dgm:prSet presAssocID="{719FD12C-854C-4E12-B702-B423ED416EB6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FF957125-CFA7-49BE-8CEC-5C339BAD39FD}" type="pres">
      <dgm:prSet presAssocID="{F2EB26DE-443B-4148-AD12-6AFE09D07862}" presName="node" presStyleLbl="node1" presStyleIdx="2" presStyleCnt="4" custScaleX="149146" custRadScaleRad="110683" custRadScaleInc="22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F61F7-CDB7-4A1C-AA01-B23FD0D32B11}" type="pres">
      <dgm:prSet presAssocID="{C6208999-87E8-41B8-83AA-3C5B6475B08D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511ABEC0-1C23-40B2-9152-44202896DF43}" type="pres">
      <dgm:prSet presAssocID="{C395124B-79B8-46BA-8048-C1852A999D88}" presName="node" presStyleLbl="node1" presStyleIdx="3" presStyleCnt="4" custScaleX="109057" custRadScaleRad="113704" custRadScaleInc="21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A665CD-E3E0-4700-945E-D06047B90B11}" type="presOf" srcId="{F2EB26DE-443B-4148-AD12-6AFE09D07862}" destId="{FF957125-CFA7-49BE-8CEC-5C339BAD39FD}" srcOrd="0" destOrd="0" presId="urn:microsoft.com/office/officeart/2005/8/layout/radial4"/>
    <dgm:cxn modelId="{1B229AA1-6174-4350-97AE-3655E7ECDE49}" type="presOf" srcId="{C6208999-87E8-41B8-83AA-3C5B6475B08D}" destId="{2B1F61F7-CDB7-4A1C-AA01-B23FD0D32B11}" srcOrd="0" destOrd="0" presId="urn:microsoft.com/office/officeart/2005/8/layout/radial4"/>
    <dgm:cxn modelId="{B3B46580-4CA1-4BA0-AD0B-5EE08A1621D5}" srcId="{E18DA889-9B89-44A5-9A27-A131CAA48772}" destId="{A3321829-65FE-4FF9-A23A-AAF28F4E57CB}" srcOrd="0" destOrd="0" parTransId="{0696454B-7299-4EF7-8E76-54E7A84CC678}" sibTransId="{C79FB1F7-DD38-4667-A0DA-9574351F016D}"/>
    <dgm:cxn modelId="{A4E9ADFE-871D-43AC-B6C6-E46DFE5F9B6D}" type="presOf" srcId="{E114B6D6-D2F4-46D6-8952-358F688764D7}" destId="{8DAFB710-F494-44B1-A8BA-BC1C93F655D1}" srcOrd="0" destOrd="0" presId="urn:microsoft.com/office/officeart/2005/8/layout/radial4"/>
    <dgm:cxn modelId="{892F6AA8-2FCF-46DE-BFED-9926B718A1BE}" type="presOf" srcId="{0696454B-7299-4EF7-8E76-54E7A84CC678}" destId="{6A3DD439-969D-4F9B-9211-B9D5FBE8AB4B}" srcOrd="0" destOrd="0" presId="urn:microsoft.com/office/officeart/2005/8/layout/radial4"/>
    <dgm:cxn modelId="{7FDEBFF3-03F0-472C-AF17-7CC61A06D19A}" srcId="{E18DA889-9B89-44A5-9A27-A131CAA48772}" destId="{E114B6D6-D2F4-46D6-8952-358F688764D7}" srcOrd="1" destOrd="0" parTransId="{E7039078-DB37-4BB0-88E6-5A235E2EA635}" sibTransId="{E47BF758-CD34-4871-ACC8-1FC270CE71C1}"/>
    <dgm:cxn modelId="{AD979838-FAB6-45F0-A82A-41FC9BE0F4F9}" srcId="{65BD5AB7-56B0-4037-B920-2AD3C0F76E8F}" destId="{E18DA889-9B89-44A5-9A27-A131CAA48772}" srcOrd="0" destOrd="0" parTransId="{D42F61F2-1DAC-4BFE-A794-78AA672556AA}" sibTransId="{72083E25-56ED-4E4C-9A63-7C05484518A1}"/>
    <dgm:cxn modelId="{2DEA4B38-B9B3-4389-A840-F838651EC3CC}" srcId="{E18DA889-9B89-44A5-9A27-A131CAA48772}" destId="{F2EB26DE-443B-4148-AD12-6AFE09D07862}" srcOrd="2" destOrd="0" parTransId="{719FD12C-854C-4E12-B702-B423ED416EB6}" sibTransId="{3D8AF4ED-B593-4DFE-A648-9B2662013B6F}"/>
    <dgm:cxn modelId="{2884C1FA-70A4-4772-9F1E-9892776580BC}" type="presOf" srcId="{65BD5AB7-56B0-4037-B920-2AD3C0F76E8F}" destId="{524F6EDE-4869-4C5C-9C22-3DEFB7EF622F}" srcOrd="0" destOrd="0" presId="urn:microsoft.com/office/officeart/2005/8/layout/radial4"/>
    <dgm:cxn modelId="{AA25C6CC-1BBC-4CD0-B9DC-3E273819EFAF}" type="presOf" srcId="{E7039078-DB37-4BB0-88E6-5A235E2EA635}" destId="{80D731C6-F40D-42A5-BA02-CF659045EB01}" srcOrd="0" destOrd="0" presId="urn:microsoft.com/office/officeart/2005/8/layout/radial4"/>
    <dgm:cxn modelId="{12E1BAED-AFEC-4980-9AFD-5953FC379C4C}" type="presOf" srcId="{A3321829-65FE-4FF9-A23A-AAF28F4E57CB}" destId="{44E2067F-5C66-4C1B-B4C3-5C55E98668F9}" srcOrd="0" destOrd="0" presId="urn:microsoft.com/office/officeart/2005/8/layout/radial4"/>
    <dgm:cxn modelId="{10918852-D90B-46F5-95AF-C35D170B113C}" srcId="{E18DA889-9B89-44A5-9A27-A131CAA48772}" destId="{C395124B-79B8-46BA-8048-C1852A999D88}" srcOrd="3" destOrd="0" parTransId="{C6208999-87E8-41B8-83AA-3C5B6475B08D}" sibTransId="{180EEB75-87E8-46C2-A08B-C985FD709ADD}"/>
    <dgm:cxn modelId="{0B908A10-56CB-4E00-B525-4D44B317AFAE}" type="presOf" srcId="{C395124B-79B8-46BA-8048-C1852A999D88}" destId="{511ABEC0-1C23-40B2-9152-44202896DF43}" srcOrd="0" destOrd="0" presId="urn:microsoft.com/office/officeart/2005/8/layout/radial4"/>
    <dgm:cxn modelId="{C774B284-D823-4A2C-AEC8-53E5C78D7A1C}" type="presOf" srcId="{719FD12C-854C-4E12-B702-B423ED416EB6}" destId="{50569458-EEC3-42A6-9241-299399F6F657}" srcOrd="0" destOrd="0" presId="urn:microsoft.com/office/officeart/2005/8/layout/radial4"/>
    <dgm:cxn modelId="{AAE09E03-80F5-41F1-8C07-D8CF35A90167}" type="presOf" srcId="{E18DA889-9B89-44A5-9A27-A131CAA48772}" destId="{B6ABA887-2BE2-46AC-B18E-9B506AC13536}" srcOrd="0" destOrd="0" presId="urn:microsoft.com/office/officeart/2005/8/layout/radial4"/>
    <dgm:cxn modelId="{1E478B2A-70C4-4742-9F8C-E6DC8C2217AB}" type="presParOf" srcId="{524F6EDE-4869-4C5C-9C22-3DEFB7EF622F}" destId="{B6ABA887-2BE2-46AC-B18E-9B506AC13536}" srcOrd="0" destOrd="0" presId="urn:microsoft.com/office/officeart/2005/8/layout/radial4"/>
    <dgm:cxn modelId="{4486C3CE-5EB6-4C84-98DA-2C3DEE9F3DB7}" type="presParOf" srcId="{524F6EDE-4869-4C5C-9C22-3DEFB7EF622F}" destId="{6A3DD439-969D-4F9B-9211-B9D5FBE8AB4B}" srcOrd="1" destOrd="0" presId="urn:microsoft.com/office/officeart/2005/8/layout/radial4"/>
    <dgm:cxn modelId="{41AA9916-21F3-4F25-B930-87723A9A9D0C}" type="presParOf" srcId="{524F6EDE-4869-4C5C-9C22-3DEFB7EF622F}" destId="{44E2067F-5C66-4C1B-B4C3-5C55E98668F9}" srcOrd="2" destOrd="0" presId="urn:microsoft.com/office/officeart/2005/8/layout/radial4"/>
    <dgm:cxn modelId="{36DCC276-915B-488E-ABB3-E618FFA30595}" type="presParOf" srcId="{524F6EDE-4869-4C5C-9C22-3DEFB7EF622F}" destId="{80D731C6-F40D-42A5-BA02-CF659045EB01}" srcOrd="3" destOrd="0" presId="urn:microsoft.com/office/officeart/2005/8/layout/radial4"/>
    <dgm:cxn modelId="{842A774C-C048-4602-B210-DED6E886811B}" type="presParOf" srcId="{524F6EDE-4869-4C5C-9C22-3DEFB7EF622F}" destId="{8DAFB710-F494-44B1-A8BA-BC1C93F655D1}" srcOrd="4" destOrd="0" presId="urn:microsoft.com/office/officeart/2005/8/layout/radial4"/>
    <dgm:cxn modelId="{042A5A6A-4EA8-4D41-9664-8E11A11C0970}" type="presParOf" srcId="{524F6EDE-4869-4C5C-9C22-3DEFB7EF622F}" destId="{50569458-EEC3-42A6-9241-299399F6F657}" srcOrd="5" destOrd="0" presId="urn:microsoft.com/office/officeart/2005/8/layout/radial4"/>
    <dgm:cxn modelId="{5F3E1F08-7A2C-41B7-BC48-B301993D88DD}" type="presParOf" srcId="{524F6EDE-4869-4C5C-9C22-3DEFB7EF622F}" destId="{FF957125-CFA7-49BE-8CEC-5C339BAD39FD}" srcOrd="6" destOrd="0" presId="urn:microsoft.com/office/officeart/2005/8/layout/radial4"/>
    <dgm:cxn modelId="{B956F716-C84C-4BA1-9906-BBDDE45D1930}" type="presParOf" srcId="{524F6EDE-4869-4C5C-9C22-3DEFB7EF622F}" destId="{2B1F61F7-CDB7-4A1C-AA01-B23FD0D32B11}" srcOrd="7" destOrd="0" presId="urn:microsoft.com/office/officeart/2005/8/layout/radial4"/>
    <dgm:cxn modelId="{4E68C0D8-CB74-43B6-BC91-483941C30481}" type="presParOf" srcId="{524F6EDE-4869-4C5C-9C22-3DEFB7EF622F}" destId="{511ABEC0-1C23-40B2-9152-44202896DF4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35F30F-1350-4F33-8B01-7BEDE93C62DD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98D98CBE-3418-4317-9D04-B6DEA389465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effectLst/>
              <a:latin typeface="Arial" pitchFamily="34" charset="0"/>
              <a:cs typeface="Arial" pitchFamily="34" charset="0"/>
            </a:rPr>
            <a:t>Наказанных использовали на тяжелых работах  по подъёму воды в шахтах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ACBD12D3-63F3-4D48-9550-BC6C1DB105BC}" type="parTrans" cxnId="{74E73F18-5697-48A8-9225-903D334FF9C8}">
      <dgm:prSet/>
      <dgm:spPr/>
      <dgm:t>
        <a:bodyPr/>
        <a:lstStyle/>
        <a:p>
          <a:endParaRPr lang="ru-RU"/>
        </a:p>
      </dgm:t>
    </dgm:pt>
    <dgm:pt modelId="{F2933BD4-CC37-4AEC-91E2-98ED6BF8422A}" type="sibTrans" cxnId="{74E73F18-5697-48A8-9225-903D334FF9C8}">
      <dgm:prSet/>
      <dgm:spPr/>
      <dgm:t>
        <a:bodyPr/>
        <a:lstStyle/>
        <a:p>
          <a:endParaRPr lang="ru-RU"/>
        </a:p>
      </dgm:t>
    </dgm:pt>
    <dgm:pt modelId="{239ADE64-DA6F-41D9-9338-16D6B6C4A6B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dirty="0" smtClean="0">
              <a:latin typeface="Times New Roman" pitchFamily="18" charset="0"/>
            </a:rPr>
            <a:t> </a:t>
          </a:r>
          <a:r>
            <a:rPr lang="ru-RU" sz="3200" b="1" dirty="0" smtClean="0">
              <a:latin typeface="Arial" pitchFamily="34" charset="0"/>
              <a:cs typeface="Arial" pitchFamily="34" charset="0"/>
            </a:rPr>
            <a:t>Других - делали гребцами на военных галерах. Что  бы они не сбежали, их приковывали к веслам.</a:t>
          </a:r>
          <a:endParaRPr lang="ru-RU" sz="3000" b="1" dirty="0">
            <a:latin typeface="Arial" pitchFamily="34" charset="0"/>
            <a:cs typeface="Arial" pitchFamily="34" charset="0"/>
          </a:endParaRPr>
        </a:p>
      </dgm:t>
    </dgm:pt>
    <dgm:pt modelId="{F4E06356-3CEE-465A-8637-7D94BA1FC648}" type="parTrans" cxnId="{B83807FB-2E3A-42B0-B470-3A92D39D5A3D}">
      <dgm:prSet/>
      <dgm:spPr/>
      <dgm:t>
        <a:bodyPr/>
        <a:lstStyle/>
        <a:p>
          <a:endParaRPr lang="ru-RU"/>
        </a:p>
      </dgm:t>
    </dgm:pt>
    <dgm:pt modelId="{DBD14B3F-F722-4326-BB62-9E8F2835C91D}" type="sibTrans" cxnId="{B83807FB-2E3A-42B0-B470-3A92D39D5A3D}">
      <dgm:prSet/>
      <dgm:spPr/>
      <dgm:t>
        <a:bodyPr/>
        <a:lstStyle/>
        <a:p>
          <a:endParaRPr lang="ru-RU"/>
        </a:p>
      </dgm:t>
    </dgm:pt>
    <dgm:pt modelId="{153588DB-202F-4590-8005-ECB20C6974EE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latin typeface="Arial" pitchFamily="34" charset="0"/>
              <a:cs typeface="Arial" pitchFamily="34" charset="0"/>
            </a:rPr>
            <a:t>Самыми тяжелыми были работы в каменоломнях, где рабы таскали тяжеленные глыбы.</a:t>
          </a:r>
          <a:endParaRPr lang="ru-RU" sz="3200" b="1" dirty="0">
            <a:latin typeface="Arial" pitchFamily="34" charset="0"/>
            <a:cs typeface="Arial" pitchFamily="34" charset="0"/>
          </a:endParaRPr>
        </a:p>
      </dgm:t>
    </dgm:pt>
    <dgm:pt modelId="{A80EA90D-C6FE-4A42-B80F-902B98212D4A}" type="parTrans" cxnId="{66599FAD-DA67-4C1C-9DDD-2FB2B6C5A0B8}">
      <dgm:prSet/>
      <dgm:spPr/>
      <dgm:t>
        <a:bodyPr/>
        <a:lstStyle/>
        <a:p>
          <a:endParaRPr lang="ru-RU"/>
        </a:p>
      </dgm:t>
    </dgm:pt>
    <dgm:pt modelId="{FE0CEA28-E46C-4D3A-BD22-2CE9817AE033}" type="sibTrans" cxnId="{66599FAD-DA67-4C1C-9DDD-2FB2B6C5A0B8}">
      <dgm:prSet/>
      <dgm:spPr/>
      <dgm:t>
        <a:bodyPr/>
        <a:lstStyle/>
        <a:p>
          <a:endParaRPr lang="ru-RU"/>
        </a:p>
      </dgm:t>
    </dgm:pt>
    <dgm:pt modelId="{C8584AF6-58C8-407B-B455-5F8E2A654518}" type="pres">
      <dgm:prSet presAssocID="{7B35F30F-1350-4F33-8B01-7BEDE93C62DD}" presName="linearFlow" presStyleCnt="0">
        <dgm:presLayoutVars>
          <dgm:dir/>
          <dgm:resizeHandles val="exact"/>
        </dgm:presLayoutVars>
      </dgm:prSet>
      <dgm:spPr/>
    </dgm:pt>
    <dgm:pt modelId="{BD2D8311-6B71-4C55-953E-B4370A9BA256}" type="pres">
      <dgm:prSet presAssocID="{98D98CBE-3418-4317-9D04-B6DEA3894652}" presName="composite" presStyleCnt="0"/>
      <dgm:spPr/>
    </dgm:pt>
    <dgm:pt modelId="{1E9750E9-3ED2-4157-9D6C-7542FF189862}" type="pres">
      <dgm:prSet presAssocID="{98D98CBE-3418-4317-9D04-B6DEA3894652}" presName="imgShp" presStyleLbl="fgImgPlace1" presStyleIdx="0" presStyleCnt="3" custLinFactNeighborX="-81114" custLinFactNeighborY="-5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F76B0C7-3E6B-4E5C-B4AC-56DE5CDB1AAC}" type="pres">
      <dgm:prSet presAssocID="{98D98CBE-3418-4317-9D04-B6DEA3894652}" presName="txShp" presStyleLbl="node1" presStyleIdx="0" presStyleCnt="3" custScaleX="140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D9105-9A4E-47A3-87E8-30A8DFEAE225}" type="pres">
      <dgm:prSet presAssocID="{F2933BD4-CC37-4AEC-91E2-98ED6BF8422A}" presName="spacing" presStyleCnt="0"/>
      <dgm:spPr/>
    </dgm:pt>
    <dgm:pt modelId="{F850AF0D-681C-4D1E-962D-A1471F3B0CB5}" type="pres">
      <dgm:prSet presAssocID="{239ADE64-DA6F-41D9-9338-16D6B6C4A6B2}" presName="composite" presStyleCnt="0"/>
      <dgm:spPr/>
    </dgm:pt>
    <dgm:pt modelId="{E4F06B5B-6988-44F0-9CD4-90FF35AC4299}" type="pres">
      <dgm:prSet presAssocID="{239ADE64-DA6F-41D9-9338-16D6B6C4A6B2}" presName="imgShp" presStyleLbl="fgImgPlace1" presStyleIdx="1" presStyleCnt="3" custLinFactNeighborX="-86068" custLinFactNeighborY="-109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DCD26E6-FC8A-4857-9B09-8E42108E02A2}" type="pres">
      <dgm:prSet presAssocID="{239ADE64-DA6F-41D9-9338-16D6B6C4A6B2}" presName="txShp" presStyleLbl="node1" presStyleIdx="1" presStyleCnt="3" custScaleX="140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F879A-1A13-4FF4-9CE8-0199F278A2DF}" type="pres">
      <dgm:prSet presAssocID="{DBD14B3F-F722-4326-BB62-9E8F2835C91D}" presName="spacing" presStyleCnt="0"/>
      <dgm:spPr/>
    </dgm:pt>
    <dgm:pt modelId="{B4947E22-5446-4F64-9CAD-C4621ED9128B}" type="pres">
      <dgm:prSet presAssocID="{153588DB-202F-4590-8005-ECB20C6974EE}" presName="composite" presStyleCnt="0"/>
      <dgm:spPr/>
    </dgm:pt>
    <dgm:pt modelId="{2C821CD3-8E0F-4F7D-900B-0EDDBA364415}" type="pres">
      <dgm:prSet presAssocID="{153588DB-202F-4590-8005-ECB20C6974EE}" presName="imgShp" presStyleLbl="fgImgPlace1" presStyleIdx="2" presStyleCnt="3" custLinFactNeighborX="-66251" custLinFactNeighborY="282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A324C81-CB39-4F60-A668-1E503E6AA2EC}" type="pres">
      <dgm:prSet presAssocID="{153588DB-202F-4590-8005-ECB20C6974EE}" presName="txShp" presStyleLbl="node1" presStyleIdx="2" presStyleCnt="3" custScaleX="137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17A3EE-58B9-4E67-A8F9-302AAC5C2D75}" type="presOf" srcId="{239ADE64-DA6F-41D9-9338-16D6B6C4A6B2}" destId="{FDCD26E6-FC8A-4857-9B09-8E42108E02A2}" srcOrd="0" destOrd="0" presId="urn:microsoft.com/office/officeart/2005/8/layout/vList3"/>
    <dgm:cxn modelId="{40F9AF1B-2116-4779-B661-BA1BBE93C2BA}" type="presOf" srcId="{153588DB-202F-4590-8005-ECB20C6974EE}" destId="{7A324C81-CB39-4F60-A668-1E503E6AA2EC}" srcOrd="0" destOrd="0" presId="urn:microsoft.com/office/officeart/2005/8/layout/vList3"/>
    <dgm:cxn modelId="{89B3A1E2-9A34-47B7-A663-0AE29CD3E94A}" type="presOf" srcId="{7B35F30F-1350-4F33-8B01-7BEDE93C62DD}" destId="{C8584AF6-58C8-407B-B455-5F8E2A654518}" srcOrd="0" destOrd="0" presId="urn:microsoft.com/office/officeart/2005/8/layout/vList3"/>
    <dgm:cxn modelId="{B83807FB-2E3A-42B0-B470-3A92D39D5A3D}" srcId="{7B35F30F-1350-4F33-8B01-7BEDE93C62DD}" destId="{239ADE64-DA6F-41D9-9338-16D6B6C4A6B2}" srcOrd="1" destOrd="0" parTransId="{F4E06356-3CEE-465A-8637-7D94BA1FC648}" sibTransId="{DBD14B3F-F722-4326-BB62-9E8F2835C91D}"/>
    <dgm:cxn modelId="{44A624ED-A64F-481F-B5C0-9140B176D1FD}" type="presOf" srcId="{98D98CBE-3418-4317-9D04-B6DEA3894652}" destId="{6F76B0C7-3E6B-4E5C-B4AC-56DE5CDB1AAC}" srcOrd="0" destOrd="0" presId="urn:microsoft.com/office/officeart/2005/8/layout/vList3"/>
    <dgm:cxn modelId="{74E73F18-5697-48A8-9225-903D334FF9C8}" srcId="{7B35F30F-1350-4F33-8B01-7BEDE93C62DD}" destId="{98D98CBE-3418-4317-9D04-B6DEA3894652}" srcOrd="0" destOrd="0" parTransId="{ACBD12D3-63F3-4D48-9550-BC6C1DB105BC}" sibTransId="{F2933BD4-CC37-4AEC-91E2-98ED6BF8422A}"/>
    <dgm:cxn modelId="{66599FAD-DA67-4C1C-9DDD-2FB2B6C5A0B8}" srcId="{7B35F30F-1350-4F33-8B01-7BEDE93C62DD}" destId="{153588DB-202F-4590-8005-ECB20C6974EE}" srcOrd="2" destOrd="0" parTransId="{A80EA90D-C6FE-4A42-B80F-902B98212D4A}" sibTransId="{FE0CEA28-E46C-4D3A-BD22-2CE9817AE033}"/>
    <dgm:cxn modelId="{FFB29024-FF55-4B1B-898A-ED7BACCF215F}" type="presParOf" srcId="{C8584AF6-58C8-407B-B455-5F8E2A654518}" destId="{BD2D8311-6B71-4C55-953E-B4370A9BA256}" srcOrd="0" destOrd="0" presId="urn:microsoft.com/office/officeart/2005/8/layout/vList3"/>
    <dgm:cxn modelId="{88F98484-4355-43A5-9179-98E62D5CCE5D}" type="presParOf" srcId="{BD2D8311-6B71-4C55-953E-B4370A9BA256}" destId="{1E9750E9-3ED2-4157-9D6C-7542FF189862}" srcOrd="0" destOrd="0" presId="urn:microsoft.com/office/officeart/2005/8/layout/vList3"/>
    <dgm:cxn modelId="{E4C6B4D0-D82F-4E12-9621-81D71356D33D}" type="presParOf" srcId="{BD2D8311-6B71-4C55-953E-B4370A9BA256}" destId="{6F76B0C7-3E6B-4E5C-B4AC-56DE5CDB1AAC}" srcOrd="1" destOrd="0" presId="urn:microsoft.com/office/officeart/2005/8/layout/vList3"/>
    <dgm:cxn modelId="{AB0A1877-24FC-41B4-A510-F22B260D1CCE}" type="presParOf" srcId="{C8584AF6-58C8-407B-B455-5F8E2A654518}" destId="{A0BD9105-9A4E-47A3-87E8-30A8DFEAE225}" srcOrd="1" destOrd="0" presId="urn:microsoft.com/office/officeart/2005/8/layout/vList3"/>
    <dgm:cxn modelId="{C1DDBF4D-2043-4CC1-874D-54B98A338196}" type="presParOf" srcId="{C8584AF6-58C8-407B-B455-5F8E2A654518}" destId="{F850AF0D-681C-4D1E-962D-A1471F3B0CB5}" srcOrd="2" destOrd="0" presId="urn:microsoft.com/office/officeart/2005/8/layout/vList3"/>
    <dgm:cxn modelId="{C31E4F48-C467-4845-B183-D066CF66DDF9}" type="presParOf" srcId="{F850AF0D-681C-4D1E-962D-A1471F3B0CB5}" destId="{E4F06B5B-6988-44F0-9CD4-90FF35AC4299}" srcOrd="0" destOrd="0" presId="urn:microsoft.com/office/officeart/2005/8/layout/vList3"/>
    <dgm:cxn modelId="{0C58A026-590A-47B0-B098-2D3D70F9FF09}" type="presParOf" srcId="{F850AF0D-681C-4D1E-962D-A1471F3B0CB5}" destId="{FDCD26E6-FC8A-4857-9B09-8E42108E02A2}" srcOrd="1" destOrd="0" presId="urn:microsoft.com/office/officeart/2005/8/layout/vList3"/>
    <dgm:cxn modelId="{361163D2-0A83-4016-95E1-E20A7A9A48FF}" type="presParOf" srcId="{C8584AF6-58C8-407B-B455-5F8E2A654518}" destId="{AF4F879A-1A13-4FF4-9CE8-0199F278A2DF}" srcOrd="3" destOrd="0" presId="urn:microsoft.com/office/officeart/2005/8/layout/vList3"/>
    <dgm:cxn modelId="{B86E89BA-15D3-4FA7-9E27-2869E035754A}" type="presParOf" srcId="{C8584AF6-58C8-407B-B455-5F8E2A654518}" destId="{B4947E22-5446-4F64-9CAD-C4621ED9128B}" srcOrd="4" destOrd="0" presId="urn:microsoft.com/office/officeart/2005/8/layout/vList3"/>
    <dgm:cxn modelId="{93ECEBB2-2B01-4CDB-A26D-5C1244EEC602}" type="presParOf" srcId="{B4947E22-5446-4F64-9CAD-C4621ED9128B}" destId="{2C821CD3-8E0F-4F7D-900B-0EDDBA364415}" srcOrd="0" destOrd="0" presId="urn:microsoft.com/office/officeart/2005/8/layout/vList3"/>
    <dgm:cxn modelId="{C0AA8060-4148-4BA4-B1CD-B4142ED14446}" type="presParOf" srcId="{B4947E22-5446-4F64-9CAD-C4621ED9128B}" destId="{7A324C81-CB39-4F60-A668-1E503E6AA2E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CA8F6A-A719-4DC8-94AC-BDB5570A48AD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0BFF0ED-64E2-459A-A26E-8D0018A0462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latin typeface="Arial" pitchFamily="34" charset="0"/>
              <a:cs typeface="Arial" pitchFamily="34" charset="0"/>
            </a:rPr>
            <a:t>Главным источником рабов в Древнем Риме были войны</a:t>
          </a:r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;  </a:t>
          </a:r>
          <a:endParaRPr lang="ru-RU" sz="3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27D7C8C-7DFF-4995-8F71-9224B4C39174}" type="parTrans" cxnId="{035BA03A-5391-41D8-BB45-FCBAFE141F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BB888F9-38AC-491F-9767-A2740C7024A5}" type="sibTrans" cxnId="{035BA03A-5391-41D8-BB45-FCBAFE141F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EA89553-6180-4FAA-AAAD-9909532E10E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latin typeface="Arial" pitchFamily="34" charset="0"/>
              <a:cs typeface="Arial" pitchFamily="34" charset="0"/>
            </a:rPr>
            <a:t>Рабство являлось неотъемлемой частью римской жизни</a:t>
          </a:r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;</a:t>
          </a:r>
          <a:endParaRPr lang="ru-RU" sz="3200" b="1" i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2B0DD50-29B8-4687-914E-D76AC97AB94A}" type="parTrans" cxnId="{5AA04EE6-C396-4DB0-9E59-81B61A00CF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487E08-DEF3-4D75-B1FC-3E3F4B1C4FBE}" type="sibTrans" cxnId="{5AA04EE6-C396-4DB0-9E59-81B61A00CF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2F75C3A-57CD-4AD3-B5CD-0B3B753DCE4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latin typeface="Arial" pitchFamily="34" charset="0"/>
              <a:cs typeface="Arial" pitchFamily="34" charset="0"/>
            </a:rPr>
            <a:t>Рабам в доме богатых римлян жилось лучше, чем в имении, но все равно они оставались вещью, с которой хозяин мог поступить как угодно.</a:t>
          </a:r>
          <a:endParaRPr lang="ru-RU" sz="2800" b="1" i="0" dirty="0">
            <a:solidFill>
              <a:srgbClr val="00B05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31C8313-E993-4C52-9014-3218BDC4C81E}" type="parTrans" cxnId="{78B5A30C-7116-428D-8283-4CF42E8E41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67E395E-3AEA-4979-8F8C-AC6C319140E1}" type="sibTrans" cxnId="{78B5A30C-7116-428D-8283-4CF42E8E41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8286DF2-C8D0-49CC-B6E5-68100321D37D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3200" b="1" dirty="0" smtClean="0">
              <a:latin typeface="Arial" pitchFamily="34" charset="0"/>
              <a:cs typeface="Arial" pitchFamily="34" charset="0"/>
            </a:rPr>
            <a:t>Труд рабов в имении римского землевладельца был самым тяжелым</a:t>
          </a:r>
          <a:r>
            <a:rPr lang="ru-RU" sz="3200" b="1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;</a:t>
          </a:r>
          <a:endParaRPr kumimoji="0" lang="ru-RU" sz="3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A0A7AA3C-8892-4205-B4BC-75176D101489}" type="parTrans" cxnId="{933E6F1D-982E-43F7-8FAA-04831289A818}">
      <dgm:prSet/>
      <dgm:spPr/>
      <dgm:t>
        <a:bodyPr/>
        <a:lstStyle/>
        <a:p>
          <a:endParaRPr lang="ru-RU"/>
        </a:p>
      </dgm:t>
    </dgm:pt>
    <dgm:pt modelId="{1AA495F1-22F8-4CE0-AB60-D4BF5CF0B5C2}" type="sibTrans" cxnId="{933E6F1D-982E-43F7-8FAA-04831289A818}">
      <dgm:prSet/>
      <dgm:spPr/>
      <dgm:t>
        <a:bodyPr/>
        <a:lstStyle/>
        <a:p>
          <a:endParaRPr lang="ru-RU"/>
        </a:p>
      </dgm:t>
    </dgm:pt>
    <dgm:pt modelId="{71FD606C-BDF9-431F-B036-6ACA5D71E9FB}" type="pres">
      <dgm:prSet presAssocID="{55CA8F6A-A719-4DC8-94AC-BDB5570A48A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1CE2F8-E67C-4BB2-8B7A-0153E465E37B}" type="pres">
      <dgm:prSet presAssocID="{40BFF0ED-64E2-459A-A26E-8D0018A04622}" presName="node" presStyleLbl="node1" presStyleIdx="0" presStyleCnt="4" custScaleX="454496" custScaleY="78536" custLinFactNeighborX="-2683" custLinFactNeighborY="-1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EA25F-C933-4C09-B661-2E3993E0CA6F}" type="pres">
      <dgm:prSet presAssocID="{7BB888F9-38AC-491F-9767-A2740C7024A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CBDC0F0-6741-4C7F-BF09-E698C478B404}" type="pres">
      <dgm:prSet presAssocID="{7BB888F9-38AC-491F-9767-A2740C7024A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DF9D484D-30C5-431E-8A5E-D67BA2C9E47C}" type="pres">
      <dgm:prSet presAssocID="{DEA89553-6180-4FAA-AAAD-9909532E10ED}" presName="node" presStyleLbl="node1" presStyleIdx="1" presStyleCnt="4" custScaleX="455159" custScaleY="119271" custLinFactNeighborY="-32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0CE63-0666-44C2-AA28-E384327E64EF}" type="pres">
      <dgm:prSet presAssocID="{2A487E08-DEF3-4D75-B1FC-3E3F4B1C4FBE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A97E25A-0A74-4716-A683-AF7233C1526D}" type="pres">
      <dgm:prSet presAssocID="{2A487E08-DEF3-4D75-B1FC-3E3F4B1C4FB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E5A3EF4-3416-4C86-99FC-011750AFA9B5}" type="pres">
      <dgm:prSet presAssocID="{68286DF2-C8D0-49CC-B6E5-68100321D37D}" presName="node" presStyleLbl="node1" presStyleIdx="2" presStyleCnt="4" custScaleX="455159" custScaleY="156426" custLinFactNeighborY="-66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C4112-A4A5-486A-A222-5AB02317598F}" type="pres">
      <dgm:prSet presAssocID="{1AA495F1-22F8-4CE0-AB60-D4BF5CF0B5C2}" presName="sibTrans" presStyleLbl="sibTrans2D1" presStyleIdx="2" presStyleCnt="3"/>
      <dgm:spPr/>
      <dgm:t>
        <a:bodyPr/>
        <a:lstStyle/>
        <a:p>
          <a:endParaRPr lang="ru-RU"/>
        </a:p>
      </dgm:t>
    </dgm:pt>
    <dgm:pt modelId="{E46850DD-30B1-4E07-BA8C-37A41A53DFE8}" type="pres">
      <dgm:prSet presAssocID="{1AA495F1-22F8-4CE0-AB60-D4BF5CF0B5C2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EE9F6481-FF01-4BA4-8B38-DDB98608C279}" type="pres">
      <dgm:prSet presAssocID="{F2F75C3A-57CD-4AD3-B5CD-0B3B753DCE42}" presName="node" presStyleLbl="node1" presStyleIdx="3" presStyleCnt="4" custScaleX="455159" custScaleY="154332" custLinFactNeighborX="0" custLinFactNeighborY="-56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C72D9B-9546-462B-8C0E-CF1A2A0F2A98}" type="presOf" srcId="{7BB888F9-38AC-491F-9767-A2740C7024A5}" destId="{DCBDC0F0-6741-4C7F-BF09-E698C478B404}" srcOrd="1" destOrd="0" presId="urn:microsoft.com/office/officeart/2005/8/layout/process2"/>
    <dgm:cxn modelId="{250DC906-5F0D-431C-A98B-7E852EEA7282}" type="presOf" srcId="{68286DF2-C8D0-49CC-B6E5-68100321D37D}" destId="{0E5A3EF4-3416-4C86-99FC-011750AFA9B5}" srcOrd="0" destOrd="0" presId="urn:microsoft.com/office/officeart/2005/8/layout/process2"/>
    <dgm:cxn modelId="{649145A6-DA23-4861-BC52-A8A6269F2E38}" type="presOf" srcId="{55CA8F6A-A719-4DC8-94AC-BDB5570A48AD}" destId="{71FD606C-BDF9-431F-B036-6ACA5D71E9FB}" srcOrd="0" destOrd="0" presId="urn:microsoft.com/office/officeart/2005/8/layout/process2"/>
    <dgm:cxn modelId="{670EF6B6-D584-4A12-9FE9-9C3478A9931E}" type="presOf" srcId="{DEA89553-6180-4FAA-AAAD-9909532E10ED}" destId="{DF9D484D-30C5-431E-8A5E-D67BA2C9E47C}" srcOrd="0" destOrd="0" presId="urn:microsoft.com/office/officeart/2005/8/layout/process2"/>
    <dgm:cxn modelId="{5AA04EE6-C396-4DB0-9E59-81B61A00CF31}" srcId="{55CA8F6A-A719-4DC8-94AC-BDB5570A48AD}" destId="{DEA89553-6180-4FAA-AAAD-9909532E10ED}" srcOrd="1" destOrd="0" parTransId="{22B0DD50-29B8-4687-914E-D76AC97AB94A}" sibTransId="{2A487E08-DEF3-4D75-B1FC-3E3F4B1C4FBE}"/>
    <dgm:cxn modelId="{CD3273BD-CBD9-4579-BF03-4F40A8B5F807}" type="presOf" srcId="{40BFF0ED-64E2-459A-A26E-8D0018A04622}" destId="{121CE2F8-E67C-4BB2-8B7A-0153E465E37B}" srcOrd="0" destOrd="0" presId="urn:microsoft.com/office/officeart/2005/8/layout/process2"/>
    <dgm:cxn modelId="{78B5A30C-7116-428D-8283-4CF42E8E41DE}" srcId="{55CA8F6A-A719-4DC8-94AC-BDB5570A48AD}" destId="{F2F75C3A-57CD-4AD3-B5CD-0B3B753DCE42}" srcOrd="3" destOrd="0" parTransId="{C31C8313-E993-4C52-9014-3218BDC4C81E}" sibTransId="{567E395E-3AEA-4979-8F8C-AC6C319140E1}"/>
    <dgm:cxn modelId="{3AE5BA0D-8BA8-4A9D-A84B-609C87F32638}" type="presOf" srcId="{1AA495F1-22F8-4CE0-AB60-D4BF5CF0B5C2}" destId="{E46850DD-30B1-4E07-BA8C-37A41A53DFE8}" srcOrd="1" destOrd="0" presId="urn:microsoft.com/office/officeart/2005/8/layout/process2"/>
    <dgm:cxn modelId="{035BA03A-5391-41D8-BB45-FCBAFE141F3C}" srcId="{55CA8F6A-A719-4DC8-94AC-BDB5570A48AD}" destId="{40BFF0ED-64E2-459A-A26E-8D0018A04622}" srcOrd="0" destOrd="0" parTransId="{B27D7C8C-7DFF-4995-8F71-9224B4C39174}" sibTransId="{7BB888F9-38AC-491F-9767-A2740C7024A5}"/>
    <dgm:cxn modelId="{933E6F1D-982E-43F7-8FAA-04831289A818}" srcId="{55CA8F6A-A719-4DC8-94AC-BDB5570A48AD}" destId="{68286DF2-C8D0-49CC-B6E5-68100321D37D}" srcOrd="2" destOrd="0" parTransId="{A0A7AA3C-8892-4205-B4BC-75176D101489}" sibTransId="{1AA495F1-22F8-4CE0-AB60-D4BF5CF0B5C2}"/>
    <dgm:cxn modelId="{47CA5478-9B49-4DBB-8B6F-465520CED152}" type="presOf" srcId="{2A487E08-DEF3-4D75-B1FC-3E3F4B1C4FBE}" destId="{8A97E25A-0A74-4716-A683-AF7233C1526D}" srcOrd="1" destOrd="0" presId="urn:microsoft.com/office/officeart/2005/8/layout/process2"/>
    <dgm:cxn modelId="{3AC193F9-BECB-4166-A32E-6CE4F7BB7B0A}" type="presOf" srcId="{F2F75C3A-57CD-4AD3-B5CD-0B3B753DCE42}" destId="{EE9F6481-FF01-4BA4-8B38-DDB98608C279}" srcOrd="0" destOrd="0" presId="urn:microsoft.com/office/officeart/2005/8/layout/process2"/>
    <dgm:cxn modelId="{F9D25211-0E5A-48A6-930F-E1DBC868C38C}" type="presOf" srcId="{1AA495F1-22F8-4CE0-AB60-D4BF5CF0B5C2}" destId="{6B7C4112-A4A5-486A-A222-5AB02317598F}" srcOrd="0" destOrd="0" presId="urn:microsoft.com/office/officeart/2005/8/layout/process2"/>
    <dgm:cxn modelId="{BE559F70-7E63-432D-974C-2D7C7010B556}" type="presOf" srcId="{2A487E08-DEF3-4D75-B1FC-3E3F4B1C4FBE}" destId="{8300CE63-0666-44C2-AA28-E384327E64EF}" srcOrd="0" destOrd="0" presId="urn:microsoft.com/office/officeart/2005/8/layout/process2"/>
    <dgm:cxn modelId="{E85E1295-3411-4451-A07B-411F50B65BB0}" type="presOf" srcId="{7BB888F9-38AC-491F-9767-A2740C7024A5}" destId="{261EA25F-C933-4C09-B661-2E3993E0CA6F}" srcOrd="0" destOrd="0" presId="urn:microsoft.com/office/officeart/2005/8/layout/process2"/>
    <dgm:cxn modelId="{95A0800D-2A2A-46A9-AAA1-92A2EEA114A5}" type="presParOf" srcId="{71FD606C-BDF9-431F-B036-6ACA5D71E9FB}" destId="{121CE2F8-E67C-4BB2-8B7A-0153E465E37B}" srcOrd="0" destOrd="0" presId="urn:microsoft.com/office/officeart/2005/8/layout/process2"/>
    <dgm:cxn modelId="{C4C00027-8F58-4B6F-9A77-65FD42BC767B}" type="presParOf" srcId="{71FD606C-BDF9-431F-B036-6ACA5D71E9FB}" destId="{261EA25F-C933-4C09-B661-2E3993E0CA6F}" srcOrd="1" destOrd="0" presId="urn:microsoft.com/office/officeart/2005/8/layout/process2"/>
    <dgm:cxn modelId="{EDBDDF7D-BF58-4027-A938-1EB169532A81}" type="presParOf" srcId="{261EA25F-C933-4C09-B661-2E3993E0CA6F}" destId="{DCBDC0F0-6741-4C7F-BF09-E698C478B404}" srcOrd="0" destOrd="0" presId="urn:microsoft.com/office/officeart/2005/8/layout/process2"/>
    <dgm:cxn modelId="{F71EF061-3442-43DF-A5A0-AC82C21FEB3F}" type="presParOf" srcId="{71FD606C-BDF9-431F-B036-6ACA5D71E9FB}" destId="{DF9D484D-30C5-431E-8A5E-D67BA2C9E47C}" srcOrd="2" destOrd="0" presId="urn:microsoft.com/office/officeart/2005/8/layout/process2"/>
    <dgm:cxn modelId="{900F3173-4B70-4F87-9427-7FD1F34D44D3}" type="presParOf" srcId="{71FD606C-BDF9-431F-B036-6ACA5D71E9FB}" destId="{8300CE63-0666-44C2-AA28-E384327E64EF}" srcOrd="3" destOrd="0" presId="urn:microsoft.com/office/officeart/2005/8/layout/process2"/>
    <dgm:cxn modelId="{8A18865C-0626-45A6-9E88-D7544D622A89}" type="presParOf" srcId="{8300CE63-0666-44C2-AA28-E384327E64EF}" destId="{8A97E25A-0A74-4716-A683-AF7233C1526D}" srcOrd="0" destOrd="0" presId="urn:microsoft.com/office/officeart/2005/8/layout/process2"/>
    <dgm:cxn modelId="{6A59C5CB-4E92-4FD4-94B5-8BABDF16E478}" type="presParOf" srcId="{71FD606C-BDF9-431F-B036-6ACA5D71E9FB}" destId="{0E5A3EF4-3416-4C86-99FC-011750AFA9B5}" srcOrd="4" destOrd="0" presId="urn:microsoft.com/office/officeart/2005/8/layout/process2"/>
    <dgm:cxn modelId="{3A715E5B-33F5-4134-A7E2-C3BEA7B3656C}" type="presParOf" srcId="{71FD606C-BDF9-431F-B036-6ACA5D71E9FB}" destId="{6B7C4112-A4A5-486A-A222-5AB02317598F}" srcOrd="5" destOrd="0" presId="urn:microsoft.com/office/officeart/2005/8/layout/process2"/>
    <dgm:cxn modelId="{5C6DF977-996E-478C-B744-C703F4263347}" type="presParOf" srcId="{6B7C4112-A4A5-486A-A222-5AB02317598F}" destId="{E46850DD-30B1-4E07-BA8C-37A41A53DFE8}" srcOrd="0" destOrd="0" presId="urn:microsoft.com/office/officeart/2005/8/layout/process2"/>
    <dgm:cxn modelId="{5DC9A8AB-F384-4A4C-9816-71D1909633D2}" type="presParOf" srcId="{71FD606C-BDF9-431F-B036-6ACA5D71E9FB}" destId="{EE9F6481-FF01-4BA4-8B38-DDB98608C279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740337-140D-45D8-915B-2C748988524D}">
      <dsp:nvSpPr>
        <dsp:cNvPr id="0" name=""/>
        <dsp:cNvSpPr/>
      </dsp:nvSpPr>
      <dsp:spPr>
        <a:xfrm>
          <a:off x="4032449" y="534049"/>
          <a:ext cx="3168348" cy="136638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Дети рабынь</a:t>
          </a:r>
        </a:p>
        <a:p>
          <a:pPr lvl="0" algn="ctr">
            <a:spcBef>
              <a:spcPct val="0"/>
            </a:spcBef>
          </a:pP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2449" y="534049"/>
        <a:ext cx="3168348" cy="1366385"/>
      </dsp:txXfrm>
    </dsp:sp>
    <dsp:sp modelId="{1FDFA38E-6608-4BF7-83C0-D694A9887DFF}">
      <dsp:nvSpPr>
        <dsp:cNvPr id="0" name=""/>
        <dsp:cNvSpPr/>
      </dsp:nvSpPr>
      <dsp:spPr>
        <a:xfrm rot="4320000">
          <a:off x="6943697" y="884364"/>
          <a:ext cx="2289980" cy="2549527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Пиратство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 rot="4320000">
        <a:off x="6943697" y="884364"/>
        <a:ext cx="2289980" cy="2549527"/>
      </dsp:txXfrm>
    </dsp:sp>
    <dsp:sp modelId="{D5D4AE05-295A-407A-BBB9-8E7D8F1DBED8}">
      <dsp:nvSpPr>
        <dsp:cNvPr id="0" name=""/>
        <dsp:cNvSpPr/>
      </dsp:nvSpPr>
      <dsp:spPr>
        <a:xfrm rot="8640000">
          <a:off x="5320041" y="3877459"/>
          <a:ext cx="2969349" cy="158368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Долги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 rot="8640000">
        <a:off x="5320041" y="3877459"/>
        <a:ext cx="2969349" cy="1583682"/>
      </dsp:txXfrm>
    </dsp:sp>
    <dsp:sp modelId="{05432D19-F714-4912-824F-2C2B3724140C}">
      <dsp:nvSpPr>
        <dsp:cNvPr id="0" name=""/>
        <dsp:cNvSpPr/>
      </dsp:nvSpPr>
      <dsp:spPr>
        <a:xfrm rot="12960000">
          <a:off x="2993896" y="3718855"/>
          <a:ext cx="2289980" cy="1900890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Плен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 rot="12960000">
        <a:off x="2993896" y="3718855"/>
        <a:ext cx="2289980" cy="1900890"/>
      </dsp:txXfrm>
    </dsp:sp>
    <dsp:sp modelId="{6AEBEE60-E1F9-4396-BACA-DF18FF0EE610}">
      <dsp:nvSpPr>
        <dsp:cNvPr id="0" name=""/>
        <dsp:cNvSpPr/>
      </dsp:nvSpPr>
      <dsp:spPr>
        <a:xfrm rot="17280000">
          <a:off x="2549259" y="1102911"/>
          <a:ext cx="2289980" cy="261300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 приговору суда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17280000">
        <a:off x="2549259" y="1102911"/>
        <a:ext cx="2289980" cy="26130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ABA887-2BE2-46AC-B18E-9B506AC13536}">
      <dsp:nvSpPr>
        <dsp:cNvPr id="0" name=""/>
        <dsp:cNvSpPr/>
      </dsp:nvSpPr>
      <dsp:spPr>
        <a:xfrm>
          <a:off x="4366219" y="3184495"/>
          <a:ext cx="2358665" cy="23586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tx1"/>
            </a:solidFill>
          </a:endParaRPr>
        </a:p>
      </dsp:txBody>
      <dsp:txXfrm>
        <a:off x="4366219" y="3184495"/>
        <a:ext cx="2358665" cy="2358665"/>
      </dsp:txXfrm>
    </dsp:sp>
    <dsp:sp modelId="{6A3DD439-969D-4F9B-9211-B9D5FBE8AB4B}">
      <dsp:nvSpPr>
        <dsp:cNvPr id="0" name=""/>
        <dsp:cNvSpPr/>
      </dsp:nvSpPr>
      <dsp:spPr>
        <a:xfrm rot="10810174">
          <a:off x="1777310" y="4020186"/>
          <a:ext cx="2446529" cy="6722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E2067F-5C66-4C1B-B4C3-5C55E98668F9}">
      <dsp:nvSpPr>
        <dsp:cNvPr id="0" name=""/>
        <dsp:cNvSpPr/>
      </dsp:nvSpPr>
      <dsp:spPr>
        <a:xfrm>
          <a:off x="484659" y="3456383"/>
          <a:ext cx="2585311" cy="1792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Сельское хозяйство</a:t>
          </a:r>
          <a:endParaRPr lang="ru-RU" sz="3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84659" y="3456383"/>
        <a:ext cx="2585311" cy="1792585"/>
      </dsp:txXfrm>
    </dsp:sp>
    <dsp:sp modelId="{80D731C6-F40D-42A5-BA02-CF659045EB01}">
      <dsp:nvSpPr>
        <dsp:cNvPr id="0" name=""/>
        <dsp:cNvSpPr/>
      </dsp:nvSpPr>
      <dsp:spPr>
        <a:xfrm rot="13144507">
          <a:off x="2027307" y="2303159"/>
          <a:ext cx="2788584" cy="6722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AFB710-F494-44B1-A8BA-BC1C93F655D1}">
      <dsp:nvSpPr>
        <dsp:cNvPr id="0" name=""/>
        <dsp:cNvSpPr/>
      </dsp:nvSpPr>
      <dsp:spPr>
        <a:xfrm>
          <a:off x="700680" y="864100"/>
          <a:ext cx="3277003" cy="1792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Ремесленное производство</a:t>
          </a:r>
          <a:endParaRPr lang="ru-RU" sz="3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700680" y="864100"/>
        <a:ext cx="3277003" cy="1792585"/>
      </dsp:txXfrm>
    </dsp:sp>
    <dsp:sp modelId="{50569458-EEC3-42A6-9241-299399F6F657}">
      <dsp:nvSpPr>
        <dsp:cNvPr id="0" name=""/>
        <dsp:cNvSpPr/>
      </dsp:nvSpPr>
      <dsp:spPr>
        <a:xfrm rot="16200000">
          <a:off x="4465063" y="1642126"/>
          <a:ext cx="2160976" cy="6722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957125-CFA7-49BE-8CEC-5C339BAD39FD}">
      <dsp:nvSpPr>
        <dsp:cNvPr id="0" name=""/>
        <dsp:cNvSpPr/>
      </dsp:nvSpPr>
      <dsp:spPr>
        <a:xfrm>
          <a:off x="4248470" y="1455"/>
          <a:ext cx="2594162" cy="17925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Arial" pitchFamily="34" charset="0"/>
              <a:cs typeface="Arial" pitchFamily="34" charset="0"/>
            </a:rPr>
            <a:t>Домашняя прислуга</a:t>
          </a:r>
          <a:endParaRPr lang="ru-RU" sz="3200" b="1" kern="1200" dirty="0">
            <a:latin typeface="Arial" pitchFamily="34" charset="0"/>
            <a:cs typeface="Arial" pitchFamily="34" charset="0"/>
          </a:endParaRPr>
        </a:p>
      </dsp:txBody>
      <dsp:txXfrm>
        <a:off x="4248470" y="1455"/>
        <a:ext cx="2594162" cy="1792585"/>
      </dsp:txXfrm>
    </dsp:sp>
    <dsp:sp modelId="{2B1F61F7-CDB7-4A1C-AA01-B23FD0D32B11}">
      <dsp:nvSpPr>
        <dsp:cNvPr id="0" name=""/>
        <dsp:cNvSpPr/>
      </dsp:nvSpPr>
      <dsp:spPr>
        <a:xfrm rot="19362910">
          <a:off x="6338040" y="2430796"/>
          <a:ext cx="2609843" cy="6722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1ABEC0-1C23-40B2-9152-44202896DF43}">
      <dsp:nvSpPr>
        <dsp:cNvPr id="0" name=""/>
        <dsp:cNvSpPr/>
      </dsp:nvSpPr>
      <dsp:spPr>
        <a:xfrm>
          <a:off x="7560835" y="1080121"/>
          <a:ext cx="2240731" cy="1792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Рудники</a:t>
          </a:r>
          <a:r>
            <a:rPr lang="ru-RU" sz="3200" b="1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3200" b="1" kern="1200" dirty="0">
            <a:latin typeface="Arial" pitchFamily="34" charset="0"/>
            <a:cs typeface="Arial" pitchFamily="34" charset="0"/>
          </a:endParaRPr>
        </a:p>
      </dsp:txBody>
      <dsp:txXfrm>
        <a:off x="7560835" y="1080121"/>
        <a:ext cx="2240731" cy="1792585"/>
      </dsp:txXfrm>
    </dsp:sp>
    <dsp:sp modelId="{6E7534A9-FD54-4730-96A5-A31D4271E9B9}">
      <dsp:nvSpPr>
        <dsp:cNvPr id="0" name=""/>
        <dsp:cNvSpPr/>
      </dsp:nvSpPr>
      <dsp:spPr>
        <a:xfrm rot="21590582">
          <a:off x="6884054" y="4020305"/>
          <a:ext cx="2734998" cy="6722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2C7176-DC10-4F97-8977-65EC8BF6CEAF}">
      <dsp:nvSpPr>
        <dsp:cNvPr id="0" name=""/>
        <dsp:cNvSpPr/>
      </dsp:nvSpPr>
      <dsp:spPr>
        <a:xfrm>
          <a:off x="7992903" y="3456376"/>
          <a:ext cx="3252287" cy="1792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Гладиаторские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бои</a:t>
          </a:r>
          <a:endParaRPr lang="ru-RU" sz="3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7992903" y="3456376"/>
        <a:ext cx="3252287" cy="17925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ABA887-2BE2-46AC-B18E-9B506AC13536}">
      <dsp:nvSpPr>
        <dsp:cNvPr id="0" name=""/>
        <dsp:cNvSpPr/>
      </dsp:nvSpPr>
      <dsp:spPr>
        <a:xfrm>
          <a:off x="4398902" y="2835778"/>
          <a:ext cx="2708096" cy="27080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tx1"/>
            </a:solidFill>
          </a:endParaRPr>
        </a:p>
      </dsp:txBody>
      <dsp:txXfrm>
        <a:off x="4398902" y="2835778"/>
        <a:ext cx="2708096" cy="2708096"/>
      </dsp:txXfrm>
    </dsp:sp>
    <dsp:sp modelId="{6A3DD439-969D-4F9B-9211-B9D5FBE8AB4B}">
      <dsp:nvSpPr>
        <dsp:cNvPr id="0" name=""/>
        <dsp:cNvSpPr/>
      </dsp:nvSpPr>
      <dsp:spPr>
        <a:xfrm rot="11159946">
          <a:off x="1706931" y="3513157"/>
          <a:ext cx="2558310" cy="77180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E2067F-5C66-4C1B-B4C3-5C55E98668F9}">
      <dsp:nvSpPr>
        <dsp:cNvPr id="0" name=""/>
        <dsp:cNvSpPr/>
      </dsp:nvSpPr>
      <dsp:spPr>
        <a:xfrm>
          <a:off x="229776" y="2736296"/>
          <a:ext cx="2968320" cy="20581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u="none" strike="noStrike" kern="1200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был</a:t>
          </a:r>
          <a:r>
            <a:rPr lang="en-US" sz="3200" b="1" i="0" u="none" strike="noStrike" kern="1200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3200" b="1" i="0" u="none" strike="noStrike" kern="1200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наделен</a:t>
          </a:r>
          <a:r>
            <a:rPr lang="en-US" sz="3200" b="1" i="0" u="none" strike="noStrike" kern="1200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3200" b="1" i="0" u="none" strike="noStrike" kern="1200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участком</a:t>
          </a:r>
          <a:r>
            <a:rPr lang="en-US" sz="3200" b="1" i="0" u="none" strike="noStrike" kern="1200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 </a:t>
          </a:r>
          <a:r>
            <a:rPr lang="en-US" sz="3200" b="1" i="0" u="none" strike="noStrike" kern="1200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земли</a:t>
          </a:r>
          <a:r>
            <a:rPr lang="en-US" sz="3200" b="1" i="0" u="none" strike="noStrike" kern="1200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3200" b="1" i="0" u="none" strike="noStrike" kern="1200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для</a:t>
          </a:r>
          <a:r>
            <a:rPr lang="en-US" sz="3200" b="1" i="0" u="none" strike="noStrike" kern="1200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3200" b="1" i="0" u="none" strike="noStrike" kern="1200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ведения</a:t>
          </a:r>
          <a:r>
            <a:rPr lang="en-US" sz="3200" b="1" i="0" u="none" strike="noStrike" kern="1200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3200" b="1" i="0" u="none" strike="noStrike" kern="1200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хозяйства</a:t>
          </a:r>
          <a:r>
            <a:rPr lang="en-US" sz="3200" b="1" i="0" u="none" strike="noStrike" kern="1200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; </a:t>
          </a:r>
          <a:endParaRPr lang="ru-RU" sz="3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29776" y="2736296"/>
        <a:ext cx="2968320" cy="2058153"/>
      </dsp:txXfrm>
    </dsp:sp>
    <dsp:sp modelId="{80D731C6-F40D-42A5-BA02-CF659045EB01}">
      <dsp:nvSpPr>
        <dsp:cNvPr id="0" name=""/>
        <dsp:cNvSpPr/>
      </dsp:nvSpPr>
      <dsp:spPr>
        <a:xfrm rot="13897074">
          <a:off x="2769673" y="1635108"/>
          <a:ext cx="2530798" cy="77180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AFB710-F494-44B1-A8BA-BC1C93F655D1}">
      <dsp:nvSpPr>
        <dsp:cNvPr id="0" name=""/>
        <dsp:cNvSpPr/>
      </dsp:nvSpPr>
      <dsp:spPr>
        <a:xfrm>
          <a:off x="1368139" y="4"/>
          <a:ext cx="3762484" cy="20581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u="none" strike="noStrike" kern="1200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имел</a:t>
          </a:r>
          <a:r>
            <a:rPr lang="en-US" sz="3200" b="1" i="0" u="none" strike="noStrike" kern="1200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3200" b="1" i="0" u="none" strike="noStrike" kern="1200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свой</a:t>
          </a:r>
          <a:r>
            <a:rPr lang="en-US" sz="3200" b="1" i="0" u="none" strike="noStrike" kern="1200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3200" b="1" i="0" u="none" strike="noStrike" kern="1200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дом</a:t>
          </a:r>
          <a:r>
            <a:rPr lang="en-US" sz="3200" b="1" i="0" u="none" strike="noStrike" kern="1200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, </a:t>
          </a:r>
          <a:r>
            <a:rPr lang="en-US" sz="3200" b="1" i="0" u="none" strike="noStrike" kern="1200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семью</a:t>
          </a:r>
          <a:r>
            <a:rPr lang="en-US" sz="3200" b="1" i="0" u="none" strike="noStrike" kern="1200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; </a:t>
          </a:r>
          <a:endParaRPr lang="ru-RU" sz="3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368139" y="4"/>
        <a:ext cx="3762484" cy="2058153"/>
      </dsp:txXfrm>
    </dsp:sp>
    <dsp:sp modelId="{50569458-EEC3-42A6-9241-299399F6F657}">
      <dsp:nvSpPr>
        <dsp:cNvPr id="0" name=""/>
        <dsp:cNvSpPr/>
      </dsp:nvSpPr>
      <dsp:spPr>
        <a:xfrm rot="18300777">
          <a:off x="6104380" y="1612629"/>
          <a:ext cx="2367337" cy="77180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957125-CFA7-49BE-8CEC-5C339BAD39FD}">
      <dsp:nvSpPr>
        <dsp:cNvPr id="0" name=""/>
        <dsp:cNvSpPr/>
      </dsp:nvSpPr>
      <dsp:spPr>
        <a:xfrm>
          <a:off x="6048659" y="5"/>
          <a:ext cx="3837067" cy="20581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u="none" strike="noStrike" kern="1200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отдавал</a:t>
          </a:r>
          <a:r>
            <a:rPr lang="en-US" sz="3200" b="1" i="0" u="none" strike="noStrike" kern="1200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3200" b="1" i="0" u="none" strike="noStrike" kern="1200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своему</a:t>
          </a:r>
          <a:r>
            <a:rPr lang="en-US" sz="3200" b="1" i="0" u="none" strike="noStrike" kern="1200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3200" b="1" i="0" u="none" strike="noStrike" kern="1200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хозяину</a:t>
          </a:r>
          <a:r>
            <a:rPr lang="en-US" sz="3200" b="1" i="0" u="none" strike="noStrike" kern="1200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3200" b="1" i="0" u="none" strike="noStrike" kern="1200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только</a:t>
          </a:r>
          <a:r>
            <a:rPr lang="en-US" sz="3200" b="1" i="0" u="none" strike="noStrike" kern="1200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3200" b="1" i="0" u="none" strike="noStrike" kern="1200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часть</a:t>
          </a:r>
          <a:r>
            <a:rPr lang="en-US" sz="3200" b="1" i="0" u="none" strike="noStrike" kern="1200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3200" b="1" i="0" u="none" strike="noStrike" kern="1200" cap="none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урожая</a:t>
          </a:r>
          <a:r>
            <a:rPr lang="ru-RU" sz="3200" b="1" i="0" u="none" strike="noStrike" kern="1200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;</a:t>
          </a:r>
          <a:endParaRPr lang="ru-RU" sz="3200" b="1" kern="1200" dirty="0">
            <a:latin typeface="Arial" pitchFamily="34" charset="0"/>
            <a:cs typeface="Arial" pitchFamily="34" charset="0"/>
          </a:endParaRPr>
        </a:p>
      </dsp:txBody>
      <dsp:txXfrm>
        <a:off x="6048659" y="5"/>
        <a:ext cx="3837067" cy="2058153"/>
      </dsp:txXfrm>
    </dsp:sp>
    <dsp:sp modelId="{2B1F61F7-CDB7-4A1C-AA01-B23FD0D32B11}">
      <dsp:nvSpPr>
        <dsp:cNvPr id="0" name=""/>
        <dsp:cNvSpPr/>
      </dsp:nvSpPr>
      <dsp:spPr>
        <a:xfrm rot="21278637">
          <a:off x="7238650" y="3548993"/>
          <a:ext cx="2466876" cy="77180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1ABEC0-1C23-40B2-9152-44202896DF43}">
      <dsp:nvSpPr>
        <dsp:cNvPr id="0" name=""/>
        <dsp:cNvSpPr/>
      </dsp:nvSpPr>
      <dsp:spPr>
        <a:xfrm>
          <a:off x="8297291" y="2790685"/>
          <a:ext cx="2805700" cy="20581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u="none" strike="noStrike" kern="1200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рабов продавали  вместе с  их участками.</a:t>
          </a:r>
          <a:endParaRPr lang="ru-RU" sz="3200" b="1" kern="1200" dirty="0">
            <a:latin typeface="Arial" pitchFamily="34" charset="0"/>
            <a:cs typeface="Arial" pitchFamily="34" charset="0"/>
          </a:endParaRPr>
        </a:p>
      </dsp:txBody>
      <dsp:txXfrm>
        <a:off x="8297291" y="2790685"/>
        <a:ext cx="2805700" cy="205815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76B0C7-3E6B-4E5C-B4AC-56DE5CDB1AAC}">
      <dsp:nvSpPr>
        <dsp:cNvPr id="0" name=""/>
        <dsp:cNvSpPr/>
      </dsp:nvSpPr>
      <dsp:spPr>
        <a:xfrm rot="10800000">
          <a:off x="360057" y="743"/>
          <a:ext cx="10657148" cy="1453462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0936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/>
              <a:latin typeface="Arial" pitchFamily="34" charset="0"/>
              <a:cs typeface="Arial" pitchFamily="34" charset="0"/>
            </a:rPr>
            <a:t>Наказанных использовали на тяжелых работах  по подъёму воды в шахтах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 rot="10800000">
        <a:off x="360057" y="743"/>
        <a:ext cx="10657148" cy="1453462"/>
      </dsp:txXfrm>
    </dsp:sp>
    <dsp:sp modelId="{1E9750E9-3ED2-4157-9D6C-7542FF189862}">
      <dsp:nvSpPr>
        <dsp:cNvPr id="0" name=""/>
        <dsp:cNvSpPr/>
      </dsp:nvSpPr>
      <dsp:spPr>
        <a:xfrm>
          <a:off x="0" y="2"/>
          <a:ext cx="1453462" cy="14534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D26E6-FC8A-4857-9B09-8E42108E02A2}">
      <dsp:nvSpPr>
        <dsp:cNvPr id="0" name=""/>
        <dsp:cNvSpPr/>
      </dsp:nvSpPr>
      <dsp:spPr>
        <a:xfrm rot="10800000">
          <a:off x="360020" y="1888075"/>
          <a:ext cx="10657223" cy="1453462"/>
        </a:xfrm>
        <a:prstGeom prst="homePlat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0936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itchFamily="18" charset="0"/>
            </a:rPr>
            <a:t> </a:t>
          </a:r>
          <a:r>
            <a:rPr lang="ru-RU" sz="3200" b="1" kern="1200" dirty="0" smtClean="0">
              <a:latin typeface="Arial" pitchFamily="34" charset="0"/>
              <a:cs typeface="Arial" pitchFamily="34" charset="0"/>
            </a:rPr>
            <a:t>Других - делали гребцами на военных галерах. Что  бы они не сбежали, их приковывали к веслам.</a:t>
          </a:r>
          <a:endParaRPr lang="ru-RU" sz="30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360020" y="1888075"/>
        <a:ext cx="10657223" cy="1453462"/>
      </dsp:txXfrm>
    </dsp:sp>
    <dsp:sp modelId="{E4F06B5B-6988-44F0-9CD4-90FF35AC4299}">
      <dsp:nvSpPr>
        <dsp:cNvPr id="0" name=""/>
        <dsp:cNvSpPr/>
      </dsp:nvSpPr>
      <dsp:spPr>
        <a:xfrm>
          <a:off x="0" y="1872203"/>
          <a:ext cx="1453462" cy="145346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24C81-CB39-4F60-A668-1E503E6AA2EC}">
      <dsp:nvSpPr>
        <dsp:cNvPr id="0" name=""/>
        <dsp:cNvSpPr/>
      </dsp:nvSpPr>
      <dsp:spPr>
        <a:xfrm rot="10800000">
          <a:off x="504036" y="3775406"/>
          <a:ext cx="10369190" cy="1453462"/>
        </a:xfrm>
        <a:prstGeom prst="homePlat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40936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Arial" pitchFamily="34" charset="0"/>
              <a:cs typeface="Arial" pitchFamily="34" charset="0"/>
            </a:rPr>
            <a:t>Самыми тяжелыми были работы в каменоломнях, где рабы таскали тяжеленные глыбы.</a:t>
          </a:r>
          <a:endParaRPr lang="ru-RU" sz="32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504036" y="3775406"/>
        <a:ext cx="10369190" cy="1453462"/>
      </dsp:txXfrm>
    </dsp:sp>
    <dsp:sp modelId="{2C821CD3-8E0F-4F7D-900B-0EDDBA364415}">
      <dsp:nvSpPr>
        <dsp:cNvPr id="0" name=""/>
        <dsp:cNvSpPr/>
      </dsp:nvSpPr>
      <dsp:spPr>
        <a:xfrm>
          <a:off x="216027" y="3776150"/>
          <a:ext cx="1453462" cy="145346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1CE2F8-E67C-4BB2-8B7A-0153E465E37B}">
      <dsp:nvSpPr>
        <dsp:cNvPr id="0" name=""/>
        <dsp:cNvSpPr/>
      </dsp:nvSpPr>
      <dsp:spPr>
        <a:xfrm>
          <a:off x="0" y="583"/>
          <a:ext cx="11576400" cy="6993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Arial" pitchFamily="34" charset="0"/>
              <a:cs typeface="Arial" pitchFamily="34" charset="0"/>
            </a:rPr>
            <a:t>Главным источником рабов в Древнем Риме были войны</a:t>
          </a: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;  </a:t>
          </a:r>
          <a:endParaRPr lang="ru-RU" sz="3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583"/>
        <a:ext cx="11576400" cy="699326"/>
      </dsp:txXfrm>
    </dsp:sp>
    <dsp:sp modelId="{261EA25F-C933-4C09-B661-2E3993E0CA6F}">
      <dsp:nvSpPr>
        <dsp:cNvPr id="0" name=""/>
        <dsp:cNvSpPr/>
      </dsp:nvSpPr>
      <dsp:spPr>
        <a:xfrm rot="5375540">
          <a:off x="5677022" y="652560"/>
          <a:ext cx="229509" cy="4007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 rot="5375540">
        <a:off x="5677022" y="652560"/>
        <a:ext cx="229509" cy="400704"/>
      </dsp:txXfrm>
    </dsp:sp>
    <dsp:sp modelId="{DF9D484D-30C5-431E-8A5E-D67BA2C9E47C}">
      <dsp:nvSpPr>
        <dsp:cNvPr id="0" name=""/>
        <dsp:cNvSpPr/>
      </dsp:nvSpPr>
      <dsp:spPr>
        <a:xfrm>
          <a:off x="0" y="1005914"/>
          <a:ext cx="11593287" cy="10620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Arial" pitchFamily="34" charset="0"/>
              <a:cs typeface="Arial" pitchFamily="34" charset="0"/>
            </a:rPr>
            <a:t>Рабство являлось неотъемлемой частью римской жизни</a:t>
          </a: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;</a:t>
          </a:r>
          <a:endParaRPr lang="ru-RU" sz="3200" b="1" i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1005914"/>
        <a:ext cx="11593287" cy="1062052"/>
      </dsp:txXfrm>
    </dsp:sp>
    <dsp:sp modelId="{8300CE63-0666-44C2-AA28-E384327E64EF}">
      <dsp:nvSpPr>
        <dsp:cNvPr id="0" name=""/>
        <dsp:cNvSpPr/>
      </dsp:nvSpPr>
      <dsp:spPr>
        <a:xfrm rot="5400000">
          <a:off x="5685749" y="2015474"/>
          <a:ext cx="221789" cy="4007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5685749" y="2015474"/>
        <a:ext cx="221789" cy="400704"/>
      </dsp:txXfrm>
    </dsp:sp>
    <dsp:sp modelId="{0E5A3EF4-3416-4C86-99FC-011750AFA9B5}">
      <dsp:nvSpPr>
        <dsp:cNvPr id="0" name=""/>
        <dsp:cNvSpPr/>
      </dsp:nvSpPr>
      <dsp:spPr>
        <a:xfrm>
          <a:off x="0" y="2363686"/>
          <a:ext cx="11593287" cy="13929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Arial" pitchFamily="34" charset="0"/>
              <a:cs typeface="Arial" pitchFamily="34" charset="0"/>
            </a:rPr>
            <a:t>Труд рабов в имении римского землевладельца был самым тяжелым</a:t>
          </a:r>
          <a:r>
            <a:rPr lang="ru-RU" sz="3200" b="1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;</a:t>
          </a:r>
          <a:endParaRPr kumimoji="0" lang="ru-RU" sz="32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0" y="2363686"/>
        <a:ext cx="11593287" cy="1392900"/>
      </dsp:txXfrm>
    </dsp:sp>
    <dsp:sp modelId="{6B7C4112-A4A5-486A-A222-5AB02317598F}">
      <dsp:nvSpPr>
        <dsp:cNvPr id="0" name=""/>
        <dsp:cNvSpPr/>
      </dsp:nvSpPr>
      <dsp:spPr>
        <a:xfrm rot="5400000">
          <a:off x="5613642" y="3800237"/>
          <a:ext cx="366003" cy="4007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5613642" y="3800237"/>
        <a:ext cx="366003" cy="400704"/>
      </dsp:txXfrm>
    </dsp:sp>
    <dsp:sp modelId="{EE9F6481-FF01-4BA4-8B38-DDB98608C279}">
      <dsp:nvSpPr>
        <dsp:cNvPr id="0" name=""/>
        <dsp:cNvSpPr/>
      </dsp:nvSpPr>
      <dsp:spPr>
        <a:xfrm>
          <a:off x="0" y="4244591"/>
          <a:ext cx="11593287" cy="13742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Arial" pitchFamily="34" charset="0"/>
              <a:cs typeface="Arial" pitchFamily="34" charset="0"/>
            </a:rPr>
            <a:t>Рабам в доме богатых римлян жилось лучше, чем в имении, но все равно они оставались вещью, с которой хозяин мог поступить как угодно.</a:t>
          </a:r>
          <a:endParaRPr lang="ru-RU" sz="2800" b="1" i="0" kern="1200" dirty="0">
            <a:solidFill>
              <a:srgbClr val="00B05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0" y="4244591"/>
        <a:ext cx="11593287" cy="1374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28CC8-E67B-4358-8C38-09E46CBFF023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06AB9-2605-454E-BFE1-C0BC3AF57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419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4E3CAF4-3873-4C8D-9811-949617503CCA}" type="slidenum">
              <a:rPr lang="ru-RU">
                <a:solidFill>
                  <a:prstClr val="black"/>
                </a:solidFill>
              </a:rPr>
              <a:pPr eaLnBrk="1" hangingPunct="1"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18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4656218"/>
      </p:ext>
    </p:extLst>
  </p:cSld>
  <p:clrMapOvr>
    <a:masterClrMapping/>
  </p:clrMapOvr>
  <p:transition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91429"/>
      </p:ext>
    </p:extLst>
  </p:cSld>
  <p:clrMapOvr>
    <a:masterClrMapping/>
  </p:clrMapOvr>
  <p:transition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39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39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8451520"/>
      </p:ext>
    </p:extLst>
  </p:cSld>
  <p:clrMapOvr>
    <a:masterClrMapping/>
  </p:clrMapOvr>
  <p:transition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345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022205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721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328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328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328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4267124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748089"/>
            <a:ext cx="12189884" cy="11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B87B1-52FF-4A40-A2FC-0CF731538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1" y="-328613"/>
            <a:ext cx="9954684" cy="1189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032001" y="609601"/>
            <a:ext cx="4874684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09884" y="609601"/>
            <a:ext cx="48768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EBD84-7B3B-40DD-B902-A9BA2D1C6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917" y="334963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01133" y="2066925"/>
            <a:ext cx="508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84333" y="2066925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17F5A-91A8-4C77-B48F-0B92B3396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45109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6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0809141"/>
      </p:ext>
    </p:extLst>
  </p:cSld>
  <p:clrMapOvr>
    <a:masterClrMapping/>
  </p:clrMapOvr>
  <p:transition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7024066"/>
      </p:ext>
    </p:extLst>
  </p:cSld>
  <p:clrMapOvr>
    <a:masterClrMapping/>
  </p:clrMapOvr>
  <p:transition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8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8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6340316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950634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030959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80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9010234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6214034"/>
      </p:ext>
    </p:extLst>
  </p:cSld>
  <p:clrMapOvr>
    <a:masterClrMapping/>
  </p:clrMapOvr>
  <p:transition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1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5BE8-17D0-4A8C-AFF1-92B5A3DA1FDA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10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71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245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</p:sldLayoutIdLst>
  <p:transition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892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11" y="535625"/>
            <a:ext cx="6853767" cy="995676"/>
          </a:xfrm>
        </p:spPr>
        <p:txBody>
          <a:bodyPr wrap="square" tIns="25927">
            <a:spAutoFit/>
          </a:bodyPr>
          <a:lstStyle/>
          <a:p>
            <a:pPr marL="22545" algn="l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055440" y="2924944"/>
            <a:ext cx="5976664" cy="3820953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ctr" defTabSz="1023886">
              <a:spcBef>
                <a:spcPts val="196"/>
              </a:spcBef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</a:t>
            </a:r>
          </a:p>
          <a:p>
            <a:pPr marL="32690" algn="ctr" defTabSz="1023886">
              <a:spcBef>
                <a:spcPts val="196"/>
              </a:spcBef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«РАБЫ</a:t>
            </a:r>
          </a:p>
          <a:p>
            <a:pPr marL="32690" algn="ctr" defTabSz="1023886">
              <a:spcBef>
                <a:spcPts val="196"/>
              </a:spcBef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 И </a:t>
            </a:r>
          </a:p>
          <a:p>
            <a:pPr marL="32690" algn="ctr" defTabSz="1023886">
              <a:spcBef>
                <a:spcPts val="196"/>
              </a:spcBef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ГЛАДИАТОРЫ</a:t>
            </a: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32690" algn="ctr" defTabSz="1023886">
              <a:spcBef>
                <a:spcPts val="196"/>
              </a:spcBef>
              <a:defRPr/>
            </a:pPr>
            <a:endParaRPr lang="ru-RU" sz="4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941984" y="482845"/>
            <a:ext cx="1276349" cy="1276351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8"/>
            <a:ext cx="361587" cy="705567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l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4400" b="1" spc="18" dirty="0" smtClean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4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9941984" y="1196752"/>
            <a:ext cx="1276349" cy="452516"/>
          </a:xfrm>
          <a:prstGeom prst="rect">
            <a:avLst/>
          </a:prstGeom>
        </p:spPr>
        <p:txBody>
          <a:bodyPr wrap="square" lIns="0" tIns="21420" rIns="0" bIns="0">
            <a:spAutoFit/>
          </a:bodyPr>
          <a:lstStyle/>
          <a:p>
            <a:pPr algn="ctr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800" b="1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07368" y="2996952"/>
            <a:ext cx="576064" cy="28803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32770" name="AutoShape 2" descr="https://s0.slide-share.ru/s_slide/2b7d649884e826da0df36b8188f44a03/f2263d37-603a-44d5-8559-bf6f34fc7b1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Қазақстан жеріндегі тайпалық одақтар мен ежелгі мемлекетт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Қазақстан жеріндегі тайпалық одақтар мен ежелгі мемлекетт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Қазақстан жеріндегі тайпалық одақтар мен ежелгі мемлекетт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8" name="AutoShape 10" descr="Қазақстан жеріндегі тайпалық одақтар мен ежелгі мемлекетт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2" descr="Продавец и покупатель раба. Современная иллюстраци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096" y="2636912"/>
            <a:ext cx="4862818" cy="3296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345262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340768"/>
            <a:ext cx="5384800" cy="47854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 представлению свободных римлян, раб был вещью, которая находилась в полном распоряжении рабовладельца. Рабов не берегли, потому что их было много и стоили они дёшево.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27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РАБСТВО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22530" name="Picture 2" descr="Как жили рабы в Древнем Риме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2" y="1628800"/>
            <a:ext cx="5374779" cy="429982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980728"/>
            <a:ext cx="7200800" cy="540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У рабов полностью отсутствовала заинтересованность в результате своего труда, так как им не доставалось ничего. Побоями и жестоким обращением рабов нельзя было заставить хорошо работать, беречь хозяйский скот и орудия труда.</a:t>
            </a:r>
          </a:p>
          <a:p>
            <a:pPr algn="ctr"/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27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РАБСТВО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21506" name="Picture 2" descr="Как жили рабы в Древнем Риме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176" y="1052736"/>
            <a:ext cx="4238559" cy="550288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>
            <a:spLocks/>
          </p:cNvSpPr>
          <p:nvPr/>
        </p:nvSpPr>
        <p:spPr bwMode="auto">
          <a:xfrm>
            <a:off x="1" y="27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РАБСТВО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35760" y="1196752"/>
            <a:ext cx="518457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Рынки рабов.</a:t>
            </a:r>
          </a:p>
        </p:txBody>
      </p:sp>
      <p:sp>
        <p:nvSpPr>
          <p:cNvPr id="9" name="Стрелка вниз 8"/>
          <p:cNvSpPr/>
          <p:nvPr/>
        </p:nvSpPr>
        <p:spPr>
          <a:xfrm rot="3497302">
            <a:off x="2977541" y="1641279"/>
            <a:ext cx="605068" cy="1639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5360" y="3356992"/>
            <a:ext cx="518457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крупных городах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5735960" y="1916832"/>
            <a:ext cx="605068" cy="2088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03712" y="4437112"/>
            <a:ext cx="518457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центре Рима</a:t>
            </a:r>
          </a:p>
        </p:txBody>
      </p:sp>
      <p:sp>
        <p:nvSpPr>
          <p:cNvPr id="13" name="Стрелка вниз 12"/>
          <p:cNvSpPr/>
          <p:nvPr/>
        </p:nvSpPr>
        <p:spPr>
          <a:xfrm rot="19767694">
            <a:off x="8728098" y="1869643"/>
            <a:ext cx="605068" cy="1555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72064" y="3429000"/>
            <a:ext cx="518457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На острове Делос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5360" y="4077072"/>
            <a:ext cx="2792848" cy="137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55840" y="5229200"/>
            <a:ext cx="2769367" cy="144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653" t="5739" r="18720" b="5009"/>
          <a:stretch/>
        </p:blipFill>
        <p:spPr bwMode="auto">
          <a:xfrm>
            <a:off x="9192344" y="4293096"/>
            <a:ext cx="266429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>
          <a:xfrm>
            <a:off x="1583267" y="3068639"/>
            <a:ext cx="10363200" cy="1500187"/>
          </a:xfrm>
        </p:spPr>
        <p:txBody>
          <a:bodyPr/>
          <a:lstStyle/>
          <a:p>
            <a:endParaRPr lang="ru-RU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479376" y="980728"/>
          <a:ext cx="1142459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3" name="Picture 2" descr="C:\Users\Пользователь\Desktop\рабство урок\Рабство в риме\0_c535c_3f44072f_XX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9857" y="3894706"/>
            <a:ext cx="2448272" cy="269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" y="27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ПРИМЕНЕНИЕ РАБОВ В РИМЕ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ABA887-2BE2-46AC-B18E-9B506AC13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B6ABA887-2BE2-46AC-B18E-9B506AC13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3DD439-969D-4F9B-9211-B9D5FBE8A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6A3DD439-969D-4F9B-9211-B9D5FBE8A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E2067F-5C66-4C1B-B4C3-5C55E9866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44E2067F-5C66-4C1B-B4C3-5C55E98668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D731C6-F40D-42A5-BA02-CF659045E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80D731C6-F40D-42A5-BA02-CF659045E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AFB710-F494-44B1-A8BA-BC1C93F65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8DAFB710-F494-44B1-A8BA-BC1C93F655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569458-EEC3-42A6-9241-299399F6F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50569458-EEC3-42A6-9241-299399F6F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957125-CFA7-49BE-8CEC-5C339BAD3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FF957125-CFA7-49BE-8CEC-5C339BAD3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1F61F7-CDB7-4A1C-AA01-B23FD0D32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2B1F61F7-CDB7-4A1C-AA01-B23FD0D32B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1ABEC0-1C23-40B2-9152-44202896D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511ABEC0-1C23-40B2-9152-44202896DF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7534A9-FD54-4730-96A5-A31D4271E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6E7534A9-FD54-4730-96A5-A31D4271E9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2C7176-DC10-4F97-8977-65EC8BF6C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A92C7176-DC10-4F97-8977-65EC8BF6C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1" y="1196752"/>
            <a:ext cx="7704856" cy="51845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       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В I - II вв. н.э. стало очевидно, что труд рабов является невыгодным для хозяев. Многие рабовладельцы стали заменять рабов на арендаторов земли. Боясь восстания рабов и стремясь повысить урожаи, землевладельцы стали делить свои участки на мелкие владения и раздавать в аренду свободным беднякам. На этих участках арендаторы строили себе дома и занимались земледелием.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1" y="27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РАБСТВО В РИМЕ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s://thumbs.dreamstime.com/b/%D1%80%D0%B0%D0%B1-%D0%B2-%D1%86%D0%B5%D0%BF%D1%8F%D1%85-47701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6360" y="980728"/>
            <a:ext cx="1403996" cy="2952328"/>
          </a:xfrm>
          <a:prstGeom prst="rect">
            <a:avLst/>
          </a:prstGeom>
          <a:noFill/>
        </p:spPr>
      </p:pic>
      <p:pic>
        <p:nvPicPr>
          <p:cNvPr id="17412" name="Picture 4" descr="https://w7.pngwing.com/pngs/131/54/png-transparent-slavery-in-ancient-rome-youtube-bucket-mammal-carnivoran-vertebr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2618" y="4005064"/>
            <a:ext cx="3326021" cy="243305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07368" y="1196752"/>
            <a:ext cx="11305256" cy="23762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Мелких арендаторов земли стали называть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колонами.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За пользование землёй они вносили землевладельцу плату частью выращенного ими урожая.</a:t>
            </a:r>
          </a:p>
          <a:p>
            <a:endParaRPr lang="ru-RU" dirty="0"/>
          </a:p>
        </p:txBody>
      </p:sp>
      <p:pic>
        <p:nvPicPr>
          <p:cNvPr id="5" name="Picture 2" descr="23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043" y="3717033"/>
            <a:ext cx="5422900" cy="2787204"/>
          </a:xfrm>
          <a:prstGeom prst="rect">
            <a:avLst/>
          </a:prstGeom>
          <a:solidFill>
            <a:srgbClr val="E1D7DE"/>
          </a:solidFill>
          <a:ln w="38100" cmpd="thinThick" algn="ctr">
            <a:solidFill>
              <a:srgbClr val="F8F8F8"/>
            </a:solidFill>
            <a:miter lim="800000"/>
            <a:headEnd/>
            <a:tailEnd/>
          </a:ln>
        </p:spPr>
      </p:pic>
      <p:pic>
        <p:nvPicPr>
          <p:cNvPr id="6" name="Picture 5" descr="IMGP164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00" y="3717032"/>
            <a:ext cx="5088565" cy="281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" y="27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РАБСТВО В РИМЕ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1344" y="1052736"/>
            <a:ext cx="11521280" cy="18002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9800" b="1" dirty="0" smtClean="0">
                <a:latin typeface="Arial" pitchFamily="34" charset="0"/>
                <a:cs typeface="Arial" pitchFamily="34" charset="0"/>
              </a:rPr>
              <a:t>              Постепенно число рабов сокращалось: одних отпустили на свободу – вольноотпущенник, это раб, получивший свободу по воле господина, других продали в чужие страны и т.д.</a:t>
            </a:r>
          </a:p>
          <a:p>
            <a:endParaRPr lang="ru-RU" sz="8800" dirty="0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27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РАБСТВО В РИМЕ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53250" name="Picture 2" descr="https://ds04.infourok.ru/uploads/ex/0584/0011a53b-fbb4f0ec/img5.jpg"/>
          <p:cNvPicPr>
            <a:picLocks noChangeAspect="1" noChangeArrowheads="1"/>
          </p:cNvPicPr>
          <p:nvPr/>
        </p:nvPicPr>
        <p:blipFill>
          <a:blip r:embed="rId2" cstate="print"/>
          <a:srcRect l="16267" t="43049" r="20734" b="17051"/>
          <a:stretch>
            <a:fillRect/>
          </a:stretch>
        </p:blipFill>
        <p:spPr bwMode="auto">
          <a:xfrm>
            <a:off x="2207568" y="3284984"/>
            <a:ext cx="7776864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3352" y="3789040"/>
            <a:ext cx="11497277" cy="26642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8800" b="1" dirty="0" smtClean="0">
                <a:latin typeface="Arial" pitchFamily="34" charset="0"/>
                <a:cs typeface="Arial" pitchFamily="34" charset="0"/>
              </a:rPr>
              <a:t>Некоторые рабовладельцы стали давать рабам небольшие участки земли, орудия труда, семена, разрешали им обзаводиться семьями и строить жилища. Таких рабов стали называть </a:t>
            </a:r>
            <a:r>
              <a:rPr lang="ru-RU" sz="8800" b="1" i="1" dirty="0" smtClean="0">
                <a:latin typeface="Arial" pitchFamily="34" charset="0"/>
                <a:cs typeface="Arial" pitchFamily="34" charset="0"/>
              </a:rPr>
              <a:t>«рабами с хижинами».</a:t>
            </a:r>
            <a:r>
              <a:rPr lang="ru-RU" sz="8800" b="1" dirty="0" smtClean="0">
                <a:latin typeface="Arial" pitchFamily="34" charset="0"/>
                <a:cs typeface="Arial" pitchFamily="34" charset="0"/>
              </a:rPr>
              <a:t>  Но они не были свободными, так как их жизнь зависела от воли хозяев.</a:t>
            </a:r>
          </a:p>
          <a:p>
            <a:endParaRPr lang="ru-RU" sz="8800" dirty="0"/>
          </a:p>
        </p:txBody>
      </p:sp>
      <p:pic>
        <p:nvPicPr>
          <p:cNvPr id="8" name="Google Shape;124;p18"/>
          <p:cNvPicPr preferRelativeResize="0">
            <a:picLocks/>
          </p:cNvPicPr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335360" y="1124744"/>
            <a:ext cx="5663869" cy="22802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ject 2"/>
          <p:cNvSpPr>
            <a:spLocks/>
          </p:cNvSpPr>
          <p:nvPr/>
        </p:nvSpPr>
        <p:spPr bwMode="auto">
          <a:xfrm>
            <a:off x="1" y="27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РАБСТВО В РИМЕ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55298" name="Picture 2" descr="https://mysovets.ru/uploads/posts/2020-08/15987792106jpe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048" y="1196752"/>
            <a:ext cx="4752528" cy="221147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>
          <a:xfrm>
            <a:off x="1583267" y="3068639"/>
            <a:ext cx="10363200" cy="1500187"/>
          </a:xfrm>
        </p:spPr>
        <p:txBody>
          <a:bodyPr/>
          <a:lstStyle/>
          <a:p>
            <a:endParaRPr lang="ru-RU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479376" y="980728"/>
          <a:ext cx="1142459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bject 2"/>
          <p:cNvSpPr>
            <a:spLocks/>
          </p:cNvSpPr>
          <p:nvPr/>
        </p:nvSpPr>
        <p:spPr bwMode="auto">
          <a:xfrm>
            <a:off x="1" y="27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«РАБЫ С ХИЖИНАМИ» 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ABA887-2BE2-46AC-B18E-9B506AC13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B6ABA887-2BE2-46AC-B18E-9B506AC13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3DD439-969D-4F9B-9211-B9D5FBE8A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6A3DD439-969D-4F9B-9211-B9D5FBE8A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E2067F-5C66-4C1B-B4C3-5C55E9866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44E2067F-5C66-4C1B-B4C3-5C55E98668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D731C6-F40D-42A5-BA02-CF659045E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80D731C6-F40D-42A5-BA02-CF659045E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AFB710-F494-44B1-A8BA-BC1C93F65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8DAFB710-F494-44B1-A8BA-BC1C93F655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569458-EEC3-42A6-9241-299399F6F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50569458-EEC3-42A6-9241-299399F6F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957125-CFA7-49BE-8CEC-5C339BAD3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FF957125-CFA7-49BE-8CEC-5C339BAD3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1F61F7-CDB7-4A1C-AA01-B23FD0D32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2B1F61F7-CDB7-4A1C-AA01-B23FD0D32B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1ABEC0-1C23-40B2-9152-44202896D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511ABEC0-1C23-40B2-9152-44202896DF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124744"/>
            <a:ext cx="5384800" cy="53285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Одним из мерил богатства в Древнем Риме было количество земли, которым владел человек.                              У состоятельных римлян было одно, а порой и несколько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имений – обширных земельных владений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– в разных частях Италии.</a:t>
            </a:r>
          </a:p>
          <a:p>
            <a:pPr algn="ctr"/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27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РАБСТВО В РИМЕ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7" name="Рисунок 4" descr="117399853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6" y="1268760"/>
            <a:ext cx="5616624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5" descr="1_____Moroc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4072" y="4005064"/>
            <a:ext cx="475252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551384" y="1196754"/>
            <a:ext cx="11137237" cy="830997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РАБСТВО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551384" y="2420888"/>
            <a:ext cx="11233247" cy="830997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РАБСТВО В РИМЕ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479376" y="3789041"/>
            <a:ext cx="11233248" cy="830997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ЖИЗНЬ РАБОВ</a:t>
            </a:r>
            <a:endParaRPr lang="ru-RU" sz="5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1" y="27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79376" y="5085184"/>
            <a:ext cx="11233248" cy="830997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РАБЫ В ИМЕНИИ</a:t>
            </a:r>
            <a:endParaRPr lang="ru-RU" sz="5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991977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3645024"/>
            <a:ext cx="11449272" cy="259228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В имениях в основном выращивали оливки и виноград. Но для того, чтобы имение приносило доход, в нем должен был кто-то работать. Дешевле всего обходились рабы. Их было много, и стоили они недорого. Обычно в каждом имении трудилось 15 – 20 рабов. 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27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РАБСТВО В РИМЕ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i.ytimg.com/vi/Q_fTuP_5yP4/hq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54" r="13494" b="15426"/>
          <a:stretch/>
        </p:blipFill>
        <p:spPr bwMode="auto">
          <a:xfrm>
            <a:off x="3503712" y="980728"/>
            <a:ext cx="4872640" cy="244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thumbs.gfycat.com/AggravatingTeemingBeardeddragon-size_restric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2304" y="908720"/>
            <a:ext cx="2952750" cy="2381250"/>
          </a:xfrm>
          <a:prstGeom prst="rect">
            <a:avLst/>
          </a:prstGeom>
          <a:noFill/>
        </p:spPr>
      </p:pic>
      <p:pic>
        <p:nvPicPr>
          <p:cNvPr id="13316" name="Picture 4" descr="https://im0-tub-ru.yandex.net/i?id=5fd082962bb094bf1ee59068c11c7f7a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52" y="1196752"/>
            <a:ext cx="2868488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168" y="3105316"/>
            <a:ext cx="4049267" cy="3027074"/>
          </a:xfrm>
          <a:prstGeom prst="rect">
            <a:avLst/>
          </a:prstGeom>
          <a:solidFill>
            <a:srgbClr val="E1D7DE"/>
          </a:solidFill>
          <a:ln w="38100" cmpd="thinThick" algn="ctr">
            <a:solidFill>
              <a:srgbClr val="F8F8F8"/>
            </a:solidFill>
            <a:miter lim="800000"/>
            <a:headEnd/>
            <a:tailEnd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" y="27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РАБСТВО В РИМЕ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344" y="1124744"/>
            <a:ext cx="1180931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иметь ни одного раба считалось признаком крайней нищеты. В домах богатых людей рабов было очень много.</a:t>
            </a: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360" y="5013176"/>
            <a:ext cx="705678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Подумайте чем могли заниматься рабы в доме (имении)? </a:t>
            </a:r>
            <a:endParaRPr lang="ru-RU" sz="1000" b="1" dirty="0"/>
          </a:p>
        </p:txBody>
      </p:sp>
      <p:pic>
        <p:nvPicPr>
          <p:cNvPr id="9" name="Picture 6" descr="https://supercurioso.com/wp-content/uploads/2017/07/Lo-m%C3%A1s-curioso-de-las-mujeres-en-la-Antigua-Roma-e14989214017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91"/>
          <a:stretch/>
        </p:blipFill>
        <p:spPr bwMode="auto">
          <a:xfrm>
            <a:off x="5015880" y="2996952"/>
            <a:ext cx="2106242" cy="190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4.bp.blogspot.com/--XknAU_gG9Q/WLQjFeKaCXI/AAAAAAAAb8w/cPVMppvhKHUXIdB_1OuSkMt-gZT6RNSXACLcB/s1600/drevnie-rimljane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384" y="2996952"/>
            <a:ext cx="3888432" cy="187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>
            <a:spLocks/>
          </p:cNvSpPr>
          <p:nvPr/>
        </p:nvSpPr>
        <p:spPr bwMode="auto">
          <a:xfrm>
            <a:off x="1" y="27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РАБСТВО В РИМЕ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95800" y="980728"/>
            <a:ext cx="518457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УБИРАЛИ ПОМЕЩЕНИЕ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63552" y="1772816"/>
            <a:ext cx="511256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ГОТОВИЛИ ПИЩУ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3352" y="2492896"/>
            <a:ext cx="669674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ПРИСЛУЖИВАЛИ ЗА СТОЛОМ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3352" y="3356992"/>
            <a:ext cx="734481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ПЕЛИ, ТАНЦЕВАЛИ, РАЗВЛЕКАЛИ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5360" y="4149080"/>
            <a:ext cx="511256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РАБ-ВРАЧ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5360" y="5013176"/>
            <a:ext cx="511256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РАБ-БИБЛИОТЕКАРЬ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7368" y="5733256"/>
            <a:ext cx="511256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РАБ-СЕКРЕТАРЬ</a:t>
            </a:r>
          </a:p>
        </p:txBody>
      </p:sp>
      <p:pic>
        <p:nvPicPr>
          <p:cNvPr id="15" name="Рисунок 14" descr="https://videouroki.net/videouroki/conspekty/istdrmira5/55-rabstvo-v-drievniem-rimie.files/image00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06" t="16364" r="79280" b="49091"/>
          <a:stretch>
            <a:fillRect/>
          </a:stretch>
        </p:blipFill>
        <p:spPr bwMode="auto">
          <a:xfrm>
            <a:off x="9696400" y="980728"/>
            <a:ext cx="1152128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videouroki.net/videouroki/conspekty/istdrmira5/55-rabstvo-v-drievniem-rimie.files/image00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06" t="60000" r="79280" b="5455"/>
          <a:stretch>
            <a:fillRect/>
          </a:stretch>
        </p:blipFill>
        <p:spPr bwMode="auto">
          <a:xfrm>
            <a:off x="407368" y="1052736"/>
            <a:ext cx="1152128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videouroki.net/videouroki/conspekty/istdrmira5/55-rabstvo-v-drievniem-rimie.files/image00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27" t="16364" r="53155" b="49091"/>
          <a:stretch>
            <a:fillRect/>
          </a:stretch>
        </p:blipFill>
        <p:spPr bwMode="auto">
          <a:xfrm>
            <a:off x="10272464" y="2276872"/>
            <a:ext cx="1512168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s://videouroki.net/videouroki/conspekty/istdrmira5/55-rabstvo-v-drievniem-rimie.files/image00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27" t="58182" r="53155" b="5455"/>
          <a:stretch>
            <a:fillRect/>
          </a:stretch>
        </p:blipFill>
        <p:spPr bwMode="auto">
          <a:xfrm>
            <a:off x="7536160" y="1844824"/>
            <a:ext cx="1512168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s://videouroki.net/videouroki/conspekty/istdrmira5/55-rabstvo-v-drievniem-rimie.files/image00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052" t="58182" r="27931" b="5455"/>
          <a:stretch>
            <a:fillRect/>
          </a:stretch>
        </p:blipFill>
        <p:spPr bwMode="auto">
          <a:xfrm>
            <a:off x="6168008" y="4365104"/>
            <a:ext cx="1440160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s://videouroki.net/videouroki/conspekty/istdrmira5/55-rabstvo-v-drievniem-rimie.files/image00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052" t="20001" r="27931" b="47273"/>
          <a:stretch>
            <a:fillRect/>
          </a:stretch>
        </p:blipFill>
        <p:spPr bwMode="auto">
          <a:xfrm>
            <a:off x="10128448" y="4797152"/>
            <a:ext cx="1440160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s://videouroki.net/videouroki/conspekty/istdrmira5/55-rabstvo-v-drievniem-rimie.files/image00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276" t="1820" r="2707" b="7274"/>
          <a:stretch>
            <a:fillRect/>
          </a:stretch>
        </p:blipFill>
        <p:spPr bwMode="auto">
          <a:xfrm>
            <a:off x="8256240" y="2780928"/>
            <a:ext cx="1440160" cy="36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980728"/>
            <a:ext cx="5904656" cy="514544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Хозяин земли редко посещал свои владения. Обычно он жил в Риме и приезжал только, чтобы проверить, все ли в порядке, и отдохнуть от суетливой городской жизни. Всеми работами в имении руководил назначенный господином раб-управляющий. </a:t>
            </a:r>
          </a:p>
          <a:p>
            <a:pPr algn="ctr"/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27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РАБСТВО В РИМЕ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161" r="40441"/>
          <a:stretch/>
        </p:blipFill>
        <p:spPr bwMode="auto">
          <a:xfrm>
            <a:off x="6816080" y="1184707"/>
            <a:ext cx="4308329" cy="454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3933056"/>
            <a:ext cx="11593288" cy="255315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Раб-управляющий следил за тем, чтобы в любую пору года рабы трудились от зари до зари. В теплую погоду – на поле, в виноградниках и оливковых рощах. Зимой – в доме. Невольники чинили орудия труда, плели корзины, вили веревки.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27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РАБСТВО В РИМЕ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ageiron.ru/wp-content/uploads/2017/09/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7528" y="908720"/>
            <a:ext cx="8260154" cy="296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052736"/>
            <a:ext cx="5904656" cy="52565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На содержание рабов землевладелец старался тратить как можно меньше. Пища невольников была простой и грубой. Одежда состояла из рубахи, которую выдавали раз в год, короткого плаща и сандалий на деревянной подошве, которые менялись один раз в два года.</a:t>
            </a:r>
          </a:p>
          <a:p>
            <a:pPr algn="ctr"/>
            <a:endParaRPr lang="ru-RU" dirty="0"/>
          </a:p>
        </p:txBody>
      </p:sp>
      <p:pic>
        <p:nvPicPr>
          <p:cNvPr id="6" name="Picture 2" descr="https://i.pinimg.com/236x/5c/09/b8/5c09b8aa947220d136a46282f024b113--roma-antigua-invic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124744"/>
            <a:ext cx="3429248" cy="494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" y="27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РАБСТВО В РИМЕ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344" y="1124744"/>
            <a:ext cx="5803056" cy="53285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Жили рабы в крохотных комнатах, в которых не было даже очага. Римляне считали, что раб каждый день должен уставать до такой степени, чтобы не думать ни о чем кроме сна, поэтому главной «мебелью» в такой комнате была кровать из досок. Но часто не было и ее.</a:t>
            </a:r>
          </a:p>
          <a:p>
            <a:pPr algn="ctr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27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РАБСТВО В РИМЕ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60418" name="Picture 2" descr="https://avatars.mds.yandex.net/get-zen_doc/1525719/pub_5cf929fc5bac9100b0d4197b_5cf936d6e24ab100bce1c9b2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040" y="3573016"/>
            <a:ext cx="5145088" cy="2622789"/>
          </a:xfrm>
          <a:prstGeom prst="rect">
            <a:avLst/>
          </a:prstGeom>
          <a:noFill/>
        </p:spPr>
      </p:pic>
      <p:pic>
        <p:nvPicPr>
          <p:cNvPr id="60420" name="Picture 4" descr="https://ds04.infourok.ru/uploads/ex/00f3/00051d8a-90ed6f36/img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2104" y="1052736"/>
            <a:ext cx="3960440" cy="242950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456040" y="908720"/>
            <a:ext cx="4896545" cy="5400600"/>
          </a:xfrm>
          <a:prstGeom prst="wedgeRoundRectCallout">
            <a:avLst>
              <a:gd name="adj1" fmla="val -103493"/>
              <a:gd name="adj2" fmla="val -349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3200" dirty="0"/>
              <a:t>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«Теперь я буду говорить о том, какими орудиями труда обрабатываются поля. Их три вида: 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«мычащие» – быки; «немые» – плуги, повозки, лопаты; «говорящие» – рабы».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7408" y="5589240"/>
            <a:ext cx="4714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имский ученый Варрон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1" y="27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РАБСТВО В РИМЕ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0" name="Picture 7" descr="1235634849f58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400" y="1556792"/>
            <a:ext cx="3240360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335361" y="3543301"/>
            <a:ext cx="11305256" cy="3014663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Принудить рабов к тяжелому  труду можно было лишь с помощью наказаний.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 малейшую провинность надсмотрщики применяли телесные наказания - рабов били и пороли.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Наиболее непокорных отправляли на особо тяжелые работы.</a:t>
            </a:r>
          </a:p>
        </p:txBody>
      </p:sp>
      <p:pic>
        <p:nvPicPr>
          <p:cNvPr id="20486" name="Picture 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2144" y="1124744"/>
            <a:ext cx="4363823" cy="2090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6" descr="https://cs10.pikabu.ru/post_img/2018/08/20/8/1534770450122587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376" y="980728"/>
            <a:ext cx="3789420" cy="22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light-dark.net/im0photos/20160222/T1456132823a10731f95e6c737a87d0b17a5bdcecfcimage.jpg?w=550&amp;h=350&amp;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1824" y="1340768"/>
            <a:ext cx="2489773" cy="149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" y="27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РАБСТВО В РИМЕ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>
            <a:spLocks/>
          </p:cNvSpPr>
          <p:nvPr/>
        </p:nvSpPr>
        <p:spPr bwMode="auto">
          <a:xfrm>
            <a:off x="1" y="27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РАБСТВО В РИМЕ</a:t>
            </a:r>
            <a:endParaRPr lang="ru-RU" sz="5400" dirty="0">
              <a:solidFill>
                <a:schemeClr val="bg1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479376" y="908720"/>
          <a:ext cx="11377264" cy="5229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196752"/>
            <a:ext cx="5918448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Он родился свободным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Под отеческим кровом,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Но в железные цепи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Был врагами закован.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Он теперь на чужбине,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Он теперь не свободен –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Никогда не увидит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Он Отчизны просторы.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27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РАБСТВО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ds04.infourok.ru/uploads/ex/003c/0015ab1b-46305eea/1/img4.jpg"/>
          <p:cNvPicPr>
            <a:picLocks noChangeAspect="1" noChangeArrowheads="1"/>
          </p:cNvPicPr>
          <p:nvPr/>
        </p:nvPicPr>
        <p:blipFill>
          <a:blip r:embed="rId2" cstate="print"/>
          <a:srcRect l="2362" t="21650" r="75329" b="34250"/>
          <a:stretch>
            <a:fillRect/>
          </a:stretch>
        </p:blipFill>
        <p:spPr bwMode="auto">
          <a:xfrm>
            <a:off x="6528048" y="1916832"/>
            <a:ext cx="2232248" cy="3528392"/>
          </a:xfrm>
          <a:prstGeom prst="rect">
            <a:avLst/>
          </a:prstGeom>
          <a:noFill/>
        </p:spPr>
      </p:pic>
      <p:pic>
        <p:nvPicPr>
          <p:cNvPr id="33796" name="Picture 4" descr="https://www.meme-arsenal.com/memes/44482f83368b58ef116fb0c0d519fc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4312" y="1484784"/>
            <a:ext cx="3057304" cy="2709634"/>
          </a:xfrm>
          <a:prstGeom prst="rect">
            <a:avLst/>
          </a:prstGeom>
          <a:noFill/>
        </p:spPr>
      </p:pic>
      <p:pic>
        <p:nvPicPr>
          <p:cNvPr id="33798" name="Picture 6" descr="http://s3.amazonaws.com/darkroom-cdn/2015/04/AP-Spain-Holy-Week-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0336" y="4725144"/>
            <a:ext cx="2537247" cy="168938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263352" y="908719"/>
            <a:ext cx="11665296" cy="2952329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 smtClean="0">
                <a:solidFill>
                  <a:srgbClr val="CC0000"/>
                </a:solidFill>
                <a:effectLst/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Римское правительство также имело рабов.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Одни поддерживали в порядке здания, мосты и акведуки.  Другие были государственными служащими, помогая управлять страной. Некоторые из них становились весьма могущественными и влиятельными людьми.</a:t>
            </a:r>
          </a:p>
        </p:txBody>
      </p:sp>
      <p:pic>
        <p:nvPicPr>
          <p:cNvPr id="22536" name="Picture 8" descr="Рисунок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385" y="4077072"/>
            <a:ext cx="10621433" cy="2592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object 2"/>
          <p:cNvSpPr>
            <a:spLocks/>
          </p:cNvSpPr>
          <p:nvPr/>
        </p:nvSpPr>
        <p:spPr bwMode="auto">
          <a:xfrm>
            <a:off x="1" y="27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РАБСТВО В РИМЕ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0" y="1071564"/>
            <a:ext cx="6191251" cy="5572125"/>
          </a:xfrm>
        </p:spPr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4100" b="1" i="1" dirty="0" smtClean="0"/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100" b="1" dirty="0" smtClean="0">
                <a:solidFill>
                  <a:srgbClr val="FFFF00"/>
                </a:solidFill>
              </a:rPr>
              <a:t>     </a:t>
            </a:r>
            <a:r>
              <a:rPr lang="ru-RU" sz="4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лишенный свободы</a:t>
            </a: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100" b="1" dirty="0" smtClean="0">
                <a:solidFill>
                  <a:srgbClr val="FFFF00"/>
                </a:solidFill>
              </a:rPr>
              <a:t>     </a:t>
            </a:r>
            <a:r>
              <a:rPr lang="ru-RU" sz="4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бесправный</a:t>
            </a: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нет семьи</a:t>
            </a: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нет дома</a:t>
            </a: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орудие труда</a:t>
            </a: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товар             </a:t>
            </a:r>
            <a:r>
              <a:rPr lang="ru-RU" sz="4100" b="1" dirty="0" smtClean="0">
                <a:solidFill>
                  <a:srgbClr val="FFFF00"/>
                </a:solidFill>
              </a:rPr>
              <a:t>                              </a:t>
            </a: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endParaRPr lang="ru-RU" sz="41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476751" y="3571876"/>
            <a:ext cx="1714500" cy="785813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4-конечная звезда 14"/>
          <p:cNvSpPr/>
          <p:nvPr/>
        </p:nvSpPr>
        <p:spPr>
          <a:xfrm>
            <a:off x="285752" y="2071688"/>
            <a:ext cx="476249" cy="342900"/>
          </a:xfrm>
          <a:prstGeom prst="star4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285752" y="2786063"/>
            <a:ext cx="476249" cy="342900"/>
          </a:xfrm>
          <a:prstGeom prst="star4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190500" y="5000625"/>
            <a:ext cx="476251" cy="342900"/>
          </a:xfrm>
          <a:prstGeom prst="star4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285752" y="4214813"/>
            <a:ext cx="476249" cy="342900"/>
          </a:xfrm>
          <a:prstGeom prst="star4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285752" y="3500438"/>
            <a:ext cx="476249" cy="342900"/>
          </a:xfrm>
          <a:prstGeom prst="star4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190500" y="5643563"/>
            <a:ext cx="476251" cy="342900"/>
          </a:xfrm>
          <a:prstGeom prst="star4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4-конечная звезда 21"/>
          <p:cNvSpPr/>
          <p:nvPr/>
        </p:nvSpPr>
        <p:spPr>
          <a:xfrm>
            <a:off x="7334251" y="2143125"/>
            <a:ext cx="476249" cy="342900"/>
          </a:xfrm>
          <a:prstGeom prst="star4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4-конечная звезда 22"/>
          <p:cNvSpPr/>
          <p:nvPr/>
        </p:nvSpPr>
        <p:spPr>
          <a:xfrm>
            <a:off x="7334251" y="2928938"/>
            <a:ext cx="476249" cy="342900"/>
          </a:xfrm>
          <a:prstGeom prst="star4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4-конечная звезда 23"/>
          <p:cNvSpPr/>
          <p:nvPr/>
        </p:nvSpPr>
        <p:spPr>
          <a:xfrm>
            <a:off x="7334251" y="3500438"/>
            <a:ext cx="476249" cy="342900"/>
          </a:xfrm>
          <a:prstGeom prst="star4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4-конечная звезда 24"/>
          <p:cNvSpPr/>
          <p:nvPr/>
        </p:nvSpPr>
        <p:spPr>
          <a:xfrm>
            <a:off x="7334251" y="4286250"/>
            <a:ext cx="476249" cy="342900"/>
          </a:xfrm>
          <a:prstGeom prst="star4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4-конечная звезда 25"/>
          <p:cNvSpPr/>
          <p:nvPr/>
        </p:nvSpPr>
        <p:spPr>
          <a:xfrm>
            <a:off x="7334251" y="5143500"/>
            <a:ext cx="476249" cy="342900"/>
          </a:xfrm>
          <a:prstGeom prst="star4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28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381752" y="3240793"/>
            <a:ext cx="54292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унижения</a:t>
            </a:r>
          </a:p>
          <a:p>
            <a:pPr eaLnBrk="0" hangingPunct="0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 </a:t>
            </a:r>
            <a:r>
              <a:rPr 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905751" y="1882775"/>
            <a:ext cx="383116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оскорбления</a:t>
            </a:r>
          </a:p>
          <a:p>
            <a:pPr eaLnBrk="0" hangingPunct="0"/>
            <a:endParaRPr lang="ru-RU" dirty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8286751" y="2668589"/>
            <a:ext cx="3619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насмешки</a:t>
            </a:r>
          </a:p>
          <a:p>
            <a:pPr eaLnBrk="0" hangingPunct="0"/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9239251" y="4046538"/>
            <a:ext cx="2372783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пытки</a:t>
            </a:r>
          </a:p>
          <a:p>
            <a:pPr eaLnBrk="0" hangingPunct="0"/>
            <a:endParaRPr lang="ru-RU" sz="32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8286751" y="4956175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казни</a:t>
            </a:r>
            <a:endParaRPr lang="ru-RU" sz="36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7" name="object 2"/>
          <p:cNvSpPr>
            <a:spLocks/>
          </p:cNvSpPr>
          <p:nvPr/>
        </p:nvSpPr>
        <p:spPr bwMode="auto">
          <a:xfrm>
            <a:off x="1" y="27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РАБСТВО В РИМЕ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39816" y="980728"/>
            <a:ext cx="36004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РАБ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5127" grpId="0"/>
      <p:bldP spid="5128" grpId="0"/>
      <p:bldP spid="5129" grpId="0"/>
      <p:bldP spid="5130" grpId="0"/>
      <p:bldP spid="51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63352" y="836712"/>
          <a:ext cx="11593288" cy="5879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2"/>
          <p:cNvSpPr>
            <a:spLocks/>
          </p:cNvSpPr>
          <p:nvPr/>
        </p:nvSpPr>
        <p:spPr bwMode="auto">
          <a:xfrm>
            <a:off x="1" y="3"/>
            <a:ext cx="12177184" cy="7647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CE2F8-E67C-4BB2-8B7A-0153E46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21CE2F8-E67C-4BB2-8B7A-0153E465E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1EA25F-C933-4C09-B661-2E3993E0C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61EA25F-C933-4C09-B661-2E3993E0C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9D484D-30C5-431E-8A5E-D67BA2C9E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F9D484D-30C5-431E-8A5E-D67BA2C9E4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00CE63-0666-44C2-AA28-E384327E6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8300CE63-0666-44C2-AA28-E384327E6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5A3EF4-3416-4C86-99FC-011750AFA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0E5A3EF4-3416-4C86-99FC-011750AFA9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7C4112-A4A5-486A-A222-5AB023175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6B7C4112-A4A5-486A-A222-5AB0231759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9F6481-FF01-4BA4-8B38-DDB98608C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EE9F6481-FF01-4BA4-8B38-DDB98608C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17118"/>
            <a:ext cx="7439655" cy="645151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4000" dirty="0" smtClean="0"/>
              <a:t>  ЗАДАНИЯ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10897870" y="337250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930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§41.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159 – 160.</a:t>
            </a: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5447929" y="1196752"/>
            <a:ext cx="1385387" cy="100727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9360365" y="1700808"/>
            <a:ext cx="1385387" cy="100727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1583500" y="1700808"/>
            <a:ext cx="1344149" cy="1080120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6" name="Freeform 42"/>
          <p:cNvSpPr>
            <a:spLocks noEditPoints="1"/>
          </p:cNvSpPr>
          <p:nvPr/>
        </p:nvSpPr>
        <p:spPr bwMode="auto">
          <a:xfrm>
            <a:off x="9552384" y="1844824"/>
            <a:ext cx="1056117" cy="792088"/>
          </a:xfrm>
          <a:custGeom>
            <a:avLst/>
            <a:gdLst>
              <a:gd name="T0" fmla="*/ 122 w 419"/>
              <a:gd name="T1" fmla="*/ 141 h 491"/>
              <a:gd name="T2" fmla="*/ 156 w 419"/>
              <a:gd name="T3" fmla="*/ 239 h 491"/>
              <a:gd name="T4" fmla="*/ 169 w 419"/>
              <a:gd name="T5" fmla="*/ 276 h 491"/>
              <a:gd name="T6" fmla="*/ 194 w 419"/>
              <a:gd name="T7" fmla="*/ 293 h 491"/>
              <a:gd name="T8" fmla="*/ 220 w 419"/>
              <a:gd name="T9" fmla="*/ 276 h 491"/>
              <a:gd name="T10" fmla="*/ 233 w 419"/>
              <a:gd name="T11" fmla="*/ 239 h 491"/>
              <a:gd name="T12" fmla="*/ 266 w 419"/>
              <a:gd name="T13" fmla="*/ 141 h 491"/>
              <a:gd name="T14" fmla="*/ 194 w 419"/>
              <a:gd name="T15" fmla="*/ 283 h 491"/>
              <a:gd name="T16" fmla="*/ 207 w 419"/>
              <a:gd name="T17" fmla="*/ 276 h 491"/>
              <a:gd name="T18" fmla="*/ 223 w 419"/>
              <a:gd name="T19" fmla="*/ 263 h 491"/>
              <a:gd name="T20" fmla="*/ 169 w 419"/>
              <a:gd name="T21" fmla="*/ 266 h 491"/>
              <a:gd name="T22" fmla="*/ 165 w 419"/>
              <a:gd name="T23" fmla="*/ 244 h 491"/>
              <a:gd name="T24" fmla="*/ 223 w 419"/>
              <a:gd name="T25" fmla="*/ 263 h 491"/>
              <a:gd name="T26" fmla="*/ 223 w 419"/>
              <a:gd name="T27" fmla="*/ 235 h 491"/>
              <a:gd name="T28" fmla="*/ 199 w 419"/>
              <a:gd name="T29" fmla="*/ 168 h 491"/>
              <a:gd name="T30" fmla="*/ 221 w 419"/>
              <a:gd name="T31" fmla="*/ 134 h 491"/>
              <a:gd name="T32" fmla="*/ 194 w 419"/>
              <a:gd name="T33" fmla="*/ 159 h 491"/>
              <a:gd name="T34" fmla="*/ 168 w 419"/>
              <a:gd name="T35" fmla="*/ 134 h 491"/>
              <a:gd name="T36" fmla="*/ 190 w 419"/>
              <a:gd name="T37" fmla="*/ 168 h 491"/>
              <a:gd name="T38" fmla="*/ 165 w 419"/>
              <a:gd name="T39" fmla="*/ 235 h 491"/>
              <a:gd name="T40" fmla="*/ 132 w 419"/>
              <a:gd name="T41" fmla="*/ 141 h 491"/>
              <a:gd name="T42" fmla="*/ 257 w 419"/>
              <a:gd name="T43" fmla="*/ 141 h 491"/>
              <a:gd name="T44" fmla="*/ 407 w 419"/>
              <a:gd name="T45" fmla="*/ 250 h 491"/>
              <a:gd name="T46" fmla="*/ 374 w 419"/>
              <a:gd name="T47" fmla="*/ 183 h 491"/>
              <a:gd name="T48" fmla="*/ 374 w 419"/>
              <a:gd name="T49" fmla="*/ 118 h 491"/>
              <a:gd name="T50" fmla="*/ 193 w 419"/>
              <a:gd name="T51" fmla="*/ 0 h 491"/>
              <a:gd name="T52" fmla="*/ 61 w 419"/>
              <a:gd name="T53" fmla="*/ 288 h 491"/>
              <a:gd name="T54" fmla="*/ 72 w 419"/>
              <a:gd name="T55" fmla="*/ 454 h 491"/>
              <a:gd name="T56" fmla="*/ 197 w 419"/>
              <a:gd name="T57" fmla="*/ 491 h 491"/>
              <a:gd name="T58" fmla="*/ 259 w 419"/>
              <a:gd name="T59" fmla="*/ 480 h 491"/>
              <a:gd name="T60" fmla="*/ 345 w 419"/>
              <a:gd name="T61" fmla="*/ 413 h 491"/>
              <a:gd name="T62" fmla="*/ 378 w 419"/>
              <a:gd name="T63" fmla="*/ 391 h 491"/>
              <a:gd name="T64" fmla="*/ 378 w 419"/>
              <a:gd name="T65" fmla="*/ 360 h 491"/>
              <a:gd name="T66" fmla="*/ 388 w 419"/>
              <a:gd name="T67" fmla="*/ 339 h 491"/>
              <a:gd name="T68" fmla="*/ 394 w 419"/>
              <a:gd name="T69" fmla="*/ 319 h 491"/>
              <a:gd name="T70" fmla="*/ 390 w 419"/>
              <a:gd name="T71" fmla="*/ 304 h 491"/>
              <a:gd name="T72" fmla="*/ 409 w 419"/>
              <a:gd name="T73" fmla="*/ 289 h 491"/>
              <a:gd name="T74" fmla="*/ 407 w 419"/>
              <a:gd name="T75" fmla="*/ 250 h 491"/>
              <a:gd name="T76" fmla="*/ 385 w 419"/>
              <a:gd name="T77" fmla="*/ 286 h 491"/>
              <a:gd name="T78" fmla="*/ 380 w 419"/>
              <a:gd name="T79" fmla="*/ 307 h 491"/>
              <a:gd name="T80" fmla="*/ 385 w 419"/>
              <a:gd name="T81" fmla="*/ 317 h 491"/>
              <a:gd name="T82" fmla="*/ 376 w 419"/>
              <a:gd name="T83" fmla="*/ 331 h 491"/>
              <a:gd name="T84" fmla="*/ 375 w 419"/>
              <a:gd name="T85" fmla="*/ 344 h 491"/>
              <a:gd name="T86" fmla="*/ 369 w 419"/>
              <a:gd name="T87" fmla="*/ 365 h 491"/>
              <a:gd name="T88" fmla="*/ 347 w 419"/>
              <a:gd name="T89" fmla="*/ 404 h 491"/>
              <a:gd name="T90" fmla="*/ 261 w 419"/>
              <a:gd name="T91" fmla="*/ 386 h 491"/>
              <a:gd name="T92" fmla="*/ 250 w 419"/>
              <a:gd name="T93" fmla="*/ 476 h 491"/>
              <a:gd name="T94" fmla="*/ 89 w 419"/>
              <a:gd name="T95" fmla="*/ 307 h 491"/>
              <a:gd name="T96" fmla="*/ 9 w 419"/>
              <a:gd name="T97" fmla="*/ 167 h 491"/>
              <a:gd name="T98" fmla="*/ 193 w 419"/>
              <a:gd name="T99" fmla="*/ 9 h 491"/>
              <a:gd name="T100" fmla="*/ 365 w 419"/>
              <a:gd name="T101" fmla="*/ 120 h 491"/>
              <a:gd name="T102" fmla="*/ 365 w 419"/>
              <a:gd name="T103" fmla="*/ 180 h 491"/>
              <a:gd name="T104" fmla="*/ 399 w 419"/>
              <a:gd name="T105" fmla="*/ 255 h 491"/>
              <a:gd name="T106" fmla="*/ 405 w 419"/>
              <a:gd name="T107" fmla="*/ 28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7" name="Freeform 116"/>
          <p:cNvSpPr>
            <a:spLocks noEditPoints="1"/>
          </p:cNvSpPr>
          <p:nvPr/>
        </p:nvSpPr>
        <p:spPr bwMode="auto">
          <a:xfrm>
            <a:off x="5591944" y="1412776"/>
            <a:ext cx="1056117" cy="576064"/>
          </a:xfrm>
          <a:custGeom>
            <a:avLst/>
            <a:gdLst>
              <a:gd name="T0" fmla="*/ 566 w 641"/>
              <a:gd name="T1" fmla="*/ 533 h 653"/>
              <a:gd name="T2" fmla="*/ 525 w 641"/>
              <a:gd name="T3" fmla="*/ 323 h 653"/>
              <a:gd name="T4" fmla="*/ 439 w 641"/>
              <a:gd name="T5" fmla="*/ 267 h 653"/>
              <a:gd name="T6" fmla="*/ 381 w 641"/>
              <a:gd name="T7" fmla="*/ 61 h 653"/>
              <a:gd name="T8" fmla="*/ 259 w 641"/>
              <a:gd name="T9" fmla="*/ 61 h 653"/>
              <a:gd name="T10" fmla="*/ 202 w 641"/>
              <a:gd name="T11" fmla="*/ 267 h 653"/>
              <a:gd name="T12" fmla="*/ 115 w 641"/>
              <a:gd name="T13" fmla="*/ 323 h 653"/>
              <a:gd name="T14" fmla="*/ 74 w 641"/>
              <a:gd name="T15" fmla="*/ 533 h 653"/>
              <a:gd name="T16" fmla="*/ 0 w 641"/>
              <a:gd name="T17" fmla="*/ 592 h 653"/>
              <a:gd name="T18" fmla="*/ 122 w 641"/>
              <a:gd name="T19" fmla="*/ 592 h 653"/>
              <a:gd name="T20" fmla="*/ 162 w 641"/>
              <a:gd name="T21" fmla="*/ 382 h 653"/>
              <a:gd name="T22" fmla="*/ 188 w 641"/>
              <a:gd name="T23" fmla="*/ 382 h 653"/>
              <a:gd name="T24" fmla="*/ 173 w 641"/>
              <a:gd name="T25" fmla="*/ 592 h 653"/>
              <a:gd name="T26" fmla="*/ 295 w 641"/>
              <a:gd name="T27" fmla="*/ 592 h 653"/>
              <a:gd name="T28" fmla="*/ 233 w 641"/>
              <a:gd name="T29" fmla="*/ 531 h 653"/>
              <a:gd name="T30" fmla="*/ 237 w 641"/>
              <a:gd name="T31" fmla="*/ 323 h 653"/>
              <a:gd name="T32" fmla="*/ 294 w 641"/>
              <a:gd name="T33" fmla="*/ 116 h 653"/>
              <a:gd name="T34" fmla="*/ 346 w 641"/>
              <a:gd name="T35" fmla="*/ 116 h 653"/>
              <a:gd name="T36" fmla="*/ 404 w 641"/>
              <a:gd name="T37" fmla="*/ 323 h 653"/>
              <a:gd name="T38" fmla="*/ 408 w 641"/>
              <a:gd name="T39" fmla="*/ 531 h 653"/>
              <a:gd name="T40" fmla="*/ 346 w 641"/>
              <a:gd name="T41" fmla="*/ 592 h 653"/>
              <a:gd name="T42" fmla="*/ 468 w 641"/>
              <a:gd name="T43" fmla="*/ 592 h 653"/>
              <a:gd name="T44" fmla="*/ 452 w 641"/>
              <a:gd name="T45" fmla="*/ 382 h 653"/>
              <a:gd name="T46" fmla="*/ 478 w 641"/>
              <a:gd name="T47" fmla="*/ 382 h 653"/>
              <a:gd name="T48" fmla="*/ 519 w 641"/>
              <a:gd name="T49" fmla="*/ 592 h 653"/>
              <a:gd name="T50" fmla="*/ 641 w 641"/>
              <a:gd name="T51" fmla="*/ 592 h 653"/>
              <a:gd name="T52" fmla="*/ 108 w 641"/>
              <a:gd name="T53" fmla="*/ 592 h 653"/>
              <a:gd name="T54" fmla="*/ 14 w 641"/>
              <a:gd name="T55" fmla="*/ 592 h 653"/>
              <a:gd name="T56" fmla="*/ 108 w 641"/>
              <a:gd name="T57" fmla="*/ 592 h 653"/>
              <a:gd name="T58" fmla="*/ 234 w 641"/>
              <a:gd name="T59" fmla="*/ 639 h 653"/>
              <a:gd name="T60" fmla="*/ 234 w 641"/>
              <a:gd name="T61" fmla="*/ 545 h 653"/>
              <a:gd name="T62" fmla="*/ 223 w 641"/>
              <a:gd name="T63" fmla="*/ 323 h 653"/>
              <a:gd name="T64" fmla="*/ 129 w 641"/>
              <a:gd name="T65" fmla="*/ 323 h 653"/>
              <a:gd name="T66" fmla="*/ 223 w 641"/>
              <a:gd name="T67" fmla="*/ 323 h 653"/>
              <a:gd name="T68" fmla="*/ 320 w 641"/>
              <a:gd name="T69" fmla="*/ 14 h 653"/>
              <a:gd name="T70" fmla="*/ 320 w 641"/>
              <a:gd name="T71" fmla="*/ 108 h 653"/>
              <a:gd name="T72" fmla="*/ 454 w 641"/>
              <a:gd name="T73" fmla="*/ 592 h 653"/>
              <a:gd name="T74" fmla="*/ 360 w 641"/>
              <a:gd name="T75" fmla="*/ 592 h 653"/>
              <a:gd name="T76" fmla="*/ 454 w 641"/>
              <a:gd name="T77" fmla="*/ 592 h 653"/>
              <a:gd name="T78" fmla="*/ 464 w 641"/>
              <a:gd name="T79" fmla="*/ 276 h 653"/>
              <a:gd name="T80" fmla="*/ 464 w 641"/>
              <a:gd name="T81" fmla="*/ 369 h 653"/>
              <a:gd name="T82" fmla="*/ 580 w 641"/>
              <a:gd name="T83" fmla="*/ 639 h 653"/>
              <a:gd name="T84" fmla="*/ 580 w 641"/>
              <a:gd name="T85" fmla="*/ 545 h 653"/>
              <a:gd name="T86" fmla="*/ 580 w 641"/>
              <a:gd name="T87" fmla="*/ 639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1" h="653">
                <a:moveTo>
                  <a:pt x="580" y="531"/>
                </a:moveTo>
                <a:cubicBezTo>
                  <a:pt x="575" y="531"/>
                  <a:pt x="571" y="532"/>
                  <a:pt x="566" y="533"/>
                </a:cubicBezTo>
                <a:cubicBezTo>
                  <a:pt x="491" y="377"/>
                  <a:pt x="491" y="377"/>
                  <a:pt x="491" y="377"/>
                </a:cubicBezTo>
                <a:cubicBezTo>
                  <a:pt x="511" y="367"/>
                  <a:pt x="525" y="346"/>
                  <a:pt x="525" y="323"/>
                </a:cubicBezTo>
                <a:cubicBezTo>
                  <a:pt x="525" y="289"/>
                  <a:pt x="498" y="262"/>
                  <a:pt x="464" y="262"/>
                </a:cubicBezTo>
                <a:cubicBezTo>
                  <a:pt x="455" y="262"/>
                  <a:pt x="447" y="264"/>
                  <a:pt x="439" y="267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72" y="97"/>
                  <a:pt x="381" y="80"/>
                  <a:pt x="381" y="61"/>
                </a:cubicBezTo>
                <a:cubicBezTo>
                  <a:pt x="381" y="28"/>
                  <a:pt x="354" y="0"/>
                  <a:pt x="320" y="0"/>
                </a:cubicBezTo>
                <a:cubicBezTo>
                  <a:pt x="287" y="0"/>
                  <a:pt x="259" y="28"/>
                  <a:pt x="259" y="61"/>
                </a:cubicBezTo>
                <a:cubicBezTo>
                  <a:pt x="259" y="80"/>
                  <a:pt x="268" y="97"/>
                  <a:pt x="282" y="109"/>
                </a:cubicBezTo>
                <a:cubicBezTo>
                  <a:pt x="202" y="267"/>
                  <a:pt x="202" y="267"/>
                  <a:pt x="202" y="267"/>
                </a:cubicBezTo>
                <a:cubicBezTo>
                  <a:pt x="194" y="264"/>
                  <a:pt x="185" y="262"/>
                  <a:pt x="176" y="262"/>
                </a:cubicBezTo>
                <a:cubicBezTo>
                  <a:pt x="143" y="262"/>
                  <a:pt x="115" y="289"/>
                  <a:pt x="115" y="323"/>
                </a:cubicBezTo>
                <a:cubicBezTo>
                  <a:pt x="115" y="346"/>
                  <a:pt x="129" y="367"/>
                  <a:pt x="149" y="377"/>
                </a:cubicBezTo>
                <a:cubicBezTo>
                  <a:pt x="74" y="533"/>
                  <a:pt x="74" y="533"/>
                  <a:pt x="74" y="533"/>
                </a:cubicBezTo>
                <a:cubicBezTo>
                  <a:pt x="70" y="532"/>
                  <a:pt x="65" y="531"/>
                  <a:pt x="61" y="531"/>
                </a:cubicBezTo>
                <a:cubicBezTo>
                  <a:pt x="27" y="531"/>
                  <a:pt x="0" y="558"/>
                  <a:pt x="0" y="592"/>
                </a:cubicBezTo>
                <a:cubicBezTo>
                  <a:pt x="0" y="625"/>
                  <a:pt x="27" y="653"/>
                  <a:pt x="61" y="653"/>
                </a:cubicBezTo>
                <a:cubicBezTo>
                  <a:pt x="94" y="653"/>
                  <a:pt x="122" y="625"/>
                  <a:pt x="122" y="592"/>
                </a:cubicBezTo>
                <a:cubicBezTo>
                  <a:pt x="122" y="568"/>
                  <a:pt x="108" y="547"/>
                  <a:pt x="87" y="537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167" y="383"/>
                  <a:pt x="171" y="383"/>
                  <a:pt x="176" y="383"/>
                </a:cubicBezTo>
                <a:cubicBezTo>
                  <a:pt x="180" y="383"/>
                  <a:pt x="184" y="383"/>
                  <a:pt x="188" y="382"/>
                </a:cubicBezTo>
                <a:cubicBezTo>
                  <a:pt x="219" y="533"/>
                  <a:pt x="219" y="533"/>
                  <a:pt x="219" y="533"/>
                </a:cubicBezTo>
                <a:cubicBezTo>
                  <a:pt x="192" y="540"/>
                  <a:pt x="173" y="564"/>
                  <a:pt x="173" y="592"/>
                </a:cubicBezTo>
                <a:cubicBezTo>
                  <a:pt x="173" y="625"/>
                  <a:pt x="200" y="653"/>
                  <a:pt x="234" y="653"/>
                </a:cubicBezTo>
                <a:cubicBezTo>
                  <a:pt x="267" y="653"/>
                  <a:pt x="295" y="625"/>
                  <a:pt x="295" y="592"/>
                </a:cubicBezTo>
                <a:cubicBezTo>
                  <a:pt x="295" y="558"/>
                  <a:pt x="267" y="531"/>
                  <a:pt x="234" y="531"/>
                </a:cubicBezTo>
                <a:cubicBezTo>
                  <a:pt x="233" y="531"/>
                  <a:pt x="233" y="531"/>
                  <a:pt x="233" y="531"/>
                </a:cubicBezTo>
                <a:cubicBezTo>
                  <a:pt x="202" y="378"/>
                  <a:pt x="202" y="378"/>
                  <a:pt x="202" y="378"/>
                </a:cubicBezTo>
                <a:cubicBezTo>
                  <a:pt x="222" y="368"/>
                  <a:pt x="237" y="347"/>
                  <a:pt x="237" y="323"/>
                </a:cubicBezTo>
                <a:cubicBezTo>
                  <a:pt x="237" y="303"/>
                  <a:pt x="228" y="286"/>
                  <a:pt x="213" y="275"/>
                </a:cubicBezTo>
                <a:cubicBezTo>
                  <a:pt x="294" y="116"/>
                  <a:pt x="294" y="116"/>
                  <a:pt x="294" y="116"/>
                </a:cubicBezTo>
                <a:cubicBezTo>
                  <a:pt x="302" y="120"/>
                  <a:pt x="311" y="122"/>
                  <a:pt x="320" y="122"/>
                </a:cubicBezTo>
                <a:cubicBezTo>
                  <a:pt x="330" y="122"/>
                  <a:pt x="338" y="120"/>
                  <a:pt x="346" y="116"/>
                </a:cubicBezTo>
                <a:cubicBezTo>
                  <a:pt x="427" y="275"/>
                  <a:pt x="427" y="275"/>
                  <a:pt x="427" y="275"/>
                </a:cubicBezTo>
                <a:cubicBezTo>
                  <a:pt x="413" y="286"/>
                  <a:pt x="404" y="303"/>
                  <a:pt x="404" y="323"/>
                </a:cubicBezTo>
                <a:cubicBezTo>
                  <a:pt x="404" y="347"/>
                  <a:pt x="418" y="368"/>
                  <a:pt x="439" y="378"/>
                </a:cubicBezTo>
                <a:cubicBezTo>
                  <a:pt x="408" y="531"/>
                  <a:pt x="408" y="531"/>
                  <a:pt x="408" y="531"/>
                </a:cubicBezTo>
                <a:cubicBezTo>
                  <a:pt x="408" y="531"/>
                  <a:pt x="407" y="531"/>
                  <a:pt x="407" y="531"/>
                </a:cubicBezTo>
                <a:cubicBezTo>
                  <a:pt x="373" y="531"/>
                  <a:pt x="346" y="558"/>
                  <a:pt x="346" y="592"/>
                </a:cubicBezTo>
                <a:cubicBezTo>
                  <a:pt x="346" y="625"/>
                  <a:pt x="373" y="653"/>
                  <a:pt x="407" y="653"/>
                </a:cubicBezTo>
                <a:cubicBezTo>
                  <a:pt x="440" y="653"/>
                  <a:pt x="468" y="625"/>
                  <a:pt x="468" y="592"/>
                </a:cubicBezTo>
                <a:cubicBezTo>
                  <a:pt x="468" y="564"/>
                  <a:pt x="448" y="540"/>
                  <a:pt x="422" y="533"/>
                </a:cubicBezTo>
                <a:cubicBezTo>
                  <a:pt x="452" y="382"/>
                  <a:pt x="452" y="382"/>
                  <a:pt x="452" y="382"/>
                </a:cubicBezTo>
                <a:cubicBezTo>
                  <a:pt x="456" y="383"/>
                  <a:pt x="460" y="383"/>
                  <a:pt x="464" y="383"/>
                </a:cubicBezTo>
                <a:cubicBezTo>
                  <a:pt x="469" y="383"/>
                  <a:pt x="474" y="383"/>
                  <a:pt x="478" y="382"/>
                </a:cubicBezTo>
                <a:cubicBezTo>
                  <a:pt x="553" y="537"/>
                  <a:pt x="553" y="537"/>
                  <a:pt x="553" y="537"/>
                </a:cubicBezTo>
                <a:cubicBezTo>
                  <a:pt x="533" y="547"/>
                  <a:pt x="519" y="568"/>
                  <a:pt x="519" y="592"/>
                </a:cubicBezTo>
                <a:cubicBezTo>
                  <a:pt x="519" y="625"/>
                  <a:pt x="546" y="653"/>
                  <a:pt x="580" y="653"/>
                </a:cubicBezTo>
                <a:cubicBezTo>
                  <a:pt x="613" y="653"/>
                  <a:pt x="641" y="625"/>
                  <a:pt x="641" y="592"/>
                </a:cubicBezTo>
                <a:cubicBezTo>
                  <a:pt x="641" y="558"/>
                  <a:pt x="613" y="531"/>
                  <a:pt x="580" y="531"/>
                </a:cubicBezTo>
                <a:close/>
                <a:moveTo>
                  <a:pt x="108" y="592"/>
                </a:moveTo>
                <a:cubicBezTo>
                  <a:pt x="108" y="618"/>
                  <a:pt x="87" y="639"/>
                  <a:pt x="61" y="639"/>
                </a:cubicBezTo>
                <a:cubicBezTo>
                  <a:pt x="35" y="639"/>
                  <a:pt x="14" y="618"/>
                  <a:pt x="14" y="592"/>
                </a:cubicBezTo>
                <a:cubicBezTo>
                  <a:pt x="14" y="566"/>
                  <a:pt x="35" y="545"/>
                  <a:pt x="61" y="545"/>
                </a:cubicBezTo>
                <a:cubicBezTo>
                  <a:pt x="87" y="545"/>
                  <a:pt x="108" y="566"/>
                  <a:pt x="108" y="592"/>
                </a:cubicBezTo>
                <a:close/>
                <a:moveTo>
                  <a:pt x="281" y="592"/>
                </a:moveTo>
                <a:cubicBezTo>
                  <a:pt x="281" y="618"/>
                  <a:pt x="260" y="639"/>
                  <a:pt x="234" y="639"/>
                </a:cubicBezTo>
                <a:cubicBezTo>
                  <a:pt x="208" y="639"/>
                  <a:pt x="187" y="618"/>
                  <a:pt x="187" y="592"/>
                </a:cubicBezTo>
                <a:cubicBezTo>
                  <a:pt x="187" y="566"/>
                  <a:pt x="208" y="545"/>
                  <a:pt x="234" y="545"/>
                </a:cubicBezTo>
                <a:cubicBezTo>
                  <a:pt x="260" y="545"/>
                  <a:pt x="281" y="566"/>
                  <a:pt x="281" y="592"/>
                </a:cubicBezTo>
                <a:close/>
                <a:moveTo>
                  <a:pt x="223" y="323"/>
                </a:moveTo>
                <a:cubicBezTo>
                  <a:pt x="223" y="348"/>
                  <a:pt x="202" y="369"/>
                  <a:pt x="176" y="369"/>
                </a:cubicBezTo>
                <a:cubicBezTo>
                  <a:pt x="150" y="369"/>
                  <a:pt x="129" y="348"/>
                  <a:pt x="129" y="323"/>
                </a:cubicBezTo>
                <a:cubicBezTo>
                  <a:pt x="129" y="297"/>
                  <a:pt x="150" y="276"/>
                  <a:pt x="176" y="276"/>
                </a:cubicBezTo>
                <a:cubicBezTo>
                  <a:pt x="202" y="276"/>
                  <a:pt x="223" y="297"/>
                  <a:pt x="223" y="323"/>
                </a:cubicBezTo>
                <a:close/>
                <a:moveTo>
                  <a:pt x="273" y="61"/>
                </a:moveTo>
                <a:cubicBezTo>
                  <a:pt x="273" y="35"/>
                  <a:pt x="294" y="14"/>
                  <a:pt x="320" y="14"/>
                </a:cubicBezTo>
                <a:cubicBezTo>
                  <a:pt x="346" y="14"/>
                  <a:pt x="367" y="35"/>
                  <a:pt x="367" y="61"/>
                </a:cubicBezTo>
                <a:cubicBezTo>
                  <a:pt x="367" y="87"/>
                  <a:pt x="346" y="108"/>
                  <a:pt x="320" y="108"/>
                </a:cubicBezTo>
                <a:cubicBezTo>
                  <a:pt x="294" y="108"/>
                  <a:pt x="273" y="87"/>
                  <a:pt x="273" y="61"/>
                </a:cubicBezTo>
                <a:close/>
                <a:moveTo>
                  <a:pt x="454" y="592"/>
                </a:moveTo>
                <a:cubicBezTo>
                  <a:pt x="454" y="618"/>
                  <a:pt x="433" y="639"/>
                  <a:pt x="407" y="639"/>
                </a:cubicBezTo>
                <a:cubicBezTo>
                  <a:pt x="381" y="639"/>
                  <a:pt x="360" y="618"/>
                  <a:pt x="360" y="592"/>
                </a:cubicBezTo>
                <a:cubicBezTo>
                  <a:pt x="360" y="566"/>
                  <a:pt x="381" y="545"/>
                  <a:pt x="407" y="545"/>
                </a:cubicBezTo>
                <a:cubicBezTo>
                  <a:pt x="433" y="545"/>
                  <a:pt x="454" y="566"/>
                  <a:pt x="454" y="592"/>
                </a:cubicBezTo>
                <a:close/>
                <a:moveTo>
                  <a:pt x="418" y="323"/>
                </a:moveTo>
                <a:cubicBezTo>
                  <a:pt x="418" y="297"/>
                  <a:pt x="439" y="276"/>
                  <a:pt x="464" y="276"/>
                </a:cubicBezTo>
                <a:cubicBezTo>
                  <a:pt x="490" y="276"/>
                  <a:pt x="511" y="297"/>
                  <a:pt x="511" y="323"/>
                </a:cubicBezTo>
                <a:cubicBezTo>
                  <a:pt x="511" y="348"/>
                  <a:pt x="490" y="369"/>
                  <a:pt x="464" y="369"/>
                </a:cubicBezTo>
                <a:cubicBezTo>
                  <a:pt x="439" y="369"/>
                  <a:pt x="418" y="348"/>
                  <a:pt x="418" y="323"/>
                </a:cubicBezTo>
                <a:close/>
                <a:moveTo>
                  <a:pt x="580" y="639"/>
                </a:moveTo>
                <a:cubicBezTo>
                  <a:pt x="554" y="639"/>
                  <a:pt x="533" y="618"/>
                  <a:pt x="533" y="592"/>
                </a:cubicBezTo>
                <a:cubicBezTo>
                  <a:pt x="533" y="566"/>
                  <a:pt x="554" y="545"/>
                  <a:pt x="580" y="545"/>
                </a:cubicBezTo>
                <a:cubicBezTo>
                  <a:pt x="606" y="545"/>
                  <a:pt x="627" y="566"/>
                  <a:pt x="627" y="592"/>
                </a:cubicBezTo>
                <a:cubicBezTo>
                  <a:pt x="627" y="618"/>
                  <a:pt x="606" y="639"/>
                  <a:pt x="580" y="639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1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6200" y="1340768"/>
            <a:ext cx="12241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752" y="1340768"/>
            <a:ext cx="12241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A876B8A-D6F4-45DD-A7CB-4E0ADA116FEA}"/>
              </a:ext>
            </a:extLst>
          </p:cNvPr>
          <p:cNvSpPr txBox="1"/>
          <p:nvPr/>
        </p:nvSpPr>
        <p:spPr>
          <a:xfrm>
            <a:off x="4511824" y="3284984"/>
            <a:ext cx="7392144" cy="23612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Подумайте и объясните римскую пословицу: </a:t>
            </a:r>
          </a:p>
          <a:p>
            <a:pPr algn="ctr"/>
            <a:r>
              <a:rPr lang="ru-RU" sz="2800" b="1" dirty="0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«Сколько рабов, столько врагов».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              К чему  такое положение могло привести?</a:t>
            </a:r>
            <a:endParaRPr lang="ru-RU" sz="2800" b="1" dirty="0" smtClean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614052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9" grpId="0" animBg="1"/>
      <p:bldP spid="21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1424" y="1052736"/>
            <a:ext cx="9936079" cy="1295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какой бы уголок мы бы ни заглянули,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везде нам встречаются фигуры работающих.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159001" y="3068639"/>
            <a:ext cx="960967" cy="7191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 sz="2800" b="1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600451" y="3068639"/>
            <a:ext cx="960967" cy="7191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 sz="2800" b="1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4944534" y="3068639"/>
            <a:ext cx="960967" cy="7191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 sz="2800" b="1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6383867" y="3068639"/>
            <a:ext cx="960967" cy="7191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 sz="2800" b="1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7920567" y="3068639"/>
            <a:ext cx="960967" cy="7191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 sz="2800" b="1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911424" y="4797152"/>
            <a:ext cx="10382861" cy="1295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Это были люди, которые создали богатство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Рима, все, чем гордилось римское общество.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7" name="WordArt 9"/>
          <p:cNvSpPr>
            <a:spLocks noChangeArrowheads="1" noChangeShapeType="1" noTextEdit="1"/>
          </p:cNvSpPr>
          <p:nvPr/>
        </p:nvSpPr>
        <p:spPr bwMode="auto">
          <a:xfrm>
            <a:off x="2446868" y="3141663"/>
            <a:ext cx="38523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 pitchFamily="34" charset="0"/>
                <a:cs typeface="Arial" pitchFamily="34" charset="0"/>
              </a:rPr>
              <a:t>Р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48138" name="WordArt 10"/>
          <p:cNvSpPr>
            <a:spLocks noChangeArrowheads="1" noChangeShapeType="1" noTextEdit="1"/>
          </p:cNvSpPr>
          <p:nvPr/>
        </p:nvSpPr>
        <p:spPr bwMode="auto">
          <a:xfrm>
            <a:off x="3888318" y="3141663"/>
            <a:ext cx="38523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48139" name="WordArt 11"/>
          <p:cNvSpPr>
            <a:spLocks noChangeArrowheads="1" noChangeShapeType="1" noTextEdit="1"/>
          </p:cNvSpPr>
          <p:nvPr/>
        </p:nvSpPr>
        <p:spPr bwMode="auto">
          <a:xfrm>
            <a:off x="5232401" y="3141663"/>
            <a:ext cx="38523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Б</a:t>
            </a:r>
          </a:p>
        </p:txBody>
      </p:sp>
      <p:sp>
        <p:nvSpPr>
          <p:cNvPr id="48140" name="WordArt 12"/>
          <p:cNvSpPr>
            <a:spLocks noChangeArrowheads="1" noChangeShapeType="1" noTextEdit="1"/>
          </p:cNvSpPr>
          <p:nvPr/>
        </p:nvSpPr>
        <p:spPr bwMode="auto">
          <a:xfrm>
            <a:off x="6671734" y="3141663"/>
            <a:ext cx="38523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48141" name="WordArt 13"/>
          <p:cNvSpPr>
            <a:spLocks noChangeArrowheads="1" noChangeShapeType="1" noTextEdit="1"/>
          </p:cNvSpPr>
          <p:nvPr/>
        </p:nvSpPr>
        <p:spPr bwMode="auto">
          <a:xfrm>
            <a:off x="8208434" y="3141663"/>
            <a:ext cx="38523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14" name="object 2"/>
          <p:cNvSpPr>
            <a:spLocks/>
          </p:cNvSpPr>
          <p:nvPr/>
        </p:nvSpPr>
        <p:spPr bwMode="auto">
          <a:xfrm>
            <a:off x="1" y="27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РАБСТВО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81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813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81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81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81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813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81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81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 animBg="1"/>
      <p:bldP spid="48136" grpId="0" build="p" animBg="1"/>
      <p:bldP spid="48137" grpId="0" animBg="1"/>
      <p:bldP spid="48138" grpId="0" animBg="1"/>
      <p:bldP spid="48139" grpId="0" animBg="1"/>
      <p:bldP spid="48140" grpId="0" animBg="1"/>
      <p:bldP spid="481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>
            <a:spLocks/>
          </p:cNvSpPr>
          <p:nvPr/>
        </p:nvSpPr>
        <p:spPr bwMode="auto">
          <a:xfrm>
            <a:off x="1" y="27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РАБСТВО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3392" y="1196752"/>
            <a:ext cx="518457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Что такое рабство?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79976" y="2132856"/>
            <a:ext cx="5976664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Рабство – это система общественных взаимоотношений, при котором одни люди (рабы) находятся в собственности других людей (рабовладельцев).</a:t>
            </a:r>
          </a:p>
        </p:txBody>
      </p:sp>
      <p:pic>
        <p:nvPicPr>
          <p:cNvPr id="50178" name="Picture 2" descr="https://ds05.infourok.ru/uploads/ex/09a2/00088199-c2164ee0/img4.jpg"/>
          <p:cNvPicPr>
            <a:picLocks noChangeAspect="1" noChangeArrowheads="1"/>
          </p:cNvPicPr>
          <p:nvPr/>
        </p:nvPicPr>
        <p:blipFill>
          <a:blip r:embed="rId2" cstate="print"/>
          <a:srcRect l="51384" t="6300" r="9636" b="8651"/>
          <a:stretch>
            <a:fillRect/>
          </a:stretch>
        </p:blipFill>
        <p:spPr bwMode="auto">
          <a:xfrm>
            <a:off x="1127448" y="2276872"/>
            <a:ext cx="3672408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07368" y="980728"/>
            <a:ext cx="11449272" cy="156966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Рабовладение</a:t>
            </a:r>
            <a:r>
              <a:rPr lang="ru-RU" sz="32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– это то общее, что объединяет народы древности. Но римляне превзошли всех в использовании рабов. </a:t>
            </a: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" y="27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РАБСТВО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7688" y="2780928"/>
            <a:ext cx="554461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Давайте вспомним:</a:t>
            </a:r>
          </a:p>
        </p:txBody>
      </p:sp>
      <p:sp>
        <p:nvSpPr>
          <p:cNvPr id="6" name="Стрелка вниз 5"/>
          <p:cNvSpPr/>
          <p:nvPr/>
        </p:nvSpPr>
        <p:spPr>
          <a:xfrm rot="3497302">
            <a:off x="1897421" y="2793407"/>
            <a:ext cx="605068" cy="1639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5360" y="4365104"/>
            <a:ext cx="5976664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Раб – это человек, лишенный всех прав и являющийся полной собственностью владельца.</a:t>
            </a:r>
          </a:p>
        </p:txBody>
      </p:sp>
      <p:sp>
        <p:nvSpPr>
          <p:cNvPr id="8" name="Стрелка вниз 7"/>
          <p:cNvSpPr/>
          <p:nvPr/>
        </p:nvSpPr>
        <p:spPr>
          <a:xfrm rot="19166534">
            <a:off x="9335423" y="3358117"/>
            <a:ext cx="531571" cy="163971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44072" y="5085184"/>
            <a:ext cx="5184576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Рабовладелец – это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хозяин рабов.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18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1700808"/>
            <a:ext cx="6528725" cy="3091921"/>
          </a:xfrm>
          <a:prstGeom prst="rect">
            <a:avLst/>
          </a:prstGeom>
          <a:solidFill>
            <a:srgbClr val="E1D7DE"/>
          </a:solidFill>
          <a:ln w="38100" cmpd="thinThick" algn="ctr">
            <a:solidFill>
              <a:srgbClr val="F8F8F8"/>
            </a:solidFill>
            <a:miter lim="800000"/>
            <a:headEnd/>
            <a:tailEnd/>
          </a:ln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112225" y="1057158"/>
            <a:ext cx="571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/>
              <a:t>?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0416480" y="1057158"/>
            <a:ext cx="6675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/>
              <a:t>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5360" y="1361674"/>
            <a:ext cx="504056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Кто на рисунках раб, </a:t>
            </a:r>
          </a:p>
          <a:p>
            <a:pPr lvl="0"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а кто – рабовладелец?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11424" y="5589240"/>
            <a:ext cx="1022513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 каким признакам вы это определили?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2"/>
          <p:cNvSpPr>
            <a:spLocks/>
          </p:cNvSpPr>
          <p:nvPr/>
        </p:nvSpPr>
        <p:spPr bwMode="auto">
          <a:xfrm>
            <a:off x="1" y="27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РАБСТВО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27650" name="Picture 2" descr="http://900igr.net/up/datai/88655/0009-009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60" y="2852936"/>
            <a:ext cx="4871864" cy="20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78113383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91344" y="1484784"/>
            <a:ext cx="2520280" cy="42484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 eaLnBrk="1" hangingPunct="1">
              <a:spcBef>
                <a:spcPts val="450"/>
              </a:spcBef>
              <a:buFont typeface="Times New Roman" pitchFamily="18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Какой источник рабства был главным в Древнем Риме? Почему?</a:t>
            </a:r>
          </a:p>
        </p:txBody>
      </p:sp>
      <p:pic>
        <p:nvPicPr>
          <p:cNvPr id="9220" name="Picture 2" descr="http://go3.imgsmail.ru/imgpreview?key=13cfc4e1db498554&amp;mb=imgdb_preview_1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1434" y="2133600"/>
            <a:ext cx="348403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479376" y="548680"/>
          <a:ext cx="11233248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object 2"/>
          <p:cNvSpPr>
            <a:spLocks/>
          </p:cNvSpPr>
          <p:nvPr/>
        </p:nvSpPr>
        <p:spPr bwMode="auto">
          <a:xfrm>
            <a:off x="1" y="27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ИСТОЧНИКИ РАБСТВА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9" name="Picture 14" descr="C:\Documents and Settings\Ufall\Рабочий стол\разработка\Новая папка\marching%20soldier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56440" y="3140968"/>
            <a:ext cx="1545246" cy="232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740337-140D-45D8-915B-2C7489885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A9740337-140D-45D8-915B-2C7489885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DFA38E-6608-4BF7-83C0-D694A9887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1FDFA38E-6608-4BF7-83C0-D694A9887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D4AE05-295A-407A-BBB9-8E7D8F1DB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D5D4AE05-295A-407A-BBB9-8E7D8F1DB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432D19-F714-4912-824F-2C2B37241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05432D19-F714-4912-824F-2C2B37241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EBEE60-E1F9-4396-BACA-DF18FF0EE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6AEBEE60-E1F9-4396-BACA-DF18FF0EE6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nimBg="1"/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340768"/>
            <a:ext cx="5659040" cy="478540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Такого огромного количества рабов, как в Риме, не было ни в Древнем Египте, ни в Древней Греции.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В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результате победоносных войн число рабов в Риме ещё больше увеличилось.</a:t>
            </a:r>
          </a:p>
          <a:p>
            <a:pPr algn="ctr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27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РАБСТВО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23554" name="Picture 2" descr="https://avatars.mds.yandex.net/get-zen_doc/164147/pub_5adae78ddcaf8e45d4791d2c_5adae7a048267728b1dcae9b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08" y="1484784"/>
            <a:ext cx="5616624" cy="449887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7f7210d79648ffbf918a1be967bb5bda6d0e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10055</TotalTime>
  <Words>1134</Words>
  <Application>Microsoft Office PowerPoint</Application>
  <PresentationFormat>Произвольный</PresentationFormat>
  <Paragraphs>150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  ИСТОРИЯ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Угрозы человечеству 2</dc:title>
  <dc:creator>Acer</dc:creator>
  <cp:lastModifiedBy>USER</cp:lastModifiedBy>
  <cp:revision>2074</cp:revision>
  <dcterms:created xsi:type="dcterms:W3CDTF">2020-04-27T09:08:17Z</dcterms:created>
  <dcterms:modified xsi:type="dcterms:W3CDTF">2021-03-18T03:52:58Z</dcterms:modified>
</cp:coreProperties>
</file>