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305" r:id="rId2"/>
    <p:sldId id="1304" r:id="rId3"/>
    <p:sldId id="1481" r:id="rId4"/>
    <p:sldId id="1482" r:id="rId5"/>
    <p:sldId id="1483" r:id="rId6"/>
    <p:sldId id="1544" r:id="rId7"/>
    <p:sldId id="1546" r:id="rId8"/>
    <p:sldId id="1447" r:id="rId9"/>
    <p:sldId id="1448" r:id="rId10"/>
    <p:sldId id="1523" r:id="rId11"/>
    <p:sldId id="1492" r:id="rId12"/>
    <p:sldId id="1496" r:id="rId13"/>
    <p:sldId id="1498" r:id="rId14"/>
    <p:sldId id="1503" r:id="rId15"/>
    <p:sldId id="1504" r:id="rId16"/>
    <p:sldId id="1505" r:id="rId17"/>
    <p:sldId id="1506" r:id="rId18"/>
    <p:sldId id="1519" r:id="rId19"/>
    <p:sldId id="1520" r:id="rId20"/>
    <p:sldId id="1521" r:id="rId21"/>
    <p:sldId id="1510" r:id="rId22"/>
    <p:sldId id="1524" r:id="rId23"/>
    <p:sldId id="1525" r:id="rId24"/>
    <p:sldId id="1529" r:id="rId25"/>
    <p:sldId id="1526" r:id="rId26"/>
    <p:sldId id="1514" r:id="rId27"/>
    <p:sldId id="1536" r:id="rId28"/>
    <p:sldId id="1540" r:id="rId29"/>
    <p:sldId id="1537" r:id="rId30"/>
    <p:sldId id="1530" r:id="rId31"/>
    <p:sldId id="1534" r:id="rId32"/>
    <p:sldId id="1535" r:id="rId33"/>
    <p:sldId id="1518" r:id="rId34"/>
    <p:sldId id="1538" r:id="rId35"/>
    <p:sldId id="1443" r:id="rId36"/>
    <p:sldId id="1375" r:id="rId37"/>
  </p:sldIdLst>
  <p:sldSz cx="12192000" cy="6858000"/>
  <p:notesSz cx="6858000" cy="9144000"/>
  <p:custDataLst>
    <p:tags r:id="rId3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68" autoAdjust="0"/>
    <p:restoredTop sz="97500" autoAdjust="0"/>
  </p:normalViewPr>
  <p:slideViewPr>
    <p:cSldViewPr>
      <p:cViewPr>
        <p:scale>
          <a:sx n="75" d="100"/>
          <a:sy n="75" d="100"/>
        </p:scale>
        <p:origin x="-984" y="-834"/>
      </p:cViewPr>
      <p:guideLst>
        <p:guide orient="horz" pos="2160"/>
        <p:guide pos="3840"/>
      </p:guideLst>
    </p:cSldViewPr>
  </p:slideViewPr>
  <p:outlineViewPr>
    <p:cViewPr>
      <p:scale>
        <a:sx n="33" d="100"/>
        <a:sy n="33" d="100"/>
      </p:scale>
      <p:origin x="0" y="778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90080-356B-4435-93AC-227E7FE920F0}"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ru-RU"/>
        </a:p>
      </dgm:t>
    </dgm:pt>
    <dgm:pt modelId="{5F2C27E1-127F-4872-86AF-45BB8CDD4C50}">
      <dgm:prSet phldrT="[Текст]"/>
      <dgm:spPr/>
      <dgm:t>
        <a:bodyPr/>
        <a:lstStyle/>
        <a:p>
          <a:r>
            <a:rPr lang="ru-RU" dirty="0" smtClean="0">
              <a:solidFill>
                <a:srgbClr val="002060"/>
              </a:solidFill>
              <a:latin typeface="Arial" pitchFamily="34" charset="0"/>
              <a:cs typeface="Arial" pitchFamily="34" charset="0"/>
            </a:rPr>
            <a:t>патриции</a:t>
          </a:r>
          <a:endParaRPr lang="ru-RU" dirty="0">
            <a:solidFill>
              <a:srgbClr val="002060"/>
            </a:solidFill>
            <a:latin typeface="Arial" pitchFamily="34" charset="0"/>
            <a:cs typeface="Arial" pitchFamily="34" charset="0"/>
          </a:endParaRPr>
        </a:p>
      </dgm:t>
    </dgm:pt>
    <dgm:pt modelId="{0A316270-A360-4A35-9327-45C588DCB554}" type="parTrans" cxnId="{032D849C-7B0D-4CAA-9BBD-F1EE2691E02F}">
      <dgm:prSet/>
      <dgm:spPr/>
      <dgm:t>
        <a:bodyPr/>
        <a:lstStyle/>
        <a:p>
          <a:endParaRPr lang="ru-RU"/>
        </a:p>
      </dgm:t>
    </dgm:pt>
    <dgm:pt modelId="{28A68829-B49D-4F63-BDF1-AB52BA11EE58}" type="sibTrans" cxnId="{032D849C-7B0D-4CAA-9BBD-F1EE2691E02F}">
      <dgm:prSet/>
      <dgm:spPr/>
      <dgm:t>
        <a:bodyPr/>
        <a:lstStyle/>
        <a:p>
          <a:endParaRPr lang="ru-RU"/>
        </a:p>
      </dgm:t>
    </dgm:pt>
    <dgm:pt modelId="{0FA7134F-16F5-44B1-BC43-A0B77F62756C}">
      <dgm:prSet phldrT="[Текст]" custT="1"/>
      <dgm:spPr/>
      <dgm:t>
        <a:bodyPr/>
        <a:lstStyle/>
        <a:p>
          <a:pPr algn="ctr"/>
          <a:r>
            <a:rPr lang="ru-RU" sz="3200" b="1" dirty="0" smtClean="0">
              <a:latin typeface="Arial" pitchFamily="34" charset="0"/>
              <a:cs typeface="Arial" pitchFamily="34" charset="0"/>
            </a:rPr>
            <a:t>Потомки древнейших жителей Рима.</a:t>
          </a:r>
          <a:endParaRPr lang="ru-RU" sz="3200" b="1" dirty="0">
            <a:latin typeface="Arial" pitchFamily="34" charset="0"/>
            <a:cs typeface="Arial" pitchFamily="34" charset="0"/>
          </a:endParaRPr>
        </a:p>
      </dgm:t>
    </dgm:pt>
    <dgm:pt modelId="{D5C1424B-FF12-4D82-8AE7-32403274EF18}" type="parTrans" cxnId="{510D71B9-AC8F-46D9-8905-D7E401034304}">
      <dgm:prSet/>
      <dgm:spPr/>
      <dgm:t>
        <a:bodyPr/>
        <a:lstStyle/>
        <a:p>
          <a:endParaRPr lang="ru-RU"/>
        </a:p>
      </dgm:t>
    </dgm:pt>
    <dgm:pt modelId="{6B8FF219-C8CE-4931-A053-56E125E9D37F}" type="sibTrans" cxnId="{510D71B9-AC8F-46D9-8905-D7E401034304}">
      <dgm:prSet/>
      <dgm:spPr/>
      <dgm:t>
        <a:bodyPr/>
        <a:lstStyle/>
        <a:p>
          <a:endParaRPr lang="ru-RU"/>
        </a:p>
      </dgm:t>
    </dgm:pt>
    <dgm:pt modelId="{35B37756-600D-4E11-B133-F573A799A70C}">
      <dgm:prSet phldrT="[Текст]"/>
      <dgm:spPr/>
      <dgm:t>
        <a:bodyPr/>
        <a:lstStyle/>
        <a:p>
          <a:r>
            <a:rPr lang="ru-RU" dirty="0" smtClean="0">
              <a:solidFill>
                <a:srgbClr val="002060"/>
              </a:solidFill>
              <a:latin typeface="Arial" pitchFamily="34" charset="0"/>
              <a:cs typeface="Arial" pitchFamily="34" charset="0"/>
            </a:rPr>
            <a:t>плебеи</a:t>
          </a:r>
          <a:endParaRPr lang="ru-RU" dirty="0">
            <a:solidFill>
              <a:srgbClr val="002060"/>
            </a:solidFill>
            <a:latin typeface="Arial" pitchFamily="34" charset="0"/>
            <a:cs typeface="Arial" pitchFamily="34" charset="0"/>
          </a:endParaRPr>
        </a:p>
      </dgm:t>
    </dgm:pt>
    <dgm:pt modelId="{1E6C6D96-7561-4E88-A038-D2FE8F8B2DFB}" type="parTrans" cxnId="{8EFEA259-5416-451C-8A90-A9D5FA905C58}">
      <dgm:prSet/>
      <dgm:spPr/>
      <dgm:t>
        <a:bodyPr/>
        <a:lstStyle/>
        <a:p>
          <a:endParaRPr lang="ru-RU"/>
        </a:p>
      </dgm:t>
    </dgm:pt>
    <dgm:pt modelId="{9D255E0B-3AB6-400E-934B-D39517CECB73}" type="sibTrans" cxnId="{8EFEA259-5416-451C-8A90-A9D5FA905C58}">
      <dgm:prSet/>
      <dgm:spPr/>
      <dgm:t>
        <a:bodyPr/>
        <a:lstStyle/>
        <a:p>
          <a:endParaRPr lang="ru-RU"/>
        </a:p>
      </dgm:t>
    </dgm:pt>
    <dgm:pt modelId="{EF3A75D0-33E1-4E32-8080-99DB22E2A4B0}">
      <dgm:prSet phldrT="[Текст]" custT="1"/>
      <dgm:spPr/>
      <dgm:t>
        <a:bodyPr/>
        <a:lstStyle/>
        <a:p>
          <a:pPr algn="ctr"/>
          <a:r>
            <a:rPr lang="ru-RU" sz="3200" b="1" dirty="0" smtClean="0">
              <a:latin typeface="Arial" pitchFamily="34" charset="0"/>
              <a:cs typeface="Arial" pitchFamily="34" charset="0"/>
            </a:rPr>
            <a:t>Те, кто добровольно переселился в Рим.</a:t>
          </a:r>
          <a:endParaRPr lang="ru-RU" sz="3200" b="1" dirty="0">
            <a:latin typeface="Arial" pitchFamily="34" charset="0"/>
            <a:cs typeface="Arial" pitchFamily="34" charset="0"/>
          </a:endParaRPr>
        </a:p>
      </dgm:t>
    </dgm:pt>
    <dgm:pt modelId="{EC58CED7-55DD-45AF-B7D7-68D9BAE3E7ED}" type="parTrans" cxnId="{3BBE02A8-2C89-4DB1-A4AA-3DA945996EFB}">
      <dgm:prSet/>
      <dgm:spPr/>
      <dgm:t>
        <a:bodyPr/>
        <a:lstStyle/>
        <a:p>
          <a:endParaRPr lang="ru-RU"/>
        </a:p>
      </dgm:t>
    </dgm:pt>
    <dgm:pt modelId="{07198264-910F-4AF8-B852-123E6E0DAB8A}" type="sibTrans" cxnId="{3BBE02A8-2C89-4DB1-A4AA-3DA945996EFB}">
      <dgm:prSet/>
      <dgm:spPr/>
      <dgm:t>
        <a:bodyPr/>
        <a:lstStyle/>
        <a:p>
          <a:endParaRPr lang="ru-RU"/>
        </a:p>
      </dgm:t>
    </dgm:pt>
    <dgm:pt modelId="{453C4406-DE5E-40CA-BCAB-08FAAAE2A666}" type="pres">
      <dgm:prSet presAssocID="{DDF90080-356B-4435-93AC-227E7FE920F0}" presName="Name0" presStyleCnt="0">
        <dgm:presLayoutVars>
          <dgm:dir/>
          <dgm:animLvl val="lvl"/>
          <dgm:resizeHandles/>
        </dgm:presLayoutVars>
      </dgm:prSet>
      <dgm:spPr/>
      <dgm:t>
        <a:bodyPr/>
        <a:lstStyle/>
        <a:p>
          <a:endParaRPr lang="ru-RU"/>
        </a:p>
      </dgm:t>
    </dgm:pt>
    <dgm:pt modelId="{73291A96-E5AE-4D66-AF78-7649B6F1DAD3}" type="pres">
      <dgm:prSet presAssocID="{5F2C27E1-127F-4872-86AF-45BB8CDD4C50}" presName="linNode" presStyleCnt="0"/>
      <dgm:spPr/>
      <dgm:t>
        <a:bodyPr/>
        <a:lstStyle/>
        <a:p>
          <a:endParaRPr lang="ru-RU"/>
        </a:p>
      </dgm:t>
    </dgm:pt>
    <dgm:pt modelId="{EF1B2DBF-DB22-4393-80B1-6E8A972A2EDA}" type="pres">
      <dgm:prSet presAssocID="{5F2C27E1-127F-4872-86AF-45BB8CDD4C50}" presName="parentShp" presStyleLbl="node1" presStyleIdx="0" presStyleCnt="2">
        <dgm:presLayoutVars>
          <dgm:bulletEnabled val="1"/>
        </dgm:presLayoutVars>
      </dgm:prSet>
      <dgm:spPr/>
      <dgm:t>
        <a:bodyPr/>
        <a:lstStyle/>
        <a:p>
          <a:endParaRPr lang="ru-RU"/>
        </a:p>
      </dgm:t>
    </dgm:pt>
    <dgm:pt modelId="{0E4ADA15-C6B3-4C4D-92E6-9EF53FAC477A}" type="pres">
      <dgm:prSet presAssocID="{5F2C27E1-127F-4872-86AF-45BB8CDD4C50}" presName="childShp" presStyleLbl="bgAccFollowNode1" presStyleIdx="0" presStyleCnt="2">
        <dgm:presLayoutVars>
          <dgm:bulletEnabled val="1"/>
        </dgm:presLayoutVars>
      </dgm:prSet>
      <dgm:spPr/>
      <dgm:t>
        <a:bodyPr/>
        <a:lstStyle/>
        <a:p>
          <a:endParaRPr lang="ru-RU"/>
        </a:p>
      </dgm:t>
    </dgm:pt>
    <dgm:pt modelId="{FF9A96F5-D156-4E59-87FC-A33434F6DD1B}" type="pres">
      <dgm:prSet presAssocID="{28A68829-B49D-4F63-BDF1-AB52BA11EE58}" presName="spacing" presStyleCnt="0"/>
      <dgm:spPr/>
      <dgm:t>
        <a:bodyPr/>
        <a:lstStyle/>
        <a:p>
          <a:endParaRPr lang="ru-RU"/>
        </a:p>
      </dgm:t>
    </dgm:pt>
    <dgm:pt modelId="{199EAB68-A34D-46A4-9EBE-F69D7AF89243}" type="pres">
      <dgm:prSet presAssocID="{35B37756-600D-4E11-B133-F573A799A70C}" presName="linNode" presStyleCnt="0"/>
      <dgm:spPr/>
      <dgm:t>
        <a:bodyPr/>
        <a:lstStyle/>
        <a:p>
          <a:endParaRPr lang="ru-RU"/>
        </a:p>
      </dgm:t>
    </dgm:pt>
    <dgm:pt modelId="{E9D73504-D9A0-4B69-84F3-FD4208FB1671}" type="pres">
      <dgm:prSet presAssocID="{35B37756-600D-4E11-B133-F573A799A70C}" presName="parentShp" presStyleLbl="node1" presStyleIdx="1" presStyleCnt="2">
        <dgm:presLayoutVars>
          <dgm:bulletEnabled val="1"/>
        </dgm:presLayoutVars>
      </dgm:prSet>
      <dgm:spPr/>
      <dgm:t>
        <a:bodyPr/>
        <a:lstStyle/>
        <a:p>
          <a:endParaRPr lang="ru-RU"/>
        </a:p>
      </dgm:t>
    </dgm:pt>
    <dgm:pt modelId="{D073BBE7-6613-43BD-82F8-5F25F272E587}" type="pres">
      <dgm:prSet presAssocID="{35B37756-600D-4E11-B133-F573A799A70C}" presName="childShp" presStyleLbl="bgAccFollowNode1" presStyleIdx="1" presStyleCnt="2">
        <dgm:presLayoutVars>
          <dgm:bulletEnabled val="1"/>
        </dgm:presLayoutVars>
      </dgm:prSet>
      <dgm:spPr/>
      <dgm:t>
        <a:bodyPr/>
        <a:lstStyle/>
        <a:p>
          <a:endParaRPr lang="ru-RU"/>
        </a:p>
      </dgm:t>
    </dgm:pt>
  </dgm:ptLst>
  <dgm:cxnLst>
    <dgm:cxn modelId="{8EFEA259-5416-451C-8A90-A9D5FA905C58}" srcId="{DDF90080-356B-4435-93AC-227E7FE920F0}" destId="{35B37756-600D-4E11-B133-F573A799A70C}" srcOrd="1" destOrd="0" parTransId="{1E6C6D96-7561-4E88-A038-D2FE8F8B2DFB}" sibTransId="{9D255E0B-3AB6-400E-934B-D39517CECB73}"/>
    <dgm:cxn modelId="{032D849C-7B0D-4CAA-9BBD-F1EE2691E02F}" srcId="{DDF90080-356B-4435-93AC-227E7FE920F0}" destId="{5F2C27E1-127F-4872-86AF-45BB8CDD4C50}" srcOrd="0" destOrd="0" parTransId="{0A316270-A360-4A35-9327-45C588DCB554}" sibTransId="{28A68829-B49D-4F63-BDF1-AB52BA11EE58}"/>
    <dgm:cxn modelId="{F65B9774-97EE-4373-B343-D1763D37C4C3}" type="presOf" srcId="{0FA7134F-16F5-44B1-BC43-A0B77F62756C}" destId="{0E4ADA15-C6B3-4C4D-92E6-9EF53FAC477A}" srcOrd="0" destOrd="0" presId="urn:microsoft.com/office/officeart/2005/8/layout/vList6"/>
    <dgm:cxn modelId="{3BBE02A8-2C89-4DB1-A4AA-3DA945996EFB}" srcId="{35B37756-600D-4E11-B133-F573A799A70C}" destId="{EF3A75D0-33E1-4E32-8080-99DB22E2A4B0}" srcOrd="0" destOrd="0" parTransId="{EC58CED7-55DD-45AF-B7D7-68D9BAE3E7ED}" sibTransId="{07198264-910F-4AF8-B852-123E6E0DAB8A}"/>
    <dgm:cxn modelId="{92703298-8D0D-4A49-9B14-E8090FF0F71E}" type="presOf" srcId="{5F2C27E1-127F-4872-86AF-45BB8CDD4C50}" destId="{EF1B2DBF-DB22-4393-80B1-6E8A972A2EDA}" srcOrd="0" destOrd="0" presId="urn:microsoft.com/office/officeart/2005/8/layout/vList6"/>
    <dgm:cxn modelId="{DFFECD3C-A768-413F-9AD4-2275E641F295}" type="presOf" srcId="{35B37756-600D-4E11-B133-F573A799A70C}" destId="{E9D73504-D9A0-4B69-84F3-FD4208FB1671}" srcOrd="0" destOrd="0" presId="urn:microsoft.com/office/officeart/2005/8/layout/vList6"/>
    <dgm:cxn modelId="{3C2F8775-D046-4868-AF7B-F30E95675755}" type="presOf" srcId="{DDF90080-356B-4435-93AC-227E7FE920F0}" destId="{453C4406-DE5E-40CA-BCAB-08FAAAE2A666}" srcOrd="0" destOrd="0" presId="urn:microsoft.com/office/officeart/2005/8/layout/vList6"/>
    <dgm:cxn modelId="{AD883C37-CA40-4B92-AE4C-373152578BFD}" type="presOf" srcId="{EF3A75D0-33E1-4E32-8080-99DB22E2A4B0}" destId="{D073BBE7-6613-43BD-82F8-5F25F272E587}" srcOrd="0" destOrd="0" presId="urn:microsoft.com/office/officeart/2005/8/layout/vList6"/>
    <dgm:cxn modelId="{510D71B9-AC8F-46D9-8905-D7E401034304}" srcId="{5F2C27E1-127F-4872-86AF-45BB8CDD4C50}" destId="{0FA7134F-16F5-44B1-BC43-A0B77F62756C}" srcOrd="0" destOrd="0" parTransId="{D5C1424B-FF12-4D82-8AE7-32403274EF18}" sibTransId="{6B8FF219-C8CE-4931-A053-56E125E9D37F}"/>
    <dgm:cxn modelId="{AC888123-F799-465E-9837-685E72B17331}" type="presParOf" srcId="{453C4406-DE5E-40CA-BCAB-08FAAAE2A666}" destId="{73291A96-E5AE-4D66-AF78-7649B6F1DAD3}" srcOrd="0" destOrd="0" presId="urn:microsoft.com/office/officeart/2005/8/layout/vList6"/>
    <dgm:cxn modelId="{63E2DC73-99E5-4B3D-B460-EFF2F29C47AF}" type="presParOf" srcId="{73291A96-E5AE-4D66-AF78-7649B6F1DAD3}" destId="{EF1B2DBF-DB22-4393-80B1-6E8A972A2EDA}" srcOrd="0" destOrd="0" presId="urn:microsoft.com/office/officeart/2005/8/layout/vList6"/>
    <dgm:cxn modelId="{40B2647E-F2FE-45C6-9A73-7673672DB05A}" type="presParOf" srcId="{73291A96-E5AE-4D66-AF78-7649B6F1DAD3}" destId="{0E4ADA15-C6B3-4C4D-92E6-9EF53FAC477A}" srcOrd="1" destOrd="0" presId="urn:microsoft.com/office/officeart/2005/8/layout/vList6"/>
    <dgm:cxn modelId="{9C94DE92-9E4D-4F1C-B7E9-1434E26BA313}" type="presParOf" srcId="{453C4406-DE5E-40CA-BCAB-08FAAAE2A666}" destId="{FF9A96F5-D156-4E59-87FC-A33434F6DD1B}" srcOrd="1" destOrd="0" presId="urn:microsoft.com/office/officeart/2005/8/layout/vList6"/>
    <dgm:cxn modelId="{A97D6BFE-1284-4242-A002-B97166F9D4B7}" type="presParOf" srcId="{453C4406-DE5E-40CA-BCAB-08FAAAE2A666}" destId="{199EAB68-A34D-46A4-9EBE-F69D7AF89243}" srcOrd="2" destOrd="0" presId="urn:microsoft.com/office/officeart/2005/8/layout/vList6"/>
    <dgm:cxn modelId="{EEA19D6C-58D4-4432-994B-E9D7647D8A68}" type="presParOf" srcId="{199EAB68-A34D-46A4-9EBE-F69D7AF89243}" destId="{E9D73504-D9A0-4B69-84F3-FD4208FB1671}" srcOrd="0" destOrd="0" presId="urn:microsoft.com/office/officeart/2005/8/layout/vList6"/>
    <dgm:cxn modelId="{6EC095D0-C18B-47C4-86BD-C1C7AF28B9D1}" type="presParOf" srcId="{199EAB68-A34D-46A4-9EBE-F69D7AF89243}" destId="{D073BBE7-6613-43BD-82F8-5F25F272E58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F7083-0F07-4429-A4E2-04855FFA15C5}" type="doc">
      <dgm:prSet loTypeId="urn:microsoft.com/office/officeart/2005/8/layout/vList3" loCatId="list" qsTypeId="urn:microsoft.com/office/officeart/2005/8/quickstyle/simple1" qsCatId="simple" csTypeId="urn:microsoft.com/office/officeart/2005/8/colors/colorful3" csCatId="colorful" phldr="1"/>
      <dgm:spPr/>
    </dgm:pt>
    <dgm:pt modelId="{93C4CE92-EC18-48F5-8753-E47BC4E1FA9F}">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3200" b="1" dirty="0" smtClean="0">
              <a:latin typeface="Arial" pitchFamily="34" charset="0"/>
              <a:cs typeface="Arial" pitchFamily="34" charset="0"/>
            </a:rPr>
            <a:t>Законы покончили с произволом патрициев, которые судили «по обычаю».</a:t>
          </a:r>
          <a:endParaRPr lang="ru-RU" sz="3200" b="1" dirty="0">
            <a:latin typeface="Arial" pitchFamily="34" charset="0"/>
            <a:cs typeface="Arial" pitchFamily="34" charset="0"/>
          </a:endParaRPr>
        </a:p>
      </dgm:t>
    </dgm:pt>
    <dgm:pt modelId="{B4FC3500-C0ED-427E-AA51-CC77DDB1FD2D}" type="parTrans" cxnId="{00257A04-E1DC-43D4-8605-8295AEF13A07}">
      <dgm:prSet/>
      <dgm:spPr/>
      <dgm:t>
        <a:bodyPr/>
        <a:lstStyle/>
        <a:p>
          <a:endParaRPr lang="ru-RU"/>
        </a:p>
      </dgm:t>
    </dgm:pt>
    <dgm:pt modelId="{FA128A35-5E28-4B1B-B326-0393409CB039}" type="sibTrans" cxnId="{00257A04-E1DC-43D4-8605-8295AEF13A07}">
      <dgm:prSet/>
      <dgm:spPr/>
      <dgm:t>
        <a:bodyPr/>
        <a:lstStyle/>
        <a:p>
          <a:endParaRPr lang="ru-RU"/>
        </a:p>
      </dgm:t>
    </dgm:pt>
    <dgm:pt modelId="{7ABBA9BD-6224-4441-96CC-3360F4490E28}">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3200" b="1" dirty="0" smtClean="0">
              <a:latin typeface="Arial" pitchFamily="34" charset="0"/>
              <a:cs typeface="Arial" pitchFamily="34" charset="0"/>
            </a:rPr>
            <a:t>В них вводились денежные штрафы и другие наказания за убийства, кражи, супружеские измены, оскорбления и т.д.</a:t>
          </a:r>
          <a:endParaRPr lang="ru-RU" sz="3200" b="1" dirty="0">
            <a:latin typeface="Arial" pitchFamily="34" charset="0"/>
            <a:cs typeface="Arial" pitchFamily="34" charset="0"/>
          </a:endParaRPr>
        </a:p>
      </dgm:t>
    </dgm:pt>
    <dgm:pt modelId="{D3296CB3-84FB-4B5A-B44F-23E85B76A008}" type="parTrans" cxnId="{3D3496BB-4A68-41E7-B27C-7AA51EACA623}">
      <dgm:prSet/>
      <dgm:spPr/>
      <dgm:t>
        <a:bodyPr/>
        <a:lstStyle/>
        <a:p>
          <a:endParaRPr lang="ru-RU"/>
        </a:p>
      </dgm:t>
    </dgm:pt>
    <dgm:pt modelId="{AD3BF8C6-BF42-47A9-B146-A04332B73D01}" type="sibTrans" cxnId="{3D3496BB-4A68-41E7-B27C-7AA51EACA623}">
      <dgm:prSet/>
      <dgm:spPr/>
      <dgm:t>
        <a:bodyPr/>
        <a:lstStyle/>
        <a:p>
          <a:endParaRPr lang="ru-RU"/>
        </a:p>
      </dgm:t>
    </dgm:pt>
    <dgm:pt modelId="{BAB315D0-79AC-4D41-8E02-398FF8F1A9C5}">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sz="3200" b="1" dirty="0" smtClean="0">
              <a:latin typeface="Arial" pitchFamily="34" charset="0"/>
              <a:cs typeface="Arial" pitchFamily="34" charset="0"/>
            </a:rPr>
            <a:t>Устанавливалось, кто и какой собственностью может владеть.</a:t>
          </a:r>
          <a:endParaRPr lang="ru-RU" sz="3200" b="1" dirty="0">
            <a:latin typeface="Arial" pitchFamily="34" charset="0"/>
            <a:cs typeface="Arial" pitchFamily="34" charset="0"/>
          </a:endParaRPr>
        </a:p>
      </dgm:t>
    </dgm:pt>
    <dgm:pt modelId="{FDB14B7D-A118-4337-A049-52AC0C6FF1B3}" type="parTrans" cxnId="{E62B1C21-498D-4702-8483-6A4A482C0AF0}">
      <dgm:prSet/>
      <dgm:spPr/>
      <dgm:t>
        <a:bodyPr/>
        <a:lstStyle/>
        <a:p>
          <a:endParaRPr lang="ru-RU"/>
        </a:p>
      </dgm:t>
    </dgm:pt>
    <dgm:pt modelId="{1FCB7EC8-45B3-4347-9E6A-A45DFD6F0A02}" type="sibTrans" cxnId="{E62B1C21-498D-4702-8483-6A4A482C0AF0}">
      <dgm:prSet/>
      <dgm:spPr/>
      <dgm:t>
        <a:bodyPr/>
        <a:lstStyle/>
        <a:p>
          <a:endParaRPr lang="ru-RU"/>
        </a:p>
      </dgm:t>
    </dgm:pt>
    <dgm:pt modelId="{12839907-A913-4BC0-99D1-CDC8D1078A00}" type="pres">
      <dgm:prSet presAssocID="{401F7083-0F07-4429-A4E2-04855FFA15C5}" presName="linearFlow" presStyleCnt="0">
        <dgm:presLayoutVars>
          <dgm:dir/>
          <dgm:resizeHandles val="exact"/>
        </dgm:presLayoutVars>
      </dgm:prSet>
      <dgm:spPr/>
    </dgm:pt>
    <dgm:pt modelId="{4C7ABCE5-30B1-4D22-A76F-488A82585624}" type="pres">
      <dgm:prSet presAssocID="{93C4CE92-EC18-48F5-8753-E47BC4E1FA9F}" presName="composite" presStyleCnt="0"/>
      <dgm:spPr/>
    </dgm:pt>
    <dgm:pt modelId="{EE58EAE4-2AC9-4CAA-BD32-E32C2C4A3569}" type="pres">
      <dgm:prSet presAssocID="{93C4CE92-EC18-48F5-8753-E47BC4E1FA9F}" presName="imgShp" presStyleLbl="fgImgPlace1" presStyleIdx="0" presStyleCnt="3" custLinFactNeighborX="-61447" custLinFactNeighborY="-137"/>
      <dgm:spPr>
        <a:blipFill rotWithShape="0">
          <a:blip xmlns:r="http://schemas.openxmlformats.org/officeDocument/2006/relationships" r:embed="rId1"/>
          <a:stretch>
            <a:fillRect/>
          </a:stretch>
        </a:blipFill>
      </dgm:spPr>
    </dgm:pt>
    <dgm:pt modelId="{FA8022F3-4F8F-4B79-B6A5-106F61D8231A}" type="pres">
      <dgm:prSet presAssocID="{93C4CE92-EC18-48F5-8753-E47BC4E1FA9F}" presName="txShp" presStyleLbl="node1" presStyleIdx="0" presStyleCnt="3" custScaleX="127389">
        <dgm:presLayoutVars>
          <dgm:bulletEnabled val="1"/>
        </dgm:presLayoutVars>
      </dgm:prSet>
      <dgm:spPr/>
      <dgm:t>
        <a:bodyPr/>
        <a:lstStyle/>
        <a:p>
          <a:endParaRPr lang="ru-RU"/>
        </a:p>
      </dgm:t>
    </dgm:pt>
    <dgm:pt modelId="{B4DF3373-E5C4-420A-ACA7-45F79948C1D1}" type="pres">
      <dgm:prSet presAssocID="{FA128A35-5E28-4B1B-B326-0393409CB039}" presName="spacing" presStyleCnt="0"/>
      <dgm:spPr/>
    </dgm:pt>
    <dgm:pt modelId="{4742E4F9-57CA-46EE-95A2-BE0A9E35F990}" type="pres">
      <dgm:prSet presAssocID="{7ABBA9BD-6224-4441-96CC-3360F4490E28}" presName="composite" presStyleCnt="0"/>
      <dgm:spPr/>
    </dgm:pt>
    <dgm:pt modelId="{770B8548-AF26-4235-A171-5CA9EB6B49A0}" type="pres">
      <dgm:prSet presAssocID="{7ABBA9BD-6224-4441-96CC-3360F4490E28}" presName="imgShp" presStyleLbl="fgImgPlace1" presStyleIdx="1" presStyleCnt="3" custLinFactNeighborX="-61448" custLinFactNeighborY="-829"/>
      <dgm:spPr>
        <a:blipFill rotWithShape="0">
          <a:blip xmlns:r="http://schemas.openxmlformats.org/officeDocument/2006/relationships" r:embed="rId1"/>
          <a:stretch>
            <a:fillRect/>
          </a:stretch>
        </a:blipFill>
      </dgm:spPr>
    </dgm:pt>
    <dgm:pt modelId="{8A87AFC1-4EAE-44DA-9587-8861B49E37B9}" type="pres">
      <dgm:prSet presAssocID="{7ABBA9BD-6224-4441-96CC-3360F4490E28}" presName="txShp" presStyleLbl="node1" presStyleIdx="1" presStyleCnt="3" custScaleX="127389">
        <dgm:presLayoutVars>
          <dgm:bulletEnabled val="1"/>
        </dgm:presLayoutVars>
      </dgm:prSet>
      <dgm:spPr/>
      <dgm:t>
        <a:bodyPr/>
        <a:lstStyle/>
        <a:p>
          <a:endParaRPr lang="ru-RU"/>
        </a:p>
      </dgm:t>
    </dgm:pt>
    <dgm:pt modelId="{999EBCEA-EEEA-41E3-8C3E-E27030641470}" type="pres">
      <dgm:prSet presAssocID="{AD3BF8C6-BF42-47A9-B146-A04332B73D01}" presName="spacing" presStyleCnt="0"/>
      <dgm:spPr/>
    </dgm:pt>
    <dgm:pt modelId="{E5596339-AA5C-4268-B2F4-793E8BB186A6}" type="pres">
      <dgm:prSet presAssocID="{BAB315D0-79AC-4D41-8E02-398FF8F1A9C5}" presName="composite" presStyleCnt="0"/>
      <dgm:spPr/>
    </dgm:pt>
    <dgm:pt modelId="{DB5ADE9C-98DE-48B4-8F7F-50BE03C5BA72}" type="pres">
      <dgm:prSet presAssocID="{BAB315D0-79AC-4D41-8E02-398FF8F1A9C5}" presName="imgShp" presStyleLbl="fgImgPlace1" presStyleIdx="2" presStyleCnt="3" custLinFactNeighborX="-66231" custLinFactNeighborY="3263"/>
      <dgm:spPr>
        <a:blipFill rotWithShape="0">
          <a:blip xmlns:r="http://schemas.openxmlformats.org/officeDocument/2006/relationships" r:embed="rId1"/>
          <a:stretch>
            <a:fillRect/>
          </a:stretch>
        </a:blipFill>
      </dgm:spPr>
    </dgm:pt>
    <dgm:pt modelId="{ABBC08C3-9F14-4FFA-BB15-293BD3E19AAA}" type="pres">
      <dgm:prSet presAssocID="{BAB315D0-79AC-4D41-8E02-398FF8F1A9C5}" presName="txShp" presStyleLbl="node1" presStyleIdx="2" presStyleCnt="3" custScaleX="127058">
        <dgm:presLayoutVars>
          <dgm:bulletEnabled val="1"/>
        </dgm:presLayoutVars>
      </dgm:prSet>
      <dgm:spPr/>
      <dgm:t>
        <a:bodyPr/>
        <a:lstStyle/>
        <a:p>
          <a:endParaRPr lang="ru-RU"/>
        </a:p>
      </dgm:t>
    </dgm:pt>
  </dgm:ptLst>
  <dgm:cxnLst>
    <dgm:cxn modelId="{E24C65E2-1959-40D1-BC54-1786C7B96A39}" type="presOf" srcId="{93C4CE92-EC18-48F5-8753-E47BC4E1FA9F}" destId="{FA8022F3-4F8F-4B79-B6A5-106F61D8231A}" srcOrd="0" destOrd="0" presId="urn:microsoft.com/office/officeart/2005/8/layout/vList3"/>
    <dgm:cxn modelId="{4CF1C1DD-2A57-4147-97C9-21B568A5A3D2}" type="presOf" srcId="{401F7083-0F07-4429-A4E2-04855FFA15C5}" destId="{12839907-A913-4BC0-99D1-CDC8D1078A00}" srcOrd="0" destOrd="0" presId="urn:microsoft.com/office/officeart/2005/8/layout/vList3"/>
    <dgm:cxn modelId="{16729AE5-C72C-4829-A843-7BC0FEACEDEE}" type="presOf" srcId="{BAB315D0-79AC-4D41-8E02-398FF8F1A9C5}" destId="{ABBC08C3-9F14-4FFA-BB15-293BD3E19AAA}" srcOrd="0" destOrd="0" presId="urn:microsoft.com/office/officeart/2005/8/layout/vList3"/>
    <dgm:cxn modelId="{9B98AD3A-78EC-49F1-B077-398EFFF38E62}" type="presOf" srcId="{7ABBA9BD-6224-4441-96CC-3360F4490E28}" destId="{8A87AFC1-4EAE-44DA-9587-8861B49E37B9}" srcOrd="0" destOrd="0" presId="urn:microsoft.com/office/officeart/2005/8/layout/vList3"/>
    <dgm:cxn modelId="{00257A04-E1DC-43D4-8605-8295AEF13A07}" srcId="{401F7083-0F07-4429-A4E2-04855FFA15C5}" destId="{93C4CE92-EC18-48F5-8753-E47BC4E1FA9F}" srcOrd="0" destOrd="0" parTransId="{B4FC3500-C0ED-427E-AA51-CC77DDB1FD2D}" sibTransId="{FA128A35-5E28-4B1B-B326-0393409CB039}"/>
    <dgm:cxn modelId="{3D3496BB-4A68-41E7-B27C-7AA51EACA623}" srcId="{401F7083-0F07-4429-A4E2-04855FFA15C5}" destId="{7ABBA9BD-6224-4441-96CC-3360F4490E28}" srcOrd="1" destOrd="0" parTransId="{D3296CB3-84FB-4B5A-B44F-23E85B76A008}" sibTransId="{AD3BF8C6-BF42-47A9-B146-A04332B73D01}"/>
    <dgm:cxn modelId="{E62B1C21-498D-4702-8483-6A4A482C0AF0}" srcId="{401F7083-0F07-4429-A4E2-04855FFA15C5}" destId="{BAB315D0-79AC-4D41-8E02-398FF8F1A9C5}" srcOrd="2" destOrd="0" parTransId="{FDB14B7D-A118-4337-A049-52AC0C6FF1B3}" sibTransId="{1FCB7EC8-45B3-4347-9E6A-A45DFD6F0A02}"/>
    <dgm:cxn modelId="{9008A5F7-9480-41C6-B304-136686316680}" type="presParOf" srcId="{12839907-A913-4BC0-99D1-CDC8D1078A00}" destId="{4C7ABCE5-30B1-4D22-A76F-488A82585624}" srcOrd="0" destOrd="0" presId="urn:microsoft.com/office/officeart/2005/8/layout/vList3"/>
    <dgm:cxn modelId="{ED910051-ADE7-4C71-A954-AD9E3C83AE9F}" type="presParOf" srcId="{4C7ABCE5-30B1-4D22-A76F-488A82585624}" destId="{EE58EAE4-2AC9-4CAA-BD32-E32C2C4A3569}" srcOrd="0" destOrd="0" presId="urn:microsoft.com/office/officeart/2005/8/layout/vList3"/>
    <dgm:cxn modelId="{A2539F0B-4C78-4D8F-A40E-AC47E48CBEB8}" type="presParOf" srcId="{4C7ABCE5-30B1-4D22-A76F-488A82585624}" destId="{FA8022F3-4F8F-4B79-B6A5-106F61D8231A}" srcOrd="1" destOrd="0" presId="urn:microsoft.com/office/officeart/2005/8/layout/vList3"/>
    <dgm:cxn modelId="{46DC97D8-A7AA-4E00-8E99-2DA2C6EEC7C3}" type="presParOf" srcId="{12839907-A913-4BC0-99D1-CDC8D1078A00}" destId="{B4DF3373-E5C4-420A-ACA7-45F79948C1D1}" srcOrd="1" destOrd="0" presId="urn:microsoft.com/office/officeart/2005/8/layout/vList3"/>
    <dgm:cxn modelId="{C29576D5-14D8-41DA-963E-5F22505F7376}" type="presParOf" srcId="{12839907-A913-4BC0-99D1-CDC8D1078A00}" destId="{4742E4F9-57CA-46EE-95A2-BE0A9E35F990}" srcOrd="2" destOrd="0" presId="urn:microsoft.com/office/officeart/2005/8/layout/vList3"/>
    <dgm:cxn modelId="{BB294EFC-8576-4C25-9FEB-75438E390CCE}" type="presParOf" srcId="{4742E4F9-57CA-46EE-95A2-BE0A9E35F990}" destId="{770B8548-AF26-4235-A171-5CA9EB6B49A0}" srcOrd="0" destOrd="0" presId="urn:microsoft.com/office/officeart/2005/8/layout/vList3"/>
    <dgm:cxn modelId="{247F8532-ADA1-420F-B45F-FF32932C9B55}" type="presParOf" srcId="{4742E4F9-57CA-46EE-95A2-BE0A9E35F990}" destId="{8A87AFC1-4EAE-44DA-9587-8861B49E37B9}" srcOrd="1" destOrd="0" presId="urn:microsoft.com/office/officeart/2005/8/layout/vList3"/>
    <dgm:cxn modelId="{DA3784FD-A5B4-40BB-9493-13750CE7BC9D}" type="presParOf" srcId="{12839907-A913-4BC0-99D1-CDC8D1078A00}" destId="{999EBCEA-EEEA-41E3-8C3E-E27030641470}" srcOrd="3" destOrd="0" presId="urn:microsoft.com/office/officeart/2005/8/layout/vList3"/>
    <dgm:cxn modelId="{211740A8-5772-46D8-9853-62E9387B4694}" type="presParOf" srcId="{12839907-A913-4BC0-99D1-CDC8D1078A00}" destId="{E5596339-AA5C-4268-B2F4-793E8BB186A6}" srcOrd="4" destOrd="0" presId="urn:microsoft.com/office/officeart/2005/8/layout/vList3"/>
    <dgm:cxn modelId="{DD8CF03B-48E8-405D-8C08-C3A35EA3A498}" type="presParOf" srcId="{E5596339-AA5C-4268-B2F4-793E8BB186A6}" destId="{DB5ADE9C-98DE-48B4-8F7F-50BE03C5BA72}" srcOrd="0" destOrd="0" presId="urn:microsoft.com/office/officeart/2005/8/layout/vList3"/>
    <dgm:cxn modelId="{E7FCE497-EBC3-452D-9F5D-3B71AB195FB9}" type="presParOf" srcId="{E5596339-AA5C-4268-B2F4-793E8BB186A6}" destId="{ABBC08C3-9F14-4FFA-BB15-293BD3E19AA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A8F6A-A719-4DC8-94AC-BDB5570A48AD}"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ru-RU"/>
        </a:p>
      </dgm:t>
    </dgm:pt>
    <dgm:pt modelId="{40BFF0ED-64E2-459A-A26E-8D0018A04622}">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3200" b="1" dirty="0" smtClean="0">
              <a:solidFill>
                <a:srgbClr val="002060"/>
              </a:solidFill>
              <a:latin typeface="Arial" pitchFamily="34" charset="0"/>
              <a:cs typeface="Arial" pitchFamily="34" charset="0"/>
            </a:rPr>
            <a:t>К III веку до нашей эры римские плебеи добились равных прав с патрициями</a:t>
          </a:r>
          <a:endParaRPr lang="ru-RU" sz="3200" b="1" dirty="0">
            <a:solidFill>
              <a:schemeClr val="tx1"/>
            </a:solidFill>
            <a:latin typeface="Arial" pitchFamily="34" charset="0"/>
            <a:cs typeface="Arial" pitchFamily="34" charset="0"/>
          </a:endParaRPr>
        </a:p>
      </dgm:t>
    </dgm:pt>
    <dgm:pt modelId="{B27D7C8C-7DFF-4995-8F71-9224B4C39174}" type="parTrans" cxnId="{035BA03A-5391-41D8-BB45-FCBAFE141F3C}">
      <dgm:prSet/>
      <dgm:spPr/>
      <dgm:t>
        <a:bodyPr/>
        <a:lstStyle/>
        <a:p>
          <a:endParaRPr lang="ru-RU">
            <a:latin typeface="Times New Roman" pitchFamily="18" charset="0"/>
            <a:cs typeface="Times New Roman" pitchFamily="18" charset="0"/>
          </a:endParaRPr>
        </a:p>
      </dgm:t>
    </dgm:pt>
    <dgm:pt modelId="{7BB888F9-38AC-491F-9767-A2740C7024A5}" type="sibTrans" cxnId="{035BA03A-5391-41D8-BB45-FCBAFE141F3C}">
      <dgm:prSet/>
      <dgm:spPr/>
      <dgm:t>
        <a:bodyPr/>
        <a:lstStyle/>
        <a:p>
          <a:endParaRPr lang="ru-RU">
            <a:latin typeface="Times New Roman" pitchFamily="18" charset="0"/>
            <a:cs typeface="Times New Roman" pitchFamily="18" charset="0"/>
          </a:endParaRPr>
        </a:p>
      </dgm:t>
    </dgm:pt>
    <dgm:pt modelId="{DEA89553-6180-4FAA-AAAD-9909532E10ED}">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3200" b="1" dirty="0" smtClean="0">
              <a:solidFill>
                <a:srgbClr val="002060"/>
              </a:solidFill>
              <a:latin typeface="Arial" pitchFamily="34" charset="0"/>
              <a:cs typeface="Arial" pitchFamily="34" charset="0"/>
            </a:rPr>
            <a:t>В Римской республике управлением занимались три самых главных органа власти</a:t>
          </a:r>
          <a:endParaRPr lang="ru-RU" sz="3200" b="1" i="0" dirty="0">
            <a:solidFill>
              <a:schemeClr val="tx1"/>
            </a:solidFill>
            <a:latin typeface="Arial" pitchFamily="34" charset="0"/>
            <a:cs typeface="Arial" pitchFamily="34" charset="0"/>
          </a:endParaRPr>
        </a:p>
      </dgm:t>
    </dgm:pt>
    <dgm:pt modelId="{22B0DD50-29B8-4687-914E-D76AC97AB94A}" type="parTrans" cxnId="{5AA04EE6-C396-4DB0-9E59-81B61A00CF31}">
      <dgm:prSet/>
      <dgm:spPr/>
      <dgm:t>
        <a:bodyPr/>
        <a:lstStyle/>
        <a:p>
          <a:endParaRPr lang="ru-RU">
            <a:latin typeface="Times New Roman" pitchFamily="18" charset="0"/>
            <a:cs typeface="Times New Roman" pitchFamily="18" charset="0"/>
          </a:endParaRPr>
        </a:p>
      </dgm:t>
    </dgm:pt>
    <dgm:pt modelId="{2A487E08-DEF3-4D75-B1FC-3E3F4B1C4FBE}" type="sibTrans" cxnId="{5AA04EE6-C396-4DB0-9E59-81B61A00CF31}">
      <dgm:prSet/>
      <dgm:spPr/>
      <dgm:t>
        <a:bodyPr/>
        <a:lstStyle/>
        <a:p>
          <a:endParaRPr lang="ru-RU">
            <a:latin typeface="Times New Roman" pitchFamily="18" charset="0"/>
            <a:cs typeface="Times New Roman" pitchFamily="18" charset="0"/>
          </a:endParaRPr>
        </a:p>
      </dgm:t>
    </dgm:pt>
    <dgm:pt modelId="{F2F75C3A-57CD-4AD3-B5CD-0B3B753DCE4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3200" b="1" dirty="0" smtClean="0">
              <a:solidFill>
                <a:srgbClr val="002060"/>
              </a:solidFill>
              <a:latin typeface="Arial" pitchFamily="34" charset="0"/>
              <a:cs typeface="Arial" pitchFamily="34" charset="0"/>
            </a:rPr>
            <a:t>Магистратура – все государственные должности (консулы, народные трибуны и прочие).</a:t>
          </a:r>
          <a:endParaRPr lang="ru-RU" sz="2800" b="1" i="0" dirty="0">
            <a:solidFill>
              <a:srgbClr val="00B050"/>
            </a:solidFill>
            <a:latin typeface="Arial" pitchFamily="34" charset="0"/>
            <a:cs typeface="Arial" pitchFamily="34" charset="0"/>
          </a:endParaRPr>
        </a:p>
      </dgm:t>
    </dgm:pt>
    <dgm:pt modelId="{C31C8313-E993-4C52-9014-3218BDC4C81E}" type="parTrans" cxnId="{78B5A30C-7116-428D-8283-4CF42E8E41DE}">
      <dgm:prSet/>
      <dgm:spPr/>
      <dgm:t>
        <a:bodyPr/>
        <a:lstStyle/>
        <a:p>
          <a:endParaRPr lang="ru-RU">
            <a:latin typeface="Times New Roman" pitchFamily="18" charset="0"/>
            <a:cs typeface="Times New Roman" pitchFamily="18" charset="0"/>
          </a:endParaRPr>
        </a:p>
      </dgm:t>
    </dgm:pt>
    <dgm:pt modelId="{567E395E-3AEA-4979-8F8C-AC6C319140E1}" type="sibTrans" cxnId="{78B5A30C-7116-428D-8283-4CF42E8E41DE}">
      <dgm:prSet/>
      <dgm:spPr/>
      <dgm:t>
        <a:bodyPr/>
        <a:lstStyle/>
        <a:p>
          <a:endParaRPr lang="ru-RU">
            <a:latin typeface="Times New Roman" pitchFamily="18" charset="0"/>
            <a:cs typeface="Times New Roman" pitchFamily="18" charset="0"/>
          </a:endParaRPr>
        </a:p>
      </dgm:t>
    </dgm:pt>
    <dgm:pt modelId="{68286DF2-C8D0-49CC-B6E5-68100321D37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ru-RU" sz="3200" b="1" dirty="0" smtClean="0">
              <a:solidFill>
                <a:srgbClr val="002060"/>
              </a:solidFill>
              <a:latin typeface="Arial" pitchFamily="34" charset="0"/>
              <a:cs typeface="Arial" pitchFamily="34" charset="0"/>
            </a:rPr>
            <a:t>Народное собрание – все полноправные граждане республики.</a:t>
          </a:r>
          <a:endParaRPr kumimoji="0" lang="ru-RU" sz="3200" b="1" i="0" u="none" strike="noStrike" cap="none" normalizeH="0" baseline="0" dirty="0" smtClean="0">
            <a:ln>
              <a:noFill/>
            </a:ln>
            <a:solidFill>
              <a:schemeClr val="tx1"/>
            </a:solidFill>
            <a:effectLst/>
            <a:latin typeface="Arial" pitchFamily="34" charset="0"/>
            <a:cs typeface="Arial" pitchFamily="34" charset="0"/>
          </a:endParaRPr>
        </a:p>
      </dgm:t>
    </dgm:pt>
    <dgm:pt modelId="{A0A7AA3C-8892-4205-B4BC-75176D101489}" type="parTrans" cxnId="{933E6F1D-982E-43F7-8FAA-04831289A818}">
      <dgm:prSet/>
      <dgm:spPr/>
      <dgm:t>
        <a:bodyPr/>
        <a:lstStyle/>
        <a:p>
          <a:endParaRPr lang="ru-RU"/>
        </a:p>
      </dgm:t>
    </dgm:pt>
    <dgm:pt modelId="{1AA495F1-22F8-4CE0-AB60-D4BF5CF0B5C2}" type="sibTrans" cxnId="{933E6F1D-982E-43F7-8FAA-04831289A818}">
      <dgm:prSet/>
      <dgm:spPr/>
      <dgm:t>
        <a:bodyPr/>
        <a:lstStyle/>
        <a:p>
          <a:endParaRPr lang="ru-RU"/>
        </a:p>
      </dgm:t>
    </dgm:pt>
    <dgm:pt modelId="{36F047AC-EA7D-4E5D-BB0A-54F3C54C991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3200" b="1" dirty="0" smtClean="0">
              <a:solidFill>
                <a:srgbClr val="002060"/>
              </a:solidFill>
              <a:latin typeface="Arial" pitchFamily="34" charset="0"/>
              <a:cs typeface="Arial" pitchFamily="34" charset="0"/>
            </a:rPr>
            <a:t>Сенат – высший государственный орган, в его состав входили самые уважаемые и опытные государственные деятели Римской республики. </a:t>
          </a:r>
          <a:endParaRPr lang="ru-RU" sz="3200" b="1" i="0" dirty="0">
            <a:solidFill>
              <a:srgbClr val="00B050"/>
            </a:solidFill>
            <a:latin typeface="Arial" pitchFamily="34" charset="0"/>
            <a:cs typeface="Arial" pitchFamily="34" charset="0"/>
          </a:endParaRPr>
        </a:p>
      </dgm:t>
    </dgm:pt>
    <dgm:pt modelId="{93E1EFBC-6B6C-4A72-8313-388F512A50A8}" type="parTrans" cxnId="{3B269614-BF40-48FA-894B-49AC17687BC5}">
      <dgm:prSet/>
      <dgm:spPr/>
      <dgm:t>
        <a:bodyPr/>
        <a:lstStyle/>
        <a:p>
          <a:endParaRPr lang="ru-RU"/>
        </a:p>
      </dgm:t>
    </dgm:pt>
    <dgm:pt modelId="{2DDE76AE-363C-4539-AEA9-F0CD3F7C3B52}" type="sibTrans" cxnId="{3B269614-BF40-48FA-894B-49AC17687BC5}">
      <dgm:prSet/>
      <dgm:spPr/>
      <dgm:t>
        <a:bodyPr/>
        <a:lstStyle/>
        <a:p>
          <a:endParaRPr lang="ru-RU"/>
        </a:p>
      </dgm:t>
    </dgm:pt>
    <dgm:pt modelId="{71FD606C-BDF9-431F-B036-6ACA5D71E9FB}" type="pres">
      <dgm:prSet presAssocID="{55CA8F6A-A719-4DC8-94AC-BDB5570A48AD}" presName="linearFlow" presStyleCnt="0">
        <dgm:presLayoutVars>
          <dgm:resizeHandles val="exact"/>
        </dgm:presLayoutVars>
      </dgm:prSet>
      <dgm:spPr/>
      <dgm:t>
        <a:bodyPr/>
        <a:lstStyle/>
        <a:p>
          <a:endParaRPr lang="ru-RU"/>
        </a:p>
      </dgm:t>
    </dgm:pt>
    <dgm:pt modelId="{121CE2F8-E67C-4BB2-8B7A-0153E465E37B}" type="pres">
      <dgm:prSet presAssocID="{40BFF0ED-64E2-459A-A26E-8D0018A04622}" presName="node" presStyleLbl="node1" presStyleIdx="0" presStyleCnt="5" custScaleX="454496" custScaleY="144746" custLinFactNeighborX="-2683" custLinFactNeighborY="-1530">
        <dgm:presLayoutVars>
          <dgm:bulletEnabled val="1"/>
        </dgm:presLayoutVars>
      </dgm:prSet>
      <dgm:spPr/>
      <dgm:t>
        <a:bodyPr/>
        <a:lstStyle/>
        <a:p>
          <a:endParaRPr lang="ru-RU"/>
        </a:p>
      </dgm:t>
    </dgm:pt>
    <dgm:pt modelId="{261EA25F-C933-4C09-B661-2E3993E0CA6F}" type="pres">
      <dgm:prSet presAssocID="{7BB888F9-38AC-491F-9767-A2740C7024A5}" presName="sibTrans" presStyleLbl="sibTrans2D1" presStyleIdx="0" presStyleCnt="4"/>
      <dgm:spPr/>
      <dgm:t>
        <a:bodyPr/>
        <a:lstStyle/>
        <a:p>
          <a:endParaRPr lang="ru-RU"/>
        </a:p>
      </dgm:t>
    </dgm:pt>
    <dgm:pt modelId="{DCBDC0F0-6741-4C7F-BF09-E698C478B404}" type="pres">
      <dgm:prSet presAssocID="{7BB888F9-38AC-491F-9767-A2740C7024A5}" presName="connectorText" presStyleLbl="sibTrans2D1" presStyleIdx="0" presStyleCnt="4"/>
      <dgm:spPr/>
      <dgm:t>
        <a:bodyPr/>
        <a:lstStyle/>
        <a:p>
          <a:endParaRPr lang="ru-RU"/>
        </a:p>
      </dgm:t>
    </dgm:pt>
    <dgm:pt modelId="{DF9D484D-30C5-431E-8A5E-D67BA2C9E47C}" type="pres">
      <dgm:prSet presAssocID="{DEA89553-6180-4FAA-AAAD-9909532E10ED}" presName="node" presStyleLbl="node1" presStyleIdx="1" presStyleCnt="5" custScaleX="455159" custScaleY="119271" custLinFactNeighborY="-32800">
        <dgm:presLayoutVars>
          <dgm:bulletEnabled val="1"/>
        </dgm:presLayoutVars>
      </dgm:prSet>
      <dgm:spPr/>
      <dgm:t>
        <a:bodyPr/>
        <a:lstStyle/>
        <a:p>
          <a:endParaRPr lang="ru-RU"/>
        </a:p>
      </dgm:t>
    </dgm:pt>
    <dgm:pt modelId="{8300CE63-0666-44C2-AA28-E384327E64EF}" type="pres">
      <dgm:prSet presAssocID="{2A487E08-DEF3-4D75-B1FC-3E3F4B1C4FBE}" presName="sibTrans" presStyleLbl="sibTrans2D1" presStyleIdx="1" presStyleCnt="4"/>
      <dgm:spPr/>
      <dgm:t>
        <a:bodyPr/>
        <a:lstStyle/>
        <a:p>
          <a:endParaRPr lang="ru-RU"/>
        </a:p>
      </dgm:t>
    </dgm:pt>
    <dgm:pt modelId="{8A97E25A-0A74-4716-A683-AF7233C1526D}" type="pres">
      <dgm:prSet presAssocID="{2A487E08-DEF3-4D75-B1FC-3E3F4B1C4FBE}" presName="connectorText" presStyleLbl="sibTrans2D1" presStyleIdx="1" presStyleCnt="4"/>
      <dgm:spPr/>
      <dgm:t>
        <a:bodyPr/>
        <a:lstStyle/>
        <a:p>
          <a:endParaRPr lang="ru-RU"/>
        </a:p>
      </dgm:t>
    </dgm:pt>
    <dgm:pt modelId="{0E5A3EF4-3416-4C86-99FC-011750AFA9B5}" type="pres">
      <dgm:prSet presAssocID="{68286DF2-C8D0-49CC-B6E5-68100321D37D}" presName="node" presStyleLbl="node1" presStyleIdx="2" presStyleCnt="5" custScaleX="455159" custScaleY="156426" custLinFactNeighborX="0" custLinFactNeighborY="-64280">
        <dgm:presLayoutVars>
          <dgm:bulletEnabled val="1"/>
        </dgm:presLayoutVars>
      </dgm:prSet>
      <dgm:spPr/>
      <dgm:t>
        <a:bodyPr/>
        <a:lstStyle/>
        <a:p>
          <a:endParaRPr lang="ru-RU"/>
        </a:p>
      </dgm:t>
    </dgm:pt>
    <dgm:pt modelId="{6B7C4112-A4A5-486A-A222-5AB02317598F}" type="pres">
      <dgm:prSet presAssocID="{1AA495F1-22F8-4CE0-AB60-D4BF5CF0B5C2}" presName="sibTrans" presStyleLbl="sibTrans2D1" presStyleIdx="2" presStyleCnt="4"/>
      <dgm:spPr/>
      <dgm:t>
        <a:bodyPr/>
        <a:lstStyle/>
        <a:p>
          <a:endParaRPr lang="ru-RU"/>
        </a:p>
      </dgm:t>
    </dgm:pt>
    <dgm:pt modelId="{E46850DD-30B1-4E07-BA8C-37A41A53DFE8}" type="pres">
      <dgm:prSet presAssocID="{1AA495F1-22F8-4CE0-AB60-D4BF5CF0B5C2}" presName="connectorText" presStyleLbl="sibTrans2D1" presStyleIdx="2" presStyleCnt="4"/>
      <dgm:spPr/>
      <dgm:t>
        <a:bodyPr/>
        <a:lstStyle/>
        <a:p>
          <a:endParaRPr lang="ru-RU"/>
        </a:p>
      </dgm:t>
    </dgm:pt>
    <dgm:pt modelId="{EE9F6481-FF01-4BA4-8B38-DDB98608C279}" type="pres">
      <dgm:prSet presAssocID="{F2F75C3A-57CD-4AD3-B5CD-0B3B753DCE42}" presName="node" presStyleLbl="node1" presStyleIdx="3" presStyleCnt="5" custScaleX="461188" custScaleY="154096" custLinFactNeighborX="0" custLinFactNeighborY="-56772">
        <dgm:presLayoutVars>
          <dgm:bulletEnabled val="1"/>
        </dgm:presLayoutVars>
      </dgm:prSet>
      <dgm:spPr/>
      <dgm:t>
        <a:bodyPr/>
        <a:lstStyle/>
        <a:p>
          <a:endParaRPr lang="ru-RU"/>
        </a:p>
      </dgm:t>
    </dgm:pt>
    <dgm:pt modelId="{086F025B-7C96-49D3-AD37-2F1EAD01C1D5}" type="pres">
      <dgm:prSet presAssocID="{567E395E-3AEA-4979-8F8C-AC6C319140E1}" presName="sibTrans" presStyleLbl="sibTrans2D1" presStyleIdx="3" presStyleCnt="4"/>
      <dgm:spPr/>
      <dgm:t>
        <a:bodyPr/>
        <a:lstStyle/>
        <a:p>
          <a:endParaRPr lang="ru-RU"/>
        </a:p>
      </dgm:t>
    </dgm:pt>
    <dgm:pt modelId="{71F5404D-082C-459F-A5D6-C50467CB2A62}" type="pres">
      <dgm:prSet presAssocID="{567E395E-3AEA-4979-8F8C-AC6C319140E1}" presName="connectorText" presStyleLbl="sibTrans2D1" presStyleIdx="3" presStyleCnt="4"/>
      <dgm:spPr/>
      <dgm:t>
        <a:bodyPr/>
        <a:lstStyle/>
        <a:p>
          <a:endParaRPr lang="ru-RU"/>
        </a:p>
      </dgm:t>
    </dgm:pt>
    <dgm:pt modelId="{F11F98FE-2605-460D-A77A-BD2B431B2B23}" type="pres">
      <dgm:prSet presAssocID="{36F047AC-EA7D-4E5D-BB0A-54F3C54C991C}" presName="node" presStyleLbl="node1" presStyleIdx="4" presStyleCnt="5" custScaleX="473245" custScaleY="208822" custLinFactNeighborX="0" custLinFactNeighborY="-26894">
        <dgm:presLayoutVars>
          <dgm:bulletEnabled val="1"/>
        </dgm:presLayoutVars>
      </dgm:prSet>
      <dgm:spPr/>
      <dgm:t>
        <a:bodyPr/>
        <a:lstStyle/>
        <a:p>
          <a:endParaRPr lang="ru-RU"/>
        </a:p>
      </dgm:t>
    </dgm:pt>
  </dgm:ptLst>
  <dgm:cxnLst>
    <dgm:cxn modelId="{5AA04EE6-C396-4DB0-9E59-81B61A00CF31}" srcId="{55CA8F6A-A719-4DC8-94AC-BDB5570A48AD}" destId="{DEA89553-6180-4FAA-AAAD-9909532E10ED}" srcOrd="1" destOrd="0" parTransId="{22B0DD50-29B8-4687-914E-D76AC97AB94A}" sibTransId="{2A487E08-DEF3-4D75-B1FC-3E3F4B1C4FBE}"/>
    <dgm:cxn modelId="{D482AA20-9EE8-4419-86A1-16C6BECBCE7D}" type="presOf" srcId="{36F047AC-EA7D-4E5D-BB0A-54F3C54C991C}" destId="{F11F98FE-2605-460D-A77A-BD2B431B2B23}" srcOrd="0" destOrd="0" presId="urn:microsoft.com/office/officeart/2005/8/layout/process2"/>
    <dgm:cxn modelId="{A4C72D9B-9546-462B-8C0E-CF1A2A0F2A98}" type="presOf" srcId="{7BB888F9-38AC-491F-9767-A2740C7024A5}" destId="{DCBDC0F0-6741-4C7F-BF09-E698C478B404}" srcOrd="1" destOrd="0" presId="urn:microsoft.com/office/officeart/2005/8/layout/process2"/>
    <dgm:cxn modelId="{3AC193F9-BECB-4166-A32E-6CE4F7BB7B0A}" type="presOf" srcId="{F2F75C3A-57CD-4AD3-B5CD-0B3B753DCE42}" destId="{EE9F6481-FF01-4BA4-8B38-DDB98608C279}" srcOrd="0" destOrd="0" presId="urn:microsoft.com/office/officeart/2005/8/layout/process2"/>
    <dgm:cxn modelId="{250DC906-5F0D-431C-A98B-7E852EEA7282}" type="presOf" srcId="{68286DF2-C8D0-49CC-B6E5-68100321D37D}" destId="{0E5A3EF4-3416-4C86-99FC-011750AFA9B5}" srcOrd="0" destOrd="0" presId="urn:microsoft.com/office/officeart/2005/8/layout/process2"/>
    <dgm:cxn modelId="{78B5A30C-7116-428D-8283-4CF42E8E41DE}" srcId="{55CA8F6A-A719-4DC8-94AC-BDB5570A48AD}" destId="{F2F75C3A-57CD-4AD3-B5CD-0B3B753DCE42}" srcOrd="3" destOrd="0" parTransId="{C31C8313-E993-4C52-9014-3218BDC4C81E}" sibTransId="{567E395E-3AEA-4979-8F8C-AC6C319140E1}"/>
    <dgm:cxn modelId="{F883B482-4D6E-4292-8593-F258BEEE8BC8}" type="presOf" srcId="{567E395E-3AEA-4979-8F8C-AC6C319140E1}" destId="{086F025B-7C96-49D3-AD37-2F1EAD01C1D5}" srcOrd="0" destOrd="0" presId="urn:microsoft.com/office/officeart/2005/8/layout/process2"/>
    <dgm:cxn modelId="{933E6F1D-982E-43F7-8FAA-04831289A818}" srcId="{55CA8F6A-A719-4DC8-94AC-BDB5570A48AD}" destId="{68286DF2-C8D0-49CC-B6E5-68100321D37D}" srcOrd="2" destOrd="0" parTransId="{A0A7AA3C-8892-4205-B4BC-75176D101489}" sibTransId="{1AA495F1-22F8-4CE0-AB60-D4BF5CF0B5C2}"/>
    <dgm:cxn modelId="{649145A6-DA23-4861-BC52-A8A6269F2E38}" type="presOf" srcId="{55CA8F6A-A719-4DC8-94AC-BDB5570A48AD}" destId="{71FD606C-BDF9-431F-B036-6ACA5D71E9FB}" srcOrd="0" destOrd="0" presId="urn:microsoft.com/office/officeart/2005/8/layout/process2"/>
    <dgm:cxn modelId="{035BA03A-5391-41D8-BB45-FCBAFE141F3C}" srcId="{55CA8F6A-A719-4DC8-94AC-BDB5570A48AD}" destId="{40BFF0ED-64E2-459A-A26E-8D0018A04622}" srcOrd="0" destOrd="0" parTransId="{B27D7C8C-7DFF-4995-8F71-9224B4C39174}" sibTransId="{7BB888F9-38AC-491F-9767-A2740C7024A5}"/>
    <dgm:cxn modelId="{CD3273BD-CBD9-4579-BF03-4F40A8B5F807}" type="presOf" srcId="{40BFF0ED-64E2-459A-A26E-8D0018A04622}" destId="{121CE2F8-E67C-4BB2-8B7A-0153E465E37B}" srcOrd="0" destOrd="0" presId="urn:microsoft.com/office/officeart/2005/8/layout/process2"/>
    <dgm:cxn modelId="{0621E177-75A4-4E38-9160-E3CA1715E089}" type="presOf" srcId="{567E395E-3AEA-4979-8F8C-AC6C319140E1}" destId="{71F5404D-082C-459F-A5D6-C50467CB2A62}" srcOrd="1" destOrd="0" presId="urn:microsoft.com/office/officeart/2005/8/layout/process2"/>
    <dgm:cxn modelId="{670EF6B6-D584-4A12-9FE9-9C3478A9931E}" type="presOf" srcId="{DEA89553-6180-4FAA-AAAD-9909532E10ED}" destId="{DF9D484D-30C5-431E-8A5E-D67BA2C9E47C}" srcOrd="0" destOrd="0" presId="urn:microsoft.com/office/officeart/2005/8/layout/process2"/>
    <dgm:cxn modelId="{F9D25211-0E5A-48A6-930F-E1DBC868C38C}" type="presOf" srcId="{1AA495F1-22F8-4CE0-AB60-D4BF5CF0B5C2}" destId="{6B7C4112-A4A5-486A-A222-5AB02317598F}" srcOrd="0" destOrd="0" presId="urn:microsoft.com/office/officeart/2005/8/layout/process2"/>
    <dgm:cxn modelId="{3B269614-BF40-48FA-894B-49AC17687BC5}" srcId="{55CA8F6A-A719-4DC8-94AC-BDB5570A48AD}" destId="{36F047AC-EA7D-4E5D-BB0A-54F3C54C991C}" srcOrd="4" destOrd="0" parTransId="{93E1EFBC-6B6C-4A72-8313-388F512A50A8}" sibTransId="{2DDE76AE-363C-4539-AEA9-F0CD3F7C3B52}"/>
    <dgm:cxn modelId="{47CA5478-9B49-4DBB-8B6F-465520CED152}" type="presOf" srcId="{2A487E08-DEF3-4D75-B1FC-3E3F4B1C4FBE}" destId="{8A97E25A-0A74-4716-A683-AF7233C1526D}" srcOrd="1" destOrd="0" presId="urn:microsoft.com/office/officeart/2005/8/layout/process2"/>
    <dgm:cxn modelId="{E85E1295-3411-4451-A07B-411F50B65BB0}" type="presOf" srcId="{7BB888F9-38AC-491F-9767-A2740C7024A5}" destId="{261EA25F-C933-4C09-B661-2E3993E0CA6F}" srcOrd="0" destOrd="0" presId="urn:microsoft.com/office/officeart/2005/8/layout/process2"/>
    <dgm:cxn modelId="{3AE5BA0D-8BA8-4A9D-A84B-609C87F32638}" type="presOf" srcId="{1AA495F1-22F8-4CE0-AB60-D4BF5CF0B5C2}" destId="{E46850DD-30B1-4E07-BA8C-37A41A53DFE8}" srcOrd="1" destOrd="0" presId="urn:microsoft.com/office/officeart/2005/8/layout/process2"/>
    <dgm:cxn modelId="{BE559F70-7E63-432D-974C-2D7C7010B556}" type="presOf" srcId="{2A487E08-DEF3-4D75-B1FC-3E3F4B1C4FBE}" destId="{8300CE63-0666-44C2-AA28-E384327E64EF}" srcOrd="0" destOrd="0" presId="urn:microsoft.com/office/officeart/2005/8/layout/process2"/>
    <dgm:cxn modelId="{95A0800D-2A2A-46A9-AAA1-92A2EEA114A5}" type="presParOf" srcId="{71FD606C-BDF9-431F-B036-6ACA5D71E9FB}" destId="{121CE2F8-E67C-4BB2-8B7A-0153E465E37B}" srcOrd="0" destOrd="0" presId="urn:microsoft.com/office/officeart/2005/8/layout/process2"/>
    <dgm:cxn modelId="{C4C00027-8F58-4B6F-9A77-65FD42BC767B}" type="presParOf" srcId="{71FD606C-BDF9-431F-B036-6ACA5D71E9FB}" destId="{261EA25F-C933-4C09-B661-2E3993E0CA6F}" srcOrd="1" destOrd="0" presId="urn:microsoft.com/office/officeart/2005/8/layout/process2"/>
    <dgm:cxn modelId="{EDBDDF7D-BF58-4027-A938-1EB169532A81}" type="presParOf" srcId="{261EA25F-C933-4C09-B661-2E3993E0CA6F}" destId="{DCBDC0F0-6741-4C7F-BF09-E698C478B404}" srcOrd="0" destOrd="0" presId="urn:microsoft.com/office/officeart/2005/8/layout/process2"/>
    <dgm:cxn modelId="{F71EF061-3442-43DF-A5A0-AC82C21FEB3F}" type="presParOf" srcId="{71FD606C-BDF9-431F-B036-6ACA5D71E9FB}" destId="{DF9D484D-30C5-431E-8A5E-D67BA2C9E47C}" srcOrd="2" destOrd="0" presId="urn:microsoft.com/office/officeart/2005/8/layout/process2"/>
    <dgm:cxn modelId="{900F3173-4B70-4F87-9427-7FD1F34D44D3}" type="presParOf" srcId="{71FD606C-BDF9-431F-B036-6ACA5D71E9FB}" destId="{8300CE63-0666-44C2-AA28-E384327E64EF}" srcOrd="3" destOrd="0" presId="urn:microsoft.com/office/officeart/2005/8/layout/process2"/>
    <dgm:cxn modelId="{8A18865C-0626-45A6-9E88-D7544D622A89}" type="presParOf" srcId="{8300CE63-0666-44C2-AA28-E384327E64EF}" destId="{8A97E25A-0A74-4716-A683-AF7233C1526D}" srcOrd="0" destOrd="0" presId="urn:microsoft.com/office/officeart/2005/8/layout/process2"/>
    <dgm:cxn modelId="{6A59C5CB-4E92-4FD4-94B5-8BABDF16E478}" type="presParOf" srcId="{71FD606C-BDF9-431F-B036-6ACA5D71E9FB}" destId="{0E5A3EF4-3416-4C86-99FC-011750AFA9B5}" srcOrd="4" destOrd="0" presId="urn:microsoft.com/office/officeart/2005/8/layout/process2"/>
    <dgm:cxn modelId="{3A715E5B-33F5-4134-A7E2-C3BEA7B3656C}" type="presParOf" srcId="{71FD606C-BDF9-431F-B036-6ACA5D71E9FB}" destId="{6B7C4112-A4A5-486A-A222-5AB02317598F}" srcOrd="5" destOrd="0" presId="urn:microsoft.com/office/officeart/2005/8/layout/process2"/>
    <dgm:cxn modelId="{5C6DF977-996E-478C-B744-C703F4263347}" type="presParOf" srcId="{6B7C4112-A4A5-486A-A222-5AB02317598F}" destId="{E46850DD-30B1-4E07-BA8C-37A41A53DFE8}" srcOrd="0" destOrd="0" presId="urn:microsoft.com/office/officeart/2005/8/layout/process2"/>
    <dgm:cxn modelId="{5DC9A8AB-F384-4A4C-9816-71D1909633D2}" type="presParOf" srcId="{71FD606C-BDF9-431F-B036-6ACA5D71E9FB}" destId="{EE9F6481-FF01-4BA4-8B38-DDB98608C279}" srcOrd="6" destOrd="0" presId="urn:microsoft.com/office/officeart/2005/8/layout/process2"/>
    <dgm:cxn modelId="{40BB2200-0730-448B-83E1-2ADFEF328095}" type="presParOf" srcId="{71FD606C-BDF9-431F-B036-6ACA5D71E9FB}" destId="{086F025B-7C96-49D3-AD37-2F1EAD01C1D5}" srcOrd="7" destOrd="0" presId="urn:microsoft.com/office/officeart/2005/8/layout/process2"/>
    <dgm:cxn modelId="{32E8A7C1-68CE-4190-A4D2-17F56A650646}" type="presParOf" srcId="{086F025B-7C96-49D3-AD37-2F1EAD01C1D5}" destId="{71F5404D-082C-459F-A5D6-C50467CB2A62}" srcOrd="0" destOrd="0" presId="urn:microsoft.com/office/officeart/2005/8/layout/process2"/>
    <dgm:cxn modelId="{70FFB1EA-2E29-4C3D-94EC-4104E8DAABD5}" type="presParOf" srcId="{71FD606C-BDF9-431F-B036-6ACA5D71E9FB}" destId="{F11F98FE-2605-460D-A77A-BD2B431B2B23}"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4ADA15-C6B3-4C4D-92E6-9EF53FAC477A}">
      <dsp:nvSpPr>
        <dsp:cNvPr id="0" name=""/>
        <dsp:cNvSpPr/>
      </dsp:nvSpPr>
      <dsp:spPr>
        <a:xfrm>
          <a:off x="3369974" y="518"/>
          <a:ext cx="5054961" cy="202258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ctr" defTabSz="1422400">
            <a:lnSpc>
              <a:spcPct val="90000"/>
            </a:lnSpc>
            <a:spcBef>
              <a:spcPct val="0"/>
            </a:spcBef>
            <a:spcAft>
              <a:spcPct val="15000"/>
            </a:spcAft>
            <a:buChar char="••"/>
          </a:pPr>
          <a:r>
            <a:rPr lang="ru-RU" sz="3200" b="1" kern="1200" dirty="0" smtClean="0">
              <a:latin typeface="Arial" pitchFamily="34" charset="0"/>
              <a:cs typeface="Arial" pitchFamily="34" charset="0"/>
            </a:rPr>
            <a:t>Потомки древнейших жителей Рима.</a:t>
          </a:r>
          <a:endParaRPr lang="ru-RU" sz="3200" b="1" kern="1200" dirty="0">
            <a:latin typeface="Arial" pitchFamily="34" charset="0"/>
            <a:cs typeface="Arial" pitchFamily="34" charset="0"/>
          </a:endParaRPr>
        </a:p>
      </dsp:txBody>
      <dsp:txXfrm>
        <a:off x="3369974" y="518"/>
        <a:ext cx="5054961" cy="2022587"/>
      </dsp:txXfrm>
    </dsp:sp>
    <dsp:sp modelId="{EF1B2DBF-DB22-4393-80B1-6E8A972A2EDA}">
      <dsp:nvSpPr>
        <dsp:cNvPr id="0" name=""/>
        <dsp:cNvSpPr/>
      </dsp:nvSpPr>
      <dsp:spPr>
        <a:xfrm>
          <a:off x="0" y="518"/>
          <a:ext cx="3369974" cy="20225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ru-RU" sz="4800" kern="1200" dirty="0" smtClean="0">
              <a:solidFill>
                <a:srgbClr val="002060"/>
              </a:solidFill>
              <a:latin typeface="Arial" pitchFamily="34" charset="0"/>
              <a:cs typeface="Arial" pitchFamily="34" charset="0"/>
            </a:rPr>
            <a:t>патриции</a:t>
          </a:r>
          <a:endParaRPr lang="ru-RU" sz="4800" kern="1200" dirty="0">
            <a:solidFill>
              <a:srgbClr val="002060"/>
            </a:solidFill>
            <a:latin typeface="Arial" pitchFamily="34" charset="0"/>
            <a:cs typeface="Arial" pitchFamily="34" charset="0"/>
          </a:endParaRPr>
        </a:p>
      </dsp:txBody>
      <dsp:txXfrm>
        <a:off x="0" y="518"/>
        <a:ext cx="3369974" cy="2022587"/>
      </dsp:txXfrm>
    </dsp:sp>
    <dsp:sp modelId="{D073BBE7-6613-43BD-82F8-5F25F272E587}">
      <dsp:nvSpPr>
        <dsp:cNvPr id="0" name=""/>
        <dsp:cNvSpPr/>
      </dsp:nvSpPr>
      <dsp:spPr>
        <a:xfrm>
          <a:off x="3369974" y="2225365"/>
          <a:ext cx="5054961" cy="2022587"/>
        </a:xfrm>
        <a:prstGeom prst="rightArrow">
          <a:avLst>
            <a:gd name="adj1" fmla="val 75000"/>
            <a:gd name="adj2" fmla="val 50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ctr" defTabSz="1422400">
            <a:lnSpc>
              <a:spcPct val="90000"/>
            </a:lnSpc>
            <a:spcBef>
              <a:spcPct val="0"/>
            </a:spcBef>
            <a:spcAft>
              <a:spcPct val="15000"/>
            </a:spcAft>
            <a:buChar char="••"/>
          </a:pPr>
          <a:r>
            <a:rPr lang="ru-RU" sz="3200" b="1" kern="1200" dirty="0" smtClean="0">
              <a:latin typeface="Arial" pitchFamily="34" charset="0"/>
              <a:cs typeface="Arial" pitchFamily="34" charset="0"/>
            </a:rPr>
            <a:t>Те, кто добровольно переселился в Рим.</a:t>
          </a:r>
          <a:endParaRPr lang="ru-RU" sz="3200" b="1" kern="1200" dirty="0">
            <a:latin typeface="Arial" pitchFamily="34" charset="0"/>
            <a:cs typeface="Arial" pitchFamily="34" charset="0"/>
          </a:endParaRPr>
        </a:p>
      </dsp:txBody>
      <dsp:txXfrm>
        <a:off x="3369974" y="2225365"/>
        <a:ext cx="5054961" cy="2022587"/>
      </dsp:txXfrm>
    </dsp:sp>
    <dsp:sp modelId="{E9D73504-D9A0-4B69-84F3-FD4208FB1671}">
      <dsp:nvSpPr>
        <dsp:cNvPr id="0" name=""/>
        <dsp:cNvSpPr/>
      </dsp:nvSpPr>
      <dsp:spPr>
        <a:xfrm>
          <a:off x="0" y="2225365"/>
          <a:ext cx="3369974" cy="202258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ru-RU" sz="4800" kern="1200" dirty="0" smtClean="0">
              <a:solidFill>
                <a:srgbClr val="002060"/>
              </a:solidFill>
              <a:latin typeface="Arial" pitchFamily="34" charset="0"/>
              <a:cs typeface="Arial" pitchFamily="34" charset="0"/>
            </a:rPr>
            <a:t>плебеи</a:t>
          </a:r>
          <a:endParaRPr lang="ru-RU" sz="4800" kern="1200" dirty="0">
            <a:solidFill>
              <a:srgbClr val="002060"/>
            </a:solidFill>
            <a:latin typeface="Arial" pitchFamily="34" charset="0"/>
            <a:cs typeface="Arial" pitchFamily="34" charset="0"/>
          </a:endParaRPr>
        </a:p>
      </dsp:txBody>
      <dsp:txXfrm>
        <a:off x="0" y="2225365"/>
        <a:ext cx="3369974" cy="20225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8022F3-4F8F-4B79-B6A5-106F61D8231A}">
      <dsp:nvSpPr>
        <dsp:cNvPr id="0" name=""/>
        <dsp:cNvSpPr/>
      </dsp:nvSpPr>
      <dsp:spPr>
        <a:xfrm rot="10800000">
          <a:off x="864078" y="2061"/>
          <a:ext cx="9577098" cy="1505288"/>
        </a:xfrm>
        <a:prstGeom prst="homePlat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63790" tIns="121920" rIns="227584" bIns="121920" numCol="1" spcCol="1270" anchor="ctr" anchorCtr="0">
          <a:noAutofit/>
        </a:bodyPr>
        <a:lstStyle/>
        <a:p>
          <a:pPr lvl="0" algn="ctr" defTabSz="1422400">
            <a:lnSpc>
              <a:spcPct val="90000"/>
            </a:lnSpc>
            <a:spcBef>
              <a:spcPct val="0"/>
            </a:spcBef>
            <a:spcAft>
              <a:spcPct val="35000"/>
            </a:spcAft>
          </a:pPr>
          <a:r>
            <a:rPr lang="ru-RU" sz="3200" b="1" kern="1200" dirty="0" smtClean="0">
              <a:latin typeface="Arial" pitchFamily="34" charset="0"/>
              <a:cs typeface="Arial" pitchFamily="34" charset="0"/>
            </a:rPr>
            <a:t>Законы покончили с произволом патрициев, которые судили «по обычаю».</a:t>
          </a:r>
          <a:endParaRPr lang="ru-RU" sz="3200" b="1" kern="1200" dirty="0">
            <a:latin typeface="Arial" pitchFamily="34" charset="0"/>
            <a:cs typeface="Arial" pitchFamily="34" charset="0"/>
          </a:endParaRPr>
        </a:p>
      </dsp:txBody>
      <dsp:txXfrm rot="10800000">
        <a:off x="864078" y="2061"/>
        <a:ext cx="9577098" cy="1505288"/>
      </dsp:txXfrm>
    </dsp:sp>
    <dsp:sp modelId="{EE58EAE4-2AC9-4CAA-BD32-E32C2C4A3569}">
      <dsp:nvSpPr>
        <dsp:cNvPr id="0" name=""/>
        <dsp:cNvSpPr/>
      </dsp:nvSpPr>
      <dsp:spPr>
        <a:xfrm>
          <a:off x="216031" y="0"/>
          <a:ext cx="1505288" cy="150528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87AFC1-4EAE-44DA-9587-8861B49E37B9}">
      <dsp:nvSpPr>
        <dsp:cNvPr id="0" name=""/>
        <dsp:cNvSpPr/>
      </dsp:nvSpPr>
      <dsp:spPr>
        <a:xfrm rot="10800000">
          <a:off x="864078" y="1956689"/>
          <a:ext cx="9577098" cy="1505288"/>
        </a:xfrm>
        <a:prstGeom prst="homePlat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63790" tIns="121920" rIns="227584" bIns="121920" numCol="1" spcCol="1270" anchor="ctr" anchorCtr="0">
          <a:noAutofit/>
        </a:bodyPr>
        <a:lstStyle/>
        <a:p>
          <a:pPr lvl="0" algn="ctr" defTabSz="1422400">
            <a:lnSpc>
              <a:spcPct val="90000"/>
            </a:lnSpc>
            <a:spcBef>
              <a:spcPct val="0"/>
            </a:spcBef>
            <a:spcAft>
              <a:spcPct val="35000"/>
            </a:spcAft>
          </a:pPr>
          <a:r>
            <a:rPr lang="ru-RU" sz="3200" b="1" kern="1200" dirty="0" smtClean="0">
              <a:latin typeface="Arial" pitchFamily="34" charset="0"/>
              <a:cs typeface="Arial" pitchFamily="34" charset="0"/>
            </a:rPr>
            <a:t>В них вводились денежные штрафы и другие наказания за убийства, кражи, супружеские измены, оскорбления и т.д.</a:t>
          </a:r>
          <a:endParaRPr lang="ru-RU" sz="3200" b="1" kern="1200" dirty="0">
            <a:latin typeface="Arial" pitchFamily="34" charset="0"/>
            <a:cs typeface="Arial" pitchFamily="34" charset="0"/>
          </a:endParaRPr>
        </a:p>
      </dsp:txBody>
      <dsp:txXfrm rot="10800000">
        <a:off x="864078" y="1956689"/>
        <a:ext cx="9577098" cy="1505288"/>
      </dsp:txXfrm>
    </dsp:sp>
    <dsp:sp modelId="{770B8548-AF26-4235-A171-5CA9EB6B49A0}">
      <dsp:nvSpPr>
        <dsp:cNvPr id="0" name=""/>
        <dsp:cNvSpPr/>
      </dsp:nvSpPr>
      <dsp:spPr>
        <a:xfrm>
          <a:off x="216016" y="1944210"/>
          <a:ext cx="1505288" cy="150528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BC08C3-9F14-4FFA-BB15-293BD3E19AAA}">
      <dsp:nvSpPr>
        <dsp:cNvPr id="0" name=""/>
        <dsp:cNvSpPr/>
      </dsp:nvSpPr>
      <dsp:spPr>
        <a:xfrm rot="10800000">
          <a:off x="876520" y="3911317"/>
          <a:ext cx="9552214" cy="1505288"/>
        </a:xfrm>
        <a:prstGeom prst="homePlate">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63790" tIns="121920" rIns="227584" bIns="121920" numCol="1" spcCol="1270" anchor="ctr" anchorCtr="0">
          <a:noAutofit/>
        </a:bodyPr>
        <a:lstStyle/>
        <a:p>
          <a:pPr lvl="0" algn="ctr" defTabSz="1422400">
            <a:lnSpc>
              <a:spcPct val="90000"/>
            </a:lnSpc>
            <a:spcBef>
              <a:spcPct val="0"/>
            </a:spcBef>
            <a:spcAft>
              <a:spcPct val="35000"/>
            </a:spcAft>
          </a:pPr>
          <a:r>
            <a:rPr lang="ru-RU" sz="3200" b="1" kern="1200" dirty="0" smtClean="0">
              <a:latin typeface="Arial" pitchFamily="34" charset="0"/>
              <a:cs typeface="Arial" pitchFamily="34" charset="0"/>
            </a:rPr>
            <a:t>Устанавливалось, кто и какой собственностью может владеть.</a:t>
          </a:r>
          <a:endParaRPr lang="ru-RU" sz="3200" b="1" kern="1200" dirty="0">
            <a:latin typeface="Arial" pitchFamily="34" charset="0"/>
            <a:cs typeface="Arial" pitchFamily="34" charset="0"/>
          </a:endParaRPr>
        </a:p>
      </dsp:txBody>
      <dsp:txXfrm rot="10800000">
        <a:off x="876520" y="3911317"/>
        <a:ext cx="9552214" cy="1505288"/>
      </dsp:txXfrm>
    </dsp:sp>
    <dsp:sp modelId="{DB5ADE9C-98DE-48B4-8F7F-50BE03C5BA72}">
      <dsp:nvSpPr>
        <dsp:cNvPr id="0" name=""/>
        <dsp:cNvSpPr/>
      </dsp:nvSpPr>
      <dsp:spPr>
        <a:xfrm>
          <a:off x="144018" y="3913378"/>
          <a:ext cx="1505288" cy="150528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1CE2F8-E67C-4BB2-8B7A-0153E465E37B}">
      <dsp:nvSpPr>
        <dsp:cNvPr id="0" name=""/>
        <dsp:cNvSpPr/>
      </dsp:nvSpPr>
      <dsp:spPr>
        <a:xfrm>
          <a:off x="303864" y="0"/>
          <a:ext cx="10857371" cy="864452"/>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002060"/>
              </a:solidFill>
              <a:latin typeface="Arial" pitchFamily="34" charset="0"/>
              <a:cs typeface="Arial" pitchFamily="34" charset="0"/>
            </a:rPr>
            <a:t>К III веку до нашей эры римские плебеи добились равных прав с патрициями</a:t>
          </a:r>
          <a:endParaRPr lang="ru-RU" sz="3200" b="1" kern="1200" dirty="0">
            <a:solidFill>
              <a:schemeClr val="tx1"/>
            </a:solidFill>
            <a:latin typeface="Arial" pitchFamily="34" charset="0"/>
            <a:cs typeface="Arial" pitchFamily="34" charset="0"/>
          </a:endParaRPr>
        </a:p>
      </dsp:txBody>
      <dsp:txXfrm>
        <a:off x="303864" y="0"/>
        <a:ext cx="10857371" cy="864452"/>
      </dsp:txXfrm>
    </dsp:sp>
    <dsp:sp modelId="{261EA25F-C933-4C09-B661-2E3993E0CA6F}">
      <dsp:nvSpPr>
        <dsp:cNvPr id="0" name=""/>
        <dsp:cNvSpPr/>
      </dsp:nvSpPr>
      <dsp:spPr>
        <a:xfrm rot="5178223">
          <a:off x="5690487" y="831954"/>
          <a:ext cx="153133" cy="2687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latin typeface="Times New Roman" pitchFamily="18" charset="0"/>
            <a:cs typeface="Times New Roman" pitchFamily="18" charset="0"/>
          </a:endParaRPr>
        </a:p>
      </dsp:txBody>
      <dsp:txXfrm rot="5178223">
        <a:off x="5690487" y="831954"/>
        <a:ext cx="153133" cy="268749"/>
      </dsp:txXfrm>
    </dsp:sp>
    <dsp:sp modelId="{DF9D484D-30C5-431E-8A5E-D67BA2C9E47C}">
      <dsp:nvSpPr>
        <dsp:cNvPr id="0" name=""/>
        <dsp:cNvSpPr/>
      </dsp:nvSpPr>
      <dsp:spPr>
        <a:xfrm>
          <a:off x="360039" y="1068205"/>
          <a:ext cx="10873209" cy="71231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002060"/>
              </a:solidFill>
              <a:latin typeface="Arial" pitchFamily="34" charset="0"/>
              <a:cs typeface="Arial" pitchFamily="34" charset="0"/>
            </a:rPr>
            <a:t>В Римской республике управлением занимались три самых главных органа власти</a:t>
          </a:r>
          <a:endParaRPr lang="ru-RU" sz="3200" b="1" i="0" kern="1200" dirty="0">
            <a:solidFill>
              <a:schemeClr val="tx1"/>
            </a:solidFill>
            <a:latin typeface="Arial" pitchFamily="34" charset="0"/>
            <a:cs typeface="Arial" pitchFamily="34" charset="0"/>
          </a:endParaRPr>
        </a:p>
      </dsp:txBody>
      <dsp:txXfrm>
        <a:off x="360039" y="1068205"/>
        <a:ext cx="10873209" cy="712310"/>
      </dsp:txXfrm>
    </dsp:sp>
    <dsp:sp modelId="{8300CE63-0666-44C2-AA28-E384327E64EF}">
      <dsp:nvSpPr>
        <dsp:cNvPr id="0" name=""/>
        <dsp:cNvSpPr/>
      </dsp:nvSpPr>
      <dsp:spPr>
        <a:xfrm rot="5400000">
          <a:off x="5719916" y="1748445"/>
          <a:ext cx="153455" cy="268749"/>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ru-RU" sz="800" kern="1200">
            <a:latin typeface="Times New Roman" pitchFamily="18" charset="0"/>
            <a:cs typeface="Times New Roman" pitchFamily="18" charset="0"/>
          </a:endParaRPr>
        </a:p>
      </dsp:txBody>
      <dsp:txXfrm rot="5400000">
        <a:off x="5719916" y="1748445"/>
        <a:ext cx="153455" cy="268749"/>
      </dsp:txXfrm>
    </dsp:sp>
    <dsp:sp modelId="{0E5A3EF4-3416-4C86-99FC-011750AFA9B5}">
      <dsp:nvSpPr>
        <dsp:cNvPr id="0" name=""/>
        <dsp:cNvSpPr/>
      </dsp:nvSpPr>
      <dsp:spPr>
        <a:xfrm>
          <a:off x="360039" y="1985123"/>
          <a:ext cx="10873209" cy="934207"/>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u-RU" sz="3200" b="1" kern="1200" dirty="0" smtClean="0">
              <a:solidFill>
                <a:srgbClr val="002060"/>
              </a:solidFill>
              <a:latin typeface="Arial" pitchFamily="34" charset="0"/>
              <a:cs typeface="Arial" pitchFamily="34" charset="0"/>
            </a:rPr>
            <a:t>Народное собрание – все полноправные граждане республики.</a:t>
          </a:r>
          <a:endParaRPr kumimoji="0" lang="ru-RU" sz="3200" b="1" i="0" u="none" strike="noStrike" kern="1200" cap="none" normalizeH="0" baseline="0" dirty="0" smtClean="0">
            <a:ln>
              <a:noFill/>
            </a:ln>
            <a:solidFill>
              <a:schemeClr val="tx1"/>
            </a:solidFill>
            <a:effectLst/>
            <a:latin typeface="Arial" pitchFamily="34" charset="0"/>
            <a:cs typeface="Arial" pitchFamily="34" charset="0"/>
          </a:endParaRPr>
        </a:p>
      </dsp:txBody>
      <dsp:txXfrm>
        <a:off x="360039" y="1985123"/>
        <a:ext cx="10873209" cy="934207"/>
      </dsp:txXfrm>
    </dsp:sp>
    <dsp:sp modelId="{6B7C4112-A4A5-486A-A222-5AB02317598F}">
      <dsp:nvSpPr>
        <dsp:cNvPr id="0" name=""/>
        <dsp:cNvSpPr/>
      </dsp:nvSpPr>
      <dsp:spPr>
        <a:xfrm rot="5400000">
          <a:off x="5676257" y="2945472"/>
          <a:ext cx="240772" cy="268749"/>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5400000">
        <a:off x="5676257" y="2945472"/>
        <a:ext cx="240772" cy="268749"/>
      </dsp:txXfrm>
    </dsp:sp>
    <dsp:sp modelId="{EE9F6481-FF01-4BA4-8B38-DDB98608C279}">
      <dsp:nvSpPr>
        <dsp:cNvPr id="0" name=""/>
        <dsp:cNvSpPr/>
      </dsp:nvSpPr>
      <dsp:spPr>
        <a:xfrm>
          <a:off x="288026" y="3240361"/>
          <a:ext cx="11017235" cy="920292"/>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002060"/>
              </a:solidFill>
              <a:latin typeface="Arial" pitchFamily="34" charset="0"/>
              <a:cs typeface="Arial" pitchFamily="34" charset="0"/>
            </a:rPr>
            <a:t>Магистратура – все государственные должности (консулы, народные трибуны и прочие).</a:t>
          </a:r>
          <a:endParaRPr lang="ru-RU" sz="2800" b="1" i="0" kern="1200" dirty="0">
            <a:solidFill>
              <a:srgbClr val="00B050"/>
            </a:solidFill>
            <a:latin typeface="Arial" pitchFamily="34" charset="0"/>
            <a:cs typeface="Arial" pitchFamily="34" charset="0"/>
          </a:endParaRPr>
        </a:p>
      </dsp:txBody>
      <dsp:txXfrm>
        <a:off x="288026" y="3240361"/>
        <a:ext cx="11017235" cy="920292"/>
      </dsp:txXfrm>
    </dsp:sp>
    <dsp:sp modelId="{086F025B-7C96-49D3-AD37-2F1EAD01C1D5}">
      <dsp:nvSpPr>
        <dsp:cNvPr id="0" name=""/>
        <dsp:cNvSpPr/>
      </dsp:nvSpPr>
      <dsp:spPr>
        <a:xfrm rot="5400000">
          <a:off x="5651208" y="4220194"/>
          <a:ext cx="290871" cy="26874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latin typeface="Times New Roman" pitchFamily="18" charset="0"/>
            <a:cs typeface="Times New Roman" pitchFamily="18" charset="0"/>
          </a:endParaRPr>
        </a:p>
      </dsp:txBody>
      <dsp:txXfrm rot="5400000">
        <a:off x="5651208" y="4220194"/>
        <a:ext cx="290871" cy="268749"/>
      </dsp:txXfrm>
    </dsp:sp>
    <dsp:sp modelId="{F11F98FE-2605-460D-A77A-BD2B431B2B23}">
      <dsp:nvSpPr>
        <dsp:cNvPr id="0" name=""/>
        <dsp:cNvSpPr/>
      </dsp:nvSpPr>
      <dsp:spPr>
        <a:xfrm>
          <a:off x="144012" y="4548483"/>
          <a:ext cx="11305262" cy="124712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solidFill>
                <a:srgbClr val="002060"/>
              </a:solidFill>
              <a:latin typeface="Arial" pitchFamily="34" charset="0"/>
              <a:cs typeface="Arial" pitchFamily="34" charset="0"/>
            </a:rPr>
            <a:t>Сенат – высший государственный орган, в его состав входили самые уважаемые и опытные государственные деятели Римской республики. </a:t>
          </a:r>
          <a:endParaRPr lang="ru-RU" sz="3200" b="1" i="0" kern="1200" dirty="0">
            <a:solidFill>
              <a:srgbClr val="00B050"/>
            </a:solidFill>
            <a:latin typeface="Arial" pitchFamily="34" charset="0"/>
            <a:cs typeface="Arial" pitchFamily="34" charset="0"/>
          </a:endParaRPr>
        </a:p>
      </dsp:txBody>
      <dsp:txXfrm>
        <a:off x="144012" y="4548483"/>
        <a:ext cx="11305262" cy="124712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28CC8-E67B-4358-8C38-09E46CBFF023}" type="datetimeFigureOut">
              <a:rPr lang="ru-RU" smtClean="0"/>
              <a:pPr/>
              <a:t>04.03.2021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06AB9-2605-454E-BFE1-C0BC3AF5798D}" type="slidenum">
              <a:rPr lang="ru-RU" smtClean="0"/>
              <a:pPr/>
              <a:t>‹#›</a:t>
            </a:fld>
            <a:endParaRPr lang="ru-RU"/>
          </a:p>
        </p:txBody>
      </p:sp>
    </p:spTree>
    <p:extLst>
      <p:ext uri="{BB962C8B-B14F-4D97-AF65-F5344CB8AC3E}">
        <p14:creationId xmlns="" xmlns:p14="http://schemas.microsoft.com/office/powerpoint/2010/main" val="63419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1184"/>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2714656218"/>
      </p:ext>
    </p:extLst>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195191429"/>
      </p:ext>
    </p:extLst>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5397"/>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5397"/>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2128451520"/>
      </p:ext>
    </p:extLst>
  </p:cSld>
  <p:clrMapOvr>
    <a:masterClrMapping/>
  </p:clrMapOvr>
  <p:transition>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6"/>
            <a:ext cx="53848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6197600" y="1600200"/>
            <a:ext cx="5384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197600" y="3939345"/>
            <a:ext cx="5384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2BC2D1E6-B69E-491B-93FC-43A69A894A43}" type="slidenum">
              <a:rPr lang="ru-RU"/>
              <a:pPr>
                <a:defRPr/>
              </a:pPr>
              <a:t>‹#›</a:t>
            </a:fld>
            <a:endParaRPr lang="ru-RU"/>
          </a:p>
        </p:txBody>
      </p:sp>
    </p:spTree>
    <p:extLst>
      <p:ext uri="{BB962C8B-B14F-4D97-AF65-F5344CB8AC3E}">
        <p14:creationId xmlns="" xmlns:p14="http://schemas.microsoft.com/office/powerpoint/2010/main" val="1951022205"/>
      </p:ext>
    </p:extLst>
  </p:cSld>
  <p:clrMapOvr>
    <a:masterClrMapping/>
  </p:clrMapOvr>
  <p:transition>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352" y="1133192"/>
            <a:ext cx="11948967" cy="5599134"/>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000" dirty="0"/>
          </a:p>
        </p:txBody>
      </p:sp>
      <p:sp>
        <p:nvSpPr>
          <p:cNvPr id="17" name="bg object 17"/>
          <p:cNvSpPr/>
          <p:nvPr/>
        </p:nvSpPr>
        <p:spPr>
          <a:xfrm>
            <a:off x="141396" y="150395"/>
            <a:ext cx="11948967" cy="90724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000" dirty="0"/>
          </a:p>
        </p:txBody>
      </p:sp>
      <p:sp>
        <p:nvSpPr>
          <p:cNvPr id="2" name="Holder 2"/>
          <p:cNvSpPr>
            <a:spLocks noGrp="1"/>
          </p:cNvSpPr>
          <p:nvPr>
            <p:ph type="title"/>
          </p:nvPr>
        </p:nvSpPr>
        <p:spPr/>
        <p:txBody>
          <a:bodyPr lIns="0" tIns="0" rIns="0" bIns="0"/>
          <a:lstStyle>
            <a:lvl1pPr>
              <a:defRPr sz="4700" b="1" i="0">
                <a:solidFill>
                  <a:srgbClr val="FEFEFE"/>
                </a:solidFill>
                <a:latin typeface="Arial"/>
                <a:cs typeface="Arial"/>
              </a:defRPr>
            </a:lvl1pPr>
          </a:lstStyle>
          <a:p>
            <a:endParaRPr/>
          </a:p>
        </p:txBody>
      </p:sp>
      <p:sp>
        <p:nvSpPr>
          <p:cNvPr id="3" name="Holder 3"/>
          <p:cNvSpPr>
            <a:spLocks noGrp="1"/>
          </p:cNvSpPr>
          <p:nvPr>
            <p:ph sz="half" idx="2"/>
          </p:nvPr>
        </p:nvSpPr>
        <p:spPr>
          <a:xfrm>
            <a:off x="524643" y="1523336"/>
            <a:ext cx="3857668" cy="384721"/>
          </a:xfrm>
          <a:prstGeom prst="rect">
            <a:avLst/>
          </a:prstGeom>
        </p:spPr>
        <p:txBody>
          <a:bodyPr wrap="square" lIns="0" tIns="0" rIns="0" bIns="0">
            <a:spAutoFit/>
          </a:bodyPr>
          <a:lstStyle>
            <a:lvl1pPr>
              <a:defRPr sz="2500" b="0" i="0">
                <a:solidFill>
                  <a:srgbClr val="FEFEFE"/>
                </a:solidFill>
                <a:latin typeface="Arial"/>
                <a:cs typeface="Arial"/>
              </a:defRPr>
            </a:lvl1pPr>
          </a:lstStyle>
          <a:p>
            <a:endParaRPr/>
          </a:p>
        </p:txBody>
      </p:sp>
      <p:sp>
        <p:nvSpPr>
          <p:cNvPr id="4" name="Holder 4"/>
          <p:cNvSpPr>
            <a:spLocks noGrp="1"/>
          </p:cNvSpPr>
          <p:nvPr>
            <p:ph sz="half" idx="3"/>
          </p:nvPr>
        </p:nvSpPr>
        <p:spPr>
          <a:xfrm>
            <a:off x="6278881"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 xmlns:p14="http://schemas.microsoft.com/office/powerpoint/2010/main" val="370735107"/>
      </p:ext>
    </p:extLst>
  </p:cSld>
  <p:clrMapOvr>
    <a:masterClrMapping/>
  </p:clrMapOvr>
  <p:transition>
    <p:cover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51" y="280721"/>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lstStyle>
            <a:lvl1pPr marL="0" indent="0" algn="ctr">
              <a:buNone/>
              <a:defRPr lang="en-US" sz="1200"/>
            </a:lvl1pPr>
          </a:lstStyle>
          <a:p>
            <a:pPr lvl="0"/>
            <a:endParaRPr lang="en-US" noProof="0"/>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anchor="ctr"/>
          <a:lstStyle>
            <a:lvl1pPr marL="0" indent="0" algn="ctr">
              <a:buNone/>
              <a:defRPr lang="en-US" sz="1200"/>
            </a:lvl1pPr>
          </a:lstStyle>
          <a:p>
            <a:pPr lvl="0"/>
            <a:endParaRPr lang="en-US" noProof="0"/>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lstStyle>
            <a:lvl1pPr marL="0" indent="0" algn="ctr">
              <a:buNone/>
              <a:defRPr lang="en-US" sz="1200"/>
            </a:lvl1pPr>
          </a:lstStyle>
          <a:p>
            <a:pPr lvl="0"/>
            <a:endParaRPr lang="en-US" noProof="0"/>
          </a:p>
        </p:txBody>
      </p:sp>
      <p:sp>
        <p:nvSpPr>
          <p:cNvPr id="8" name="Text Placeholder 9"/>
          <p:cNvSpPr>
            <a:spLocks noGrp="1"/>
          </p:cNvSpPr>
          <p:nvPr>
            <p:ph type="body" sz="quarter" idx="14"/>
          </p:nvPr>
        </p:nvSpPr>
        <p:spPr>
          <a:xfrm>
            <a:off x="914401" y="4981328"/>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1328"/>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1328"/>
            <a:ext cx="3328416" cy="958851"/>
          </a:xfrm>
        </p:spPr>
        <p:txBody>
          <a:bodyPr>
            <a:noAutofit/>
          </a:bodyPr>
          <a:lstStyle>
            <a:lvl1pPr marL="0" indent="0">
              <a:buNone/>
              <a:defRPr sz="1200"/>
            </a:lvl1pPr>
            <a:lvl2pPr marL="128002" indent="-128002">
              <a:buFont typeface="Arial" panose="020B0604020202020204" pitchFamily="34" charset="0"/>
              <a:buChar char="•"/>
              <a:defRPr sz="1200"/>
            </a:lvl2pPr>
            <a:lvl3pPr marL="256004" indent="-128002">
              <a:defRPr sz="1200"/>
            </a:lvl3pPr>
            <a:lvl4pPr marL="448006" indent="-192003">
              <a:defRPr sz="1200"/>
            </a:lvl4pPr>
            <a:lvl5pPr marL="640009" indent="-192003">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p:nvPr>
        </p:nvSpPr>
        <p:spPr>
          <a:xfrm>
            <a:off x="914451" y="933453"/>
            <a:ext cx="10363201" cy="406400"/>
          </a:xfrm>
        </p:spPr>
        <p:txBody>
          <a:bodyPr/>
          <a:lstStyle>
            <a:lvl1pPr marL="0" indent="0" algn="ctr">
              <a:lnSpc>
                <a:spcPct val="86000"/>
              </a:lnSpc>
              <a:spcBef>
                <a:spcPts val="0"/>
              </a:spcBef>
              <a:buNone/>
              <a:defRPr sz="1500" baseline="0"/>
            </a:lvl1pPr>
          </a:lstStyle>
          <a:p>
            <a:pPr lvl="0"/>
            <a:r>
              <a:rPr lang="ru-RU" smtClean="0"/>
              <a:t>Образец текста</a:t>
            </a:r>
          </a:p>
        </p:txBody>
      </p:sp>
    </p:spTree>
    <p:extLst>
      <p:ext uri="{BB962C8B-B14F-4D97-AF65-F5344CB8AC3E}">
        <p14:creationId xmlns:p14="http://schemas.microsoft.com/office/powerpoint/2010/main" xmlns="" val="2942671247"/>
      </p:ext>
    </p:extLst>
  </p:cSld>
  <p:clrMapOvr>
    <a:masterClrMapping/>
  </p:clrMapOvr>
  <p:transition>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166245109"/>
      </p:ext>
    </p:extLst>
  </p:cSld>
  <p:clrMapOvr>
    <a:masterClrMapping/>
  </p:clrMapOvr>
  <p:transition>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7659"/>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680809141"/>
      </p:ext>
    </p:extLst>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1377024066"/>
      </p:ext>
    </p:extLst>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8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8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2036340316"/>
      </p:ext>
    </p:extLst>
  </p:cSld>
  <p:clrMapOvr>
    <a:masterClrMapping/>
  </p:clrMapOvr>
  <p:transition>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311950634"/>
      </p:ext>
    </p:extLst>
  </p:cSld>
  <p:clrMapOvr>
    <a:masterClrMapping/>
  </p:clrMapOvr>
  <p:transition>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3150309598"/>
      </p:ext>
    </p:extLst>
  </p:cSld>
  <p:clrMapOvr>
    <a:masterClrMapping/>
  </p:clrMapOvr>
  <p:transition>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8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1939010234"/>
      </p:ext>
    </p:extLst>
  </p:cSld>
  <p:clrMapOvr>
    <a:masterClrMapping/>
  </p:clrMapOvr>
  <p:transition>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005BE8-17D0-4A8C-AFF1-92B5A3DA1FDA}" type="datetimeFigureOut">
              <a:rPr lang="ru-RU" smtClean="0"/>
              <a:pPr/>
              <a:t>04.03.2021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436214034"/>
      </p:ext>
    </p:extLst>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71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05BE8-17D0-4A8C-AFF1-92B5A3DA1FDA}" type="datetimeFigureOut">
              <a:rPr lang="ru-RU" smtClean="0"/>
              <a:pPr/>
              <a:t>04.03.2021</a:t>
            </a:fld>
            <a:endParaRPr lang="ru-RU"/>
          </a:p>
        </p:txBody>
      </p:sp>
      <p:sp>
        <p:nvSpPr>
          <p:cNvPr id="5" name="Нижний колонтитул 4"/>
          <p:cNvSpPr>
            <a:spLocks noGrp="1"/>
          </p:cNvSpPr>
          <p:nvPr>
            <p:ph type="ftr" sz="quarter" idx="3"/>
          </p:nvPr>
        </p:nvSpPr>
        <p:spPr>
          <a:xfrm>
            <a:off x="4165600" y="63571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71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41454-9B5A-4599-AD7F-33DC9BC46CAA}" type="slidenum">
              <a:rPr lang="ru-RU" smtClean="0"/>
              <a:pPr/>
              <a:t>‹#›</a:t>
            </a:fld>
            <a:endParaRPr lang="ru-RU"/>
          </a:p>
        </p:txBody>
      </p:sp>
    </p:spTree>
    <p:extLst>
      <p:ext uri="{BB962C8B-B14F-4D97-AF65-F5344CB8AC3E}">
        <p14:creationId xmlns="" xmlns:p14="http://schemas.microsoft.com/office/powerpoint/2010/main" val="148245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Lst>
  <p:transition>
    <p:cover dir="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tourdaily.ru/photos/2009/05/15/rim/gallery/09.jpg"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findmapplaces.com/bphoto/0/mavzoley-avgusta_8308.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9.xml"/><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2"/>
          <p:cNvSpPr>
            <a:spLocks/>
          </p:cNvSpPr>
          <p:nvPr/>
        </p:nvSpPr>
        <p:spPr bwMode="auto">
          <a:xfrm>
            <a:off x="2117" y="3892"/>
            <a:ext cx="12175067" cy="2157413"/>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a:p>
        </p:txBody>
      </p:sp>
      <p:sp>
        <p:nvSpPr>
          <p:cNvPr id="14" name="object 3">
            <a:extLst/>
          </p:cNvPr>
          <p:cNvSpPr txBox="1">
            <a:spLocks noGrp="1"/>
          </p:cNvSpPr>
          <p:nvPr>
            <p:ph type="title"/>
          </p:nvPr>
        </p:nvSpPr>
        <p:spPr>
          <a:xfrm>
            <a:off x="2087511" y="535625"/>
            <a:ext cx="6853767" cy="995676"/>
          </a:xfrm>
        </p:spPr>
        <p:txBody>
          <a:bodyPr wrap="square" tIns="25927">
            <a:spAutoFit/>
          </a:bodyPr>
          <a:lstStyle/>
          <a:p>
            <a:pPr marL="22545" algn="l" defTabSz="1024014" eaLnBrk="1" fontAlgn="auto" hangingPunct="1">
              <a:lnSpc>
                <a:spcPct val="100000"/>
              </a:lnSpc>
              <a:spcBef>
                <a:spcPts val="203"/>
              </a:spcBef>
              <a:spcAft>
                <a:spcPts val="0"/>
              </a:spcAft>
              <a:defRPr/>
            </a:pPr>
            <a:r>
              <a:rPr lang="ru-RU" sz="6000" b="1" spc="9" dirty="0" smtClean="0">
                <a:solidFill>
                  <a:schemeClr val="bg1"/>
                </a:solidFill>
                <a:latin typeface="Arial" panose="020B0604020202020204" pitchFamily="34" charset="0"/>
                <a:cs typeface="Arial" panose="020B0604020202020204" pitchFamily="34" charset="0"/>
              </a:rPr>
              <a:t>   ИСТОРИЯ</a:t>
            </a:r>
            <a:endParaRPr sz="6000" b="1" dirty="0">
              <a:solidFill>
                <a:schemeClr val="bg1"/>
              </a:solidFill>
              <a:latin typeface="Arial" panose="020B0604020202020204" pitchFamily="34" charset="0"/>
              <a:cs typeface="Arial" panose="020B0604020202020204" pitchFamily="34" charset="0"/>
            </a:endParaRPr>
          </a:p>
        </p:txBody>
      </p:sp>
      <p:sp>
        <p:nvSpPr>
          <p:cNvPr id="15" name="object 4">
            <a:extLst/>
          </p:cNvPr>
          <p:cNvSpPr txBox="1"/>
          <p:nvPr/>
        </p:nvSpPr>
        <p:spPr>
          <a:xfrm>
            <a:off x="1271464" y="2780930"/>
            <a:ext cx="5976664" cy="2820679"/>
          </a:xfrm>
          <a:prstGeom prst="rect">
            <a:avLst/>
          </a:prstGeom>
        </p:spPr>
        <p:txBody>
          <a:bodyPr wrap="square" lIns="0" tIns="24800" rIns="0" bIns="0">
            <a:spAutoFit/>
          </a:bodyPr>
          <a:lstStyle/>
          <a:p>
            <a:pPr marL="32690" algn="ctr" defTabSz="1023886">
              <a:spcBef>
                <a:spcPts val="196"/>
              </a:spcBef>
              <a:defRPr/>
            </a:pPr>
            <a:r>
              <a:rPr lang="ru-RU" sz="4400" b="1" dirty="0" smtClean="0">
                <a:solidFill>
                  <a:srgbClr val="002060"/>
                </a:solidFill>
                <a:latin typeface="Arial"/>
                <a:cs typeface="Arial"/>
              </a:rPr>
              <a:t> </a:t>
            </a:r>
            <a:r>
              <a:rPr lang="ru-RU" sz="6000" b="1" dirty="0" smtClean="0">
                <a:solidFill>
                  <a:srgbClr val="002060"/>
                </a:solidFill>
                <a:latin typeface="Arial"/>
                <a:cs typeface="Arial"/>
              </a:rPr>
              <a:t>Тема урока:</a:t>
            </a:r>
          </a:p>
          <a:p>
            <a:pPr marL="32690" algn="ctr" defTabSz="1023886">
              <a:spcBef>
                <a:spcPts val="196"/>
              </a:spcBef>
              <a:defRPr/>
            </a:pPr>
            <a:r>
              <a:rPr lang="ru-RU" sz="6000" b="1" i="1" dirty="0" smtClean="0">
                <a:solidFill>
                  <a:srgbClr val="002060"/>
                </a:solidFill>
                <a:latin typeface="Arial"/>
                <a:cs typeface="Arial"/>
              </a:rPr>
              <a:t>«</a:t>
            </a:r>
            <a:r>
              <a:rPr lang="ru-RU" sz="6000" b="1" dirty="0" smtClean="0">
                <a:solidFill>
                  <a:srgbClr val="002060"/>
                </a:solidFill>
                <a:latin typeface="Arial"/>
                <a:cs typeface="Arial"/>
              </a:rPr>
              <a:t>Р</a:t>
            </a:r>
            <a:r>
              <a:rPr lang="ru-RU" sz="6000" b="1" dirty="0" smtClean="0">
                <a:solidFill>
                  <a:srgbClr val="002060"/>
                </a:solidFill>
                <a:latin typeface="Arial" pitchFamily="34" charset="0"/>
                <a:cs typeface="Arial" pitchFamily="34" charset="0"/>
              </a:rPr>
              <a:t>ИМСКАЯ   РЕСПУБЛИКА»</a:t>
            </a:r>
            <a:endParaRPr lang="ru-RU" sz="6000" dirty="0" smtClean="0">
              <a:solidFill>
                <a:srgbClr val="002060"/>
              </a:solidFill>
              <a:latin typeface="Arial" pitchFamily="34" charset="0"/>
              <a:cs typeface="Arial" pitchFamily="34" charset="0"/>
            </a:endParaRPr>
          </a:p>
        </p:txBody>
      </p:sp>
      <p:sp>
        <p:nvSpPr>
          <p:cNvPr id="6152" name="object 9"/>
          <p:cNvSpPr>
            <a:spLocks/>
          </p:cNvSpPr>
          <p:nvPr/>
        </p:nvSpPr>
        <p:spPr bwMode="auto">
          <a:xfrm>
            <a:off x="9941984" y="482845"/>
            <a:ext cx="1276349" cy="1276351"/>
          </a:xfrm>
          <a:custGeom>
            <a:avLst/>
            <a:gdLst>
              <a:gd name="T0" fmla="*/ 1078999 w 603885"/>
              <a:gd name="T1" fmla="*/ 0 h 603885"/>
              <a:gd name="T2" fmla="*/ 0 w 603885"/>
              <a:gd name="T3" fmla="*/ 0 h 603885"/>
              <a:gd name="T4" fmla="*/ 0 w 603885"/>
              <a:gd name="T5" fmla="*/ 1275786 h 603885"/>
              <a:gd name="T6" fmla="*/ 1078999 w 603885"/>
              <a:gd name="T7" fmla="*/ 1275786 h 603885"/>
              <a:gd name="T8" fmla="*/ 1078999 w 603885"/>
              <a:gd name="T9" fmla="*/ 0 h 603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885" h="603885">
                <a:moveTo>
                  <a:pt x="603605" y="0"/>
                </a:moveTo>
                <a:lnTo>
                  <a:pt x="0" y="0"/>
                </a:lnTo>
                <a:lnTo>
                  <a:pt x="0" y="603618"/>
                </a:lnTo>
                <a:lnTo>
                  <a:pt x="603605" y="603618"/>
                </a:lnTo>
                <a:lnTo>
                  <a:pt x="603605" y="0"/>
                </a:lnTo>
                <a:close/>
              </a:path>
            </a:pathLst>
          </a:custGeom>
          <a:solidFill>
            <a:srgbClr val="00A859"/>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ru-RU"/>
          </a:p>
        </p:txBody>
      </p:sp>
      <p:sp>
        <p:nvSpPr>
          <p:cNvPr id="6153" name="object 10"/>
          <p:cNvSpPr>
            <a:spLocks/>
          </p:cNvSpPr>
          <p:nvPr/>
        </p:nvSpPr>
        <p:spPr bwMode="auto">
          <a:xfrm>
            <a:off x="9941984" y="482600"/>
            <a:ext cx="1276349" cy="1276350"/>
          </a:xfrm>
          <a:custGeom>
            <a:avLst/>
            <a:gdLst>
              <a:gd name="T0" fmla="*/ 0 w 603885"/>
              <a:gd name="T1" fmla="*/ 0 h 603885"/>
              <a:gd name="T2" fmla="*/ 956818 w 603885"/>
              <a:gd name="T3" fmla="*/ 0 h 603885"/>
              <a:gd name="T4" fmla="*/ 956818 w 603885"/>
              <a:gd name="T5" fmla="*/ 1275786 h 603885"/>
              <a:gd name="T6" fmla="*/ 0 w 603885"/>
              <a:gd name="T7" fmla="*/ 1275786 h 603885"/>
              <a:gd name="T8" fmla="*/ 0 w 603885"/>
              <a:gd name="T9" fmla="*/ 0 h 603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3885" h="603885">
                <a:moveTo>
                  <a:pt x="0" y="0"/>
                </a:moveTo>
                <a:lnTo>
                  <a:pt x="603605" y="0"/>
                </a:lnTo>
                <a:lnTo>
                  <a:pt x="603605" y="603618"/>
                </a:lnTo>
                <a:lnTo>
                  <a:pt x="0" y="603618"/>
                </a:lnTo>
                <a:lnTo>
                  <a:pt x="0" y="0"/>
                </a:lnTo>
                <a:close/>
              </a:path>
            </a:pathLst>
          </a:custGeom>
          <a:noFill/>
          <a:ln w="30481">
            <a:solidFill>
              <a:srgbClr val="FEFEFE"/>
            </a:solidFill>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ru-RU"/>
          </a:p>
        </p:txBody>
      </p:sp>
      <p:sp>
        <p:nvSpPr>
          <p:cNvPr id="22" name="object 12">
            <a:extLst/>
          </p:cNvPr>
          <p:cNvSpPr txBox="1"/>
          <p:nvPr/>
        </p:nvSpPr>
        <p:spPr>
          <a:xfrm>
            <a:off x="10416480" y="548688"/>
            <a:ext cx="361587" cy="705567"/>
          </a:xfrm>
          <a:prstGeom prst="rect">
            <a:avLst/>
          </a:prstGeom>
        </p:spPr>
        <p:txBody>
          <a:bodyPr wrap="square" lIns="0" tIns="28183" rIns="0" bIns="0">
            <a:spAutoFit/>
          </a:bodyPr>
          <a:lstStyle/>
          <a:p>
            <a:pPr algn="l" defTabSz="1023886" eaLnBrk="1" fontAlgn="auto" hangingPunct="1">
              <a:spcBef>
                <a:spcPts val="222"/>
              </a:spcBef>
              <a:spcAft>
                <a:spcPts val="0"/>
              </a:spcAft>
              <a:defRPr/>
            </a:pPr>
            <a:r>
              <a:rPr lang="ru-RU" sz="4400" b="1" spc="18" dirty="0" smtClean="0">
                <a:solidFill>
                  <a:srgbClr val="FEFEFE"/>
                </a:solidFill>
                <a:latin typeface="Arial"/>
                <a:cs typeface="Arial"/>
              </a:rPr>
              <a:t>6</a:t>
            </a:r>
            <a:endParaRPr sz="4400" dirty="0">
              <a:solidFill>
                <a:srgbClr val="57565A"/>
              </a:solidFill>
              <a:latin typeface="Arial"/>
              <a:cs typeface="Arial"/>
            </a:endParaRPr>
          </a:p>
        </p:txBody>
      </p:sp>
      <p:sp>
        <p:nvSpPr>
          <p:cNvPr id="23" name="object 13">
            <a:extLst/>
          </p:cNvPr>
          <p:cNvSpPr txBox="1"/>
          <p:nvPr/>
        </p:nvSpPr>
        <p:spPr>
          <a:xfrm>
            <a:off x="9941984" y="1196752"/>
            <a:ext cx="1276349" cy="452516"/>
          </a:xfrm>
          <a:prstGeom prst="rect">
            <a:avLst/>
          </a:prstGeom>
        </p:spPr>
        <p:txBody>
          <a:bodyPr wrap="square" lIns="0" tIns="21420" rIns="0" bIns="0">
            <a:spAutoFit/>
          </a:bodyPr>
          <a:lstStyle/>
          <a:p>
            <a:pPr algn="ctr" defTabSz="1023886" eaLnBrk="1" fontAlgn="auto" hangingPunct="1">
              <a:spcBef>
                <a:spcPts val="169"/>
              </a:spcBef>
              <a:spcAft>
                <a:spcPts val="0"/>
              </a:spcAft>
              <a:defRPr/>
            </a:pPr>
            <a:r>
              <a:rPr lang="ru-RU" sz="2800" b="1" spc="-9" dirty="0">
                <a:solidFill>
                  <a:srgbClr val="FEFEFE"/>
                </a:solidFill>
                <a:latin typeface="Arial"/>
                <a:cs typeface="Arial"/>
              </a:rPr>
              <a:t>класс</a:t>
            </a:r>
            <a:endParaRPr sz="2800" b="1" dirty="0">
              <a:solidFill>
                <a:srgbClr val="57565A"/>
              </a:solidFill>
              <a:latin typeface="Arial"/>
              <a:cs typeface="Arial"/>
            </a:endParaRPr>
          </a:p>
        </p:txBody>
      </p:sp>
      <p:sp>
        <p:nvSpPr>
          <p:cNvPr id="9" name="object 13">
            <a:extLst>
              <a:ext uri="{FF2B5EF4-FFF2-40B4-BE49-F238E27FC236}">
                <a16:creationId xmlns:a16="http://schemas.microsoft.com/office/drawing/2014/main" xmlns="" id="{FBDC4668-53F8-453D-BAE8-6EC39154C51F}"/>
              </a:ext>
            </a:extLst>
          </p:cNvPr>
          <p:cNvSpPr/>
          <p:nvPr/>
        </p:nvSpPr>
        <p:spPr>
          <a:xfrm>
            <a:off x="694721" y="550691"/>
            <a:ext cx="775611" cy="967714"/>
          </a:xfrm>
          <a:custGeom>
            <a:avLst/>
            <a:gdLst/>
            <a:ahLst/>
            <a:cxnLst/>
            <a:rect l="l" t="t" r="r" b="b"/>
            <a:pathLst>
              <a:path w="366395" h="457200">
                <a:moveTo>
                  <a:pt x="312120" y="352529"/>
                </a:moveTo>
                <a:lnTo>
                  <a:pt x="54277" y="352529"/>
                </a:lnTo>
                <a:lnTo>
                  <a:pt x="50478" y="354811"/>
                </a:lnTo>
                <a:lnTo>
                  <a:pt x="30485" y="400232"/>
                </a:lnTo>
                <a:lnTo>
                  <a:pt x="18556" y="402934"/>
                </a:lnTo>
                <a:lnTo>
                  <a:pt x="8873" y="409123"/>
                </a:lnTo>
                <a:lnTo>
                  <a:pt x="2374" y="417978"/>
                </a:lnTo>
                <a:lnTo>
                  <a:pt x="0" y="428677"/>
                </a:lnTo>
                <a:lnTo>
                  <a:pt x="2556" y="439759"/>
                </a:lnTo>
                <a:lnTo>
                  <a:pt x="9524" y="448820"/>
                </a:lnTo>
                <a:lnTo>
                  <a:pt x="19851" y="454934"/>
                </a:lnTo>
                <a:lnTo>
                  <a:pt x="32486" y="457178"/>
                </a:lnTo>
                <a:lnTo>
                  <a:pt x="333910" y="457178"/>
                </a:lnTo>
                <a:lnTo>
                  <a:pt x="346543" y="454934"/>
                </a:lnTo>
                <a:lnTo>
                  <a:pt x="356869" y="448820"/>
                </a:lnTo>
                <a:lnTo>
                  <a:pt x="363837" y="439759"/>
                </a:lnTo>
                <a:lnTo>
                  <a:pt x="363968" y="439192"/>
                </a:lnTo>
                <a:lnTo>
                  <a:pt x="25866" y="439192"/>
                </a:lnTo>
                <a:lnTo>
                  <a:pt x="20480" y="434472"/>
                </a:lnTo>
                <a:lnTo>
                  <a:pt x="20480" y="422876"/>
                </a:lnTo>
                <a:lnTo>
                  <a:pt x="25866" y="418161"/>
                </a:lnTo>
                <a:lnTo>
                  <a:pt x="364058" y="418161"/>
                </a:lnTo>
                <a:lnTo>
                  <a:pt x="364018" y="417978"/>
                </a:lnTo>
                <a:lnTo>
                  <a:pt x="357518" y="409123"/>
                </a:lnTo>
                <a:lnTo>
                  <a:pt x="347834" y="402934"/>
                </a:lnTo>
                <a:lnTo>
                  <a:pt x="335904" y="400232"/>
                </a:lnTo>
                <a:lnTo>
                  <a:pt x="52470" y="400175"/>
                </a:lnTo>
                <a:lnTo>
                  <a:pt x="65526" y="370514"/>
                </a:lnTo>
                <a:lnTo>
                  <a:pt x="322825" y="370514"/>
                </a:lnTo>
                <a:lnTo>
                  <a:pt x="315913" y="354811"/>
                </a:lnTo>
                <a:lnTo>
                  <a:pt x="312120" y="352529"/>
                </a:lnTo>
                <a:close/>
              </a:path>
              <a:path w="366395" h="457200">
                <a:moveTo>
                  <a:pt x="364058" y="418161"/>
                </a:moveTo>
                <a:lnTo>
                  <a:pt x="340523" y="418161"/>
                </a:lnTo>
                <a:lnTo>
                  <a:pt x="345913" y="422876"/>
                </a:lnTo>
                <a:lnTo>
                  <a:pt x="345913" y="434472"/>
                </a:lnTo>
                <a:lnTo>
                  <a:pt x="340523" y="439192"/>
                </a:lnTo>
                <a:lnTo>
                  <a:pt x="363968" y="439192"/>
                </a:lnTo>
                <a:lnTo>
                  <a:pt x="366393" y="428677"/>
                </a:lnTo>
                <a:lnTo>
                  <a:pt x="364058" y="418161"/>
                </a:lnTo>
                <a:close/>
              </a:path>
              <a:path w="366395" h="457200">
                <a:moveTo>
                  <a:pt x="322825" y="370514"/>
                </a:moveTo>
                <a:lnTo>
                  <a:pt x="300866" y="370514"/>
                </a:lnTo>
                <a:lnTo>
                  <a:pt x="313923" y="400175"/>
                </a:lnTo>
                <a:lnTo>
                  <a:pt x="335879" y="400175"/>
                </a:lnTo>
                <a:lnTo>
                  <a:pt x="322825" y="370514"/>
                </a:lnTo>
                <a:close/>
              </a:path>
              <a:path w="366395" h="457200">
                <a:moveTo>
                  <a:pt x="79060" y="55737"/>
                </a:moveTo>
                <a:lnTo>
                  <a:pt x="58578" y="55737"/>
                </a:lnTo>
                <a:lnTo>
                  <a:pt x="58578" y="86197"/>
                </a:lnTo>
                <a:lnTo>
                  <a:pt x="35981" y="92473"/>
                </a:lnTo>
                <a:lnTo>
                  <a:pt x="19300" y="104158"/>
                </a:lnTo>
                <a:lnTo>
                  <a:pt x="8766" y="119416"/>
                </a:lnTo>
                <a:lnTo>
                  <a:pt x="4803" y="135611"/>
                </a:lnTo>
                <a:lnTo>
                  <a:pt x="4711" y="137166"/>
                </a:lnTo>
                <a:lnTo>
                  <a:pt x="6871" y="152836"/>
                </a:lnTo>
                <a:lnTo>
                  <a:pt x="54251" y="185633"/>
                </a:lnTo>
                <a:lnTo>
                  <a:pt x="59663" y="185856"/>
                </a:lnTo>
                <a:lnTo>
                  <a:pt x="59663" y="352529"/>
                </a:lnTo>
                <a:lnTo>
                  <a:pt x="80143" y="352529"/>
                </a:lnTo>
                <a:lnTo>
                  <a:pt x="80153" y="182523"/>
                </a:lnTo>
                <a:lnTo>
                  <a:pt x="85780" y="180503"/>
                </a:lnTo>
                <a:lnTo>
                  <a:pt x="90788" y="177605"/>
                </a:lnTo>
                <a:lnTo>
                  <a:pt x="99759" y="169423"/>
                </a:lnTo>
                <a:lnTo>
                  <a:pt x="100414" y="168526"/>
                </a:lnTo>
                <a:lnTo>
                  <a:pt x="65901" y="168522"/>
                </a:lnTo>
                <a:lnTo>
                  <a:pt x="56122" y="167723"/>
                </a:lnTo>
                <a:lnTo>
                  <a:pt x="25145" y="137868"/>
                </a:lnTo>
                <a:lnTo>
                  <a:pt x="25082" y="137166"/>
                </a:lnTo>
                <a:lnTo>
                  <a:pt x="28124" y="125432"/>
                </a:lnTo>
                <a:lnTo>
                  <a:pt x="28240" y="125092"/>
                </a:lnTo>
                <a:lnTo>
                  <a:pt x="36433" y="114351"/>
                </a:lnTo>
                <a:lnTo>
                  <a:pt x="49922" y="106582"/>
                </a:lnTo>
                <a:lnTo>
                  <a:pt x="68813" y="103586"/>
                </a:lnTo>
                <a:lnTo>
                  <a:pt x="142642" y="103586"/>
                </a:lnTo>
                <a:lnTo>
                  <a:pt x="147226" y="99561"/>
                </a:lnTo>
                <a:lnTo>
                  <a:pt x="147226" y="89628"/>
                </a:lnTo>
                <a:lnTo>
                  <a:pt x="142642" y="85604"/>
                </a:lnTo>
                <a:lnTo>
                  <a:pt x="79060" y="85604"/>
                </a:lnTo>
                <a:lnTo>
                  <a:pt x="79060" y="55737"/>
                </a:lnTo>
                <a:close/>
              </a:path>
              <a:path w="366395" h="457200">
                <a:moveTo>
                  <a:pt x="279956" y="151210"/>
                </a:moveTo>
                <a:lnTo>
                  <a:pt x="260405" y="151210"/>
                </a:lnTo>
                <a:lnTo>
                  <a:pt x="261327" y="162154"/>
                </a:lnTo>
                <a:lnTo>
                  <a:pt x="266647" y="169433"/>
                </a:lnTo>
                <a:lnTo>
                  <a:pt x="275623" y="177609"/>
                </a:lnTo>
                <a:lnTo>
                  <a:pt x="280623" y="180503"/>
                </a:lnTo>
                <a:lnTo>
                  <a:pt x="286250" y="182523"/>
                </a:lnTo>
                <a:lnTo>
                  <a:pt x="286250" y="352529"/>
                </a:lnTo>
                <a:lnTo>
                  <a:pt x="306734" y="352529"/>
                </a:lnTo>
                <a:lnTo>
                  <a:pt x="306734" y="185860"/>
                </a:lnTo>
                <a:lnTo>
                  <a:pt x="308599" y="185853"/>
                </a:lnTo>
                <a:lnTo>
                  <a:pt x="310309" y="185780"/>
                </a:lnTo>
                <a:lnTo>
                  <a:pt x="312126" y="185633"/>
                </a:lnTo>
                <a:lnTo>
                  <a:pt x="335125" y="179759"/>
                </a:lnTo>
                <a:lnTo>
                  <a:pt x="350139" y="168522"/>
                </a:lnTo>
                <a:lnTo>
                  <a:pt x="300462" y="168522"/>
                </a:lnTo>
                <a:lnTo>
                  <a:pt x="291506" y="166164"/>
                </a:lnTo>
                <a:lnTo>
                  <a:pt x="281692" y="157222"/>
                </a:lnTo>
                <a:lnTo>
                  <a:pt x="279956" y="151210"/>
                </a:lnTo>
                <a:close/>
              </a:path>
              <a:path w="366395" h="457200">
                <a:moveTo>
                  <a:pt x="287356" y="135611"/>
                </a:moveTo>
                <a:lnTo>
                  <a:pt x="77231" y="135611"/>
                </a:lnTo>
                <a:lnTo>
                  <a:pt x="84038" y="137425"/>
                </a:lnTo>
                <a:lnTo>
                  <a:pt x="85359" y="143920"/>
                </a:lnTo>
                <a:lnTo>
                  <a:pt x="86235" y="150501"/>
                </a:lnTo>
                <a:lnTo>
                  <a:pt x="86304" y="151620"/>
                </a:lnTo>
                <a:lnTo>
                  <a:pt x="84599" y="157319"/>
                </a:lnTo>
                <a:lnTo>
                  <a:pt x="74902" y="166164"/>
                </a:lnTo>
                <a:lnTo>
                  <a:pt x="65948" y="168526"/>
                </a:lnTo>
                <a:lnTo>
                  <a:pt x="100417" y="168522"/>
                </a:lnTo>
                <a:lnTo>
                  <a:pt x="105073" y="162143"/>
                </a:lnTo>
                <a:lnTo>
                  <a:pt x="105984" y="151210"/>
                </a:lnTo>
                <a:lnTo>
                  <a:pt x="279956" y="151210"/>
                </a:lnTo>
                <a:lnTo>
                  <a:pt x="280036" y="150501"/>
                </a:lnTo>
                <a:lnTo>
                  <a:pt x="281076" y="143502"/>
                </a:lnTo>
                <a:lnTo>
                  <a:pt x="281256" y="139701"/>
                </a:lnTo>
                <a:lnTo>
                  <a:pt x="282682" y="137868"/>
                </a:lnTo>
                <a:lnTo>
                  <a:pt x="287356" y="135611"/>
                </a:lnTo>
                <a:close/>
              </a:path>
              <a:path w="366395" h="457200">
                <a:moveTo>
                  <a:pt x="307814" y="55737"/>
                </a:moveTo>
                <a:lnTo>
                  <a:pt x="287333" y="55737"/>
                </a:lnTo>
                <a:lnTo>
                  <a:pt x="287333" y="85604"/>
                </a:lnTo>
                <a:lnTo>
                  <a:pt x="223768" y="85604"/>
                </a:lnTo>
                <a:lnTo>
                  <a:pt x="219182" y="89628"/>
                </a:lnTo>
                <a:lnTo>
                  <a:pt x="219182" y="99561"/>
                </a:lnTo>
                <a:lnTo>
                  <a:pt x="223765" y="103586"/>
                </a:lnTo>
                <a:lnTo>
                  <a:pt x="297564" y="103586"/>
                </a:lnTo>
                <a:lnTo>
                  <a:pt x="316453" y="106559"/>
                </a:lnTo>
                <a:lnTo>
                  <a:pt x="329943" y="114312"/>
                </a:lnTo>
                <a:lnTo>
                  <a:pt x="338179" y="125092"/>
                </a:lnTo>
                <a:lnTo>
                  <a:pt x="341123" y="136410"/>
                </a:lnTo>
                <a:lnTo>
                  <a:pt x="341235" y="137868"/>
                </a:lnTo>
                <a:lnTo>
                  <a:pt x="340203" y="146476"/>
                </a:lnTo>
                <a:lnTo>
                  <a:pt x="300462" y="168522"/>
                </a:lnTo>
                <a:lnTo>
                  <a:pt x="350139" y="168522"/>
                </a:lnTo>
                <a:lnTo>
                  <a:pt x="350786" y="168038"/>
                </a:lnTo>
                <a:lnTo>
                  <a:pt x="359531" y="152790"/>
                </a:lnTo>
                <a:lnTo>
                  <a:pt x="361782" y="136338"/>
                </a:lnTo>
                <a:lnTo>
                  <a:pt x="357613" y="119353"/>
                </a:lnTo>
                <a:lnTo>
                  <a:pt x="347074" y="104110"/>
                </a:lnTo>
                <a:lnTo>
                  <a:pt x="330398" y="92443"/>
                </a:lnTo>
                <a:lnTo>
                  <a:pt x="307851" y="86197"/>
                </a:lnTo>
                <a:lnTo>
                  <a:pt x="307814" y="55737"/>
                </a:lnTo>
                <a:close/>
              </a:path>
              <a:path w="366395" h="457200">
                <a:moveTo>
                  <a:pt x="319022" y="134556"/>
                </a:moveTo>
                <a:lnTo>
                  <a:pt x="294250" y="134556"/>
                </a:lnTo>
                <a:lnTo>
                  <a:pt x="300042" y="137774"/>
                </a:lnTo>
                <a:lnTo>
                  <a:pt x="299368" y="147354"/>
                </a:lnTo>
                <a:lnTo>
                  <a:pt x="303663" y="151620"/>
                </a:lnTo>
                <a:lnTo>
                  <a:pt x="309736" y="151944"/>
                </a:lnTo>
                <a:lnTo>
                  <a:pt x="315313" y="151944"/>
                </a:lnTo>
                <a:lnTo>
                  <a:pt x="319827" y="148272"/>
                </a:lnTo>
                <a:lnTo>
                  <a:pt x="320130" y="143920"/>
                </a:lnTo>
                <a:lnTo>
                  <a:pt x="320037" y="141508"/>
                </a:lnTo>
                <a:lnTo>
                  <a:pt x="319810" y="137774"/>
                </a:lnTo>
                <a:lnTo>
                  <a:pt x="319685" y="136410"/>
                </a:lnTo>
                <a:lnTo>
                  <a:pt x="319022" y="134556"/>
                </a:lnTo>
                <a:close/>
              </a:path>
              <a:path w="366395" h="457200">
                <a:moveTo>
                  <a:pt x="71172" y="118022"/>
                </a:moveTo>
                <a:lnTo>
                  <a:pt x="61050" y="120387"/>
                </a:lnTo>
                <a:lnTo>
                  <a:pt x="53144" y="125432"/>
                </a:lnTo>
                <a:lnTo>
                  <a:pt x="47999" y="132645"/>
                </a:lnTo>
                <a:lnTo>
                  <a:pt x="46163" y="141508"/>
                </a:lnTo>
                <a:lnTo>
                  <a:pt x="46163" y="146476"/>
                </a:lnTo>
                <a:lnTo>
                  <a:pt x="50745" y="150501"/>
                </a:lnTo>
                <a:lnTo>
                  <a:pt x="62057" y="150501"/>
                </a:lnTo>
                <a:lnTo>
                  <a:pt x="66647" y="146476"/>
                </a:lnTo>
                <a:lnTo>
                  <a:pt x="66647" y="136424"/>
                </a:lnTo>
                <a:lnTo>
                  <a:pt x="77231" y="135611"/>
                </a:lnTo>
                <a:lnTo>
                  <a:pt x="287356" y="135611"/>
                </a:lnTo>
                <a:lnTo>
                  <a:pt x="289213" y="134715"/>
                </a:lnTo>
                <a:lnTo>
                  <a:pt x="294250" y="134556"/>
                </a:lnTo>
                <a:lnTo>
                  <a:pt x="319022" y="134556"/>
                </a:lnTo>
                <a:lnTo>
                  <a:pt x="318545" y="133224"/>
                </a:lnTo>
                <a:lnTo>
                  <a:pt x="102758" y="133224"/>
                </a:lnTo>
                <a:lnTo>
                  <a:pt x="96891" y="126064"/>
                </a:lnTo>
                <a:lnTo>
                  <a:pt x="89087" y="121143"/>
                </a:lnTo>
                <a:lnTo>
                  <a:pt x="80222" y="118462"/>
                </a:lnTo>
                <a:lnTo>
                  <a:pt x="71172" y="118022"/>
                </a:lnTo>
                <a:close/>
              </a:path>
              <a:path w="366395" h="457200">
                <a:moveTo>
                  <a:pt x="292265" y="117100"/>
                </a:moveTo>
                <a:lnTo>
                  <a:pt x="262630" y="133224"/>
                </a:lnTo>
                <a:lnTo>
                  <a:pt x="318545" y="133224"/>
                </a:lnTo>
                <a:lnTo>
                  <a:pt x="292265" y="117100"/>
                </a:lnTo>
                <a:close/>
              </a:path>
              <a:path w="366395" h="457200">
                <a:moveTo>
                  <a:pt x="333695" y="0"/>
                </a:moveTo>
                <a:lnTo>
                  <a:pt x="32698" y="0"/>
                </a:lnTo>
                <a:lnTo>
                  <a:pt x="20347" y="2193"/>
                </a:lnTo>
                <a:lnTo>
                  <a:pt x="10249" y="8171"/>
                </a:lnTo>
                <a:lnTo>
                  <a:pt x="3436" y="17031"/>
                </a:lnTo>
                <a:lnTo>
                  <a:pt x="935" y="27870"/>
                </a:lnTo>
                <a:lnTo>
                  <a:pt x="3436" y="38708"/>
                </a:lnTo>
                <a:lnTo>
                  <a:pt x="10249" y="47567"/>
                </a:lnTo>
                <a:lnTo>
                  <a:pt x="20347" y="53544"/>
                </a:lnTo>
                <a:lnTo>
                  <a:pt x="32698" y="55737"/>
                </a:lnTo>
                <a:lnTo>
                  <a:pt x="333695" y="55737"/>
                </a:lnTo>
                <a:lnTo>
                  <a:pt x="346046" y="53544"/>
                </a:lnTo>
                <a:lnTo>
                  <a:pt x="356145" y="47567"/>
                </a:lnTo>
                <a:lnTo>
                  <a:pt x="362960" y="38708"/>
                </a:lnTo>
                <a:lnTo>
                  <a:pt x="363180" y="37755"/>
                </a:lnTo>
                <a:lnTo>
                  <a:pt x="26478" y="37755"/>
                </a:lnTo>
                <a:lnTo>
                  <a:pt x="21416" y="33317"/>
                </a:lnTo>
                <a:lnTo>
                  <a:pt x="21416" y="22420"/>
                </a:lnTo>
                <a:lnTo>
                  <a:pt x="26478" y="17984"/>
                </a:lnTo>
                <a:lnTo>
                  <a:pt x="363180" y="17984"/>
                </a:lnTo>
                <a:lnTo>
                  <a:pt x="362960" y="17031"/>
                </a:lnTo>
                <a:lnTo>
                  <a:pt x="356145" y="8171"/>
                </a:lnTo>
                <a:lnTo>
                  <a:pt x="346046" y="2193"/>
                </a:lnTo>
                <a:lnTo>
                  <a:pt x="333695" y="0"/>
                </a:lnTo>
                <a:close/>
              </a:path>
              <a:path w="366395" h="457200">
                <a:moveTo>
                  <a:pt x="363180" y="17984"/>
                </a:moveTo>
                <a:lnTo>
                  <a:pt x="339915" y="17984"/>
                </a:lnTo>
                <a:lnTo>
                  <a:pt x="344973" y="22420"/>
                </a:lnTo>
                <a:lnTo>
                  <a:pt x="344973" y="33317"/>
                </a:lnTo>
                <a:lnTo>
                  <a:pt x="339915" y="37755"/>
                </a:lnTo>
                <a:lnTo>
                  <a:pt x="363180" y="37755"/>
                </a:lnTo>
                <a:lnTo>
                  <a:pt x="365461" y="27870"/>
                </a:lnTo>
                <a:lnTo>
                  <a:pt x="363180" y="17984"/>
                </a:lnTo>
                <a:close/>
              </a:path>
            </a:pathLst>
          </a:custGeom>
          <a:solidFill>
            <a:srgbClr val="00AEEF"/>
          </a:solidFill>
        </p:spPr>
        <p:txBody>
          <a:bodyPr wrap="square" lIns="0" tIns="0" rIns="0" bIns="0" rtlCol="0"/>
          <a:lstStyle/>
          <a:p>
            <a:pPr defTabSz="1625803"/>
            <a:endParaRPr sz="3200" dirty="0">
              <a:solidFill>
                <a:prstClr val="black"/>
              </a:solidFill>
              <a:latin typeface="Calibri"/>
            </a:endParaRPr>
          </a:p>
        </p:txBody>
      </p:sp>
      <p:sp>
        <p:nvSpPr>
          <p:cNvPr id="10" name="object 5">
            <a:extLst>
              <a:ext uri="{FF2B5EF4-FFF2-40B4-BE49-F238E27FC236}">
                <a16:creationId xmlns:a16="http://schemas.microsoft.com/office/drawing/2014/main" xmlns="" id="{A8BAE388-D6D2-40E9-8208-E39C1E0E7029}"/>
              </a:ext>
            </a:extLst>
          </p:cNvPr>
          <p:cNvSpPr/>
          <p:nvPr/>
        </p:nvSpPr>
        <p:spPr>
          <a:xfrm>
            <a:off x="407368" y="2564904"/>
            <a:ext cx="576064" cy="316835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000" dirty="0"/>
          </a:p>
        </p:txBody>
      </p:sp>
      <p:sp>
        <p:nvSpPr>
          <p:cNvPr id="32770" name="AutoShape 2" descr="https://s0.slide-share.ru/s_slide/2b7d649884e826da0df36b8188f44a03/f2263d37-603a-44d5-8559-bf6f34fc7b13.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2" name="AutoShape 4" descr="Қазақстан жеріндегі тайпалық одақтар мен ежелгі мемлекетте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4" name="AutoShape 6" descr="Қазақстан жеріндегі тайпалық одақтар мен ежелгі мемлекетте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6" name="AutoShape 8" descr="Қазақстан жеріндегі тайпалық одақтар мен ежелгі мемлекетте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2778" name="AutoShape 10" descr="Қазақстан жеріндегі тайпалық одақтар мен ежелгі мемлекетте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 name="Picture 2"/>
          <p:cNvPicPr>
            <a:picLocks noChangeAspect="1" noChangeArrowheads="1"/>
          </p:cNvPicPr>
          <p:nvPr/>
        </p:nvPicPr>
        <p:blipFill>
          <a:blip r:embed="rId2" cstate="print"/>
          <a:srcRect/>
          <a:stretch>
            <a:fillRect/>
          </a:stretch>
        </p:blipFill>
        <p:spPr bwMode="auto">
          <a:xfrm>
            <a:off x="8040217" y="2276872"/>
            <a:ext cx="3425825" cy="3733800"/>
          </a:xfrm>
          <a:prstGeom prst="rect">
            <a:avLst/>
          </a:prstGeom>
          <a:noFill/>
          <a:ln w="9525">
            <a:noFill/>
            <a:round/>
            <a:headEnd/>
            <a:tailEnd/>
          </a:ln>
        </p:spPr>
      </p:pic>
    </p:spTree>
    <p:extLst>
      <p:ext uri="{BB962C8B-B14F-4D97-AF65-F5344CB8AC3E}">
        <p14:creationId xmlns:p14="http://schemas.microsoft.com/office/powerpoint/2010/main" xmlns="" val="2823452628"/>
      </p:ext>
    </p:extLst>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527052" y="115889"/>
            <a:ext cx="11233149" cy="707886"/>
          </a:xfrm>
          <a:prstGeom prst="rect">
            <a:avLst/>
          </a:prstGeom>
          <a:noFill/>
          <a:ln w="9525">
            <a:noFill/>
            <a:miter lim="800000"/>
            <a:headEnd/>
            <a:tailEnd/>
          </a:ln>
        </p:spPr>
        <p:txBody>
          <a:bodyPr>
            <a:spAutoFit/>
          </a:bodyPr>
          <a:lstStyle/>
          <a:p>
            <a:pPr algn="ctr"/>
            <a:r>
              <a:rPr lang="ru-RU" sz="4000" b="1" dirty="0">
                <a:solidFill>
                  <a:srgbClr val="0070C0"/>
                </a:solidFill>
                <a:latin typeface="Arial" pitchFamily="34" charset="0"/>
                <a:cs typeface="Arial" pitchFamily="34" charset="0"/>
              </a:rPr>
              <a:t>Власть народа (Народное собрание)</a:t>
            </a:r>
          </a:p>
        </p:txBody>
      </p:sp>
      <p:grpSp>
        <p:nvGrpSpPr>
          <p:cNvPr id="2" name="Группа 30"/>
          <p:cNvGrpSpPr>
            <a:grpSpLocks/>
          </p:cNvGrpSpPr>
          <p:nvPr/>
        </p:nvGrpSpPr>
        <p:grpSpPr bwMode="auto">
          <a:xfrm>
            <a:off x="191345" y="764705"/>
            <a:ext cx="11737304" cy="5181411"/>
            <a:chOff x="179512" y="836712"/>
            <a:chExt cx="8638485" cy="4914657"/>
          </a:xfrm>
        </p:grpSpPr>
        <p:cxnSp>
          <p:nvCxnSpPr>
            <p:cNvPr id="4" name="Прямая со стрелкой 3"/>
            <p:cNvCxnSpPr/>
            <p:nvPr/>
          </p:nvCxnSpPr>
          <p:spPr>
            <a:xfrm rot="10800000" flipV="1">
              <a:off x="1763674" y="836712"/>
              <a:ext cx="1874022" cy="2874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a:off x="4046669" y="980862"/>
              <a:ext cx="345572" cy="34572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4860694" y="836712"/>
              <a:ext cx="2232087" cy="2874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6200000" flipH="1">
              <a:off x="3131505" y="2422087"/>
              <a:ext cx="3456827" cy="575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0" name="TextBox 8"/>
            <p:cNvSpPr txBox="1">
              <a:spLocks noChangeArrowheads="1"/>
            </p:cNvSpPr>
            <p:nvPr/>
          </p:nvSpPr>
          <p:spPr bwMode="auto">
            <a:xfrm>
              <a:off x="179512" y="1196752"/>
              <a:ext cx="3888432" cy="294850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r>
                <a:rPr lang="ru-RU" sz="2800" b="1" u="sng" dirty="0">
                  <a:solidFill>
                    <a:srgbClr val="002060"/>
                  </a:solidFill>
                  <a:latin typeface="Arial" pitchFamily="34" charset="0"/>
                  <a:cs typeface="Arial" pitchFamily="34" charset="0"/>
                </a:rPr>
                <a:t>Наказание</a:t>
              </a:r>
            </a:p>
            <a:p>
              <a:pPr algn="ctr"/>
              <a:r>
                <a:rPr lang="ru-RU" sz="2800" b="1" dirty="0">
                  <a:solidFill>
                    <a:srgbClr val="002060"/>
                  </a:solidFill>
                  <a:latin typeface="Arial" pitchFamily="34" charset="0"/>
                  <a:cs typeface="Arial" pitchFamily="34" charset="0"/>
                </a:rPr>
                <a:t> пеня за преступление, </a:t>
              </a:r>
              <a:r>
                <a:rPr lang="ru-RU" sz="2800" b="1" dirty="0" smtClean="0">
                  <a:solidFill>
                    <a:srgbClr val="002060"/>
                  </a:solidFill>
                  <a:latin typeface="Arial" pitchFamily="34" charset="0"/>
                  <a:cs typeface="Arial" pitchFamily="34" charset="0"/>
                </a:rPr>
                <a:t>вынесение смертных приговоров, (осужденным </a:t>
              </a:r>
              <a:r>
                <a:rPr lang="ru-RU" sz="2800" b="1" dirty="0">
                  <a:solidFill>
                    <a:srgbClr val="002060"/>
                  </a:solidFill>
                  <a:latin typeface="Arial" pitchFamily="34" charset="0"/>
                  <a:cs typeface="Arial" pitchFamily="34" charset="0"/>
                </a:rPr>
                <a:t>на смерть </a:t>
              </a:r>
              <a:r>
                <a:rPr lang="ru-RU" sz="2800" b="1" dirty="0" smtClean="0">
                  <a:solidFill>
                    <a:srgbClr val="002060"/>
                  </a:solidFill>
                  <a:latin typeface="Arial" pitchFamily="34" charset="0"/>
                  <a:cs typeface="Arial" pitchFamily="34" charset="0"/>
                </a:rPr>
                <a:t>разрешают </a:t>
              </a:r>
              <a:r>
                <a:rPr lang="ru-RU" sz="2800" b="1" dirty="0">
                  <a:solidFill>
                    <a:srgbClr val="002060"/>
                  </a:solidFill>
                  <a:latin typeface="Arial" pitchFamily="34" charset="0"/>
                  <a:cs typeface="Arial" pitchFamily="34" charset="0"/>
                </a:rPr>
                <a:t>уходить в добровольное </a:t>
              </a:r>
              <a:r>
                <a:rPr lang="ru-RU" sz="2800" b="1" dirty="0" smtClean="0">
                  <a:solidFill>
                    <a:srgbClr val="002060"/>
                  </a:solidFill>
                  <a:latin typeface="Arial" pitchFamily="34" charset="0"/>
                  <a:cs typeface="Arial" pitchFamily="34" charset="0"/>
                </a:rPr>
                <a:t>изгнание)  </a:t>
              </a:r>
              <a:endParaRPr lang="ru-RU" sz="2800" b="1" dirty="0">
                <a:solidFill>
                  <a:srgbClr val="002060"/>
                </a:solidFill>
                <a:latin typeface="Arial" pitchFamily="34" charset="0"/>
                <a:cs typeface="Arial" pitchFamily="34" charset="0"/>
              </a:endParaRPr>
            </a:p>
          </p:txBody>
        </p:sp>
        <p:sp>
          <p:nvSpPr>
            <p:cNvPr id="18441" name="TextBox 11"/>
            <p:cNvSpPr txBox="1">
              <a:spLocks noChangeArrowheads="1"/>
            </p:cNvSpPr>
            <p:nvPr/>
          </p:nvSpPr>
          <p:spPr bwMode="auto">
            <a:xfrm>
              <a:off x="1445209" y="4437677"/>
              <a:ext cx="3240360" cy="131369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lgn="ctr"/>
              <a:r>
                <a:rPr lang="ru-RU" sz="2800" b="1" u="sng" dirty="0">
                  <a:solidFill>
                    <a:srgbClr val="002060"/>
                  </a:solidFill>
                  <a:latin typeface="Arial" pitchFamily="34" charset="0"/>
                  <a:cs typeface="Arial" pitchFamily="34" charset="0"/>
                </a:rPr>
                <a:t>Награждение</a:t>
              </a:r>
            </a:p>
            <a:p>
              <a:pPr algn="ctr"/>
              <a:r>
                <a:rPr lang="ru-RU" sz="2800" b="1" dirty="0">
                  <a:solidFill>
                    <a:srgbClr val="002060"/>
                  </a:solidFill>
                  <a:latin typeface="Arial" pitchFamily="34" charset="0"/>
                  <a:cs typeface="Arial" pitchFamily="34" charset="0"/>
                </a:rPr>
                <a:t>Дарует почести достойным гражданам </a:t>
              </a:r>
            </a:p>
          </p:txBody>
        </p:sp>
        <p:sp>
          <p:nvSpPr>
            <p:cNvPr id="18442" name="TextBox 15"/>
            <p:cNvSpPr txBox="1">
              <a:spLocks noChangeArrowheads="1"/>
            </p:cNvSpPr>
            <p:nvPr/>
          </p:nvSpPr>
          <p:spPr bwMode="auto">
            <a:xfrm>
              <a:off x="5171778" y="1196752"/>
              <a:ext cx="3646219" cy="294850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r>
                <a:rPr lang="ru-RU" sz="2800" b="1" u="sng" dirty="0">
                  <a:solidFill>
                    <a:srgbClr val="002060"/>
                  </a:solidFill>
                  <a:latin typeface="Arial" pitchFamily="34" charset="0"/>
                  <a:cs typeface="Arial" pitchFamily="34" charset="0"/>
                </a:rPr>
                <a:t>Голосование</a:t>
              </a:r>
            </a:p>
            <a:p>
              <a:pPr algn="ctr"/>
              <a:r>
                <a:rPr lang="ru-RU" sz="2800" b="1" dirty="0">
                  <a:solidFill>
                    <a:srgbClr val="002060"/>
                  </a:solidFill>
                  <a:latin typeface="Arial" pitchFamily="34" charset="0"/>
                  <a:cs typeface="Arial" pitchFamily="34" charset="0"/>
                </a:rPr>
                <a:t>При выборах консулов,</a:t>
              </a:r>
            </a:p>
            <a:p>
              <a:pPr algn="ctr"/>
              <a:r>
                <a:rPr lang="ru-RU" sz="2800" b="1" dirty="0">
                  <a:solidFill>
                    <a:srgbClr val="002060"/>
                  </a:solidFill>
                  <a:latin typeface="Arial" pitchFamily="34" charset="0"/>
                  <a:cs typeface="Arial" pitchFamily="34" charset="0"/>
                </a:rPr>
                <a:t>Без обсуждения </a:t>
              </a:r>
              <a:r>
                <a:rPr lang="ru-RU" sz="2800" b="1" dirty="0" smtClean="0">
                  <a:solidFill>
                    <a:srgbClr val="002060"/>
                  </a:solidFill>
                  <a:latin typeface="Arial" pitchFamily="34" charset="0"/>
                  <a:cs typeface="Arial" pitchFamily="34" charset="0"/>
                </a:rPr>
                <a:t> закона </a:t>
              </a:r>
              <a:r>
                <a:rPr lang="ru-RU" sz="2800" b="1" dirty="0">
                  <a:solidFill>
                    <a:srgbClr val="002060"/>
                  </a:solidFill>
                  <a:latin typeface="Arial" pitchFamily="34" charset="0"/>
                  <a:cs typeface="Arial" pitchFamily="34" charset="0"/>
                </a:rPr>
                <a:t>или против </a:t>
              </a:r>
              <a:r>
                <a:rPr lang="ru-RU" sz="2800" b="1" dirty="0" smtClean="0">
                  <a:solidFill>
                    <a:srgbClr val="002060"/>
                  </a:solidFill>
                  <a:latin typeface="Arial" pitchFamily="34" charset="0"/>
                  <a:cs typeface="Arial" pitchFamily="34" charset="0"/>
                </a:rPr>
                <a:t>него;</a:t>
              </a:r>
              <a:endParaRPr lang="ru-RU" sz="2800" b="1" dirty="0">
                <a:solidFill>
                  <a:srgbClr val="002060"/>
                </a:solidFill>
                <a:latin typeface="Arial" pitchFamily="34" charset="0"/>
                <a:cs typeface="Arial" pitchFamily="34" charset="0"/>
              </a:endParaRPr>
            </a:p>
            <a:p>
              <a:pPr algn="ctr"/>
              <a:r>
                <a:rPr lang="ru-RU" sz="2800" b="1" dirty="0">
                  <a:solidFill>
                    <a:srgbClr val="002060"/>
                  </a:solidFill>
                  <a:latin typeface="Arial" pitchFamily="34" charset="0"/>
                  <a:cs typeface="Arial" pitchFamily="34" charset="0"/>
                </a:rPr>
                <a:t>Выбор должностных </a:t>
              </a:r>
              <a:r>
                <a:rPr lang="ru-RU" sz="2800" b="1" dirty="0" smtClean="0">
                  <a:solidFill>
                    <a:srgbClr val="002060"/>
                  </a:solidFill>
                  <a:latin typeface="Arial" pitchFamily="34" charset="0"/>
                  <a:cs typeface="Arial" pitchFamily="34" charset="0"/>
                </a:rPr>
                <a:t>лиц (</a:t>
              </a:r>
              <a:r>
                <a:rPr lang="ru-RU" sz="2800" b="1" dirty="0">
                  <a:solidFill>
                    <a:srgbClr val="002060"/>
                  </a:solidFill>
                  <a:latin typeface="Arial" pitchFamily="34" charset="0"/>
                  <a:cs typeface="Arial" pitchFamily="34" charset="0"/>
                </a:rPr>
                <a:t>после предвыборной кампании) </a:t>
              </a:r>
            </a:p>
          </p:txBody>
        </p:sp>
        <p:sp>
          <p:nvSpPr>
            <p:cNvPr id="18443" name="TextBox 19"/>
            <p:cNvSpPr txBox="1">
              <a:spLocks noChangeArrowheads="1"/>
            </p:cNvSpPr>
            <p:nvPr/>
          </p:nvSpPr>
          <p:spPr bwMode="auto">
            <a:xfrm>
              <a:off x="4896230" y="4456655"/>
              <a:ext cx="3240360" cy="9049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r>
                <a:rPr lang="ru-RU" sz="2800" b="1" u="sng" dirty="0">
                  <a:solidFill>
                    <a:srgbClr val="002060"/>
                  </a:solidFill>
                  <a:latin typeface="Arial" pitchFamily="34" charset="0"/>
                  <a:cs typeface="Arial" pitchFamily="34" charset="0"/>
                </a:rPr>
                <a:t>Принимает отчет консулов</a:t>
              </a: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
        <p:nvSpPr>
          <p:cNvPr id="7" name="Rectangle 6"/>
          <p:cNvSpPr>
            <a:spLocks noChangeArrowheads="1"/>
          </p:cNvSpPr>
          <p:nvPr/>
        </p:nvSpPr>
        <p:spPr bwMode="auto">
          <a:xfrm>
            <a:off x="263352" y="1052736"/>
            <a:ext cx="11449272" cy="158417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buNone/>
            </a:pPr>
            <a:r>
              <a:rPr lang="ru-RU" sz="3600" b="1" dirty="0" smtClean="0">
                <a:latin typeface="Arial" pitchFamily="34" charset="0"/>
                <a:cs typeface="Arial" pitchFamily="34" charset="0"/>
              </a:rPr>
              <a:t>Решения этого собрания  утверждал Сенат, что </a:t>
            </a:r>
          </a:p>
          <a:p>
            <a:pPr algn="ctr">
              <a:buNone/>
            </a:pPr>
            <a:r>
              <a:rPr lang="ru-RU" sz="3600" b="1" dirty="0" smtClean="0">
                <a:latin typeface="Arial" pitchFamily="34" charset="0"/>
                <a:cs typeface="Arial" pitchFamily="34" charset="0"/>
              </a:rPr>
              <a:t>в переводе с латинского означает </a:t>
            </a:r>
          </a:p>
          <a:p>
            <a:pPr algn="ctr">
              <a:buNone/>
            </a:pPr>
            <a:r>
              <a:rPr lang="ru-RU" sz="3600" b="1" dirty="0" smtClean="0">
                <a:latin typeface="Arial" pitchFamily="34" charset="0"/>
                <a:cs typeface="Arial" pitchFamily="34" charset="0"/>
              </a:rPr>
              <a:t>«Совет старейшин».</a:t>
            </a:r>
            <a:endParaRPr lang="ru-RU" sz="3600" b="1" dirty="0">
              <a:latin typeface="Arial" pitchFamily="34" charset="0"/>
              <a:cs typeface="Arial" pitchFamily="34" charset="0"/>
            </a:endParaRPr>
          </a:p>
        </p:txBody>
      </p:sp>
      <p:sp>
        <p:nvSpPr>
          <p:cNvPr id="9" name="Rectangle 6"/>
          <p:cNvSpPr>
            <a:spLocks noChangeArrowheads="1"/>
          </p:cNvSpPr>
          <p:nvPr/>
        </p:nvSpPr>
        <p:spPr bwMode="auto">
          <a:xfrm>
            <a:off x="263352" y="3284984"/>
            <a:ext cx="11449272" cy="151216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buNone/>
            </a:pPr>
            <a:r>
              <a:rPr lang="ru-RU" sz="3600" b="1" dirty="0" smtClean="0">
                <a:latin typeface="Arial" pitchFamily="34" charset="0"/>
                <a:cs typeface="Arial" pitchFamily="34" charset="0"/>
              </a:rPr>
              <a:t>В управлении Римом принимали участие только </a:t>
            </a:r>
          </a:p>
          <a:p>
            <a:pPr algn="ctr">
              <a:buNone/>
            </a:pPr>
            <a:r>
              <a:rPr lang="ru-RU" sz="3600" b="1" dirty="0" smtClean="0">
                <a:latin typeface="Arial" pitchFamily="34" charset="0"/>
                <a:cs typeface="Arial" pitchFamily="34" charset="0"/>
              </a:rPr>
              <a:t>патриции, так как плебеи были лишены </a:t>
            </a:r>
          </a:p>
          <a:p>
            <a:pPr algn="ctr">
              <a:buNone/>
            </a:pPr>
            <a:r>
              <a:rPr lang="ru-RU" sz="3600" b="1" dirty="0" smtClean="0">
                <a:latin typeface="Arial" pitchFamily="34" charset="0"/>
                <a:cs typeface="Arial" pitchFamily="34" charset="0"/>
              </a:rPr>
              <a:t>многих прав.</a:t>
            </a:r>
            <a:endParaRPr lang="ru-RU" sz="3600" b="1" dirty="0">
              <a:latin typeface="Arial" pitchFamily="34" charset="0"/>
              <a:cs typeface="Arial" pitchFamily="34" charset="0"/>
            </a:endParaRPr>
          </a:p>
        </p:txBody>
      </p:sp>
      <p:sp>
        <p:nvSpPr>
          <p:cNvPr id="10" name="Rectangle 6"/>
          <p:cNvSpPr>
            <a:spLocks noChangeArrowheads="1"/>
          </p:cNvSpPr>
          <p:nvPr/>
        </p:nvSpPr>
        <p:spPr bwMode="auto">
          <a:xfrm>
            <a:off x="263352" y="5301208"/>
            <a:ext cx="11449272" cy="93610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buNone/>
            </a:pPr>
            <a:r>
              <a:rPr lang="ru-RU" sz="3600" b="1" dirty="0" smtClean="0">
                <a:latin typeface="Arial" pitchFamily="34" charset="0"/>
                <a:cs typeface="Arial" pitchFamily="34" charset="0"/>
              </a:rPr>
              <a:t>Они не могли участвовать в народном собрании.</a:t>
            </a:r>
            <a:endParaRPr lang="ru-RU" sz="3600" b="1" dirty="0">
              <a:latin typeface="Arial" pitchFamily="34" charset="0"/>
              <a:cs typeface="Arial" pitchFamily="34"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346" y="908720"/>
            <a:ext cx="11449271" cy="85090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ru-RU" sz="3200" b="1" dirty="0" smtClean="0">
                <a:solidFill>
                  <a:srgbClr val="002060"/>
                </a:solidFill>
                <a:latin typeface="Arial" pitchFamily="34" charset="0"/>
                <a:cs typeface="Arial" pitchFamily="34" charset="0"/>
              </a:rPr>
              <a:t>С конца </a:t>
            </a:r>
            <a:r>
              <a:rPr lang="en-US" sz="3200" b="1" dirty="0" smtClean="0">
                <a:solidFill>
                  <a:srgbClr val="002060"/>
                </a:solidFill>
                <a:latin typeface="Arial" pitchFamily="34" charset="0"/>
                <a:cs typeface="Arial" pitchFamily="34" charset="0"/>
              </a:rPr>
              <a:t>VI</a:t>
            </a:r>
            <a:r>
              <a:rPr lang="ru-RU" sz="3200" b="1" dirty="0" smtClean="0">
                <a:solidFill>
                  <a:srgbClr val="002060"/>
                </a:solidFill>
                <a:latin typeface="Arial" pitchFamily="34" charset="0"/>
                <a:cs typeface="Arial" pitchFamily="34" charset="0"/>
              </a:rPr>
              <a:t> века до н.э.  Римское государство стало называться республикой.</a:t>
            </a:r>
          </a:p>
        </p:txBody>
      </p:sp>
      <p:sp>
        <p:nvSpPr>
          <p:cNvPr id="4" name="Прямоугольник 3"/>
          <p:cNvSpPr/>
          <p:nvPr/>
        </p:nvSpPr>
        <p:spPr>
          <a:xfrm>
            <a:off x="431800" y="2060848"/>
            <a:ext cx="8112472" cy="453650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a:endParaRPr lang="ru-RU" sz="3200" b="1" dirty="0" smtClean="0">
              <a:solidFill>
                <a:srgbClr val="0070C0"/>
              </a:solidFill>
              <a:latin typeface="Arial" pitchFamily="34" charset="0"/>
              <a:cs typeface="Arial" pitchFamily="34" charset="0"/>
            </a:endParaRPr>
          </a:p>
          <a:p>
            <a:pPr algn="ctr"/>
            <a:r>
              <a:rPr lang="ru-RU" sz="3200" b="1" dirty="0" smtClean="0">
                <a:solidFill>
                  <a:srgbClr val="0070C0"/>
                </a:solidFill>
                <a:latin typeface="Arial" pitchFamily="34" charset="0"/>
                <a:cs typeface="Arial" pitchFamily="34" charset="0"/>
              </a:rPr>
              <a:t>Республика</a:t>
            </a:r>
            <a:r>
              <a:rPr lang="ru-RU" sz="3200" b="1" dirty="0" smtClean="0">
                <a:solidFill>
                  <a:srgbClr val="0D0D0D"/>
                </a:solidFill>
                <a:latin typeface="Arial" pitchFamily="34" charset="0"/>
                <a:cs typeface="Arial" pitchFamily="34" charset="0"/>
              </a:rPr>
              <a:t> </a:t>
            </a:r>
            <a:r>
              <a:rPr lang="ru-RU" sz="3200" b="1" dirty="0">
                <a:solidFill>
                  <a:srgbClr val="0D0D0D"/>
                </a:solidFill>
                <a:latin typeface="Arial" pitchFamily="34" charset="0"/>
                <a:cs typeface="Arial" pitchFamily="34" charset="0"/>
              </a:rPr>
              <a:t>(лат. «общее дело») в </a:t>
            </a:r>
          </a:p>
          <a:p>
            <a:pPr algn="ctr"/>
            <a:r>
              <a:rPr lang="ru-RU" sz="3200" b="1" dirty="0">
                <a:solidFill>
                  <a:srgbClr val="0D0D0D"/>
                </a:solidFill>
                <a:latin typeface="Arial" pitchFamily="34" charset="0"/>
                <a:cs typeface="Arial" pitchFamily="34" charset="0"/>
              </a:rPr>
              <a:t>Древнем Риме – форма правления, </a:t>
            </a:r>
          </a:p>
          <a:p>
            <a:pPr algn="ctr"/>
            <a:r>
              <a:rPr lang="ru-RU" sz="3200" b="1" dirty="0">
                <a:solidFill>
                  <a:srgbClr val="0D0D0D"/>
                </a:solidFill>
                <a:latin typeface="Arial" pitchFamily="34" charset="0"/>
                <a:cs typeface="Arial" pitchFamily="34" charset="0"/>
              </a:rPr>
              <a:t>при которой свободные жители </a:t>
            </a:r>
            <a:r>
              <a:rPr lang="ru-RU" sz="3200" b="1" dirty="0" smtClean="0">
                <a:solidFill>
                  <a:srgbClr val="0D0D0D"/>
                </a:solidFill>
                <a:latin typeface="Arial" pitchFamily="34" charset="0"/>
                <a:cs typeface="Arial" pitchFamily="34" charset="0"/>
              </a:rPr>
              <a:t>города выбирали </a:t>
            </a:r>
            <a:r>
              <a:rPr lang="ru-RU" sz="3200" b="1" dirty="0">
                <a:solidFill>
                  <a:srgbClr val="0D0D0D"/>
                </a:solidFill>
                <a:latin typeface="Arial" pitchFamily="34" charset="0"/>
                <a:cs typeface="Arial" pitchFamily="34" charset="0"/>
              </a:rPr>
              <a:t>должностных лиц </a:t>
            </a:r>
            <a:r>
              <a:rPr lang="ru-RU" sz="3200" b="1" dirty="0" smtClean="0">
                <a:solidFill>
                  <a:srgbClr val="0D0D0D"/>
                </a:solidFill>
                <a:latin typeface="Arial" pitchFamily="34" charset="0"/>
                <a:cs typeface="Arial" pitchFamily="34" charset="0"/>
              </a:rPr>
              <a:t>республики. В </a:t>
            </a:r>
            <a:r>
              <a:rPr lang="ru-RU" sz="3200" b="1" dirty="0">
                <a:solidFill>
                  <a:srgbClr val="0D0D0D"/>
                </a:solidFill>
                <a:latin typeface="Arial" pitchFamily="34" charset="0"/>
                <a:cs typeface="Arial" pitchFamily="34" charset="0"/>
              </a:rPr>
              <a:t>управлении участвовали только </a:t>
            </a:r>
            <a:r>
              <a:rPr lang="ru-RU" sz="3200" b="1" dirty="0" smtClean="0">
                <a:solidFill>
                  <a:srgbClr val="0D0D0D"/>
                </a:solidFill>
                <a:latin typeface="Arial" pitchFamily="34" charset="0"/>
                <a:cs typeface="Arial" pitchFamily="34" charset="0"/>
              </a:rPr>
              <a:t>богатые рабовладельцы</a:t>
            </a:r>
            <a:r>
              <a:rPr lang="ru-RU" sz="3200" b="1" dirty="0">
                <a:solidFill>
                  <a:srgbClr val="0D0D0D"/>
                </a:solidFill>
                <a:latin typeface="Arial" pitchFamily="34" charset="0"/>
                <a:cs typeface="Arial" pitchFamily="34" charset="0"/>
              </a:rPr>
              <a:t>. </a:t>
            </a:r>
            <a:r>
              <a:rPr lang="ru-RU" sz="3200" b="1" dirty="0" smtClean="0">
                <a:solidFill>
                  <a:srgbClr val="0D0D0D"/>
                </a:solidFill>
                <a:latin typeface="Arial" pitchFamily="34" charset="0"/>
                <a:cs typeface="Arial" pitchFamily="34" charset="0"/>
              </a:rPr>
              <a:t> Управляли консулы, </a:t>
            </a:r>
            <a:r>
              <a:rPr lang="ru-RU" sz="3200" b="1" dirty="0">
                <a:solidFill>
                  <a:srgbClr val="0D0D0D"/>
                </a:solidFill>
                <a:latin typeface="Arial" pitchFamily="34" charset="0"/>
                <a:cs typeface="Arial" pitchFamily="34" charset="0"/>
              </a:rPr>
              <a:t>которых  выбирали из  числа патрициев.</a:t>
            </a:r>
          </a:p>
          <a:p>
            <a:pPr algn="ctr"/>
            <a:endParaRPr lang="ru-RU" sz="2400" b="1" dirty="0">
              <a:solidFill>
                <a:srgbClr val="0D0D0D"/>
              </a:solidFill>
              <a:latin typeface="Corbel" pitchFamily="34" charset="0"/>
            </a:endParaRPr>
          </a:p>
        </p:txBody>
      </p:sp>
      <p:pic>
        <p:nvPicPr>
          <p:cNvPr id="9218" name="Picture 2"/>
          <p:cNvPicPr>
            <a:picLocks noChangeAspect="1" noChangeArrowheads="1"/>
          </p:cNvPicPr>
          <p:nvPr/>
        </p:nvPicPr>
        <p:blipFill rotWithShape="1">
          <a:blip r:embed="rId2" cstate="print"/>
          <a:srcRect r="6636" b="8759"/>
          <a:stretch/>
        </p:blipFill>
        <p:spPr bwMode="auto">
          <a:xfrm>
            <a:off x="8832304" y="2708920"/>
            <a:ext cx="3149352" cy="2462212"/>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7"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11624" y="1124744"/>
            <a:ext cx="6768752"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3200" b="1" dirty="0" smtClean="0">
                <a:latin typeface="Arial" pitchFamily="34" charset="0"/>
                <a:cs typeface="Arial" pitchFamily="34" charset="0"/>
              </a:rPr>
              <a:t>Консулов было двое, и они должны были советоваться друг с другом при решении важных дел. Отсюда пошло современное слово «консультироваться». Консулы в течение года управляли Римской республикой, судили римлян. В военное время они командовали войском.</a:t>
            </a:r>
            <a:endParaRPr lang="ru-RU" sz="3200" b="1" dirty="0">
              <a:latin typeface="Arial" pitchFamily="34" charset="0"/>
              <a:cs typeface="Arial" pitchFamily="34" charset="0"/>
            </a:endParaRPr>
          </a:p>
        </p:txBody>
      </p:sp>
      <p:sp>
        <p:nvSpPr>
          <p:cNvPr id="4"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pic>
        <p:nvPicPr>
          <p:cNvPr id="78850" name="Picture 2" descr="https://data3.proshkolu.ru/content/media/pic/std/1000000/866000/865945-a4ee33222a9479b3.png"/>
          <p:cNvPicPr>
            <a:picLocks noChangeAspect="1" noChangeArrowheads="1"/>
          </p:cNvPicPr>
          <p:nvPr/>
        </p:nvPicPr>
        <p:blipFill>
          <a:blip r:embed="rId2" cstate="print"/>
          <a:srcRect/>
          <a:stretch>
            <a:fillRect/>
          </a:stretch>
        </p:blipFill>
        <p:spPr bwMode="auto">
          <a:xfrm>
            <a:off x="9480376" y="1412776"/>
            <a:ext cx="2320925" cy="4114801"/>
          </a:xfrm>
          <a:prstGeom prst="rect">
            <a:avLst/>
          </a:prstGeom>
          <a:noFill/>
        </p:spPr>
      </p:pic>
      <p:pic>
        <p:nvPicPr>
          <p:cNvPr id="7" name="Picture 4" descr="https://data3.proshkolu.ru/content/media/pic/std/1000000/866000/865945-a4ee33222a9479b3.png"/>
          <p:cNvPicPr>
            <a:picLocks noChangeAspect="1" noChangeArrowheads="1"/>
          </p:cNvPicPr>
          <p:nvPr/>
        </p:nvPicPr>
        <p:blipFill>
          <a:blip r:embed="rId2" cstate="print"/>
          <a:srcRect/>
          <a:stretch>
            <a:fillRect/>
          </a:stretch>
        </p:blipFill>
        <p:spPr bwMode="auto">
          <a:xfrm flipH="1">
            <a:off x="191343" y="1556792"/>
            <a:ext cx="2232248" cy="4114801"/>
          </a:xfrm>
          <a:prstGeom prst="rect">
            <a:avLst/>
          </a:prstGeom>
          <a:noFill/>
        </p:spPr>
      </p:pic>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descr="https://videouroki.net/videouroki/conspekty/istdrmira5/52-ustroistvo-rimskoi-riespubliki.files/image006.jpg"/>
          <p:cNvPicPr>
            <a:picLocks noChangeAspect="1" noChangeArrowheads="1"/>
          </p:cNvPicPr>
          <p:nvPr/>
        </p:nvPicPr>
        <p:blipFill>
          <a:blip r:embed="rId2" cstate="print"/>
          <a:srcRect/>
          <a:stretch>
            <a:fillRect/>
          </a:stretch>
        </p:blipFill>
        <p:spPr bwMode="auto">
          <a:xfrm>
            <a:off x="7032105" y="1023157"/>
            <a:ext cx="4607817" cy="2982676"/>
          </a:xfrm>
          <a:prstGeom prst="rect">
            <a:avLst/>
          </a:prstGeom>
          <a:noFill/>
          <a:ln w="9525">
            <a:noFill/>
            <a:miter lim="800000"/>
            <a:headEnd/>
            <a:tailEnd/>
          </a:ln>
        </p:spPr>
      </p:pic>
      <p:sp>
        <p:nvSpPr>
          <p:cNvPr id="7171" name="Прямоугольник 2"/>
          <p:cNvSpPr>
            <a:spLocks noChangeArrowheads="1"/>
          </p:cNvSpPr>
          <p:nvPr/>
        </p:nvSpPr>
        <p:spPr bwMode="auto">
          <a:xfrm>
            <a:off x="527052" y="4179889"/>
            <a:ext cx="11233149"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r>
              <a:rPr lang="ru-RU" sz="3200" b="1" dirty="0">
                <a:solidFill>
                  <a:srgbClr val="002060"/>
                </a:solidFill>
                <a:latin typeface="Arial" pitchFamily="34" charset="0"/>
                <a:cs typeface="Arial" pitchFamily="34" charset="0"/>
              </a:rPr>
              <a:t>По закону стать консулом мог как богатый, так и бедный гражданин. Но за управление в Древнем Риме не платили денег. Поэтому государственные должности (их общее название – </a:t>
            </a:r>
            <a:r>
              <a:rPr lang="ru-RU" sz="3200" b="1" dirty="0" smtClean="0">
                <a:solidFill>
                  <a:srgbClr val="002060"/>
                </a:solidFill>
                <a:latin typeface="Arial" pitchFamily="34" charset="0"/>
                <a:cs typeface="Arial" pitchFamily="34" charset="0"/>
              </a:rPr>
              <a:t>магистратура</a:t>
            </a:r>
            <a:r>
              <a:rPr lang="ru-RU" sz="3200" b="1" dirty="0">
                <a:solidFill>
                  <a:srgbClr val="002060"/>
                </a:solidFill>
                <a:latin typeface="Arial" pitchFamily="34" charset="0"/>
                <a:cs typeface="Arial" pitchFamily="34" charset="0"/>
              </a:rPr>
              <a:t>) занимали только самые богатые патриции и плебеи</a:t>
            </a:r>
            <a:r>
              <a:rPr lang="ru-RU" sz="2800" dirty="0">
                <a:solidFill>
                  <a:srgbClr val="002060"/>
                </a:solidFill>
              </a:rPr>
              <a:t>.</a:t>
            </a:r>
          </a:p>
        </p:txBody>
      </p:sp>
      <p:sp>
        <p:nvSpPr>
          <p:cNvPr id="4"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pic>
        <p:nvPicPr>
          <p:cNvPr id="5" name="Picture 3"/>
          <p:cNvPicPr>
            <a:picLocks noChangeAspect="1" noChangeArrowheads="1"/>
          </p:cNvPicPr>
          <p:nvPr/>
        </p:nvPicPr>
        <p:blipFill>
          <a:blip r:embed="rId3" cstate="print"/>
          <a:srcRect/>
          <a:stretch>
            <a:fillRect/>
          </a:stretch>
        </p:blipFill>
        <p:spPr bwMode="auto">
          <a:xfrm>
            <a:off x="911424" y="1196752"/>
            <a:ext cx="3888432" cy="2430270"/>
          </a:xfrm>
          <a:prstGeom prst="rect">
            <a:avLst/>
          </a:prstGeom>
          <a:noFill/>
          <a:ln w="9525">
            <a:noFill/>
            <a:round/>
            <a:headEnd/>
            <a:tailEnd/>
          </a:ln>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236x/d2/ee/56/d2ee568c335fa6c4e7da75e770c0cb2d--roman-consul-antiquities.jpg"/>
          <p:cNvPicPr>
            <a:picLocks noChangeAspect="1" noChangeArrowheads="1"/>
          </p:cNvPicPr>
          <p:nvPr/>
        </p:nvPicPr>
        <p:blipFill>
          <a:blip r:embed="rId2" cstate="print"/>
          <a:srcRect/>
          <a:stretch>
            <a:fillRect/>
          </a:stretch>
        </p:blipFill>
        <p:spPr bwMode="auto">
          <a:xfrm>
            <a:off x="4511824" y="1988840"/>
            <a:ext cx="4154132" cy="4491038"/>
          </a:xfrm>
          <a:prstGeom prst="rect">
            <a:avLst/>
          </a:prstGeom>
          <a:noFill/>
          <a:ln w="9525">
            <a:noFill/>
            <a:miter lim="800000"/>
            <a:headEnd/>
            <a:tailEnd/>
          </a:ln>
        </p:spPr>
      </p:pic>
      <p:sp>
        <p:nvSpPr>
          <p:cNvPr id="2" name="Прямоугольник 1"/>
          <p:cNvSpPr/>
          <p:nvPr/>
        </p:nvSpPr>
        <p:spPr>
          <a:xfrm>
            <a:off x="2711624" y="1052736"/>
            <a:ext cx="7150100" cy="532453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ru-RU" sz="3400" b="1" dirty="0">
                <a:solidFill>
                  <a:srgbClr val="002060"/>
                </a:solidFill>
                <a:latin typeface="Arial" pitchFamily="34" charset="0"/>
                <a:cs typeface="Arial" pitchFamily="34" charset="0"/>
              </a:rPr>
              <a:t>Оба консула обладали равной властью:</a:t>
            </a:r>
          </a:p>
          <a:p>
            <a:pPr>
              <a:buFont typeface="Wingdings" pitchFamily="2" charset="2"/>
              <a:buChar char="Ø"/>
            </a:pPr>
            <a:r>
              <a:rPr lang="ru-RU" sz="3400" b="1" dirty="0">
                <a:solidFill>
                  <a:srgbClr val="002060"/>
                </a:solidFill>
                <a:latin typeface="Arial" pitchFamily="34" charset="0"/>
                <a:cs typeface="Arial" pitchFamily="34" charset="0"/>
              </a:rPr>
              <a:t> созывали сенат и Народное собрание;</a:t>
            </a:r>
          </a:p>
          <a:p>
            <a:pPr>
              <a:buFont typeface="Wingdings" pitchFamily="2" charset="2"/>
              <a:buChar char="Ø"/>
            </a:pPr>
            <a:r>
              <a:rPr lang="ru-RU" sz="3400" b="1" dirty="0">
                <a:solidFill>
                  <a:srgbClr val="002060"/>
                </a:solidFill>
                <a:latin typeface="Arial" pitchFamily="34" charset="0"/>
                <a:cs typeface="Arial" pitchFamily="34" charset="0"/>
              </a:rPr>
              <a:t> разрабатывали и предлагали новые законы;</a:t>
            </a:r>
          </a:p>
          <a:p>
            <a:pPr>
              <a:buFont typeface="Wingdings" pitchFamily="2" charset="2"/>
              <a:buChar char="Ø"/>
            </a:pPr>
            <a:r>
              <a:rPr lang="ru-RU" sz="3400" b="1" dirty="0">
                <a:solidFill>
                  <a:srgbClr val="002060"/>
                </a:solidFill>
                <a:latin typeface="Arial" pitchFamily="34" charset="0"/>
                <a:cs typeface="Arial" pitchFamily="34" charset="0"/>
              </a:rPr>
              <a:t> набирали </a:t>
            </a:r>
            <a:r>
              <a:rPr lang="ru-RU" sz="3400" b="1" dirty="0" smtClean="0">
                <a:solidFill>
                  <a:srgbClr val="002060"/>
                </a:solidFill>
                <a:latin typeface="Arial" pitchFamily="34" charset="0"/>
                <a:cs typeface="Arial" pitchFamily="34" charset="0"/>
              </a:rPr>
              <a:t>армию </a:t>
            </a:r>
            <a:r>
              <a:rPr lang="ru-RU" sz="3400" b="1" dirty="0">
                <a:solidFill>
                  <a:srgbClr val="002060"/>
                </a:solidFill>
                <a:latin typeface="Arial" pitchFamily="34" charset="0"/>
                <a:cs typeface="Arial" pitchFamily="34" charset="0"/>
              </a:rPr>
              <a:t>и руководили ей;</a:t>
            </a:r>
          </a:p>
          <a:p>
            <a:pPr>
              <a:buFont typeface="Wingdings" pitchFamily="2" charset="2"/>
              <a:buChar char="Ø"/>
            </a:pPr>
            <a:r>
              <a:rPr lang="ru-RU" sz="3400" b="1" dirty="0">
                <a:solidFill>
                  <a:srgbClr val="002060"/>
                </a:solidFill>
                <a:latin typeface="Arial" pitchFamily="34" charset="0"/>
                <a:cs typeface="Arial" pitchFamily="34" charset="0"/>
              </a:rPr>
              <a:t> следили за </a:t>
            </a:r>
            <a:r>
              <a:rPr lang="ru-RU" sz="3400" b="1" dirty="0" smtClean="0">
                <a:solidFill>
                  <a:srgbClr val="002060"/>
                </a:solidFill>
                <a:latin typeface="Arial" pitchFamily="34" charset="0"/>
                <a:cs typeface="Arial" pitchFamily="34" charset="0"/>
              </a:rPr>
              <a:t>работой всех </a:t>
            </a:r>
            <a:r>
              <a:rPr lang="ru-RU" sz="3400" b="1" dirty="0">
                <a:solidFill>
                  <a:srgbClr val="002060"/>
                </a:solidFill>
                <a:latin typeface="Arial" pitchFamily="34" charset="0"/>
                <a:cs typeface="Arial" pitchFamily="34" charset="0"/>
              </a:rPr>
              <a:t>должностных лиц.</a:t>
            </a:r>
          </a:p>
        </p:txBody>
      </p:sp>
      <p:sp>
        <p:nvSpPr>
          <p:cNvPr id="4"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pic>
        <p:nvPicPr>
          <p:cNvPr id="5" name="Picture 2" descr="https://jeopardylabs.com/ugc/2018-10-09%2F55dbce8e-5d1f-40d5-bb7a-eca101016fd1-roman-senator-mens-costume.jpg"/>
          <p:cNvPicPr>
            <a:picLocks noChangeAspect="1" noChangeArrowheads="1"/>
          </p:cNvPicPr>
          <p:nvPr/>
        </p:nvPicPr>
        <p:blipFill>
          <a:blip r:embed="rId3" cstate="print"/>
          <a:srcRect/>
          <a:stretch>
            <a:fillRect/>
          </a:stretch>
        </p:blipFill>
        <p:spPr bwMode="auto">
          <a:xfrm>
            <a:off x="191344" y="1340768"/>
            <a:ext cx="2376762" cy="3670918"/>
          </a:xfrm>
          <a:prstGeom prst="rect">
            <a:avLst/>
          </a:prstGeom>
          <a:noFill/>
        </p:spPr>
      </p:pic>
      <p:pic>
        <p:nvPicPr>
          <p:cNvPr id="6" name="Picture 2" descr="https://jeopardylabs.com/ugc/2018-10-09%2F55dbce8e-5d1f-40d5-bb7a-eca101016fd1-roman-senator-mens-costume.jpg"/>
          <p:cNvPicPr>
            <a:picLocks noChangeAspect="1" noChangeArrowheads="1"/>
          </p:cNvPicPr>
          <p:nvPr/>
        </p:nvPicPr>
        <p:blipFill>
          <a:blip r:embed="rId4" cstate="print"/>
          <a:srcRect/>
          <a:stretch>
            <a:fillRect/>
          </a:stretch>
        </p:blipFill>
        <p:spPr bwMode="auto">
          <a:xfrm>
            <a:off x="9912424" y="2492896"/>
            <a:ext cx="2030153" cy="3744416"/>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media.gettyimages.com/photos/19thcentury-lithograph-of-roman-consuls-from-ancient-rome-picture-id534221754?s=612x612"/>
          <p:cNvPicPr>
            <a:picLocks noChangeAspect="1" noChangeArrowheads="1"/>
          </p:cNvPicPr>
          <p:nvPr/>
        </p:nvPicPr>
        <p:blipFill>
          <a:blip r:embed="rId2" cstate="print"/>
          <a:srcRect l="6625" t="6914" r="8246" b="11113"/>
          <a:stretch>
            <a:fillRect/>
          </a:stretch>
        </p:blipFill>
        <p:spPr bwMode="auto">
          <a:xfrm>
            <a:off x="7392145" y="1412778"/>
            <a:ext cx="4224867" cy="4041775"/>
          </a:xfrm>
          <a:prstGeom prst="rect">
            <a:avLst/>
          </a:prstGeom>
          <a:noFill/>
          <a:ln w="9525">
            <a:noFill/>
            <a:miter lim="800000"/>
            <a:headEnd/>
            <a:tailEnd/>
          </a:ln>
        </p:spPr>
      </p:pic>
      <p:sp>
        <p:nvSpPr>
          <p:cNvPr id="9219" name="Прямоугольник 1"/>
          <p:cNvSpPr>
            <a:spLocks noChangeArrowheads="1"/>
          </p:cNvSpPr>
          <p:nvPr/>
        </p:nvSpPr>
        <p:spPr bwMode="auto">
          <a:xfrm>
            <a:off x="407368" y="1340769"/>
            <a:ext cx="6096000" cy="427809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r>
              <a:rPr lang="ru-RU" sz="3400" b="1" dirty="0">
                <a:solidFill>
                  <a:srgbClr val="002060"/>
                </a:solidFill>
                <a:latin typeface="Arial" pitchFamily="34" charset="0"/>
                <a:cs typeface="Arial" pitchFamily="34" charset="0"/>
              </a:rPr>
              <a:t>Каждый из консулов имел право отменить распоряжение другого. Поэтому перед тем, как </a:t>
            </a:r>
            <a:r>
              <a:rPr lang="ru-RU" sz="3400" b="1" dirty="0" smtClean="0">
                <a:solidFill>
                  <a:srgbClr val="002060"/>
                </a:solidFill>
                <a:latin typeface="Arial" pitchFamily="34" charset="0"/>
                <a:cs typeface="Arial" pitchFamily="34" charset="0"/>
              </a:rPr>
              <a:t>что - либо </a:t>
            </a:r>
            <a:r>
              <a:rPr lang="ru-RU" sz="3400" b="1" dirty="0">
                <a:solidFill>
                  <a:srgbClr val="002060"/>
                </a:solidFill>
                <a:latin typeface="Arial" pitchFamily="34" charset="0"/>
                <a:cs typeface="Arial" pitchFamily="34" charset="0"/>
              </a:rPr>
              <a:t>решить, консулы договаривались между собой. Искали решение, которое устроило бы всех.</a:t>
            </a:r>
          </a:p>
        </p:txBody>
      </p:sp>
      <p:sp>
        <p:nvSpPr>
          <p:cNvPr id="5"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Прямоугольник 2"/>
          <p:cNvSpPr>
            <a:spLocks noChangeArrowheads="1"/>
          </p:cNvSpPr>
          <p:nvPr/>
        </p:nvSpPr>
        <p:spPr bwMode="auto">
          <a:xfrm>
            <a:off x="407368" y="4077073"/>
            <a:ext cx="11377264" cy="206210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3200" b="1" dirty="0">
                <a:solidFill>
                  <a:srgbClr val="002060"/>
                </a:solidFill>
                <a:latin typeface="Arial" pitchFamily="34" charset="0"/>
                <a:cs typeface="Arial" pitchFamily="34" charset="0"/>
              </a:rPr>
              <a:t>В случае войны один консул оставался в Риме, другой командовал войском. Если же опасность была велика, то оба консула отправлялись на войну. В таком случае они руководили армией поочередно.</a:t>
            </a:r>
          </a:p>
        </p:txBody>
      </p:sp>
      <p:sp>
        <p:nvSpPr>
          <p:cNvPr id="5"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pic>
        <p:nvPicPr>
          <p:cNvPr id="8" name="Picture 3" descr="senat_respublika"/>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4795" b="13766"/>
          <a:stretch/>
        </p:blipFill>
        <p:spPr bwMode="auto">
          <a:xfrm flipH="1">
            <a:off x="1991544" y="1124746"/>
            <a:ext cx="2188680" cy="260745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s://i.ytimg.com/vi/i-ys-fs27LI/maxresdefault.jpg"/>
          <p:cNvPicPr>
            <a:picLocks noChangeAspect="1" noChangeArrowheads="1"/>
          </p:cNvPicPr>
          <p:nvPr/>
        </p:nvPicPr>
        <p:blipFill>
          <a:blip r:embed="rId3" cstate="print"/>
          <a:srcRect l="10347" r="9694"/>
          <a:stretch>
            <a:fillRect/>
          </a:stretch>
        </p:blipFill>
        <p:spPr bwMode="auto">
          <a:xfrm>
            <a:off x="7414747" y="1268760"/>
            <a:ext cx="2724831" cy="2304256"/>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335361" y="1125541"/>
            <a:ext cx="6336704" cy="5255787"/>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ctr">
              <a:buNone/>
            </a:pPr>
            <a:r>
              <a:rPr lang="ru-RU" dirty="0" smtClean="0">
                <a:solidFill>
                  <a:srgbClr val="002060"/>
                </a:solidFill>
              </a:rPr>
              <a:t> </a:t>
            </a:r>
            <a:r>
              <a:rPr lang="ru-RU" sz="3600" b="1" dirty="0" smtClean="0">
                <a:solidFill>
                  <a:srgbClr val="002060"/>
                </a:solidFill>
                <a:latin typeface="Arial" pitchFamily="34" charset="0"/>
                <a:cs typeface="Arial" pitchFamily="34" charset="0"/>
              </a:rPr>
              <a:t>Ежегодно в предрассветный час одного из летних дней на Марсовом </a:t>
            </a:r>
            <a:r>
              <a:rPr lang="ru-RU" sz="3600" b="1" dirty="0" smtClean="0">
                <a:solidFill>
                  <a:srgbClr val="002060"/>
                </a:solidFill>
                <a:latin typeface="Arial" pitchFamily="34" charset="0"/>
                <a:cs typeface="Arial" pitchFamily="34" charset="0"/>
              </a:rPr>
              <a:t>поле                         (широкая </a:t>
            </a:r>
            <a:r>
              <a:rPr lang="ru-RU" sz="3600" b="1" dirty="0" smtClean="0">
                <a:solidFill>
                  <a:srgbClr val="002060"/>
                </a:solidFill>
                <a:latin typeface="Arial" pitchFamily="34" charset="0"/>
                <a:cs typeface="Arial" pitchFamily="34" charset="0"/>
              </a:rPr>
              <a:t>равнина за городской стеной) собирались на Собрание граждане Рима. На высоком берегу Тибра взвивался красный флаг, который свидетельствовал о том, что Риму ничего не угрожает. </a:t>
            </a:r>
            <a:endParaRPr lang="ru-RU" sz="3600" b="1" dirty="0" smtClean="0">
              <a:latin typeface="Arial" pitchFamily="34" charset="0"/>
              <a:cs typeface="Arial" pitchFamily="34" charset="0"/>
            </a:endParaRPr>
          </a:p>
        </p:txBody>
      </p:sp>
      <p:sp>
        <p:nvSpPr>
          <p:cNvPr id="7"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pic>
        <p:nvPicPr>
          <p:cNvPr id="8" name="Picture 2" descr="сканирование0011"/>
          <p:cNvPicPr>
            <a:picLocks noChangeAspect="1" noChangeArrowheads="1"/>
          </p:cNvPicPr>
          <p:nvPr/>
        </p:nvPicPr>
        <p:blipFill>
          <a:blip r:embed="rId2" cstate="print">
            <a:extLst>
              <a:ext uri="{28A0092B-C50C-407E-A947-70E740481C1C}">
                <a14:useLocalDpi xmlns="" xmlns:a14="http://schemas.microsoft.com/office/drawing/2010/main" val="0"/>
              </a:ext>
            </a:extLst>
          </a:blip>
          <a:srcRect l="5811" t="6850" r="5614" b="10959"/>
          <a:stretch>
            <a:fillRect/>
          </a:stretch>
        </p:blipFill>
        <p:spPr bwMode="auto">
          <a:xfrm>
            <a:off x="6960097" y="1916832"/>
            <a:ext cx="4136460" cy="396044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Содержимое 2"/>
          <p:cNvSpPr>
            <a:spLocks noGrp="1"/>
          </p:cNvSpPr>
          <p:nvPr>
            <p:ph idx="1"/>
          </p:nvPr>
        </p:nvSpPr>
        <p:spPr>
          <a:xfrm>
            <a:off x="624417" y="1125541"/>
            <a:ext cx="10970683" cy="2375469"/>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a:buNone/>
            </a:pPr>
            <a:r>
              <a:rPr lang="ru-RU" b="1" dirty="0" smtClean="0">
                <a:solidFill>
                  <a:srgbClr val="002060"/>
                </a:solidFill>
                <a:latin typeface="Arial" pitchFamily="34" charset="0"/>
                <a:cs typeface="Arial" pitchFamily="34" charset="0"/>
              </a:rPr>
              <a:t>Ворота открывались, и  в окружении 12 ликторов появлялся консул. Раздавались звуки трубы, и жрец возвещал о том, что боги приняли жертву. И народное собрание приступало к выбору консулов на следующий год.</a:t>
            </a:r>
          </a:p>
          <a:p>
            <a:endParaRPr lang="ru-RU" dirty="0" smtClean="0"/>
          </a:p>
        </p:txBody>
      </p:sp>
      <p:pic>
        <p:nvPicPr>
          <p:cNvPr id="5125" name="Picture 6" descr="Картинка 56 из 233">
            <a:hlinkClick r:id="rId2"/>
          </p:cNvPr>
          <p:cNvPicPr>
            <a:picLocks noChangeAspect="1" noChangeArrowheads="1"/>
          </p:cNvPicPr>
          <p:nvPr/>
        </p:nvPicPr>
        <p:blipFill>
          <a:blip r:embed="rId3" cstate="print"/>
          <a:srcRect/>
          <a:stretch>
            <a:fillRect/>
          </a:stretch>
        </p:blipFill>
        <p:spPr bwMode="auto">
          <a:xfrm>
            <a:off x="623393" y="3789040"/>
            <a:ext cx="4900084" cy="2519362"/>
          </a:xfrm>
          <a:prstGeom prst="rect">
            <a:avLst/>
          </a:prstGeom>
          <a:noFill/>
          <a:ln w="9525">
            <a:noFill/>
            <a:miter lim="800000"/>
            <a:headEnd/>
            <a:tailEnd/>
          </a:ln>
        </p:spPr>
      </p:pic>
      <p:sp>
        <p:nvSpPr>
          <p:cNvPr id="7"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pic>
        <p:nvPicPr>
          <p:cNvPr id="8" name="Picture 4" descr="Картинка 41 из 233">
            <a:hlinkClick r:id="rId4"/>
          </p:cNvPr>
          <p:cNvPicPr>
            <a:picLocks noChangeAspect="1" noChangeArrowheads="1"/>
          </p:cNvPicPr>
          <p:nvPr/>
        </p:nvPicPr>
        <p:blipFill>
          <a:blip r:embed="rId5" cstate="print"/>
          <a:srcRect/>
          <a:stretch>
            <a:fillRect/>
          </a:stretch>
        </p:blipFill>
        <p:spPr bwMode="auto">
          <a:xfrm>
            <a:off x="6960097" y="3861048"/>
            <a:ext cx="4679660" cy="2448272"/>
          </a:xfrm>
          <a:prstGeom prst="rect">
            <a:avLst/>
          </a:prstGeom>
          <a:noFill/>
          <a:ln w="9525">
            <a:noFill/>
            <a:miter lim="800000"/>
            <a:headEnd/>
            <a:tailEnd/>
          </a:ln>
        </p:spPr>
      </p:pic>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868" name="Text Box 4"/>
          <p:cNvSpPr txBox="1">
            <a:spLocks noChangeArrowheads="1"/>
          </p:cNvSpPr>
          <p:nvPr/>
        </p:nvSpPr>
        <p:spPr bwMode="auto">
          <a:xfrm>
            <a:off x="551384" y="1196754"/>
            <a:ext cx="11137237" cy="830997"/>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r>
              <a:rPr lang="ru-RU" sz="4800" b="1" dirty="0" smtClean="0">
                <a:latin typeface="Arial" pitchFamily="34" charset="0"/>
                <a:cs typeface="Arial" pitchFamily="34" charset="0"/>
              </a:rPr>
              <a:t>ПАТРИЦИИ И ПЛЕБЕИ</a:t>
            </a:r>
            <a:endParaRPr lang="ru-RU" sz="4800" b="1" dirty="0">
              <a:latin typeface="Arial" pitchFamily="34" charset="0"/>
              <a:cs typeface="Arial" pitchFamily="34" charset="0"/>
            </a:endParaRPr>
          </a:p>
        </p:txBody>
      </p:sp>
      <p:sp>
        <p:nvSpPr>
          <p:cNvPr id="676869" name="Text Box 5"/>
          <p:cNvSpPr txBox="1">
            <a:spLocks noChangeArrowheads="1"/>
          </p:cNvSpPr>
          <p:nvPr/>
        </p:nvSpPr>
        <p:spPr bwMode="auto">
          <a:xfrm>
            <a:off x="551386" y="2780929"/>
            <a:ext cx="11233247" cy="830997"/>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r>
              <a:rPr lang="ru-RU" sz="4000" b="1" dirty="0" smtClean="0">
                <a:latin typeface="Arial" pitchFamily="34" charset="0"/>
                <a:cs typeface="Arial" pitchFamily="34" charset="0"/>
              </a:rPr>
              <a:t> </a:t>
            </a:r>
            <a:r>
              <a:rPr lang="ru-RU" sz="4800" b="1" dirty="0" smtClean="0">
                <a:latin typeface="Arial" pitchFamily="34" charset="0"/>
                <a:cs typeface="Arial" pitchFamily="34" charset="0"/>
              </a:rPr>
              <a:t>УПРАВЛЕНИЕ РЕСПУБЛИКОЙ</a:t>
            </a:r>
          </a:p>
        </p:txBody>
      </p:sp>
      <p:sp>
        <p:nvSpPr>
          <p:cNvPr id="676870" name="Text Box 6"/>
          <p:cNvSpPr txBox="1">
            <a:spLocks noChangeArrowheads="1"/>
          </p:cNvSpPr>
          <p:nvPr/>
        </p:nvSpPr>
        <p:spPr bwMode="auto">
          <a:xfrm>
            <a:off x="479376" y="4509122"/>
            <a:ext cx="11233248" cy="830997"/>
          </a:xfrm>
          <a:prstGeom prst="rect">
            <a:avLst/>
          </a:prstGeom>
          <a:solidFill>
            <a:schemeClr val="bg1"/>
          </a:solidFill>
          <a:ln w="57150" cap="sq">
            <a:solidFill>
              <a:schemeClr val="hlink"/>
            </a:solidFill>
            <a:miter lim="800000"/>
            <a:headEnd type="none" w="sm" len="sm"/>
            <a:tailEnd type="none" w="sm" len="sm"/>
          </a:ln>
          <a:effectLst/>
        </p:spPr>
        <p:txBody>
          <a:bodyPr wrap="square">
            <a:spAutoFit/>
          </a:bodyPr>
          <a:lstStyle/>
          <a:p>
            <a:pPr algn="ctr"/>
            <a:r>
              <a:rPr lang="ru-RU" sz="4000" b="1" dirty="0" smtClean="0">
                <a:latin typeface="Arial" pitchFamily="34" charset="0"/>
                <a:cs typeface="Arial" pitchFamily="34" charset="0"/>
              </a:rPr>
              <a:t>«</a:t>
            </a:r>
            <a:r>
              <a:rPr lang="ru-RU" sz="4800" b="1" dirty="0" smtClean="0">
                <a:latin typeface="Arial" pitchFamily="34" charset="0"/>
                <a:cs typeface="Arial" pitchFamily="34" charset="0"/>
              </a:rPr>
              <a:t>ЗАКОНЫ 12 ТАБЛИЦ»</a:t>
            </a:r>
            <a:endParaRPr lang="ru-RU" sz="4400" b="1" dirty="0" smtClean="0">
              <a:latin typeface="Arial" pitchFamily="34" charset="0"/>
              <a:cs typeface="Arial" pitchFamily="34" charset="0"/>
            </a:endParaRPr>
          </a:p>
        </p:txBody>
      </p:sp>
      <p:sp>
        <p:nvSpPr>
          <p:cNvPr id="9"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ПЛАН</a:t>
            </a:r>
            <a:endParaRPr lang="ru-RU" sz="5400" dirty="0">
              <a:solidFill>
                <a:schemeClr val="bg1"/>
              </a:solidFill>
            </a:endParaRPr>
          </a:p>
        </p:txBody>
      </p:sp>
    </p:spTree>
    <p:extLst>
      <p:ext uri="{BB962C8B-B14F-4D97-AF65-F5344CB8AC3E}">
        <p14:creationId xmlns="" xmlns:p14="http://schemas.microsoft.com/office/powerpoint/2010/main" val="233399197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6868"/>
                                        </p:tgtEl>
                                        <p:attrNameLst>
                                          <p:attrName>style.visibility</p:attrName>
                                        </p:attrNameLst>
                                      </p:cBhvr>
                                      <p:to>
                                        <p:strVal val="visible"/>
                                      </p:to>
                                    </p:set>
                                    <p:animEffect transition="in" filter="fade">
                                      <p:cBhvr>
                                        <p:cTn id="7" dur="2000"/>
                                        <p:tgtEl>
                                          <p:spTgt spid="67686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76869"/>
                                        </p:tgtEl>
                                        <p:attrNameLst>
                                          <p:attrName>style.visibility</p:attrName>
                                        </p:attrNameLst>
                                      </p:cBhvr>
                                      <p:to>
                                        <p:strVal val="visible"/>
                                      </p:to>
                                    </p:set>
                                    <p:animEffect transition="in" filter="fade">
                                      <p:cBhvr>
                                        <p:cTn id="11" dur="2000"/>
                                        <p:tgtEl>
                                          <p:spTgt spid="67686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76870"/>
                                        </p:tgtEl>
                                        <p:attrNameLst>
                                          <p:attrName>style.visibility</p:attrName>
                                        </p:attrNameLst>
                                      </p:cBhvr>
                                      <p:to>
                                        <p:strVal val="visible"/>
                                      </p:to>
                                    </p:set>
                                    <p:animEffect transition="in" filter="fade">
                                      <p:cBhvr>
                                        <p:cTn id="15" dur="2000"/>
                                        <p:tgtEl>
                                          <p:spTgt spid="67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8" grpId="0" animBg="1" autoUpdateAnimBg="0"/>
      <p:bldP spid="676869" grpId="0" animBg="1" autoUpdateAnimBg="0"/>
      <p:bldP spid="67687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descr="https://videouroki.net/videouroki/conspekty/istdrmira5/52-ustroistvo-rimskoi-riespubliki.files/image007.png"/>
          <p:cNvPicPr>
            <a:picLocks noChangeAspect="1" noChangeArrowheads="1"/>
          </p:cNvPicPr>
          <p:nvPr/>
        </p:nvPicPr>
        <p:blipFill>
          <a:blip r:embed="rId2" cstate="print"/>
          <a:srcRect t="8940"/>
          <a:stretch>
            <a:fillRect/>
          </a:stretch>
        </p:blipFill>
        <p:spPr bwMode="auto">
          <a:xfrm>
            <a:off x="6960097" y="1268760"/>
            <a:ext cx="5088467" cy="4680520"/>
          </a:xfrm>
          <a:prstGeom prst="rect">
            <a:avLst/>
          </a:prstGeom>
          <a:noFill/>
          <a:ln w="9525">
            <a:noFill/>
            <a:miter lim="800000"/>
            <a:headEnd/>
            <a:tailEnd/>
          </a:ln>
        </p:spPr>
      </p:pic>
      <p:sp>
        <p:nvSpPr>
          <p:cNvPr id="10243" name="Прямоугольник 2"/>
          <p:cNvSpPr>
            <a:spLocks noChangeArrowheads="1"/>
          </p:cNvSpPr>
          <p:nvPr/>
        </p:nvSpPr>
        <p:spPr bwMode="auto">
          <a:xfrm>
            <a:off x="407368" y="1052736"/>
            <a:ext cx="6408712" cy="5509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sz="3200" b="1" dirty="0">
                <a:solidFill>
                  <a:srgbClr val="002060"/>
                </a:solidFill>
                <a:latin typeface="Arial" pitchFamily="34" charset="0"/>
                <a:cs typeface="Arial" pitchFamily="34" charset="0"/>
              </a:rPr>
              <a:t>Желавший быть избранным гражданин начинал борьбу задолго до выборов. Согласно традициям он надевал белоснежную тогу – символ его чистой совести. После отправлялся в людные места (в основном на площади и базары), где убеждал людей голосовать за него.</a:t>
            </a:r>
            <a:r>
              <a:rPr lang="ru-RU" sz="3200" b="1" dirty="0">
                <a:latin typeface="Arial" pitchFamily="34" charset="0"/>
                <a:cs typeface="Arial" pitchFamily="34" charset="0"/>
              </a:rPr>
              <a:t>..</a:t>
            </a:r>
          </a:p>
        </p:txBody>
      </p:sp>
      <p:sp>
        <p:nvSpPr>
          <p:cNvPr id="4"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407368" y="1124744"/>
            <a:ext cx="11477309" cy="2062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Огромной властью в стране пользовался сенат,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который состоял из 300 человек. Ни один закон не мог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быть принят Народным собранием без его одобрения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сенате.</a:t>
            </a:r>
            <a:endParaRPr kumimoji="0" lang="ru-RU"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pic>
        <p:nvPicPr>
          <p:cNvPr id="73731" name="Picture 3" descr="https://media.apnarm.net.au/media/images/2018/12/08/imagev14f80e874dbfc77b8915f59d11117ded5-7ekaqoxex8gfk1lafr2_t1880.jpg"/>
          <p:cNvPicPr>
            <a:picLocks noChangeAspect="1" noChangeArrowheads="1"/>
          </p:cNvPicPr>
          <p:nvPr/>
        </p:nvPicPr>
        <p:blipFill>
          <a:blip r:embed="rId2" cstate="print"/>
          <a:srcRect/>
          <a:stretch>
            <a:fillRect/>
          </a:stretch>
        </p:blipFill>
        <p:spPr bwMode="auto">
          <a:xfrm>
            <a:off x="1127448" y="3284984"/>
            <a:ext cx="10081120" cy="3312368"/>
          </a:xfrm>
          <a:prstGeom prst="rect">
            <a:avLst/>
          </a:prstGeom>
          <a:noFill/>
        </p:spPr>
      </p:pic>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a:hlinkClick r:id="rId2" action="ppaction://hlinksldjump"/>
          </p:cNvPr>
          <p:cNvSpPr>
            <a:spLocks noChangeArrowheads="1"/>
          </p:cNvSpPr>
          <p:nvPr/>
        </p:nvSpPr>
        <p:spPr bwMode="auto">
          <a:xfrm>
            <a:off x="1110528" y="6340475"/>
            <a:ext cx="1096433" cy="222250"/>
          </a:xfrm>
          <a:prstGeom prst="rect">
            <a:avLst/>
          </a:prstGeom>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ru-RU"/>
          </a:p>
        </p:txBody>
      </p:sp>
      <p:sp>
        <p:nvSpPr>
          <p:cNvPr id="5127" name="Rectangle 7">
            <a:hlinkClick r:id="rId3" action="ppaction://hlinksldjump"/>
          </p:cNvPr>
          <p:cNvSpPr>
            <a:spLocks noChangeArrowheads="1"/>
          </p:cNvSpPr>
          <p:nvPr/>
        </p:nvSpPr>
        <p:spPr bwMode="auto">
          <a:xfrm>
            <a:off x="2202728" y="6340475"/>
            <a:ext cx="1096433" cy="222250"/>
          </a:xfrm>
          <a:prstGeom prst="rect">
            <a:avLst/>
          </a:prstGeom>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ru-RU"/>
          </a:p>
        </p:txBody>
      </p:sp>
      <p:sp>
        <p:nvSpPr>
          <p:cNvPr id="5128" name="Rectangle 8">
            <a:hlinkClick r:id="rId4" action="ppaction://hlinksldjump"/>
          </p:cNvPr>
          <p:cNvSpPr>
            <a:spLocks noChangeArrowheads="1"/>
          </p:cNvSpPr>
          <p:nvPr/>
        </p:nvSpPr>
        <p:spPr bwMode="auto">
          <a:xfrm>
            <a:off x="3290694" y="6340475"/>
            <a:ext cx="1096433" cy="222250"/>
          </a:xfrm>
          <a:prstGeom prst="rect">
            <a:avLst/>
          </a:prstGeom>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ru-RU"/>
          </a:p>
        </p:txBody>
      </p:sp>
      <p:sp>
        <p:nvSpPr>
          <p:cNvPr id="5129" name="Rectangle 9">
            <a:hlinkClick r:id="rId5" action="ppaction://hlinksldjump"/>
          </p:cNvPr>
          <p:cNvSpPr>
            <a:spLocks noChangeArrowheads="1"/>
          </p:cNvSpPr>
          <p:nvPr/>
        </p:nvSpPr>
        <p:spPr bwMode="auto">
          <a:xfrm>
            <a:off x="5458161" y="6340475"/>
            <a:ext cx="1096433" cy="222250"/>
          </a:xfrm>
          <a:prstGeom prst="rect">
            <a:avLst/>
          </a:prstGeom>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ru-RU"/>
          </a:p>
        </p:txBody>
      </p:sp>
      <p:sp>
        <p:nvSpPr>
          <p:cNvPr id="5130" name="Rectangle 10">
            <a:hlinkClick r:id="rId6" action="ppaction://hlinksldjump"/>
          </p:cNvPr>
          <p:cNvSpPr>
            <a:spLocks noChangeArrowheads="1"/>
          </p:cNvSpPr>
          <p:nvPr/>
        </p:nvSpPr>
        <p:spPr bwMode="auto">
          <a:xfrm>
            <a:off x="6546127" y="6340475"/>
            <a:ext cx="1058333" cy="222250"/>
          </a:xfrm>
          <a:prstGeom prst="rect">
            <a:avLst/>
          </a:prstGeom>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ru-RU"/>
          </a:p>
        </p:txBody>
      </p:sp>
      <p:sp>
        <p:nvSpPr>
          <p:cNvPr id="5131" name="Rectangle 11">
            <a:hlinkClick r:id="rId5" action="ppaction://hlinksldjump"/>
          </p:cNvPr>
          <p:cNvSpPr>
            <a:spLocks noChangeArrowheads="1"/>
          </p:cNvSpPr>
          <p:nvPr/>
        </p:nvSpPr>
        <p:spPr bwMode="auto">
          <a:xfrm>
            <a:off x="7608694" y="6340475"/>
            <a:ext cx="1079500" cy="222250"/>
          </a:xfrm>
          <a:prstGeom prst="rect">
            <a:avLst/>
          </a:prstGeom>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ru-RU"/>
          </a:p>
        </p:txBody>
      </p:sp>
      <p:sp>
        <p:nvSpPr>
          <p:cNvPr id="5132" name="Rectangle 12">
            <a:hlinkClick r:id="rId7" action="ppaction://hlinksldjump"/>
          </p:cNvPr>
          <p:cNvSpPr>
            <a:spLocks noChangeArrowheads="1"/>
          </p:cNvSpPr>
          <p:nvPr/>
        </p:nvSpPr>
        <p:spPr bwMode="auto">
          <a:xfrm>
            <a:off x="8692427" y="6340475"/>
            <a:ext cx="1079500" cy="222250"/>
          </a:xfrm>
          <a:prstGeom prst="rect">
            <a:avLst/>
          </a:prstGeom>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ru-RU"/>
          </a:p>
        </p:txBody>
      </p:sp>
      <p:sp>
        <p:nvSpPr>
          <p:cNvPr id="5133" name="Rectangle 13">
            <a:hlinkClick r:id="rId6" action="ppaction://hlinksldjump"/>
          </p:cNvPr>
          <p:cNvSpPr>
            <a:spLocks noChangeArrowheads="1"/>
          </p:cNvSpPr>
          <p:nvPr/>
        </p:nvSpPr>
        <p:spPr bwMode="auto">
          <a:xfrm>
            <a:off x="9767694" y="6340475"/>
            <a:ext cx="1054100" cy="222250"/>
          </a:xfrm>
          <a:prstGeom prst="rect">
            <a:avLst/>
          </a:prstGeom>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wrap="none" anchor="ctr"/>
          <a:lstStyle/>
          <a:p>
            <a:endParaRPr lang="ru-RU"/>
          </a:p>
        </p:txBody>
      </p:sp>
      <p:sp>
        <p:nvSpPr>
          <p:cNvPr id="12" name="Oval 2"/>
          <p:cNvSpPr>
            <a:spLocks noChangeArrowheads="1"/>
          </p:cNvSpPr>
          <p:nvPr/>
        </p:nvSpPr>
        <p:spPr bwMode="auto">
          <a:xfrm>
            <a:off x="3049392" y="2362200"/>
            <a:ext cx="5994400" cy="20574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ru-RU" altLang="ru-RU" sz="4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Сенат</a:t>
            </a:r>
          </a:p>
          <a:p>
            <a:pPr algn="ctr"/>
            <a:r>
              <a:rPr lang="ru-RU" altLang="ru-RU" sz="4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300 человек </a:t>
            </a:r>
          </a:p>
        </p:txBody>
      </p:sp>
      <p:sp>
        <p:nvSpPr>
          <p:cNvPr id="13" name="Oval 3"/>
          <p:cNvSpPr>
            <a:spLocks noChangeArrowheads="1"/>
          </p:cNvSpPr>
          <p:nvPr/>
        </p:nvSpPr>
        <p:spPr bwMode="auto">
          <a:xfrm>
            <a:off x="1017392" y="1277655"/>
            <a:ext cx="2844800" cy="100834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ru-RU" alt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Консулы</a:t>
            </a:r>
            <a:endParaRPr lang="ru-RU" altLang="ru-RU" sz="11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endParaRPr>
          </a:p>
        </p:txBody>
      </p:sp>
      <p:sp>
        <p:nvSpPr>
          <p:cNvPr id="14" name="Oval 4"/>
          <p:cNvSpPr>
            <a:spLocks noChangeArrowheads="1"/>
          </p:cNvSpPr>
          <p:nvPr/>
        </p:nvSpPr>
        <p:spPr bwMode="auto">
          <a:xfrm>
            <a:off x="8027792" y="838200"/>
            <a:ext cx="3454400" cy="14478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ru-RU" alt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Другие </a:t>
            </a:r>
          </a:p>
          <a:p>
            <a:pPr algn="ctr"/>
            <a:r>
              <a:rPr lang="ru-RU" alt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должностные </a:t>
            </a:r>
          </a:p>
          <a:p>
            <a:pPr algn="ctr"/>
            <a:r>
              <a:rPr lang="ru-RU" alt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лица</a:t>
            </a:r>
            <a:endParaRPr lang="ru-RU" altLang="ru-RU"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endParaRPr>
          </a:p>
        </p:txBody>
      </p:sp>
      <p:sp>
        <p:nvSpPr>
          <p:cNvPr id="15" name="Oval 5"/>
          <p:cNvSpPr>
            <a:spLocks noChangeArrowheads="1"/>
          </p:cNvSpPr>
          <p:nvPr/>
        </p:nvSpPr>
        <p:spPr bwMode="auto">
          <a:xfrm>
            <a:off x="4370192" y="838200"/>
            <a:ext cx="3048000" cy="9144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ru-RU" alt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Трибуны</a:t>
            </a:r>
          </a:p>
        </p:txBody>
      </p:sp>
      <p:sp>
        <p:nvSpPr>
          <p:cNvPr id="16" name="AutoShape 6"/>
          <p:cNvSpPr>
            <a:spLocks noChangeArrowheads="1"/>
          </p:cNvSpPr>
          <p:nvPr/>
        </p:nvSpPr>
        <p:spPr bwMode="auto">
          <a:xfrm rot="3511413">
            <a:off x="3162045" y="2113421"/>
            <a:ext cx="592115"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ru-RU"/>
          </a:p>
        </p:txBody>
      </p:sp>
      <p:sp>
        <p:nvSpPr>
          <p:cNvPr id="17" name="AutoShape 7"/>
          <p:cNvSpPr>
            <a:spLocks noChangeArrowheads="1"/>
          </p:cNvSpPr>
          <p:nvPr/>
        </p:nvSpPr>
        <p:spPr bwMode="auto">
          <a:xfrm rot="7344294">
            <a:off x="8231107" y="2040681"/>
            <a:ext cx="547482"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ru-RU"/>
          </a:p>
        </p:txBody>
      </p:sp>
      <p:sp>
        <p:nvSpPr>
          <p:cNvPr id="18" name="AutoShape 8"/>
          <p:cNvSpPr>
            <a:spLocks noChangeArrowheads="1"/>
          </p:cNvSpPr>
          <p:nvPr/>
        </p:nvSpPr>
        <p:spPr bwMode="auto">
          <a:xfrm rot="5400000">
            <a:off x="5646541" y="1695452"/>
            <a:ext cx="533400"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ru-RU"/>
          </a:p>
        </p:txBody>
      </p:sp>
      <p:sp>
        <p:nvSpPr>
          <p:cNvPr id="19" name="Rectangle 9"/>
          <p:cNvSpPr>
            <a:spLocks noChangeArrowheads="1"/>
          </p:cNvSpPr>
          <p:nvPr/>
        </p:nvSpPr>
        <p:spPr bwMode="auto">
          <a:xfrm>
            <a:off x="407792" y="4267200"/>
            <a:ext cx="2844800"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altLang="ru-RU" sz="2800" b="1" dirty="0">
                <a:solidFill>
                  <a:schemeClr val="tx1"/>
                </a:solidFill>
                <a:latin typeface="Arial" pitchFamily="34" charset="0"/>
                <a:cs typeface="Arial" pitchFamily="34" charset="0"/>
              </a:rPr>
              <a:t>Ведал казной </a:t>
            </a:r>
          </a:p>
        </p:txBody>
      </p:sp>
      <p:sp>
        <p:nvSpPr>
          <p:cNvPr id="20" name="Rectangle 10"/>
          <p:cNvSpPr>
            <a:spLocks noChangeArrowheads="1"/>
          </p:cNvSpPr>
          <p:nvPr/>
        </p:nvSpPr>
        <p:spPr bwMode="auto">
          <a:xfrm>
            <a:off x="8840592" y="4267200"/>
            <a:ext cx="2844800"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altLang="ru-RU" sz="2800" b="1" dirty="0">
                <a:solidFill>
                  <a:schemeClr val="tx1"/>
                </a:solidFill>
                <a:latin typeface="Arial" pitchFamily="34" charset="0"/>
                <a:cs typeface="Arial" pitchFamily="34" charset="0"/>
              </a:rPr>
              <a:t>Совершение </a:t>
            </a:r>
          </a:p>
          <a:p>
            <a:pPr algn="ctr"/>
            <a:r>
              <a:rPr lang="ru-RU" altLang="ru-RU" sz="2800" b="1" dirty="0">
                <a:solidFill>
                  <a:schemeClr val="tx1"/>
                </a:solidFill>
                <a:latin typeface="Arial" pitchFamily="34" charset="0"/>
                <a:cs typeface="Arial" pitchFamily="34" charset="0"/>
              </a:rPr>
              <a:t>правосудия</a:t>
            </a:r>
          </a:p>
        </p:txBody>
      </p:sp>
      <p:sp>
        <p:nvSpPr>
          <p:cNvPr id="21" name="Rectangle 11"/>
          <p:cNvSpPr>
            <a:spLocks noChangeArrowheads="1"/>
          </p:cNvSpPr>
          <p:nvPr/>
        </p:nvSpPr>
        <p:spPr bwMode="auto">
          <a:xfrm>
            <a:off x="7937765" y="5562600"/>
            <a:ext cx="4010688"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altLang="ru-RU" sz="2800" b="1" dirty="0" smtClean="0">
                <a:solidFill>
                  <a:schemeClr val="tx1"/>
                </a:solidFill>
                <a:latin typeface="Arial" pitchFamily="34" charset="0"/>
                <a:cs typeface="Arial" pitchFamily="34" charset="0"/>
              </a:rPr>
              <a:t>Вёл международные</a:t>
            </a:r>
            <a:endParaRPr lang="ru-RU" altLang="ru-RU" sz="2800" b="1" dirty="0">
              <a:solidFill>
                <a:schemeClr val="tx1"/>
              </a:solidFill>
              <a:latin typeface="Arial" pitchFamily="34" charset="0"/>
              <a:cs typeface="Arial" pitchFamily="34" charset="0"/>
            </a:endParaRPr>
          </a:p>
          <a:p>
            <a:pPr algn="ctr"/>
            <a:r>
              <a:rPr lang="ru-RU" altLang="ru-RU" sz="2800" b="1" dirty="0">
                <a:solidFill>
                  <a:schemeClr val="tx1"/>
                </a:solidFill>
                <a:latin typeface="Arial" pitchFamily="34" charset="0"/>
                <a:cs typeface="Arial" pitchFamily="34" charset="0"/>
              </a:rPr>
              <a:t>переговоры</a:t>
            </a:r>
            <a:endParaRPr lang="ru-RU" altLang="ru-RU" sz="2000" b="1" dirty="0">
              <a:solidFill>
                <a:schemeClr val="tx1"/>
              </a:solidFill>
              <a:latin typeface="Arial" pitchFamily="34" charset="0"/>
              <a:cs typeface="Arial" pitchFamily="34" charset="0"/>
            </a:endParaRPr>
          </a:p>
        </p:txBody>
      </p:sp>
      <p:sp>
        <p:nvSpPr>
          <p:cNvPr id="22" name="Rectangle 12"/>
          <p:cNvSpPr>
            <a:spLocks noChangeArrowheads="1"/>
          </p:cNvSpPr>
          <p:nvPr/>
        </p:nvSpPr>
        <p:spPr bwMode="auto">
          <a:xfrm>
            <a:off x="1017392" y="5562600"/>
            <a:ext cx="2844800"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altLang="ru-RU" sz="2800" b="1" dirty="0">
                <a:solidFill>
                  <a:schemeClr val="tx1"/>
                </a:solidFill>
                <a:latin typeface="Arial" pitchFamily="34" charset="0"/>
                <a:cs typeface="Arial" pitchFamily="34" charset="0"/>
              </a:rPr>
              <a:t>Разрабатывал</a:t>
            </a:r>
          </a:p>
          <a:p>
            <a:pPr algn="ctr"/>
            <a:r>
              <a:rPr lang="ru-RU" altLang="ru-RU" sz="2800" b="1" dirty="0">
                <a:solidFill>
                  <a:schemeClr val="tx1"/>
                </a:solidFill>
                <a:latin typeface="Arial" pitchFamily="34" charset="0"/>
                <a:cs typeface="Arial" pitchFamily="34" charset="0"/>
              </a:rPr>
              <a:t> план войны</a:t>
            </a:r>
          </a:p>
        </p:txBody>
      </p:sp>
      <p:sp>
        <p:nvSpPr>
          <p:cNvPr id="23" name="AutoShape 13"/>
          <p:cNvSpPr>
            <a:spLocks noChangeArrowheads="1"/>
          </p:cNvSpPr>
          <p:nvPr/>
        </p:nvSpPr>
        <p:spPr bwMode="auto">
          <a:xfrm rot="8134036">
            <a:off x="2189948" y="3753931"/>
            <a:ext cx="1016000" cy="411163"/>
          </a:xfrm>
          <a:prstGeom prst="notchedRightArrow">
            <a:avLst>
              <a:gd name="adj1" fmla="val 50000"/>
              <a:gd name="adj2" fmla="val 46332"/>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24" name="AutoShape 14"/>
          <p:cNvSpPr>
            <a:spLocks noChangeArrowheads="1"/>
          </p:cNvSpPr>
          <p:nvPr/>
        </p:nvSpPr>
        <p:spPr bwMode="auto">
          <a:xfrm rot="2746550">
            <a:off x="9105027" y="3587514"/>
            <a:ext cx="762000" cy="548217"/>
          </a:xfrm>
          <a:prstGeom prst="notchedRightArrow">
            <a:avLst>
              <a:gd name="adj1" fmla="val 50000"/>
              <a:gd name="adj2" fmla="val 46332"/>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25" name="AutoShape 15"/>
          <p:cNvSpPr>
            <a:spLocks noChangeArrowheads="1"/>
          </p:cNvSpPr>
          <p:nvPr/>
        </p:nvSpPr>
        <p:spPr bwMode="auto">
          <a:xfrm rot="4706877">
            <a:off x="7297736" y="4603755"/>
            <a:ext cx="1140403" cy="548217"/>
          </a:xfrm>
          <a:prstGeom prst="notchedRightArrow">
            <a:avLst>
              <a:gd name="adj1" fmla="val 50000"/>
              <a:gd name="adj2" fmla="val 50965"/>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26" name="AutoShape 16"/>
          <p:cNvSpPr>
            <a:spLocks noChangeArrowheads="1"/>
          </p:cNvSpPr>
          <p:nvPr/>
        </p:nvSpPr>
        <p:spPr bwMode="auto">
          <a:xfrm rot="6750101">
            <a:off x="3581952" y="4654109"/>
            <a:ext cx="1246002" cy="548216"/>
          </a:xfrm>
          <a:prstGeom prst="notchedRightArrow">
            <a:avLst>
              <a:gd name="adj1" fmla="val 50000"/>
              <a:gd name="adj2" fmla="val 5559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27" name="Rectangle 12"/>
          <p:cNvSpPr>
            <a:spLocks noChangeArrowheads="1"/>
          </p:cNvSpPr>
          <p:nvPr/>
        </p:nvSpPr>
        <p:spPr bwMode="auto">
          <a:xfrm>
            <a:off x="4624192" y="5569352"/>
            <a:ext cx="2844800" cy="914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ru-RU" altLang="ru-RU" sz="2800" b="1" dirty="0" smtClean="0">
                <a:solidFill>
                  <a:schemeClr val="tx1"/>
                </a:solidFill>
                <a:latin typeface="Arial" pitchFamily="34" charset="0"/>
                <a:cs typeface="Arial" pitchFamily="34" charset="0"/>
              </a:rPr>
              <a:t>Предлагал</a:t>
            </a:r>
          </a:p>
          <a:p>
            <a:pPr algn="ctr"/>
            <a:r>
              <a:rPr lang="ru-RU" altLang="ru-RU" sz="2800" b="1" dirty="0" smtClean="0">
                <a:solidFill>
                  <a:schemeClr val="tx1"/>
                </a:solidFill>
                <a:latin typeface="Arial" pitchFamily="34" charset="0"/>
                <a:cs typeface="Arial" pitchFamily="34" charset="0"/>
              </a:rPr>
              <a:t>новые законы</a:t>
            </a:r>
            <a:endParaRPr lang="ru-RU" altLang="ru-RU" sz="2800" b="1" dirty="0">
              <a:solidFill>
                <a:schemeClr val="tx1"/>
              </a:solidFill>
              <a:latin typeface="Arial" pitchFamily="34" charset="0"/>
              <a:cs typeface="Arial" pitchFamily="34" charset="0"/>
            </a:endParaRPr>
          </a:p>
        </p:txBody>
      </p:sp>
      <p:sp>
        <p:nvSpPr>
          <p:cNvPr id="28" name="AutoShape 16"/>
          <p:cNvSpPr>
            <a:spLocks noChangeArrowheads="1"/>
          </p:cNvSpPr>
          <p:nvPr/>
        </p:nvSpPr>
        <p:spPr bwMode="auto">
          <a:xfrm rot="5400000">
            <a:off x="5436270" y="4670990"/>
            <a:ext cx="925228" cy="548216"/>
          </a:xfrm>
          <a:prstGeom prst="notchedRightArrow">
            <a:avLst>
              <a:gd name="adj1" fmla="val 50000"/>
              <a:gd name="adj2" fmla="val 55599"/>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ru-RU"/>
          </a:p>
        </p:txBody>
      </p:sp>
      <p:sp>
        <p:nvSpPr>
          <p:cNvPr id="29"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extLst>
      <p:ext uri="{BB962C8B-B14F-4D97-AF65-F5344CB8AC3E}">
        <p14:creationId xmlns="" xmlns:p14="http://schemas.microsoft.com/office/powerpoint/2010/main" val="552320146"/>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70" decel="100000"/>
                                        <p:tgtEl>
                                          <p:spTgt spid="13"/>
                                        </p:tgtEl>
                                      </p:cBhvr>
                                    </p:animEffect>
                                    <p:animScale>
                                      <p:cBhvr>
                                        <p:cTn id="15" dur="770" decel="100000"/>
                                        <p:tgtEl>
                                          <p:spTgt spid="13"/>
                                        </p:tgtEl>
                                      </p:cBhvr>
                                      <p:from x="10000" y="10000"/>
                                      <p:to x="200000" y="450000"/>
                                    </p:animScale>
                                    <p:animScale>
                                      <p:cBhvr>
                                        <p:cTn id="16" dur="1230" accel="100000" fill="hold">
                                          <p:stCondLst>
                                            <p:cond delay="770"/>
                                          </p:stCondLst>
                                        </p:cTn>
                                        <p:tgtEl>
                                          <p:spTgt spid="13"/>
                                        </p:tgtEl>
                                      </p:cBhvr>
                                      <p:from x="200000" y="450000"/>
                                      <p:to x="100000" y="100000"/>
                                    </p:animScale>
                                    <p:set>
                                      <p:cBhvr>
                                        <p:cTn id="17" dur="770" fill="hold"/>
                                        <p:tgtEl>
                                          <p:spTgt spid="13"/>
                                        </p:tgtEl>
                                        <p:attrNameLst>
                                          <p:attrName>ppt_x</p:attrName>
                                        </p:attrNameLst>
                                      </p:cBhvr>
                                      <p:to>
                                        <p:strVal val="(0.5)"/>
                                      </p:to>
                                    </p:set>
                                    <p:anim from="(0.5)" to="(#ppt_x)" calcmode="lin" valueType="num">
                                      <p:cBhvr>
                                        <p:cTn id="18" dur="1230" accel="100000" fill="hold">
                                          <p:stCondLst>
                                            <p:cond delay="770"/>
                                          </p:stCondLst>
                                        </p:cTn>
                                        <p:tgtEl>
                                          <p:spTgt spid="13"/>
                                        </p:tgtEl>
                                        <p:attrNameLst>
                                          <p:attrName>ppt_x</p:attrName>
                                        </p:attrNameLst>
                                      </p:cBhvr>
                                    </p:anim>
                                    <p:set>
                                      <p:cBhvr>
                                        <p:cTn id="19" dur="770" fill="hold"/>
                                        <p:tgtEl>
                                          <p:spTgt spid="13"/>
                                        </p:tgtEl>
                                        <p:attrNameLst>
                                          <p:attrName>ppt_y</p:attrName>
                                        </p:attrNameLst>
                                      </p:cBhvr>
                                      <p:to>
                                        <p:strVal val="(#ppt_y+0.4)"/>
                                      </p:to>
                                    </p:set>
                                    <p:anim from="(#ppt_y+0.4)" to="(#ppt_y)" calcmode="lin" valueType="num">
                                      <p:cBhvr>
                                        <p:cTn id="20" dur="1230" accel="100000" fill="hold">
                                          <p:stCondLst>
                                            <p:cond delay="770"/>
                                          </p:stCondLst>
                                        </p:cTn>
                                        <p:tgtEl>
                                          <p:spTgt spid="13"/>
                                        </p:tgtEl>
                                        <p:attrNameLst>
                                          <p:attrName>ppt_y</p:attrName>
                                        </p:attrNameLst>
                                      </p:cBhvr>
                                    </p:anim>
                                  </p:childTnLst>
                                </p:cTn>
                              </p:par>
                            </p:childTnLst>
                          </p:cTn>
                        </p:par>
                        <p:par>
                          <p:cTn id="21" fill="hold">
                            <p:stCondLst>
                              <p:cond delay="3000"/>
                            </p:stCondLst>
                            <p:childTnLst>
                              <p:par>
                                <p:cTn id="22" presetID="17"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strVal val="#ppt_h"/>
                                          </p:val>
                                        </p:tav>
                                        <p:tav tm="100000">
                                          <p:val>
                                            <p:strVal val="#ppt_h"/>
                                          </p:val>
                                        </p:tav>
                                      </p:tavLst>
                                    </p:anim>
                                  </p:childTnLst>
                                </p:cTn>
                              </p:par>
                            </p:childTnLst>
                          </p:cTn>
                        </p:par>
                        <p:par>
                          <p:cTn id="26" fill="hold">
                            <p:stCondLst>
                              <p:cond delay="3500"/>
                            </p:stCondLst>
                            <p:childTnLst>
                              <p:par>
                                <p:cTn id="27" presetID="51"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70" decel="100000"/>
                                        <p:tgtEl>
                                          <p:spTgt spid="15"/>
                                        </p:tgtEl>
                                      </p:cBhvr>
                                    </p:animEffect>
                                    <p:animScale>
                                      <p:cBhvr>
                                        <p:cTn id="30" dur="770" decel="100000"/>
                                        <p:tgtEl>
                                          <p:spTgt spid="15"/>
                                        </p:tgtEl>
                                      </p:cBhvr>
                                      <p:from x="10000" y="10000"/>
                                      <p:to x="200000" y="450000"/>
                                    </p:animScale>
                                    <p:animScale>
                                      <p:cBhvr>
                                        <p:cTn id="31" dur="1230" accel="100000" fill="hold">
                                          <p:stCondLst>
                                            <p:cond delay="770"/>
                                          </p:stCondLst>
                                        </p:cTn>
                                        <p:tgtEl>
                                          <p:spTgt spid="15"/>
                                        </p:tgtEl>
                                      </p:cBhvr>
                                      <p:from x="200000" y="450000"/>
                                      <p:to x="100000" y="100000"/>
                                    </p:animScale>
                                    <p:set>
                                      <p:cBhvr>
                                        <p:cTn id="32" dur="770" fill="hold"/>
                                        <p:tgtEl>
                                          <p:spTgt spid="15"/>
                                        </p:tgtEl>
                                        <p:attrNameLst>
                                          <p:attrName>ppt_x</p:attrName>
                                        </p:attrNameLst>
                                      </p:cBhvr>
                                      <p:to>
                                        <p:strVal val="(0.5)"/>
                                      </p:to>
                                    </p:set>
                                    <p:anim from="(0.5)" to="(#ppt_x)" calcmode="lin" valueType="num">
                                      <p:cBhvr>
                                        <p:cTn id="33" dur="1230" accel="100000" fill="hold">
                                          <p:stCondLst>
                                            <p:cond delay="770"/>
                                          </p:stCondLst>
                                        </p:cTn>
                                        <p:tgtEl>
                                          <p:spTgt spid="15"/>
                                        </p:tgtEl>
                                        <p:attrNameLst>
                                          <p:attrName>ppt_x</p:attrName>
                                        </p:attrNameLst>
                                      </p:cBhvr>
                                    </p:anim>
                                    <p:set>
                                      <p:cBhvr>
                                        <p:cTn id="34" dur="770" fill="hold"/>
                                        <p:tgtEl>
                                          <p:spTgt spid="15"/>
                                        </p:tgtEl>
                                        <p:attrNameLst>
                                          <p:attrName>ppt_y</p:attrName>
                                        </p:attrNameLst>
                                      </p:cBhvr>
                                      <p:to>
                                        <p:strVal val="(#ppt_y+0.4)"/>
                                      </p:to>
                                    </p:set>
                                    <p:anim from="(#ppt_y+0.4)" to="(#ppt_y)" calcmode="lin" valueType="num">
                                      <p:cBhvr>
                                        <p:cTn id="35" dur="1230" accel="100000" fill="hold">
                                          <p:stCondLst>
                                            <p:cond delay="770"/>
                                          </p:stCondLst>
                                        </p:cTn>
                                        <p:tgtEl>
                                          <p:spTgt spid="15"/>
                                        </p:tgtEl>
                                        <p:attrNameLst>
                                          <p:attrName>ppt_y</p:attrName>
                                        </p:attrNameLst>
                                      </p:cBhvr>
                                    </p:anim>
                                  </p:childTnLst>
                                </p:cTn>
                              </p:par>
                            </p:childTnLst>
                          </p:cTn>
                        </p:par>
                        <p:par>
                          <p:cTn id="36" fill="hold">
                            <p:stCondLst>
                              <p:cond delay="5500"/>
                            </p:stCondLst>
                            <p:childTnLst>
                              <p:par>
                                <p:cTn id="37" presetID="55"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strVal val="#ppt_w*0.70"/>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Effect transition="in" filter="fade">
                                      <p:cBhvr>
                                        <p:cTn id="41" dur="1000"/>
                                        <p:tgtEl>
                                          <p:spTgt spid="18"/>
                                        </p:tgtEl>
                                      </p:cBhvr>
                                    </p:animEffect>
                                  </p:childTnLst>
                                </p:cTn>
                              </p:par>
                            </p:childTnLst>
                          </p:cTn>
                        </p:par>
                        <p:par>
                          <p:cTn id="42" fill="hold">
                            <p:stCondLst>
                              <p:cond delay="6500"/>
                            </p:stCondLst>
                            <p:childTnLst>
                              <p:par>
                                <p:cTn id="43" presetID="5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770" decel="100000"/>
                                        <p:tgtEl>
                                          <p:spTgt spid="14"/>
                                        </p:tgtEl>
                                      </p:cBhvr>
                                    </p:animEffect>
                                    <p:animScale>
                                      <p:cBhvr>
                                        <p:cTn id="46" dur="770" decel="100000"/>
                                        <p:tgtEl>
                                          <p:spTgt spid="14"/>
                                        </p:tgtEl>
                                      </p:cBhvr>
                                      <p:from x="10000" y="10000"/>
                                      <p:to x="200000" y="450000"/>
                                    </p:animScale>
                                    <p:animScale>
                                      <p:cBhvr>
                                        <p:cTn id="47" dur="1230" accel="100000" fill="hold">
                                          <p:stCondLst>
                                            <p:cond delay="770"/>
                                          </p:stCondLst>
                                        </p:cTn>
                                        <p:tgtEl>
                                          <p:spTgt spid="14"/>
                                        </p:tgtEl>
                                      </p:cBhvr>
                                      <p:from x="200000" y="450000"/>
                                      <p:to x="100000" y="100000"/>
                                    </p:animScale>
                                    <p:set>
                                      <p:cBhvr>
                                        <p:cTn id="48" dur="770" fill="hold"/>
                                        <p:tgtEl>
                                          <p:spTgt spid="14"/>
                                        </p:tgtEl>
                                        <p:attrNameLst>
                                          <p:attrName>ppt_x</p:attrName>
                                        </p:attrNameLst>
                                      </p:cBhvr>
                                      <p:to>
                                        <p:strVal val="(0.5)"/>
                                      </p:to>
                                    </p:set>
                                    <p:anim from="(0.5)" to="(#ppt_x)" calcmode="lin" valueType="num">
                                      <p:cBhvr>
                                        <p:cTn id="49" dur="1230" accel="100000" fill="hold">
                                          <p:stCondLst>
                                            <p:cond delay="770"/>
                                          </p:stCondLst>
                                        </p:cTn>
                                        <p:tgtEl>
                                          <p:spTgt spid="14"/>
                                        </p:tgtEl>
                                        <p:attrNameLst>
                                          <p:attrName>ppt_x</p:attrName>
                                        </p:attrNameLst>
                                      </p:cBhvr>
                                    </p:anim>
                                    <p:set>
                                      <p:cBhvr>
                                        <p:cTn id="50" dur="770" fill="hold"/>
                                        <p:tgtEl>
                                          <p:spTgt spid="14"/>
                                        </p:tgtEl>
                                        <p:attrNameLst>
                                          <p:attrName>ppt_y</p:attrName>
                                        </p:attrNameLst>
                                      </p:cBhvr>
                                      <p:to>
                                        <p:strVal val="(#ppt_y+0.4)"/>
                                      </p:to>
                                    </p:set>
                                    <p:anim from="(#ppt_y+0.4)" to="(#ppt_y)" calcmode="lin" valueType="num">
                                      <p:cBhvr>
                                        <p:cTn id="51" dur="1230" accel="100000" fill="hold">
                                          <p:stCondLst>
                                            <p:cond delay="770"/>
                                          </p:stCondLst>
                                        </p:cTn>
                                        <p:tgtEl>
                                          <p:spTgt spid="14"/>
                                        </p:tgtEl>
                                        <p:attrNameLst>
                                          <p:attrName>ppt_y</p:attrName>
                                        </p:attrNameLst>
                                      </p:cBhvr>
                                    </p:anim>
                                  </p:childTnLst>
                                </p:cTn>
                              </p:par>
                            </p:childTnLst>
                          </p:cTn>
                        </p:par>
                        <p:par>
                          <p:cTn id="52" fill="hold">
                            <p:stCondLst>
                              <p:cond delay="8500"/>
                            </p:stCondLst>
                            <p:childTnLst>
                              <p:par>
                                <p:cTn id="53" presetID="17" presetClass="entr" presetSubtype="1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49" presetClass="entr" presetSubtype="0" decel="10000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 calcmode="lin" valueType="num">
                                      <p:cBhvr>
                                        <p:cTn id="68" dur="500" fill="hold"/>
                                        <p:tgtEl>
                                          <p:spTgt spid="19"/>
                                        </p:tgtEl>
                                        <p:attrNameLst>
                                          <p:attrName>style.rotation</p:attrName>
                                        </p:attrNameLst>
                                      </p:cBhvr>
                                      <p:tavLst>
                                        <p:tav tm="0">
                                          <p:val>
                                            <p:fltVal val="360"/>
                                          </p:val>
                                        </p:tav>
                                        <p:tav tm="100000">
                                          <p:val>
                                            <p:fltVal val="0"/>
                                          </p:val>
                                        </p:tav>
                                      </p:tavLst>
                                    </p:anim>
                                    <p:animEffect transition="in" filter="fade">
                                      <p:cBhvr>
                                        <p:cTn id="69" dur="500"/>
                                        <p:tgtEl>
                                          <p:spTgt spid="19"/>
                                        </p:tgtEl>
                                      </p:cBhvr>
                                    </p:animEffect>
                                  </p:childTnLst>
                                </p:cTn>
                              </p:par>
                            </p:childTnLst>
                          </p:cTn>
                        </p:par>
                        <p:par>
                          <p:cTn id="70" fill="hold">
                            <p:stCondLst>
                              <p:cond delay="1000"/>
                            </p:stCondLst>
                            <p:childTnLst>
                              <p:par>
                                <p:cTn id="71" presetID="17" presetClass="entr" presetSubtype="1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strVal val="#ppt_h"/>
                                          </p:val>
                                        </p:tav>
                                        <p:tav tm="100000">
                                          <p:val>
                                            <p:strVal val="#ppt_h"/>
                                          </p:val>
                                        </p:tav>
                                      </p:tavLst>
                                    </p:anim>
                                  </p:childTnLst>
                                </p:cTn>
                              </p:par>
                            </p:childTnLst>
                          </p:cTn>
                        </p:par>
                        <p:par>
                          <p:cTn id="75" fill="hold">
                            <p:stCondLst>
                              <p:cond delay="1500"/>
                            </p:stCondLst>
                            <p:childTnLst>
                              <p:par>
                                <p:cTn id="76" presetID="49" presetClass="entr" presetSubtype="0" decel="10000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 calcmode="lin" valueType="num">
                                      <p:cBhvr>
                                        <p:cTn id="80" dur="500" fill="hold"/>
                                        <p:tgtEl>
                                          <p:spTgt spid="22"/>
                                        </p:tgtEl>
                                        <p:attrNameLst>
                                          <p:attrName>style.rotation</p:attrName>
                                        </p:attrNameLst>
                                      </p:cBhvr>
                                      <p:tavLst>
                                        <p:tav tm="0">
                                          <p:val>
                                            <p:fltVal val="360"/>
                                          </p:val>
                                        </p:tav>
                                        <p:tav tm="100000">
                                          <p:val>
                                            <p:fltVal val="0"/>
                                          </p:val>
                                        </p:tav>
                                      </p:tavLst>
                                    </p:anim>
                                    <p:animEffect transition="in" filter="fade">
                                      <p:cBhvr>
                                        <p:cTn id="81" dur="500"/>
                                        <p:tgtEl>
                                          <p:spTgt spid="22"/>
                                        </p:tgtEl>
                                      </p:cBhvr>
                                    </p:animEffect>
                                  </p:childTnLst>
                                </p:cTn>
                              </p:par>
                            </p:childTnLst>
                          </p:cTn>
                        </p:par>
                        <p:par>
                          <p:cTn id="82" fill="hold">
                            <p:stCondLst>
                              <p:cond delay="2000"/>
                            </p:stCondLst>
                            <p:childTnLst>
                              <p:par>
                                <p:cTn id="83" presetID="17" presetClass="entr" presetSubtype="1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strVal val="#ppt_h"/>
                                          </p:val>
                                        </p:tav>
                                        <p:tav tm="100000">
                                          <p:val>
                                            <p:strVal val="#ppt_h"/>
                                          </p:val>
                                        </p:tav>
                                      </p:tavLst>
                                    </p:anim>
                                  </p:childTnLst>
                                </p:cTn>
                              </p:par>
                            </p:childTnLst>
                          </p:cTn>
                        </p:par>
                        <p:par>
                          <p:cTn id="87" fill="hold">
                            <p:stCondLst>
                              <p:cond delay="2500"/>
                            </p:stCondLst>
                            <p:childTnLst>
                              <p:par>
                                <p:cTn id="88" presetID="49" presetClass="entr" presetSubtype="0" decel="100000"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360"/>
                                          </p:val>
                                        </p:tav>
                                        <p:tav tm="100000">
                                          <p:val>
                                            <p:fltVal val="0"/>
                                          </p:val>
                                        </p:tav>
                                      </p:tavLst>
                                    </p:anim>
                                    <p:animEffect transition="in" filter="fade">
                                      <p:cBhvr>
                                        <p:cTn id="93" dur="500"/>
                                        <p:tgtEl>
                                          <p:spTgt spid="21"/>
                                        </p:tgtEl>
                                      </p:cBhvr>
                                    </p:animEffect>
                                  </p:childTnLst>
                                </p:cTn>
                              </p:par>
                            </p:childTnLst>
                          </p:cTn>
                        </p:par>
                        <p:par>
                          <p:cTn id="94" fill="hold">
                            <p:stCondLst>
                              <p:cond delay="3000"/>
                            </p:stCondLst>
                            <p:childTnLst>
                              <p:par>
                                <p:cTn id="95" presetID="17" presetClass="entr" presetSubtype="1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strVal val="#ppt_h"/>
                                          </p:val>
                                        </p:tav>
                                        <p:tav tm="100000">
                                          <p:val>
                                            <p:strVal val="#ppt_h"/>
                                          </p:val>
                                        </p:tav>
                                      </p:tavLst>
                                    </p:anim>
                                  </p:childTnLst>
                                </p:cTn>
                              </p:par>
                            </p:childTnLst>
                          </p:cTn>
                        </p:par>
                        <p:par>
                          <p:cTn id="99" fill="hold">
                            <p:stCondLst>
                              <p:cond delay="3500"/>
                            </p:stCondLst>
                            <p:childTnLst>
                              <p:par>
                                <p:cTn id="100" presetID="49" presetClass="entr" presetSubtype="0" decel="10000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 calcmode="lin" valueType="num">
                                      <p:cBhvr>
                                        <p:cTn id="104" dur="500" fill="hold"/>
                                        <p:tgtEl>
                                          <p:spTgt spid="20"/>
                                        </p:tgtEl>
                                        <p:attrNameLst>
                                          <p:attrName>style.rotation</p:attrName>
                                        </p:attrNameLst>
                                      </p:cBhvr>
                                      <p:tavLst>
                                        <p:tav tm="0">
                                          <p:val>
                                            <p:fltVal val="360"/>
                                          </p:val>
                                        </p:tav>
                                        <p:tav tm="100000">
                                          <p:val>
                                            <p:fltVal val="0"/>
                                          </p:val>
                                        </p:tav>
                                      </p:tavLst>
                                    </p:anim>
                                    <p:animEffect transition="in" filter="fade">
                                      <p:cBhvr>
                                        <p:cTn id="105" dur="500"/>
                                        <p:tgtEl>
                                          <p:spTgt spid="20"/>
                                        </p:tgtEl>
                                      </p:cBhvr>
                                    </p:animEffect>
                                  </p:childTnLst>
                                </p:cTn>
                              </p:par>
                            </p:childTnLst>
                          </p:cTn>
                        </p:par>
                        <p:par>
                          <p:cTn id="106" fill="hold">
                            <p:stCondLst>
                              <p:cond delay="4000"/>
                            </p:stCondLst>
                            <p:childTnLst>
                              <p:par>
                                <p:cTn id="107" presetID="49" presetClass="entr" presetSubtype="0" decel="10000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 calcmode="lin" valueType="num">
                                      <p:cBhvr>
                                        <p:cTn id="111" dur="500" fill="hold"/>
                                        <p:tgtEl>
                                          <p:spTgt spid="27"/>
                                        </p:tgtEl>
                                        <p:attrNameLst>
                                          <p:attrName>style.rotation</p:attrName>
                                        </p:attrNameLst>
                                      </p:cBhvr>
                                      <p:tavLst>
                                        <p:tav tm="0">
                                          <p:val>
                                            <p:fltVal val="360"/>
                                          </p:val>
                                        </p:tav>
                                        <p:tav tm="100000">
                                          <p:val>
                                            <p:fltVal val="0"/>
                                          </p:val>
                                        </p:tav>
                                      </p:tavLst>
                                    </p:anim>
                                    <p:animEffect transition="in" filter="fade">
                                      <p:cBhvr>
                                        <p:cTn id="112" dur="500"/>
                                        <p:tgtEl>
                                          <p:spTgt spid="27"/>
                                        </p:tgtEl>
                                      </p:cBhvr>
                                    </p:animEffect>
                                  </p:childTnLst>
                                </p:cTn>
                              </p:par>
                            </p:childTnLst>
                          </p:cTn>
                        </p:par>
                        <p:par>
                          <p:cTn id="113" fill="hold">
                            <p:stCondLst>
                              <p:cond delay="4500"/>
                            </p:stCondLst>
                            <p:childTnLst>
                              <p:par>
                                <p:cTn id="114" presetID="17" presetClass="entr" presetSubtype="1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263353" y="1124744"/>
            <a:ext cx="11664635" cy="50167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ru-RU" sz="3200" b="1" dirty="0">
                <a:solidFill>
                  <a:srgbClr val="002060"/>
                </a:solidFill>
                <a:latin typeface="Arial" pitchFamily="34" charset="0"/>
                <a:cs typeface="Arial" pitchFamily="34" charset="0"/>
              </a:rPr>
              <a:t>Еще одним интересным фактом в устройстве Римской республики был следующий закон. В случае крайней опасности (мятежей или войн, от которых зависела судьба страны) сенат и консулы назначали диктатора – особого правителя. Ему </a:t>
            </a:r>
            <a:r>
              <a:rPr lang="ru-RU" sz="3200" b="1" dirty="0" smtClean="0">
                <a:solidFill>
                  <a:srgbClr val="002060"/>
                </a:solidFill>
                <a:latin typeface="Arial" pitchFamily="34" charset="0"/>
                <a:cs typeface="Arial" pitchFamily="34" charset="0"/>
              </a:rPr>
              <a:t>                                                          передавали </a:t>
            </a:r>
            <a:r>
              <a:rPr lang="ru-RU" sz="3200" b="1" dirty="0">
                <a:solidFill>
                  <a:srgbClr val="002060"/>
                </a:solidFill>
                <a:latin typeface="Arial" pitchFamily="34" charset="0"/>
                <a:cs typeface="Arial" pitchFamily="34" charset="0"/>
              </a:rPr>
              <a:t>все управление. </a:t>
            </a:r>
            <a:r>
              <a:rPr lang="ru-RU" sz="3200" b="1" dirty="0" smtClean="0">
                <a:solidFill>
                  <a:srgbClr val="002060"/>
                </a:solidFill>
                <a:latin typeface="Arial" pitchFamily="34" charset="0"/>
                <a:cs typeface="Arial" pitchFamily="34" charset="0"/>
              </a:rPr>
              <a:t>                                                                               Но </a:t>
            </a:r>
            <a:r>
              <a:rPr lang="ru-RU" sz="3200" b="1" dirty="0">
                <a:solidFill>
                  <a:srgbClr val="002060"/>
                </a:solidFill>
                <a:latin typeface="Arial" pitchFamily="34" charset="0"/>
                <a:cs typeface="Arial" pitchFamily="34" charset="0"/>
              </a:rPr>
              <a:t>срок полномочий диктатора </a:t>
            </a:r>
            <a:r>
              <a:rPr lang="ru-RU" sz="3200" b="1" dirty="0" smtClean="0">
                <a:solidFill>
                  <a:srgbClr val="002060"/>
                </a:solidFill>
                <a:latin typeface="Arial" pitchFamily="34" charset="0"/>
                <a:cs typeface="Arial" pitchFamily="34" charset="0"/>
              </a:rPr>
              <a:t>                                                 составлял </a:t>
            </a:r>
            <a:r>
              <a:rPr lang="ru-RU" sz="3200" b="1" dirty="0">
                <a:solidFill>
                  <a:srgbClr val="002060"/>
                </a:solidFill>
                <a:latin typeface="Arial" pitchFamily="34" charset="0"/>
                <a:cs typeface="Arial" pitchFamily="34" charset="0"/>
              </a:rPr>
              <a:t>максимум полгода, </a:t>
            </a:r>
            <a:r>
              <a:rPr lang="ru-RU" sz="3200" b="1" dirty="0" smtClean="0">
                <a:solidFill>
                  <a:srgbClr val="002060"/>
                </a:solidFill>
                <a:latin typeface="Arial" pitchFamily="34" charset="0"/>
                <a:cs typeface="Arial" pitchFamily="34" charset="0"/>
              </a:rPr>
              <a:t>                                                            после </a:t>
            </a:r>
            <a:r>
              <a:rPr lang="ru-RU" sz="3200" b="1" dirty="0">
                <a:solidFill>
                  <a:srgbClr val="002060"/>
                </a:solidFill>
                <a:latin typeface="Arial" pitchFamily="34" charset="0"/>
                <a:cs typeface="Arial" pitchFamily="34" charset="0"/>
              </a:rPr>
              <a:t>чего все возвращалось </a:t>
            </a:r>
            <a:r>
              <a:rPr lang="ru-RU" sz="3200" b="1" dirty="0" smtClean="0">
                <a:solidFill>
                  <a:srgbClr val="002060"/>
                </a:solidFill>
                <a:latin typeface="Arial" pitchFamily="34" charset="0"/>
                <a:cs typeface="Arial" pitchFamily="34" charset="0"/>
              </a:rPr>
              <a:t>                                                                     на место.</a:t>
            </a:r>
            <a:endParaRPr lang="ru-RU" sz="3200" b="1" dirty="0">
              <a:solidFill>
                <a:srgbClr val="002060"/>
              </a:solidFill>
              <a:latin typeface="Arial" pitchFamily="34" charset="0"/>
              <a:cs typeface="Arial" pitchFamily="34" charset="0"/>
            </a:endParaRPr>
          </a:p>
        </p:txBody>
      </p:sp>
      <p:pic>
        <p:nvPicPr>
          <p:cNvPr id="19459" name="Рисунок 2" descr="https://videouroki.net/videouroki/conspekty/istdrmira5/52-ustroistvo-rimskoi-riespubliki.files/image008.jpg"/>
          <p:cNvPicPr>
            <a:picLocks noChangeAspect="1" noChangeArrowheads="1"/>
          </p:cNvPicPr>
          <p:nvPr/>
        </p:nvPicPr>
        <p:blipFill>
          <a:blip r:embed="rId2" cstate="print"/>
          <a:srcRect/>
          <a:stretch>
            <a:fillRect/>
          </a:stretch>
        </p:blipFill>
        <p:spPr bwMode="auto">
          <a:xfrm>
            <a:off x="6816080" y="3140969"/>
            <a:ext cx="4824536" cy="2880320"/>
          </a:xfrm>
          <a:prstGeom prst="rect">
            <a:avLst/>
          </a:prstGeom>
          <a:noFill/>
          <a:ln w="9525">
            <a:noFill/>
            <a:miter lim="800000"/>
            <a:headEnd/>
            <a:tailEnd/>
          </a:ln>
        </p:spPr>
      </p:pic>
      <p:sp>
        <p:nvSpPr>
          <p:cNvPr id="4"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63352" y="2708922"/>
            <a:ext cx="11523133" cy="206210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ru-RU" sz="3200" b="1" dirty="0">
                <a:solidFill>
                  <a:srgbClr val="002060"/>
                </a:solidFill>
                <a:latin typeface="Arial" pitchFamily="34" charset="0"/>
                <a:cs typeface="Arial" pitchFamily="34" charset="0"/>
              </a:rPr>
              <a:t>Каждого консула сопровождала почетная стража из 12 человек – ликторов.  В знак того, что он мог наказать преступников, ликторы носили на плечах связки гибких прутьев с  топором.</a:t>
            </a:r>
          </a:p>
        </p:txBody>
      </p:sp>
      <p:pic>
        <p:nvPicPr>
          <p:cNvPr id="12291" name="Picture 2" descr="ÐÐ¸ÐºÑÐ¾Ñ: Ð¸ÑÑÐ¾ÑÐ¸ÑÐµÑÐºÐ¸Ðµ ÑÐ°ÐºÑÑ"/>
          <p:cNvPicPr>
            <a:picLocks noChangeAspect="1" noChangeArrowheads="1"/>
          </p:cNvPicPr>
          <p:nvPr/>
        </p:nvPicPr>
        <p:blipFill>
          <a:blip r:embed="rId2" cstate="print"/>
          <a:srcRect/>
          <a:stretch>
            <a:fillRect/>
          </a:stretch>
        </p:blipFill>
        <p:spPr bwMode="auto">
          <a:xfrm>
            <a:off x="6600058" y="980728"/>
            <a:ext cx="5111751" cy="1657226"/>
          </a:xfrm>
          <a:prstGeom prst="rect">
            <a:avLst/>
          </a:prstGeom>
          <a:noFill/>
          <a:ln w="9525">
            <a:noFill/>
            <a:miter lim="800000"/>
            <a:headEnd/>
            <a:tailEnd/>
          </a:ln>
        </p:spPr>
      </p:pic>
      <p:pic>
        <p:nvPicPr>
          <p:cNvPr id="12292" name="Picture 4" descr="ÐÑÐµÐ²Ð½ÐµÑÐ¸Ð¼ÑÐºÐ°Ñ ÑÑÑÐ¾Ð²Ð¾ÑÑÑ | ÐÐ¸ÐºÐ°Ð±Ñ"/>
          <p:cNvPicPr>
            <a:picLocks noChangeAspect="1" noChangeArrowheads="1"/>
          </p:cNvPicPr>
          <p:nvPr/>
        </p:nvPicPr>
        <p:blipFill>
          <a:blip r:embed="rId3" cstate="print"/>
          <a:srcRect/>
          <a:stretch>
            <a:fillRect/>
          </a:stretch>
        </p:blipFill>
        <p:spPr bwMode="auto">
          <a:xfrm>
            <a:off x="407368" y="4797154"/>
            <a:ext cx="3456517" cy="1800225"/>
          </a:xfrm>
          <a:prstGeom prst="rect">
            <a:avLst/>
          </a:prstGeom>
          <a:noFill/>
          <a:ln w="9525">
            <a:noFill/>
            <a:miter lim="800000"/>
            <a:headEnd/>
            <a:tailEnd/>
          </a:ln>
        </p:spPr>
      </p:pic>
      <p:pic>
        <p:nvPicPr>
          <p:cNvPr id="12293" name="Рисунок 4" descr="ÐÐ°Ðº Ð² ÑÐ¸Ð¼ÑÐºÐ¾Ð¹ Ð°ÑÐ¼Ð¸Ð¸ Ð¿ÑÐ¾Ð²Ð¾Ð´Ð¸Ð»Ð°ÑÑ Ð´ÐµÑÐ¸Ð¼Ð°ÑÐ¸Ñ | ÐÐ¾Ð¹Ð½Ñ Ð¸ Ð¶Ð¸Ð·Ð½Ñ ÐÑÐµÐ²Ð½ÐµÐ³Ð¾ ..."/>
          <p:cNvPicPr>
            <a:picLocks noChangeAspect="1" noChangeArrowheads="1"/>
          </p:cNvPicPr>
          <p:nvPr/>
        </p:nvPicPr>
        <p:blipFill>
          <a:blip r:embed="rId4" cstate="print"/>
          <a:srcRect/>
          <a:stretch>
            <a:fillRect/>
          </a:stretch>
        </p:blipFill>
        <p:spPr bwMode="auto">
          <a:xfrm>
            <a:off x="8256241" y="4869160"/>
            <a:ext cx="3416300" cy="1636142"/>
          </a:xfrm>
          <a:prstGeom prst="rect">
            <a:avLst/>
          </a:prstGeom>
          <a:noFill/>
          <a:ln w="9525">
            <a:noFill/>
            <a:miter lim="800000"/>
            <a:headEnd/>
            <a:tailEnd/>
          </a:ln>
        </p:spPr>
      </p:pic>
      <p:pic>
        <p:nvPicPr>
          <p:cNvPr id="12294" name="Рисунок 5" descr="ÐÐ¸ÐºÑÐ¾Ñ: Ð¸ÑÑÐ¾ÑÐ¸ÑÐµÑÐºÐ¸Ðµ ÑÐ°ÐºÑÑ | Sauap.org"/>
          <p:cNvPicPr>
            <a:picLocks noChangeAspect="1" noChangeArrowheads="1"/>
          </p:cNvPicPr>
          <p:nvPr/>
        </p:nvPicPr>
        <p:blipFill>
          <a:blip r:embed="rId5" cstate="print"/>
          <a:srcRect/>
          <a:stretch>
            <a:fillRect/>
          </a:stretch>
        </p:blipFill>
        <p:spPr bwMode="auto">
          <a:xfrm>
            <a:off x="4799857" y="4869160"/>
            <a:ext cx="2552700" cy="1751906"/>
          </a:xfrm>
          <a:prstGeom prst="rect">
            <a:avLst/>
          </a:prstGeom>
          <a:noFill/>
          <a:ln w="9525">
            <a:noFill/>
            <a:miter lim="800000"/>
            <a:headEnd/>
            <a:tailEnd/>
          </a:ln>
        </p:spPr>
      </p:pic>
      <p:pic>
        <p:nvPicPr>
          <p:cNvPr id="12295" name="Рисунок 6" descr="Ð§ÑÐ¾ Ð¿Ð¾ÑÐ»ÑÐ¶Ð¸Ð»Ð¾ Ð¿Ð¾Ð²Ð¾Ð´Ð¾Ð¼ Ð´Ð»Ñ Ð¼Ð°ÑÑÑÐ°Ð±Ð½Ð¾Ð¹ Ð³ÑÐ°Ð¶Ð´Ð°Ð½ÑÐºÐ¾Ð¹ Ð²Ð¾Ð¹Ð½Ñ Ð² Ð Ð¸Ð¼Ðµ? | Ð ..."/>
          <p:cNvPicPr>
            <a:picLocks noChangeAspect="1" noChangeArrowheads="1"/>
          </p:cNvPicPr>
          <p:nvPr/>
        </p:nvPicPr>
        <p:blipFill>
          <a:blip r:embed="rId6" cstate="print"/>
          <a:srcRect l="1924" t="3571" r="2512" b="5357"/>
          <a:stretch>
            <a:fillRect/>
          </a:stretch>
        </p:blipFill>
        <p:spPr bwMode="auto">
          <a:xfrm>
            <a:off x="335360" y="980728"/>
            <a:ext cx="5181600" cy="1652464"/>
          </a:xfrm>
          <a:prstGeom prst="rect">
            <a:avLst/>
          </a:prstGeom>
          <a:noFill/>
          <a:ln w="9525">
            <a:noFill/>
            <a:miter lim="800000"/>
            <a:headEnd/>
            <a:tailEnd/>
          </a:ln>
        </p:spPr>
      </p:pic>
      <p:sp>
        <p:nvSpPr>
          <p:cNvPr id="8"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cSld>
  <p:clrMapOvr>
    <a:masterClrMapping/>
  </p:clrMapOvr>
  <p:transition>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Прямоугольник 2"/>
          <p:cNvSpPr>
            <a:spLocks noChangeArrowheads="1"/>
          </p:cNvSpPr>
          <p:nvPr/>
        </p:nvSpPr>
        <p:spPr bwMode="auto">
          <a:xfrm>
            <a:off x="263352" y="980729"/>
            <a:ext cx="11593288" cy="360098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3000" b="1" dirty="0">
                <a:solidFill>
                  <a:srgbClr val="002060"/>
                </a:solidFill>
                <a:latin typeface="Arial" pitchFamily="34" charset="0"/>
                <a:cs typeface="Arial" pitchFamily="34" charset="0"/>
              </a:rPr>
              <a:t>В Римской республике была утверждена  должность народного трибуна. Они представляли  интересы  бедноты.  Народный трибун имел право произносить слово «ВЕТО» («запрещаю»), и в  этом случае закон не принимался. Для выборов народных трибунов и принятия законов граждане собирались на Форуме – главной площади </a:t>
            </a:r>
            <a:r>
              <a:rPr lang="ru-RU" sz="3000" b="1" dirty="0" smtClean="0">
                <a:solidFill>
                  <a:srgbClr val="002060"/>
                </a:solidFill>
                <a:latin typeface="Arial" pitchFamily="34" charset="0"/>
                <a:cs typeface="Arial" pitchFamily="34" charset="0"/>
              </a:rPr>
              <a:t>города.</a:t>
            </a:r>
            <a:endParaRPr lang="ru-RU" sz="3000" b="1" dirty="0">
              <a:solidFill>
                <a:srgbClr val="002060"/>
              </a:solidFill>
              <a:latin typeface="Arial" pitchFamily="34" charset="0"/>
              <a:cs typeface="Arial" pitchFamily="34" charset="0"/>
            </a:endParaRPr>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527053" y="4653138"/>
            <a:ext cx="5024967" cy="2060403"/>
          </a:xfrm>
          <a:prstGeom prst="rect">
            <a:avLst/>
          </a:prstGeom>
          <a:noFill/>
          <a:ln w="9525">
            <a:noFill/>
            <a:miter lim="800000"/>
            <a:headEnd/>
            <a:tailEnd/>
          </a:ln>
        </p:spPr>
      </p:pic>
      <p:pic>
        <p:nvPicPr>
          <p:cNvPr id="5" name="Picture 5" descr="forum"/>
          <p:cNvPicPr>
            <a:picLocks noChangeAspect="1" noChangeArrowheads="1"/>
          </p:cNvPicPr>
          <p:nvPr/>
        </p:nvPicPr>
        <p:blipFill>
          <a:blip r:embed="rId3" cstate="print"/>
          <a:srcRect/>
          <a:stretch>
            <a:fillRect/>
          </a:stretch>
        </p:blipFill>
        <p:spPr bwMode="auto">
          <a:xfrm>
            <a:off x="6240017" y="4725144"/>
            <a:ext cx="5109633" cy="1942852"/>
          </a:xfrm>
          <a:prstGeom prst="rect">
            <a:avLst/>
          </a:prstGeom>
          <a:noFill/>
          <a:ln w="50800" cap="sq" cmpd="dbl" algn="ctr">
            <a:solidFill>
              <a:schemeClr val="accent2"/>
            </a:solidFill>
            <a:miter lim="800000"/>
            <a:headEnd/>
            <a:tailEnd/>
          </a:ln>
        </p:spPr>
      </p:pic>
      <p:sp>
        <p:nvSpPr>
          <p:cNvPr id="6"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623392" y="1484784"/>
            <a:ext cx="7056784" cy="452431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Если в древние времена места в сенате занимали самые опытные</a:t>
            </a:r>
            <a:r>
              <a:rPr kumimoji="0" lang="ru-RU" sz="36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ru-RU"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уважаемые люди, то со временем консулы без всяких выборов занимали места в сенате и становились его пожизненными </a:t>
            </a:r>
            <a:r>
              <a:rPr kumimoji="0" lang="ru-RU" sz="36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сенаторами.</a:t>
            </a:r>
            <a:endParaRPr kumimoji="0" lang="ru-RU" sz="4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pic>
        <p:nvPicPr>
          <p:cNvPr id="69635" name="Picture 3" descr="https://i.gifer.com/7RhG.gif"/>
          <p:cNvPicPr>
            <a:picLocks noChangeAspect="1" noChangeArrowheads="1" noCrop="1"/>
          </p:cNvPicPr>
          <p:nvPr/>
        </p:nvPicPr>
        <p:blipFill>
          <a:blip r:embed="rId2" cstate="print"/>
          <a:srcRect/>
          <a:stretch>
            <a:fillRect/>
          </a:stretch>
        </p:blipFill>
        <p:spPr bwMode="auto">
          <a:xfrm>
            <a:off x="8066087" y="1340768"/>
            <a:ext cx="4125913" cy="4572000"/>
          </a:xfrm>
          <a:prstGeom prst="rect">
            <a:avLst/>
          </a:prstGeom>
          <a:noFill/>
        </p:spPr>
      </p:pic>
    </p:spTree>
  </p:cSld>
  <p:clrMapOvr>
    <a:masterClrMapping/>
  </p:clrMapOvr>
  <p:transition>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7368" y="1052736"/>
            <a:ext cx="7776864" cy="55092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3200" b="1" dirty="0" smtClean="0">
                <a:latin typeface="Arial" pitchFamily="34" charset="0"/>
                <a:cs typeface="Arial" pitchFamily="34" charset="0"/>
              </a:rPr>
              <a:t>Законодательство Древнего Рима было основано на устных законах. В судах заседали патриции, которые часто выносили несправедливые решения. По требованию плебеев сенат создал комиссию из патрициев для разработки письменных законов. Законы были созданы, но патриции снова стали злоупотреблять полученной ими властью.</a:t>
            </a:r>
            <a:endParaRPr lang="ru-RU" sz="3200" b="1" dirty="0">
              <a:latin typeface="Arial" pitchFamily="34" charset="0"/>
              <a:cs typeface="Arial" pitchFamily="34" charset="0"/>
            </a:endParaRPr>
          </a:p>
        </p:txBody>
      </p:sp>
      <p:sp>
        <p:nvSpPr>
          <p:cNvPr id="3"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ЗАКОНЫ  12 ТАБЛИЦ</a:t>
            </a:r>
            <a:endParaRPr lang="ru-RU" sz="5400" dirty="0">
              <a:solidFill>
                <a:schemeClr val="bg1"/>
              </a:solidFill>
            </a:endParaRPr>
          </a:p>
        </p:txBody>
      </p:sp>
      <p:pic>
        <p:nvPicPr>
          <p:cNvPr id="100354" name="Picture 2" descr="http://bre.mkrf.ru/media/2016/10/27/1238809596/33319-33471-33472.jpg"/>
          <p:cNvPicPr>
            <a:picLocks noChangeAspect="1" noChangeArrowheads="1"/>
          </p:cNvPicPr>
          <p:nvPr/>
        </p:nvPicPr>
        <p:blipFill>
          <a:blip r:embed="rId2" cstate="print"/>
          <a:srcRect l="5724" r="29940"/>
          <a:stretch>
            <a:fillRect/>
          </a:stretch>
        </p:blipFill>
        <p:spPr bwMode="auto">
          <a:xfrm>
            <a:off x="8400256" y="1196752"/>
            <a:ext cx="3451305" cy="4392488"/>
          </a:xfrm>
          <a:prstGeom prst="rect">
            <a:avLst/>
          </a:prstGeom>
          <a:noFill/>
        </p:spPr>
      </p:pic>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35360" y="1052736"/>
            <a:ext cx="6840760" cy="5472608"/>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ctr">
              <a:buNone/>
            </a:pPr>
            <a:r>
              <a:rPr lang="ru-RU" dirty="0" smtClean="0"/>
              <a:t> </a:t>
            </a:r>
            <a:r>
              <a:rPr lang="ru-RU" sz="3500" b="1" dirty="0" smtClean="0">
                <a:latin typeface="Arial" pitchFamily="34" charset="0"/>
                <a:cs typeface="Arial" pitchFamily="34" charset="0"/>
              </a:rPr>
              <a:t>Созывали народ на собрание либо консулы, либо народные трибуны. Они же предлагали народу законы. Тексты законов и списки кандидатов заранее вывешивались на Форуме, поэтому каждый гражданин мог прочитать их до собрания и решить, голосовать ему «за» или «против». Никакого обсуждения не было, только голосование.</a:t>
            </a:r>
            <a:endParaRPr lang="ru-RU" b="1" dirty="0">
              <a:latin typeface="Arial" pitchFamily="34" charset="0"/>
              <a:cs typeface="Arial" pitchFamily="34" charset="0"/>
            </a:endParaRPr>
          </a:p>
        </p:txBody>
      </p:sp>
      <p:pic>
        <p:nvPicPr>
          <p:cNvPr id="35842" name="Picture 2" descr="https://ds03.infourok.ru/uploads/ex/0a51/0000a690-b7ba120e/img3.jpg"/>
          <p:cNvPicPr>
            <a:picLocks noChangeAspect="1" noChangeArrowheads="1"/>
          </p:cNvPicPr>
          <p:nvPr/>
        </p:nvPicPr>
        <p:blipFill>
          <a:blip r:embed="rId2" cstate="print"/>
          <a:srcRect l="49000" t="20000" r="7000" b="13333"/>
          <a:stretch>
            <a:fillRect/>
          </a:stretch>
        </p:blipFill>
        <p:spPr bwMode="auto">
          <a:xfrm>
            <a:off x="7801149" y="1412776"/>
            <a:ext cx="4055491" cy="4608512"/>
          </a:xfrm>
          <a:prstGeom prst="rect">
            <a:avLst/>
          </a:prstGeom>
          <a:noFill/>
        </p:spPr>
      </p:pic>
      <p:sp>
        <p:nvSpPr>
          <p:cNvPr id="5"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ЗАКОНЫ  12 ТАБЛИЦ</a:t>
            </a:r>
            <a:endParaRPr lang="ru-RU" sz="5400" dirty="0">
              <a:solidFill>
                <a:schemeClr val="bg1"/>
              </a:solidFill>
            </a:endParaRPr>
          </a:p>
        </p:txBody>
      </p:sp>
    </p:spTree>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335360" y="1268760"/>
            <a:ext cx="6336704" cy="452431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Тогда взбунтовалось римское войско, состоявшее в основном из плебеев. </a:t>
            </a:r>
            <a:r>
              <a:rPr kumimoji="0" lang="ru-RU" sz="32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Они ушли на Священную гору, находившуюся в пригороде Рима,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предупредили, что образуют новый город со своими законами.</a:t>
            </a:r>
            <a:endParaRPr kumimoji="0" lang="ru-RU"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ЗАКОНЫ  12 ТАБЛИЦ</a:t>
            </a:r>
            <a:endParaRPr lang="ru-RU" sz="5400" dirty="0">
              <a:solidFill>
                <a:schemeClr val="bg1"/>
              </a:solidFill>
            </a:endParaRPr>
          </a:p>
        </p:txBody>
      </p:sp>
      <p:pic>
        <p:nvPicPr>
          <p:cNvPr id="99333" name="Picture 5" descr="http://legvmac.ru/photos/vk_news/12248/V1G_b48nWkc.jpg"/>
          <p:cNvPicPr>
            <a:picLocks noChangeAspect="1" noChangeArrowheads="1"/>
          </p:cNvPicPr>
          <p:nvPr/>
        </p:nvPicPr>
        <p:blipFill>
          <a:blip r:embed="rId2" cstate="print"/>
          <a:srcRect/>
          <a:stretch>
            <a:fillRect/>
          </a:stretch>
        </p:blipFill>
        <p:spPr bwMode="auto">
          <a:xfrm>
            <a:off x="7392144" y="1196752"/>
            <a:ext cx="4112685" cy="4578622"/>
          </a:xfrm>
          <a:prstGeom prst="rect">
            <a:avLst/>
          </a:prstGeom>
          <a:noFill/>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07368" y="2204864"/>
          <a:ext cx="842493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10"/>
          <p:cNvPicPr>
            <a:picLocks noChangeAspect="1" noChangeArrowheads="1"/>
          </p:cNvPicPr>
          <p:nvPr/>
        </p:nvPicPr>
        <p:blipFill>
          <a:blip r:embed="rId7" cstate="print"/>
          <a:srcRect/>
          <a:stretch>
            <a:fillRect/>
          </a:stretch>
        </p:blipFill>
        <p:spPr bwMode="auto">
          <a:xfrm>
            <a:off x="9336361" y="4365104"/>
            <a:ext cx="2133435" cy="2081218"/>
          </a:xfrm>
          <a:prstGeom prst="rect">
            <a:avLst/>
          </a:prstGeom>
          <a:noFill/>
          <a:ln w="9525">
            <a:noFill/>
            <a:round/>
            <a:headEnd/>
            <a:tailEnd/>
          </a:ln>
        </p:spPr>
      </p:pic>
      <p:pic>
        <p:nvPicPr>
          <p:cNvPr id="4101" name="Picture 14"/>
          <p:cNvPicPr>
            <a:picLocks noChangeAspect="1" noChangeArrowheads="1"/>
          </p:cNvPicPr>
          <p:nvPr/>
        </p:nvPicPr>
        <p:blipFill>
          <a:blip r:embed="rId8" cstate="print"/>
          <a:srcRect/>
          <a:stretch>
            <a:fillRect/>
          </a:stretch>
        </p:blipFill>
        <p:spPr bwMode="auto">
          <a:xfrm>
            <a:off x="8544273" y="2132856"/>
            <a:ext cx="2838449" cy="2209800"/>
          </a:xfrm>
          <a:prstGeom prst="rect">
            <a:avLst/>
          </a:prstGeom>
          <a:noFill/>
          <a:ln w="9525">
            <a:noFill/>
            <a:round/>
            <a:headEnd/>
            <a:tailEnd/>
          </a:ln>
        </p:spPr>
      </p:pic>
      <p:sp>
        <p:nvSpPr>
          <p:cNvPr id="6"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ПАТРИЦИИ И ПЛЕБЕИ</a:t>
            </a:r>
            <a:endParaRPr lang="ru-RU" sz="5400" dirty="0">
              <a:solidFill>
                <a:schemeClr val="bg1"/>
              </a:solidFill>
            </a:endParaRPr>
          </a:p>
        </p:txBody>
      </p:sp>
      <p:sp>
        <p:nvSpPr>
          <p:cNvPr id="8" name="Прямоугольник 7"/>
          <p:cNvSpPr/>
          <p:nvPr/>
        </p:nvSpPr>
        <p:spPr>
          <a:xfrm>
            <a:off x="263352" y="908720"/>
            <a:ext cx="1159328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3200" b="1" dirty="0" smtClean="0">
                <a:solidFill>
                  <a:srgbClr val="002060"/>
                </a:solidFill>
                <a:latin typeface="Arial" pitchFamily="34" charset="0"/>
                <a:cs typeface="Arial" pitchFamily="34" charset="0"/>
              </a:rPr>
              <a:t>Все свободные граждане Рима были разделены на две     большие группы – патрициев, плебеев и рабов.</a:t>
            </a:r>
            <a:endParaRPr lang="ru-RU" sz="3200" b="1" dirty="0">
              <a:latin typeface="Arial" pitchFamily="34" charset="0"/>
              <a:cs typeface="Arial" pitchFamily="34" charset="0"/>
            </a:endParaRPr>
          </a:p>
        </p:txBody>
      </p:sp>
    </p:spTree>
  </p:cSld>
  <p:clrMapOvr>
    <a:masterClrMapping/>
  </p:clrMapOvr>
  <p:transition>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47928" y="1196752"/>
            <a:ext cx="6336704" cy="507831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sz="3600" b="1" dirty="0">
                <a:latin typeface="Arial" pitchFamily="34" charset="0"/>
                <a:cs typeface="Arial" pitchFamily="34" charset="0"/>
              </a:rPr>
              <a:t>Важным событием в истории борьбы плебеев за свои права стало принятие «Законов двенадцати таблиц», такое название объясняется тем, что законы были записаны на 12 медных досках. </a:t>
            </a:r>
          </a:p>
        </p:txBody>
      </p:sp>
      <p:sp>
        <p:nvSpPr>
          <p:cNvPr id="4"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ЗАКОНЫ  12 ТАБЛИЦ</a:t>
            </a:r>
            <a:endParaRPr lang="ru-RU" sz="5400" dirty="0">
              <a:solidFill>
                <a:schemeClr val="bg1"/>
              </a:solidFill>
            </a:endParaRPr>
          </a:p>
        </p:txBody>
      </p:sp>
      <p:pic>
        <p:nvPicPr>
          <p:cNvPr id="97282" name="Picture 2" descr="https://ds05.infourok.ru/uploads/ex/04d4/00089053-04ef390f/img9.jpg"/>
          <p:cNvPicPr>
            <a:picLocks noChangeAspect="1" noChangeArrowheads="1"/>
          </p:cNvPicPr>
          <p:nvPr/>
        </p:nvPicPr>
        <p:blipFill>
          <a:blip r:embed="rId2" cstate="print"/>
          <a:srcRect l="45773" t="14000" r="6978" b="9876"/>
          <a:stretch>
            <a:fillRect/>
          </a:stretch>
        </p:blipFill>
        <p:spPr bwMode="auto">
          <a:xfrm>
            <a:off x="335360" y="1484784"/>
            <a:ext cx="4851849" cy="4396989"/>
          </a:xfrm>
          <a:prstGeom prst="rect">
            <a:avLst/>
          </a:prstGeom>
          <a:noFill/>
        </p:spPr>
      </p:pic>
    </p:spTree>
    <p:extLst>
      <p:ext uri="{BB962C8B-B14F-4D97-AF65-F5344CB8AC3E}">
        <p14:creationId xmlns:p14="http://schemas.microsoft.com/office/powerpoint/2010/main" xmlns="" val="3946568618"/>
      </p:ext>
    </p:extLst>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videouroki.net/videouroki/conspekty/istdrmira5/52-ustroistvo-rimskoi-riespubliki.files/image00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368" y="1556792"/>
            <a:ext cx="4608512" cy="4104456"/>
          </a:xfrm>
          <a:prstGeom prst="rect">
            <a:avLst/>
          </a:prstGeom>
          <a:noFill/>
          <a:ln>
            <a:noFill/>
          </a:ln>
        </p:spPr>
      </p:pic>
      <p:sp>
        <p:nvSpPr>
          <p:cNvPr id="3" name="Прямоугольник 2"/>
          <p:cNvSpPr/>
          <p:nvPr/>
        </p:nvSpPr>
        <p:spPr>
          <a:xfrm>
            <a:off x="5447928" y="1412776"/>
            <a:ext cx="6336704"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600" b="1" dirty="0" smtClean="0">
                <a:latin typeface="Arial" pitchFamily="34" charset="0"/>
                <a:cs typeface="Arial" pitchFamily="34" charset="0"/>
              </a:rPr>
              <a:t>Это </a:t>
            </a:r>
            <a:r>
              <a:rPr lang="ru-RU" sz="3600" b="1" dirty="0">
                <a:latin typeface="Arial" pitchFamily="34" charset="0"/>
                <a:cs typeface="Arial" pitchFamily="34" charset="0"/>
              </a:rPr>
              <a:t>произошло в 451–450 годах до нашей эры. «Законы двенадцати таблиц» стали первыми записанными законами Древнего Рима. Они ограничивали произвол патрициев.</a:t>
            </a:r>
          </a:p>
        </p:txBody>
      </p:sp>
      <p:sp>
        <p:nvSpPr>
          <p:cNvPr id="4"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ЗАКОНЫ  12 ТАБЛИЦ</a:t>
            </a:r>
            <a:endParaRPr lang="ru-RU" sz="5400" dirty="0">
              <a:solidFill>
                <a:schemeClr val="bg1"/>
              </a:solidFill>
            </a:endParaRPr>
          </a:p>
        </p:txBody>
      </p:sp>
    </p:spTree>
    <p:extLst>
      <p:ext uri="{BB962C8B-B14F-4D97-AF65-F5344CB8AC3E}">
        <p14:creationId xmlns:p14="http://schemas.microsoft.com/office/powerpoint/2010/main" xmlns="" val="3946568618"/>
      </p:ext>
    </p:extLst>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ЗАКОНЫ  12 ТАБЛИЦ</a:t>
            </a:r>
            <a:endParaRPr lang="ru-RU" sz="5400" dirty="0">
              <a:solidFill>
                <a:schemeClr val="bg1"/>
              </a:solidFill>
            </a:endParaRPr>
          </a:p>
        </p:txBody>
      </p:sp>
      <p:graphicFrame>
        <p:nvGraphicFramePr>
          <p:cNvPr id="3" name="Схема 2"/>
          <p:cNvGraphicFramePr/>
          <p:nvPr/>
        </p:nvGraphicFramePr>
        <p:xfrm>
          <a:off x="263352" y="1052736"/>
          <a:ext cx="113052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Содержимое 5" descr="https://allyslide.com/thumbs/059efd9a1891e8622c5bb2556a5f4b10/img1.jpg"/>
          <p:cNvPicPr>
            <a:picLocks/>
          </p:cNvPicPr>
          <p:nvPr/>
        </p:nvPicPr>
        <p:blipFill>
          <a:blip r:embed="rId7" cstate="print"/>
          <a:srcRect l="66548" t="23932"/>
          <a:stretch>
            <a:fillRect/>
          </a:stretch>
        </p:blipFill>
        <p:spPr>
          <a:xfrm>
            <a:off x="10704512" y="908720"/>
            <a:ext cx="1296144" cy="5616575"/>
          </a:xfrm>
          <a:prstGeom prst="rect">
            <a:avLst/>
          </a:prstGeom>
        </p:spPr>
      </p:pic>
    </p:spTree>
  </p:cSld>
  <p:clrMapOvr>
    <a:masterClrMapping/>
  </p:clrMapOvr>
  <p:transition>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91344" y="1052736"/>
            <a:ext cx="11672875" cy="2062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Несмотря на то, что эти законы закрепляли неравенство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плебеев и патрициев,</a:t>
            </a:r>
            <a:r>
              <a:rPr kumimoji="0" lang="ru-RU"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они избавляли плебеев от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произвола патрициев, так как провозгласили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частную собственность неприкосновенной.</a:t>
            </a:r>
            <a:endParaRPr kumimoji="0" lang="ru-RU"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ЗАКОНЫ  12 ТАБЛИЦ</a:t>
            </a:r>
            <a:endParaRPr lang="ru-RU" sz="5400" dirty="0">
              <a:solidFill>
                <a:schemeClr val="bg1"/>
              </a:solidFill>
            </a:endParaRPr>
          </a:p>
        </p:txBody>
      </p:sp>
      <p:pic>
        <p:nvPicPr>
          <p:cNvPr id="65539" name="Picture 3" descr="https://ds04.infourok.ru/uploads/ex/056f/00141626-66343efb/1/img5.jpg"/>
          <p:cNvPicPr>
            <a:picLocks noChangeAspect="1" noChangeArrowheads="1"/>
          </p:cNvPicPr>
          <p:nvPr/>
        </p:nvPicPr>
        <p:blipFill>
          <a:blip r:embed="rId2" cstate="print"/>
          <a:srcRect b="10663"/>
          <a:stretch>
            <a:fillRect/>
          </a:stretch>
        </p:blipFill>
        <p:spPr bwMode="auto">
          <a:xfrm>
            <a:off x="1127448" y="3284984"/>
            <a:ext cx="9398496" cy="3212976"/>
          </a:xfrm>
          <a:prstGeom prst="rect">
            <a:avLst/>
          </a:prstGeom>
          <a:noFill/>
        </p:spPr>
      </p:pic>
    </p:spTree>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191344" y="980728"/>
            <a:ext cx="11449272"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Борьба плебеев за равноправие с патрициями </a:t>
            </a:r>
            <a:r>
              <a:rPr kumimoji="0" lang="ru-RU" sz="32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продолжалась долгое время.</a:t>
            </a:r>
            <a:r>
              <a:rPr kumimoji="0" lang="ru-RU" sz="32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только в </a:t>
            </a:r>
            <a:r>
              <a:rPr kumimoji="0" lang="ru-RU" sz="32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начале </a:t>
            </a: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III </a:t>
            </a:r>
            <a:r>
              <a:rPr kumimoji="0" lang="ru-RU"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до н.э. были приняты законы, по которым все граждане Рима независимо от положения считались равными перед законом.</a:t>
            </a:r>
            <a:endParaRPr kumimoji="0" lang="ru-RU"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ЗАКОНЫ  12 ТАБЛИЦ</a:t>
            </a:r>
            <a:endParaRPr lang="ru-RU" sz="5400" dirty="0">
              <a:solidFill>
                <a:schemeClr val="bg1"/>
              </a:solidFill>
            </a:endParaRPr>
          </a:p>
        </p:txBody>
      </p:sp>
      <p:pic>
        <p:nvPicPr>
          <p:cNvPr id="102405" name="Picture 5" descr="https://ds05.infourok.ru/uploads/ex/04d4/00089053-04ef390f/img6.jpg"/>
          <p:cNvPicPr>
            <a:picLocks noChangeAspect="1" noChangeArrowheads="1"/>
          </p:cNvPicPr>
          <p:nvPr/>
        </p:nvPicPr>
        <p:blipFill>
          <a:blip r:embed="rId2" cstate="print"/>
          <a:srcRect l="15258" t="5250" r="18790" b="43126"/>
          <a:stretch>
            <a:fillRect/>
          </a:stretch>
        </p:blipFill>
        <p:spPr bwMode="auto">
          <a:xfrm>
            <a:off x="911424" y="3645024"/>
            <a:ext cx="10009112" cy="2952328"/>
          </a:xfrm>
          <a:prstGeom prst="rect">
            <a:avLst/>
          </a:prstGeom>
          <a:noFill/>
        </p:spPr>
      </p:pic>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263352" y="836712"/>
          <a:ext cx="11593288" cy="5879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2"/>
          <p:cNvSpPr>
            <a:spLocks/>
          </p:cNvSpPr>
          <p:nvPr/>
        </p:nvSpPr>
        <p:spPr bwMode="auto">
          <a:xfrm>
            <a:off x="1" y="3"/>
            <a:ext cx="12177184" cy="764703"/>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4400" b="1" dirty="0" smtClean="0">
                <a:solidFill>
                  <a:schemeClr val="bg1"/>
                </a:solidFill>
                <a:latin typeface="Arial" pitchFamily="34" charset="0"/>
                <a:cs typeface="Arial" pitchFamily="34" charset="0"/>
              </a:rPr>
              <a:t>ВЫВОДЫ</a:t>
            </a:r>
            <a:endParaRPr lang="ru-RU" sz="4400" dirty="0">
              <a:solidFill>
                <a:schemeClr val="bg1"/>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121CE2F8-E67C-4BB2-8B7A-0153E465E37B}"/>
                                            </p:graphicEl>
                                          </p:spTgt>
                                        </p:tgtEl>
                                        <p:attrNameLst>
                                          <p:attrName>style.visibility</p:attrName>
                                        </p:attrNameLst>
                                      </p:cBhvr>
                                      <p:to>
                                        <p:strVal val="visible"/>
                                      </p:to>
                                    </p:set>
                                    <p:animEffect transition="in" filter="wipe(down)">
                                      <p:cBhvr>
                                        <p:cTn id="7" dur="500"/>
                                        <p:tgtEl>
                                          <p:spTgt spid="3">
                                            <p:graphicEl>
                                              <a:dgm id="{121CE2F8-E67C-4BB2-8B7A-0153E465E37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261EA25F-C933-4C09-B661-2E3993E0CA6F}"/>
                                            </p:graphicEl>
                                          </p:spTgt>
                                        </p:tgtEl>
                                        <p:attrNameLst>
                                          <p:attrName>style.visibility</p:attrName>
                                        </p:attrNameLst>
                                      </p:cBhvr>
                                      <p:to>
                                        <p:strVal val="visible"/>
                                      </p:to>
                                    </p:set>
                                    <p:animEffect transition="in" filter="wipe(down)">
                                      <p:cBhvr>
                                        <p:cTn id="12" dur="500"/>
                                        <p:tgtEl>
                                          <p:spTgt spid="3">
                                            <p:graphicEl>
                                              <a:dgm id="{261EA25F-C933-4C09-B661-2E3993E0CA6F}"/>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DF9D484D-30C5-431E-8A5E-D67BA2C9E47C}"/>
                                            </p:graphicEl>
                                          </p:spTgt>
                                        </p:tgtEl>
                                        <p:attrNameLst>
                                          <p:attrName>style.visibility</p:attrName>
                                        </p:attrNameLst>
                                      </p:cBhvr>
                                      <p:to>
                                        <p:strVal val="visible"/>
                                      </p:to>
                                    </p:set>
                                    <p:animEffect transition="in" filter="wipe(down)">
                                      <p:cBhvr>
                                        <p:cTn id="15" dur="500"/>
                                        <p:tgtEl>
                                          <p:spTgt spid="3">
                                            <p:graphicEl>
                                              <a:dgm id="{DF9D484D-30C5-431E-8A5E-D67BA2C9E47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8300CE63-0666-44C2-AA28-E384327E64EF}"/>
                                            </p:graphicEl>
                                          </p:spTgt>
                                        </p:tgtEl>
                                        <p:attrNameLst>
                                          <p:attrName>style.visibility</p:attrName>
                                        </p:attrNameLst>
                                      </p:cBhvr>
                                      <p:to>
                                        <p:strVal val="visible"/>
                                      </p:to>
                                    </p:set>
                                    <p:animEffect transition="in" filter="wipe(down)">
                                      <p:cBhvr>
                                        <p:cTn id="20" dur="500"/>
                                        <p:tgtEl>
                                          <p:spTgt spid="3">
                                            <p:graphicEl>
                                              <a:dgm id="{8300CE63-0666-44C2-AA28-E384327E64E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graphicEl>
                                              <a:dgm id="{0E5A3EF4-3416-4C86-99FC-011750AFA9B5}"/>
                                            </p:graphicEl>
                                          </p:spTgt>
                                        </p:tgtEl>
                                        <p:attrNameLst>
                                          <p:attrName>style.visibility</p:attrName>
                                        </p:attrNameLst>
                                      </p:cBhvr>
                                      <p:to>
                                        <p:strVal val="visible"/>
                                      </p:to>
                                    </p:set>
                                    <p:animEffect transition="in" filter="wipe(down)">
                                      <p:cBhvr>
                                        <p:cTn id="23" dur="500"/>
                                        <p:tgtEl>
                                          <p:spTgt spid="3">
                                            <p:graphicEl>
                                              <a:dgm id="{0E5A3EF4-3416-4C86-99FC-011750AFA9B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graphicEl>
                                              <a:dgm id="{6B7C4112-A4A5-486A-A222-5AB02317598F}"/>
                                            </p:graphicEl>
                                          </p:spTgt>
                                        </p:tgtEl>
                                        <p:attrNameLst>
                                          <p:attrName>style.visibility</p:attrName>
                                        </p:attrNameLst>
                                      </p:cBhvr>
                                      <p:to>
                                        <p:strVal val="visible"/>
                                      </p:to>
                                    </p:set>
                                    <p:animEffect transition="in" filter="wipe(down)">
                                      <p:cBhvr>
                                        <p:cTn id="28" dur="500"/>
                                        <p:tgtEl>
                                          <p:spTgt spid="3">
                                            <p:graphicEl>
                                              <a:dgm id="{6B7C4112-A4A5-486A-A222-5AB02317598F}"/>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graphicEl>
                                              <a:dgm id="{EE9F6481-FF01-4BA4-8B38-DDB98608C279}"/>
                                            </p:graphicEl>
                                          </p:spTgt>
                                        </p:tgtEl>
                                        <p:attrNameLst>
                                          <p:attrName>style.visibility</p:attrName>
                                        </p:attrNameLst>
                                      </p:cBhvr>
                                      <p:to>
                                        <p:strVal val="visible"/>
                                      </p:to>
                                    </p:set>
                                    <p:animEffect transition="in" filter="wipe(down)">
                                      <p:cBhvr>
                                        <p:cTn id="31" dur="500"/>
                                        <p:tgtEl>
                                          <p:spTgt spid="3">
                                            <p:graphicEl>
                                              <a:dgm id="{EE9F6481-FF01-4BA4-8B38-DDB98608C27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graphicEl>
                                              <a:dgm id="{086F025B-7C96-49D3-AD37-2F1EAD01C1D5}"/>
                                            </p:graphicEl>
                                          </p:spTgt>
                                        </p:tgtEl>
                                        <p:attrNameLst>
                                          <p:attrName>style.visibility</p:attrName>
                                        </p:attrNameLst>
                                      </p:cBhvr>
                                      <p:to>
                                        <p:strVal val="visible"/>
                                      </p:to>
                                    </p:set>
                                    <p:animEffect transition="in" filter="wipe(down)">
                                      <p:cBhvr>
                                        <p:cTn id="36" dur="500"/>
                                        <p:tgtEl>
                                          <p:spTgt spid="3">
                                            <p:graphicEl>
                                              <a:dgm id="{086F025B-7C96-49D3-AD37-2F1EAD01C1D5}"/>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graphicEl>
                                              <a:dgm id="{F11F98FE-2605-460D-A77A-BD2B431B2B23}"/>
                                            </p:graphicEl>
                                          </p:spTgt>
                                        </p:tgtEl>
                                        <p:attrNameLst>
                                          <p:attrName>style.visibility</p:attrName>
                                        </p:attrNameLst>
                                      </p:cBhvr>
                                      <p:to>
                                        <p:strVal val="visible"/>
                                      </p:to>
                                    </p:set>
                                    <p:animEffect transition="in" filter="wipe(down)">
                                      <p:cBhvr>
                                        <p:cTn id="39" dur="500"/>
                                        <p:tgtEl>
                                          <p:spTgt spid="3">
                                            <p:graphicEl>
                                              <a:dgm id="{F11F98FE-2605-460D-A77A-BD2B431B2B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672" y="217118"/>
            <a:ext cx="7439655" cy="645151"/>
          </a:xfrm>
          <a:prstGeom prst="rect">
            <a:avLst/>
          </a:prstGeom>
        </p:spPr>
        <p:txBody>
          <a:bodyPr vert="horz" wrap="square" lIns="0" tIns="29312" rIns="0" bIns="0" rtlCol="0" anchor="ctr">
            <a:spAutoFit/>
          </a:bodyPr>
          <a:lstStyle/>
          <a:p>
            <a:pPr marL="22547">
              <a:spcBef>
                <a:spcPts val="231"/>
              </a:spcBef>
            </a:pPr>
            <a:r>
              <a:rPr lang="ru-RU" sz="4000" dirty="0" smtClean="0"/>
              <a:t>  ЗАДАНИЯ</a:t>
            </a:r>
            <a:endParaRPr sz="4000" dirty="0"/>
          </a:p>
        </p:txBody>
      </p:sp>
      <p:sp>
        <p:nvSpPr>
          <p:cNvPr id="3" name="object 3"/>
          <p:cNvSpPr/>
          <p:nvPr/>
        </p:nvSpPr>
        <p:spPr>
          <a:xfrm>
            <a:off x="10897870" y="337250"/>
            <a:ext cx="751249" cy="534143"/>
          </a:xfrm>
          <a:custGeom>
            <a:avLst/>
            <a:gdLst/>
            <a:ahLst/>
            <a:cxnLst/>
            <a:rect l="l" t="t" r="r" b="b"/>
            <a:pathLst>
              <a:path w="252729" h="252729">
                <a:moveTo>
                  <a:pt x="252463" y="0"/>
                </a:moveTo>
                <a:lnTo>
                  <a:pt x="0" y="0"/>
                </a:lnTo>
                <a:lnTo>
                  <a:pt x="0" y="252463"/>
                </a:lnTo>
                <a:lnTo>
                  <a:pt x="252463" y="252463"/>
                </a:lnTo>
                <a:lnTo>
                  <a:pt x="252463" y="0"/>
                </a:lnTo>
                <a:close/>
              </a:path>
            </a:pathLst>
          </a:custGeom>
          <a:solidFill>
            <a:srgbClr val="FEFEFE"/>
          </a:solidFill>
        </p:spPr>
        <p:txBody>
          <a:bodyPr wrap="square" lIns="0" tIns="0" rIns="0" bIns="0" rtlCol="0"/>
          <a:lstStyle/>
          <a:p>
            <a:endParaRPr sz="2000" dirty="0"/>
          </a:p>
        </p:txBody>
      </p:sp>
      <p:sp>
        <p:nvSpPr>
          <p:cNvPr id="9" name="TextBox 8">
            <a:extLst>
              <a:ext uri="{FF2B5EF4-FFF2-40B4-BE49-F238E27FC236}">
                <a16:creationId xmlns:a16="http://schemas.microsoft.com/office/drawing/2014/main" xmlns="" id="{0987A88E-3E38-4657-A6CB-7252E760983A}"/>
              </a:ext>
            </a:extLst>
          </p:cNvPr>
          <p:cNvSpPr txBox="1"/>
          <p:nvPr/>
        </p:nvSpPr>
        <p:spPr>
          <a:xfrm>
            <a:off x="623393" y="3059908"/>
            <a:ext cx="3264363" cy="1930357"/>
          </a:xfrm>
          <a:prstGeom prst="rect">
            <a:avLst/>
          </a:prstGeom>
        </p:spPr>
        <p:style>
          <a:lnRef idx="1">
            <a:schemeClr val="accent1"/>
          </a:lnRef>
          <a:fillRef idx="2">
            <a:schemeClr val="accent1"/>
          </a:fillRef>
          <a:effectRef idx="1">
            <a:schemeClr val="accent1"/>
          </a:effectRef>
          <a:fontRef idx="minor">
            <a:schemeClr val="dk1"/>
          </a:fontRef>
        </p:style>
        <p:txBody>
          <a:bodyPr wrap="square" lIns="204806" tIns="102404" rIns="204806" bIns="102404" rtlCol="0">
            <a:spAutoFit/>
          </a:bodyPr>
          <a:lstStyle/>
          <a:p>
            <a:pPr algn="ctr"/>
            <a:r>
              <a:rPr lang="ru-RU" sz="2800" b="1" dirty="0" smtClean="0">
                <a:solidFill>
                  <a:srgbClr val="002060"/>
                </a:solidFill>
                <a:latin typeface="Arial" pitchFamily="34" charset="0"/>
                <a:cs typeface="Arial" pitchFamily="34" charset="0"/>
              </a:rPr>
              <a:t>Прочитайте учебник </a:t>
            </a:r>
          </a:p>
          <a:p>
            <a:pPr algn="ctr"/>
            <a:r>
              <a:rPr lang="ru-RU" sz="2800" b="1" dirty="0" smtClean="0">
                <a:solidFill>
                  <a:srgbClr val="0070C0"/>
                </a:solidFill>
                <a:latin typeface="Arial" pitchFamily="34" charset="0"/>
                <a:cs typeface="Arial" pitchFamily="34" charset="0"/>
              </a:rPr>
              <a:t>§38.</a:t>
            </a:r>
          </a:p>
          <a:p>
            <a:pPr algn="ctr"/>
            <a:r>
              <a:rPr lang="ru-RU" sz="2800" b="1" dirty="0" smtClean="0">
                <a:solidFill>
                  <a:srgbClr val="002060"/>
                </a:solidFill>
                <a:latin typeface="Arial" pitchFamily="34" charset="0"/>
                <a:cs typeface="Arial" pitchFamily="34" charset="0"/>
              </a:rPr>
              <a:t>Стр. 148 – 151.</a:t>
            </a:r>
          </a:p>
        </p:txBody>
      </p:sp>
      <p:sp>
        <p:nvSpPr>
          <p:cNvPr id="10" name="TextBox 9">
            <a:extLst>
              <a:ext uri="{FF2B5EF4-FFF2-40B4-BE49-F238E27FC236}">
                <a16:creationId xmlns:a16="http://schemas.microsoft.com/office/drawing/2014/main" xmlns="" id="{0A876B8A-D6F4-45DD-A7CB-4E0ADA116FEA}"/>
              </a:ext>
            </a:extLst>
          </p:cNvPr>
          <p:cNvSpPr txBox="1"/>
          <p:nvPr/>
        </p:nvSpPr>
        <p:spPr>
          <a:xfrm>
            <a:off x="4151784" y="3356994"/>
            <a:ext cx="3888432" cy="2792131"/>
          </a:xfrm>
          <a:prstGeom prst="rect">
            <a:avLst/>
          </a:prstGeom>
        </p:spPr>
        <p:style>
          <a:lnRef idx="1">
            <a:schemeClr val="accent2"/>
          </a:lnRef>
          <a:fillRef idx="2">
            <a:schemeClr val="accent2"/>
          </a:fillRef>
          <a:effectRef idx="1">
            <a:schemeClr val="accent2"/>
          </a:effectRef>
          <a:fontRef idx="minor">
            <a:schemeClr val="dk1"/>
          </a:fontRef>
        </p:style>
        <p:txBody>
          <a:bodyPr wrap="square" lIns="204806" tIns="102404" rIns="204806" bIns="102404" rtlCol="0">
            <a:spAutoFit/>
          </a:bodyPr>
          <a:lstStyle/>
          <a:p>
            <a:pPr algn="ctr"/>
            <a:r>
              <a:rPr lang="ru-RU" sz="2800" b="1" dirty="0" smtClean="0">
                <a:solidFill>
                  <a:srgbClr val="002060"/>
                </a:solidFill>
                <a:latin typeface="Arial" pitchFamily="34" charset="0"/>
                <a:cs typeface="Arial" pitchFamily="34" charset="0"/>
              </a:rPr>
              <a:t>Нарисуйте (или раскрасьте) фигуру римского воина и напишите о нем рассказ (5–6 предложений). </a:t>
            </a:r>
          </a:p>
        </p:txBody>
      </p:sp>
      <p:sp>
        <p:nvSpPr>
          <p:cNvPr id="13" name="Oval 7">
            <a:extLst>
              <a:ext uri="{FF2B5EF4-FFF2-40B4-BE49-F238E27FC236}">
                <a16:creationId xmlns:a16="http://schemas.microsoft.com/office/drawing/2014/main" xmlns="" id="{64D0C24B-9D0C-48A9-8DC5-96988E50BC38}"/>
              </a:ext>
            </a:extLst>
          </p:cNvPr>
          <p:cNvSpPr/>
          <p:nvPr/>
        </p:nvSpPr>
        <p:spPr>
          <a:xfrm>
            <a:off x="1583501" y="1700808"/>
            <a:ext cx="1385387" cy="1007270"/>
          </a:xfrm>
          <a:prstGeom prst="ellipse">
            <a:avLst/>
          </a:prstGeom>
          <a:ln/>
        </p:spPr>
        <p:style>
          <a:lnRef idx="3">
            <a:schemeClr val="lt1"/>
          </a:lnRef>
          <a:fillRef idx="1">
            <a:schemeClr val="accent5"/>
          </a:fillRef>
          <a:effectRef idx="1">
            <a:schemeClr val="accent5"/>
          </a:effectRef>
          <a:fontRef idx="minor">
            <a:schemeClr val="lt1"/>
          </a:fontRef>
        </p:style>
        <p:txBody>
          <a:bodyPr wrap="none" lIns="162580" tIns="81290" rIns="162580" bIns="81290" rtlCol="0" anchor="ctr"/>
          <a:lstStyle/>
          <a:p>
            <a:pPr algn="ctr"/>
            <a:r>
              <a:rPr lang="en-US" sz="4000" b="1" dirty="0">
                <a:solidFill>
                  <a:srgbClr val="002060"/>
                </a:solidFill>
                <a:latin typeface="Arial" panose="020B0604020202020204" pitchFamily="34" charset="0"/>
                <a:cs typeface="Arial" panose="020B0604020202020204" pitchFamily="34" charset="0"/>
              </a:rPr>
              <a:t>1</a:t>
            </a:r>
          </a:p>
        </p:txBody>
      </p:sp>
      <p:sp>
        <p:nvSpPr>
          <p:cNvPr id="18" name="Freeform 47"/>
          <p:cNvSpPr>
            <a:spLocks noEditPoints="1"/>
          </p:cNvSpPr>
          <p:nvPr/>
        </p:nvSpPr>
        <p:spPr bwMode="auto">
          <a:xfrm>
            <a:off x="8077612" y="244075"/>
            <a:ext cx="417671" cy="708844"/>
          </a:xfrm>
          <a:custGeom>
            <a:avLst/>
            <a:gdLst>
              <a:gd name="T0" fmla="*/ 237 w 271"/>
              <a:gd name="T1" fmla="*/ 184 h 461"/>
              <a:gd name="T2" fmla="*/ 221 w 271"/>
              <a:gd name="T3" fmla="*/ 188 h 461"/>
              <a:gd name="T4" fmla="*/ 221 w 271"/>
              <a:gd name="T5" fmla="*/ 182 h 461"/>
              <a:gd name="T6" fmla="*/ 187 w 271"/>
              <a:gd name="T7" fmla="*/ 148 h 461"/>
              <a:gd name="T8" fmla="*/ 171 w 271"/>
              <a:gd name="T9" fmla="*/ 152 h 461"/>
              <a:gd name="T10" fmla="*/ 171 w 271"/>
              <a:gd name="T11" fmla="*/ 146 h 461"/>
              <a:gd name="T12" fmla="*/ 137 w 271"/>
              <a:gd name="T13" fmla="*/ 112 h 461"/>
              <a:gd name="T14" fmla="*/ 119 w 271"/>
              <a:gd name="T15" fmla="*/ 117 h 461"/>
              <a:gd name="T16" fmla="*/ 119 w 271"/>
              <a:gd name="T17" fmla="*/ 34 h 461"/>
              <a:gd name="T18" fmla="*/ 85 w 271"/>
              <a:gd name="T19" fmla="*/ 0 h 461"/>
              <a:gd name="T20" fmla="*/ 51 w 271"/>
              <a:gd name="T21" fmla="*/ 34 h 461"/>
              <a:gd name="T22" fmla="*/ 51 w 271"/>
              <a:gd name="T23" fmla="*/ 178 h 461"/>
              <a:gd name="T24" fmla="*/ 34 w 271"/>
              <a:gd name="T25" fmla="*/ 174 h 461"/>
              <a:gd name="T26" fmla="*/ 0 w 271"/>
              <a:gd name="T27" fmla="*/ 208 h 461"/>
              <a:gd name="T28" fmla="*/ 0 w 271"/>
              <a:gd name="T29" fmla="*/ 325 h 461"/>
              <a:gd name="T30" fmla="*/ 136 w 271"/>
              <a:gd name="T31" fmla="*/ 461 h 461"/>
              <a:gd name="T32" fmla="*/ 271 w 271"/>
              <a:gd name="T33" fmla="*/ 325 h 461"/>
              <a:gd name="T34" fmla="*/ 271 w 271"/>
              <a:gd name="T35" fmla="*/ 218 h 461"/>
              <a:gd name="T36" fmla="*/ 237 w 271"/>
              <a:gd name="T37" fmla="*/ 184 h 461"/>
              <a:gd name="T38" fmla="*/ 262 w 271"/>
              <a:gd name="T39" fmla="*/ 325 h 461"/>
              <a:gd name="T40" fmla="*/ 136 w 271"/>
              <a:gd name="T41" fmla="*/ 451 h 461"/>
              <a:gd name="T42" fmla="*/ 10 w 271"/>
              <a:gd name="T43" fmla="*/ 325 h 461"/>
              <a:gd name="T44" fmla="*/ 10 w 271"/>
              <a:gd name="T45" fmla="*/ 208 h 461"/>
              <a:gd name="T46" fmla="*/ 34 w 271"/>
              <a:gd name="T47" fmla="*/ 183 h 461"/>
              <a:gd name="T48" fmla="*/ 51 w 271"/>
              <a:gd name="T49" fmla="*/ 190 h 461"/>
              <a:gd name="T50" fmla="*/ 51 w 271"/>
              <a:gd name="T51" fmla="*/ 290 h 461"/>
              <a:gd name="T52" fmla="*/ 56 w 271"/>
              <a:gd name="T53" fmla="*/ 295 h 461"/>
              <a:gd name="T54" fmla="*/ 60 w 271"/>
              <a:gd name="T55" fmla="*/ 290 h 461"/>
              <a:gd name="T56" fmla="*/ 60 w 271"/>
              <a:gd name="T57" fmla="*/ 34 h 461"/>
              <a:gd name="T58" fmla="*/ 85 w 271"/>
              <a:gd name="T59" fmla="*/ 9 h 461"/>
              <a:gd name="T60" fmla="*/ 110 w 271"/>
              <a:gd name="T61" fmla="*/ 34 h 461"/>
              <a:gd name="T62" fmla="*/ 110 w 271"/>
              <a:gd name="T63" fmla="*/ 187 h 461"/>
              <a:gd name="T64" fmla="*/ 115 w 271"/>
              <a:gd name="T65" fmla="*/ 191 h 461"/>
              <a:gd name="T66" fmla="*/ 119 w 271"/>
              <a:gd name="T67" fmla="*/ 187 h 461"/>
              <a:gd name="T68" fmla="*/ 119 w 271"/>
              <a:gd name="T69" fmla="*/ 128 h 461"/>
              <a:gd name="T70" fmla="*/ 137 w 271"/>
              <a:gd name="T71" fmla="*/ 121 h 461"/>
              <a:gd name="T72" fmla="*/ 162 w 271"/>
              <a:gd name="T73" fmla="*/ 146 h 461"/>
              <a:gd name="T74" fmla="*/ 162 w 271"/>
              <a:gd name="T75" fmla="*/ 160 h 461"/>
              <a:gd name="T76" fmla="*/ 162 w 271"/>
              <a:gd name="T77" fmla="*/ 161 h 461"/>
              <a:gd name="T78" fmla="*/ 162 w 271"/>
              <a:gd name="T79" fmla="*/ 202 h 461"/>
              <a:gd name="T80" fmla="*/ 166 w 271"/>
              <a:gd name="T81" fmla="*/ 207 h 461"/>
              <a:gd name="T82" fmla="*/ 171 w 271"/>
              <a:gd name="T83" fmla="*/ 202 h 461"/>
              <a:gd name="T84" fmla="*/ 171 w 271"/>
              <a:gd name="T85" fmla="*/ 163 h 461"/>
              <a:gd name="T86" fmla="*/ 187 w 271"/>
              <a:gd name="T87" fmla="*/ 157 h 461"/>
              <a:gd name="T88" fmla="*/ 211 w 271"/>
              <a:gd name="T89" fmla="*/ 182 h 461"/>
              <a:gd name="T90" fmla="*/ 211 w 271"/>
              <a:gd name="T91" fmla="*/ 197 h 461"/>
              <a:gd name="T92" fmla="*/ 211 w 271"/>
              <a:gd name="T93" fmla="*/ 197 h 461"/>
              <a:gd name="T94" fmla="*/ 211 w 271"/>
              <a:gd name="T95" fmla="*/ 219 h 461"/>
              <a:gd name="T96" fmla="*/ 216 w 271"/>
              <a:gd name="T97" fmla="*/ 224 h 461"/>
              <a:gd name="T98" fmla="*/ 221 w 271"/>
              <a:gd name="T99" fmla="*/ 219 h 461"/>
              <a:gd name="T100" fmla="*/ 221 w 271"/>
              <a:gd name="T101" fmla="*/ 199 h 461"/>
              <a:gd name="T102" fmla="*/ 237 w 271"/>
              <a:gd name="T103" fmla="*/ 193 h 461"/>
              <a:gd name="T104" fmla="*/ 262 w 271"/>
              <a:gd name="T105" fmla="*/ 218 h 461"/>
              <a:gd name="T106" fmla="*/ 262 w 271"/>
              <a:gd name="T107" fmla="*/ 32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1" h="461">
                <a:moveTo>
                  <a:pt x="237" y="184"/>
                </a:moveTo>
                <a:cubicBezTo>
                  <a:pt x="231" y="184"/>
                  <a:pt x="226" y="185"/>
                  <a:pt x="221" y="188"/>
                </a:cubicBezTo>
                <a:cubicBezTo>
                  <a:pt x="221" y="182"/>
                  <a:pt x="221" y="182"/>
                  <a:pt x="221" y="182"/>
                </a:cubicBezTo>
                <a:cubicBezTo>
                  <a:pt x="221" y="163"/>
                  <a:pt x="205" y="148"/>
                  <a:pt x="187" y="148"/>
                </a:cubicBezTo>
                <a:cubicBezTo>
                  <a:pt x="181" y="148"/>
                  <a:pt x="176" y="149"/>
                  <a:pt x="171" y="152"/>
                </a:cubicBezTo>
                <a:cubicBezTo>
                  <a:pt x="171" y="146"/>
                  <a:pt x="171" y="146"/>
                  <a:pt x="171" y="146"/>
                </a:cubicBezTo>
                <a:cubicBezTo>
                  <a:pt x="171" y="127"/>
                  <a:pt x="156" y="112"/>
                  <a:pt x="137" y="112"/>
                </a:cubicBezTo>
                <a:cubicBezTo>
                  <a:pt x="131" y="112"/>
                  <a:pt x="125" y="113"/>
                  <a:pt x="119" y="117"/>
                </a:cubicBezTo>
                <a:cubicBezTo>
                  <a:pt x="119" y="34"/>
                  <a:pt x="119" y="34"/>
                  <a:pt x="119" y="34"/>
                </a:cubicBezTo>
                <a:cubicBezTo>
                  <a:pt x="119" y="15"/>
                  <a:pt x="104" y="0"/>
                  <a:pt x="85" y="0"/>
                </a:cubicBezTo>
                <a:cubicBezTo>
                  <a:pt x="66" y="0"/>
                  <a:pt x="51" y="15"/>
                  <a:pt x="51" y="34"/>
                </a:cubicBezTo>
                <a:cubicBezTo>
                  <a:pt x="51" y="178"/>
                  <a:pt x="51" y="178"/>
                  <a:pt x="51" y="178"/>
                </a:cubicBezTo>
                <a:cubicBezTo>
                  <a:pt x="46" y="176"/>
                  <a:pt x="40" y="174"/>
                  <a:pt x="34" y="174"/>
                </a:cubicBezTo>
                <a:cubicBezTo>
                  <a:pt x="16" y="174"/>
                  <a:pt x="0" y="189"/>
                  <a:pt x="0" y="208"/>
                </a:cubicBezTo>
                <a:cubicBezTo>
                  <a:pt x="0" y="325"/>
                  <a:pt x="0" y="325"/>
                  <a:pt x="0" y="325"/>
                </a:cubicBezTo>
                <a:cubicBezTo>
                  <a:pt x="0" y="400"/>
                  <a:pt x="61" y="461"/>
                  <a:pt x="136" y="461"/>
                </a:cubicBezTo>
                <a:cubicBezTo>
                  <a:pt x="210" y="461"/>
                  <a:pt x="271" y="400"/>
                  <a:pt x="271" y="325"/>
                </a:cubicBezTo>
                <a:cubicBezTo>
                  <a:pt x="271" y="218"/>
                  <a:pt x="271" y="218"/>
                  <a:pt x="271" y="218"/>
                </a:cubicBezTo>
                <a:cubicBezTo>
                  <a:pt x="271" y="199"/>
                  <a:pt x="256" y="184"/>
                  <a:pt x="237" y="184"/>
                </a:cubicBezTo>
                <a:close/>
                <a:moveTo>
                  <a:pt x="262" y="325"/>
                </a:moveTo>
                <a:cubicBezTo>
                  <a:pt x="262" y="395"/>
                  <a:pt x="205" y="451"/>
                  <a:pt x="136" y="451"/>
                </a:cubicBezTo>
                <a:cubicBezTo>
                  <a:pt x="66" y="451"/>
                  <a:pt x="10" y="395"/>
                  <a:pt x="10" y="325"/>
                </a:cubicBezTo>
                <a:cubicBezTo>
                  <a:pt x="10" y="208"/>
                  <a:pt x="10" y="208"/>
                  <a:pt x="10" y="208"/>
                </a:cubicBezTo>
                <a:cubicBezTo>
                  <a:pt x="10" y="195"/>
                  <a:pt x="21" y="183"/>
                  <a:pt x="34" y="183"/>
                </a:cubicBezTo>
                <a:cubicBezTo>
                  <a:pt x="41" y="183"/>
                  <a:pt x="47" y="186"/>
                  <a:pt x="51" y="190"/>
                </a:cubicBezTo>
                <a:cubicBezTo>
                  <a:pt x="51" y="290"/>
                  <a:pt x="51" y="290"/>
                  <a:pt x="51" y="290"/>
                </a:cubicBezTo>
                <a:cubicBezTo>
                  <a:pt x="51" y="292"/>
                  <a:pt x="53" y="295"/>
                  <a:pt x="56" y="295"/>
                </a:cubicBezTo>
                <a:cubicBezTo>
                  <a:pt x="58" y="295"/>
                  <a:pt x="60" y="292"/>
                  <a:pt x="60" y="290"/>
                </a:cubicBezTo>
                <a:cubicBezTo>
                  <a:pt x="60" y="34"/>
                  <a:pt x="60" y="34"/>
                  <a:pt x="60" y="34"/>
                </a:cubicBezTo>
                <a:cubicBezTo>
                  <a:pt x="60" y="20"/>
                  <a:pt x="72" y="9"/>
                  <a:pt x="85" y="9"/>
                </a:cubicBezTo>
                <a:cubicBezTo>
                  <a:pt x="99" y="9"/>
                  <a:pt x="110" y="20"/>
                  <a:pt x="110" y="34"/>
                </a:cubicBezTo>
                <a:cubicBezTo>
                  <a:pt x="110" y="187"/>
                  <a:pt x="110" y="187"/>
                  <a:pt x="110" y="187"/>
                </a:cubicBezTo>
                <a:cubicBezTo>
                  <a:pt x="110" y="189"/>
                  <a:pt x="112" y="191"/>
                  <a:pt x="115" y="191"/>
                </a:cubicBezTo>
                <a:cubicBezTo>
                  <a:pt x="117" y="191"/>
                  <a:pt x="119" y="189"/>
                  <a:pt x="119" y="187"/>
                </a:cubicBezTo>
                <a:cubicBezTo>
                  <a:pt x="119" y="128"/>
                  <a:pt x="119" y="128"/>
                  <a:pt x="119" y="128"/>
                </a:cubicBezTo>
                <a:cubicBezTo>
                  <a:pt x="124" y="124"/>
                  <a:pt x="130" y="121"/>
                  <a:pt x="137" y="121"/>
                </a:cubicBezTo>
                <a:cubicBezTo>
                  <a:pt x="150" y="121"/>
                  <a:pt x="162" y="132"/>
                  <a:pt x="162" y="146"/>
                </a:cubicBezTo>
                <a:cubicBezTo>
                  <a:pt x="162" y="160"/>
                  <a:pt x="162" y="160"/>
                  <a:pt x="162" y="160"/>
                </a:cubicBezTo>
                <a:cubicBezTo>
                  <a:pt x="162" y="160"/>
                  <a:pt x="162" y="161"/>
                  <a:pt x="162" y="161"/>
                </a:cubicBezTo>
                <a:cubicBezTo>
                  <a:pt x="162" y="202"/>
                  <a:pt x="162" y="202"/>
                  <a:pt x="162" y="202"/>
                </a:cubicBezTo>
                <a:cubicBezTo>
                  <a:pt x="162" y="205"/>
                  <a:pt x="164" y="207"/>
                  <a:pt x="166" y="207"/>
                </a:cubicBezTo>
                <a:cubicBezTo>
                  <a:pt x="169" y="207"/>
                  <a:pt x="171" y="205"/>
                  <a:pt x="171" y="202"/>
                </a:cubicBezTo>
                <a:cubicBezTo>
                  <a:pt x="171" y="163"/>
                  <a:pt x="171" y="163"/>
                  <a:pt x="171" y="163"/>
                </a:cubicBezTo>
                <a:cubicBezTo>
                  <a:pt x="175" y="159"/>
                  <a:pt x="181" y="157"/>
                  <a:pt x="187" y="157"/>
                </a:cubicBezTo>
                <a:cubicBezTo>
                  <a:pt x="200" y="157"/>
                  <a:pt x="211" y="168"/>
                  <a:pt x="211" y="182"/>
                </a:cubicBezTo>
                <a:cubicBezTo>
                  <a:pt x="211" y="197"/>
                  <a:pt x="211" y="197"/>
                  <a:pt x="211" y="197"/>
                </a:cubicBezTo>
                <a:cubicBezTo>
                  <a:pt x="211" y="197"/>
                  <a:pt x="211" y="197"/>
                  <a:pt x="211" y="197"/>
                </a:cubicBezTo>
                <a:cubicBezTo>
                  <a:pt x="211" y="219"/>
                  <a:pt x="211" y="219"/>
                  <a:pt x="211" y="219"/>
                </a:cubicBezTo>
                <a:cubicBezTo>
                  <a:pt x="211" y="221"/>
                  <a:pt x="213" y="224"/>
                  <a:pt x="216" y="224"/>
                </a:cubicBezTo>
                <a:cubicBezTo>
                  <a:pt x="219" y="224"/>
                  <a:pt x="221" y="221"/>
                  <a:pt x="221" y="219"/>
                </a:cubicBezTo>
                <a:cubicBezTo>
                  <a:pt x="221" y="199"/>
                  <a:pt x="221" y="199"/>
                  <a:pt x="221" y="199"/>
                </a:cubicBezTo>
                <a:cubicBezTo>
                  <a:pt x="225" y="195"/>
                  <a:pt x="231" y="193"/>
                  <a:pt x="237" y="193"/>
                </a:cubicBezTo>
                <a:cubicBezTo>
                  <a:pt x="250" y="193"/>
                  <a:pt x="262" y="204"/>
                  <a:pt x="262" y="218"/>
                </a:cubicBezTo>
                <a:lnTo>
                  <a:pt x="262" y="325"/>
                </a:lnTo>
                <a:close/>
              </a:path>
            </a:pathLst>
          </a:custGeom>
          <a:solidFill>
            <a:srgbClr val="0070C0"/>
          </a:solidFill>
          <a:ln>
            <a:solidFill>
              <a:schemeClr val="tx1"/>
            </a:solidFill>
          </a:ln>
        </p:spPr>
        <p:txBody>
          <a:bodyPr vert="horz" wrap="square" lIns="76802" tIns="38401" rIns="76802" bIns="38401" numCol="1" anchor="t" anchorCtr="0" compatLnSpc="1">
            <a:prstTxWarp prst="textNoShape">
              <a:avLst/>
            </a:prstTxWarp>
          </a:bodyPr>
          <a:lstStyle/>
          <a:p>
            <a:pPr defTabSz="1024014"/>
            <a:endParaRPr lang="en-US" dirty="0">
              <a:solidFill>
                <a:srgbClr val="FFFFFF"/>
              </a:solidFill>
              <a:latin typeface="Open Sans Light"/>
            </a:endParaRPr>
          </a:p>
        </p:txBody>
      </p:sp>
      <p:sp>
        <p:nvSpPr>
          <p:cNvPr id="19" name="Oval 7">
            <a:extLst>
              <a:ext uri="{FF2B5EF4-FFF2-40B4-BE49-F238E27FC236}">
                <a16:creationId xmlns:a16="http://schemas.microsoft.com/office/drawing/2014/main" xmlns="" id="{64D0C24B-9D0C-48A9-8DC5-96988E50BC38}"/>
              </a:ext>
            </a:extLst>
          </p:cNvPr>
          <p:cNvSpPr/>
          <p:nvPr/>
        </p:nvSpPr>
        <p:spPr>
          <a:xfrm>
            <a:off x="5447929" y="1196752"/>
            <a:ext cx="1385387" cy="1007270"/>
          </a:xfrm>
          <a:prstGeom prst="ellipse">
            <a:avLst/>
          </a:prstGeom>
          <a:ln/>
        </p:spPr>
        <p:style>
          <a:lnRef idx="1">
            <a:schemeClr val="accent2"/>
          </a:lnRef>
          <a:fillRef idx="2">
            <a:schemeClr val="accent2"/>
          </a:fillRef>
          <a:effectRef idx="1">
            <a:schemeClr val="accent2"/>
          </a:effectRef>
          <a:fontRef idx="minor">
            <a:schemeClr val="dk1"/>
          </a:fontRef>
        </p:style>
        <p:txBody>
          <a:bodyPr wrap="none" lIns="162580" tIns="81290" rIns="162580" bIns="81290" rtlCol="0" anchor="ctr"/>
          <a:lstStyle/>
          <a:p>
            <a:pPr algn="ctr"/>
            <a:endParaRPr lang="en-US" sz="2100" b="1" dirty="0">
              <a:solidFill>
                <a:schemeClr val="bg1"/>
              </a:solidFill>
              <a:latin typeface="Arial" panose="020B0604020202020204" pitchFamily="34" charset="0"/>
              <a:cs typeface="Arial" panose="020B0604020202020204" pitchFamily="34" charset="0"/>
            </a:endParaRPr>
          </a:p>
        </p:txBody>
      </p:sp>
      <p:sp>
        <p:nvSpPr>
          <p:cNvPr id="21" name="Oval 7">
            <a:extLst>
              <a:ext uri="{FF2B5EF4-FFF2-40B4-BE49-F238E27FC236}">
                <a16:creationId xmlns:a16="http://schemas.microsoft.com/office/drawing/2014/main" xmlns="" id="{64D0C24B-9D0C-48A9-8DC5-96988E50BC38}"/>
              </a:ext>
            </a:extLst>
          </p:cNvPr>
          <p:cNvSpPr/>
          <p:nvPr/>
        </p:nvSpPr>
        <p:spPr>
          <a:xfrm>
            <a:off x="9360365" y="1700808"/>
            <a:ext cx="1385387" cy="1007270"/>
          </a:xfrm>
          <a:prstGeom prst="ellipse">
            <a:avLst/>
          </a:prstGeom>
          <a:ln/>
        </p:spPr>
        <p:style>
          <a:lnRef idx="1">
            <a:schemeClr val="accent3"/>
          </a:lnRef>
          <a:fillRef idx="2">
            <a:schemeClr val="accent3"/>
          </a:fillRef>
          <a:effectRef idx="1">
            <a:schemeClr val="accent3"/>
          </a:effectRef>
          <a:fontRef idx="minor">
            <a:schemeClr val="dk1"/>
          </a:fontRef>
        </p:style>
        <p:txBody>
          <a:bodyPr wrap="none" lIns="162580" tIns="81290" rIns="162580" bIns="81290" rtlCol="0" anchor="ctr"/>
          <a:lstStyle/>
          <a:p>
            <a:pPr algn="ctr"/>
            <a:r>
              <a:rPr lang="ru-RU" sz="2100" b="1" dirty="0" smtClean="0">
                <a:solidFill>
                  <a:schemeClr val="bg1"/>
                </a:solidFill>
                <a:latin typeface="Arial" panose="020B0604020202020204" pitchFamily="34" charset="0"/>
                <a:cs typeface="Arial" panose="020B0604020202020204" pitchFamily="34" charset="0"/>
              </a:rPr>
              <a:t>3</a:t>
            </a:r>
            <a:endParaRPr lang="en-US" sz="2100" b="1" dirty="0">
              <a:solidFill>
                <a:schemeClr val="bg1"/>
              </a:solidFill>
              <a:latin typeface="Arial" panose="020B0604020202020204" pitchFamily="34" charset="0"/>
              <a:cs typeface="Arial" panose="020B0604020202020204" pitchFamily="34" charset="0"/>
            </a:endParaRPr>
          </a:p>
        </p:txBody>
      </p:sp>
      <p:sp>
        <p:nvSpPr>
          <p:cNvPr id="25" name="Freeform 136"/>
          <p:cNvSpPr>
            <a:spLocks noEditPoints="1"/>
          </p:cNvSpPr>
          <p:nvPr/>
        </p:nvSpPr>
        <p:spPr bwMode="auto">
          <a:xfrm>
            <a:off x="10992544" y="404664"/>
            <a:ext cx="576064" cy="392486"/>
          </a:xfrm>
          <a:custGeom>
            <a:avLst/>
            <a:gdLst>
              <a:gd name="T0" fmla="*/ 100 w 616"/>
              <a:gd name="T1" fmla="*/ 285 h 509"/>
              <a:gd name="T2" fmla="*/ 323 w 616"/>
              <a:gd name="T3" fmla="*/ 422 h 509"/>
              <a:gd name="T4" fmla="*/ 323 w 616"/>
              <a:gd name="T5" fmla="*/ 278 h 509"/>
              <a:gd name="T6" fmla="*/ 114 w 616"/>
              <a:gd name="T7" fmla="*/ 292 h 509"/>
              <a:gd name="T8" fmla="*/ 612 w 616"/>
              <a:gd name="T9" fmla="*/ 188 h 509"/>
              <a:gd name="T10" fmla="*/ 555 w 616"/>
              <a:gd name="T11" fmla="*/ 4 h 509"/>
              <a:gd name="T12" fmla="*/ 554 w 616"/>
              <a:gd name="T13" fmla="*/ 3 h 509"/>
              <a:gd name="T14" fmla="*/ 553 w 616"/>
              <a:gd name="T15" fmla="*/ 1 h 509"/>
              <a:gd name="T16" fmla="*/ 551 w 616"/>
              <a:gd name="T17" fmla="*/ 1 h 509"/>
              <a:gd name="T18" fmla="*/ 549 w 616"/>
              <a:gd name="T19" fmla="*/ 0 h 509"/>
              <a:gd name="T20" fmla="*/ 308 w 616"/>
              <a:gd name="T21" fmla="*/ 0 h 509"/>
              <a:gd name="T22" fmla="*/ 147 w 616"/>
              <a:gd name="T23" fmla="*/ 0 h 509"/>
              <a:gd name="T24" fmla="*/ 66 w 616"/>
              <a:gd name="T25" fmla="*/ 0 h 509"/>
              <a:gd name="T26" fmla="*/ 64 w 616"/>
              <a:gd name="T27" fmla="*/ 1 h 509"/>
              <a:gd name="T28" fmla="*/ 62 w 616"/>
              <a:gd name="T29" fmla="*/ 2 h 509"/>
              <a:gd name="T30" fmla="*/ 61 w 616"/>
              <a:gd name="T31" fmla="*/ 4 h 509"/>
              <a:gd name="T32" fmla="*/ 60 w 616"/>
              <a:gd name="T33" fmla="*/ 5 h 509"/>
              <a:gd name="T34" fmla="*/ 27 w 616"/>
              <a:gd name="T35" fmla="*/ 242 h 509"/>
              <a:gd name="T36" fmla="*/ 582 w 616"/>
              <a:gd name="T37" fmla="*/ 509 h 509"/>
              <a:gd name="T38" fmla="*/ 606 w 616"/>
              <a:gd name="T39" fmla="*/ 229 h 509"/>
              <a:gd name="T40" fmla="*/ 464 w 616"/>
              <a:gd name="T41" fmla="*/ 232 h 509"/>
              <a:gd name="T42" fmla="*/ 463 w 616"/>
              <a:gd name="T43" fmla="*/ 14 h 509"/>
              <a:gd name="T44" fmla="*/ 391 w 616"/>
              <a:gd name="T45" fmla="*/ 219 h 509"/>
              <a:gd name="T46" fmla="*/ 315 w 616"/>
              <a:gd name="T47" fmla="*/ 14 h 509"/>
              <a:gd name="T48" fmla="*/ 391 w 616"/>
              <a:gd name="T49" fmla="*/ 219 h 509"/>
              <a:gd name="T50" fmla="*/ 257 w 616"/>
              <a:gd name="T51" fmla="*/ 232 h 509"/>
              <a:gd name="T52" fmla="*/ 234 w 616"/>
              <a:gd name="T53" fmla="*/ 14 h 509"/>
              <a:gd name="T54" fmla="*/ 117 w 616"/>
              <a:gd name="T55" fmla="*/ 192 h 509"/>
              <a:gd name="T56" fmla="*/ 202 w 616"/>
              <a:gd name="T57" fmla="*/ 190 h 509"/>
              <a:gd name="T58" fmla="*/ 117 w 616"/>
              <a:gd name="T59" fmla="*/ 192 h 509"/>
              <a:gd name="T60" fmla="*/ 72 w 616"/>
              <a:gd name="T61" fmla="*/ 14 h 509"/>
              <a:gd name="T62" fmla="*/ 48 w 616"/>
              <a:gd name="T63" fmla="*/ 232 h 509"/>
              <a:gd name="T64" fmla="*/ 392 w 616"/>
              <a:gd name="T65" fmla="*/ 495 h 509"/>
              <a:gd name="T66" fmla="*/ 503 w 616"/>
              <a:gd name="T67" fmla="*/ 495 h 509"/>
              <a:gd name="T68" fmla="*/ 517 w 616"/>
              <a:gd name="T69" fmla="*/ 285 h 509"/>
              <a:gd name="T70" fmla="*/ 378 w 616"/>
              <a:gd name="T71" fmla="*/ 285 h 509"/>
              <a:gd name="T72" fmla="*/ 41 w 616"/>
              <a:gd name="T73" fmla="*/ 246 h 509"/>
              <a:gd name="T74" fmla="*/ 113 w 616"/>
              <a:gd name="T75" fmla="*/ 229 h 509"/>
              <a:gd name="T76" fmla="*/ 215 w 616"/>
              <a:gd name="T77" fmla="*/ 229 h 509"/>
              <a:gd name="T78" fmla="*/ 308 w 616"/>
              <a:gd name="T79" fmla="*/ 217 h 509"/>
              <a:gd name="T80" fmla="*/ 410 w 616"/>
              <a:gd name="T81" fmla="*/ 217 h 509"/>
              <a:gd name="T82" fmla="*/ 511 w 616"/>
              <a:gd name="T83" fmla="*/ 217 h 509"/>
              <a:gd name="T84" fmla="*/ 575 w 616"/>
              <a:gd name="T85" fmla="*/ 495 h 509"/>
              <a:gd name="T86" fmla="*/ 513 w 616"/>
              <a:gd name="T87" fmla="*/ 189 h 509"/>
              <a:gd name="T88" fmla="*/ 598 w 616"/>
              <a:gd name="T89" fmla="*/ 1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6" h="509">
                <a:moveTo>
                  <a:pt x="323" y="278"/>
                </a:moveTo>
                <a:cubicBezTo>
                  <a:pt x="107" y="278"/>
                  <a:pt x="107" y="278"/>
                  <a:pt x="107" y="278"/>
                </a:cubicBezTo>
                <a:cubicBezTo>
                  <a:pt x="104" y="278"/>
                  <a:pt x="100" y="282"/>
                  <a:pt x="100" y="285"/>
                </a:cubicBezTo>
                <a:cubicBezTo>
                  <a:pt x="100" y="415"/>
                  <a:pt x="100" y="415"/>
                  <a:pt x="100" y="415"/>
                </a:cubicBezTo>
                <a:cubicBezTo>
                  <a:pt x="100" y="419"/>
                  <a:pt x="104" y="422"/>
                  <a:pt x="107" y="422"/>
                </a:cubicBezTo>
                <a:cubicBezTo>
                  <a:pt x="323" y="422"/>
                  <a:pt x="323" y="422"/>
                  <a:pt x="323" y="422"/>
                </a:cubicBezTo>
                <a:cubicBezTo>
                  <a:pt x="327" y="422"/>
                  <a:pt x="330" y="419"/>
                  <a:pt x="330" y="415"/>
                </a:cubicBezTo>
                <a:cubicBezTo>
                  <a:pt x="330" y="285"/>
                  <a:pt x="330" y="285"/>
                  <a:pt x="330" y="285"/>
                </a:cubicBezTo>
                <a:cubicBezTo>
                  <a:pt x="330" y="282"/>
                  <a:pt x="327" y="278"/>
                  <a:pt x="323" y="278"/>
                </a:cubicBezTo>
                <a:close/>
                <a:moveTo>
                  <a:pt x="316" y="408"/>
                </a:moveTo>
                <a:cubicBezTo>
                  <a:pt x="114" y="408"/>
                  <a:pt x="114" y="408"/>
                  <a:pt x="114" y="408"/>
                </a:cubicBezTo>
                <a:cubicBezTo>
                  <a:pt x="114" y="292"/>
                  <a:pt x="114" y="292"/>
                  <a:pt x="114" y="292"/>
                </a:cubicBezTo>
                <a:cubicBezTo>
                  <a:pt x="316" y="292"/>
                  <a:pt x="316" y="292"/>
                  <a:pt x="316" y="292"/>
                </a:cubicBezTo>
                <a:lnTo>
                  <a:pt x="316" y="408"/>
                </a:lnTo>
                <a:close/>
                <a:moveTo>
                  <a:pt x="612" y="188"/>
                </a:moveTo>
                <a:cubicBezTo>
                  <a:pt x="556" y="5"/>
                  <a:pt x="556" y="5"/>
                  <a:pt x="556" y="5"/>
                </a:cubicBezTo>
                <a:cubicBezTo>
                  <a:pt x="556" y="5"/>
                  <a:pt x="556" y="5"/>
                  <a:pt x="556" y="5"/>
                </a:cubicBezTo>
                <a:cubicBezTo>
                  <a:pt x="556" y="5"/>
                  <a:pt x="555" y="4"/>
                  <a:pt x="555" y="4"/>
                </a:cubicBezTo>
                <a:cubicBezTo>
                  <a:pt x="555" y="4"/>
                  <a:pt x="555" y="4"/>
                  <a:pt x="555" y="4"/>
                </a:cubicBezTo>
                <a:cubicBezTo>
                  <a:pt x="555" y="3"/>
                  <a:pt x="555" y="3"/>
                  <a:pt x="555" y="3"/>
                </a:cubicBezTo>
                <a:cubicBezTo>
                  <a:pt x="555" y="3"/>
                  <a:pt x="554" y="3"/>
                  <a:pt x="554" y="3"/>
                </a:cubicBezTo>
                <a:cubicBezTo>
                  <a:pt x="554" y="2"/>
                  <a:pt x="554" y="2"/>
                  <a:pt x="554" y="2"/>
                </a:cubicBezTo>
                <a:cubicBezTo>
                  <a:pt x="554" y="2"/>
                  <a:pt x="553" y="2"/>
                  <a:pt x="553" y="2"/>
                </a:cubicBezTo>
                <a:cubicBezTo>
                  <a:pt x="553" y="2"/>
                  <a:pt x="553" y="1"/>
                  <a:pt x="553" y="1"/>
                </a:cubicBezTo>
                <a:cubicBezTo>
                  <a:pt x="552" y="1"/>
                  <a:pt x="552" y="1"/>
                  <a:pt x="552" y="1"/>
                </a:cubicBezTo>
                <a:cubicBezTo>
                  <a:pt x="552" y="1"/>
                  <a:pt x="552" y="1"/>
                  <a:pt x="551" y="1"/>
                </a:cubicBezTo>
                <a:cubicBezTo>
                  <a:pt x="551" y="1"/>
                  <a:pt x="551" y="1"/>
                  <a:pt x="551" y="1"/>
                </a:cubicBezTo>
                <a:cubicBezTo>
                  <a:pt x="551" y="0"/>
                  <a:pt x="550" y="0"/>
                  <a:pt x="550" y="0"/>
                </a:cubicBezTo>
                <a:cubicBezTo>
                  <a:pt x="550" y="0"/>
                  <a:pt x="550" y="0"/>
                  <a:pt x="549" y="0"/>
                </a:cubicBezTo>
                <a:cubicBezTo>
                  <a:pt x="549" y="0"/>
                  <a:pt x="549" y="0"/>
                  <a:pt x="549" y="0"/>
                </a:cubicBezTo>
                <a:cubicBezTo>
                  <a:pt x="469" y="0"/>
                  <a:pt x="469" y="0"/>
                  <a:pt x="469" y="0"/>
                </a:cubicBezTo>
                <a:cubicBezTo>
                  <a:pt x="469" y="0"/>
                  <a:pt x="469" y="0"/>
                  <a:pt x="469" y="0"/>
                </a:cubicBezTo>
                <a:cubicBezTo>
                  <a:pt x="308" y="0"/>
                  <a:pt x="308" y="0"/>
                  <a:pt x="308" y="0"/>
                </a:cubicBezTo>
                <a:cubicBezTo>
                  <a:pt x="308" y="0"/>
                  <a:pt x="308" y="0"/>
                  <a:pt x="308" y="0"/>
                </a:cubicBezTo>
                <a:cubicBezTo>
                  <a:pt x="147" y="0"/>
                  <a:pt x="147" y="0"/>
                  <a:pt x="147" y="0"/>
                </a:cubicBezTo>
                <a:cubicBezTo>
                  <a:pt x="147" y="0"/>
                  <a:pt x="147" y="0"/>
                  <a:pt x="147" y="0"/>
                </a:cubicBezTo>
                <a:cubicBezTo>
                  <a:pt x="67" y="0"/>
                  <a:pt x="67" y="0"/>
                  <a:pt x="67" y="0"/>
                </a:cubicBezTo>
                <a:cubicBezTo>
                  <a:pt x="67" y="0"/>
                  <a:pt x="67" y="0"/>
                  <a:pt x="67" y="0"/>
                </a:cubicBezTo>
                <a:cubicBezTo>
                  <a:pt x="67" y="0"/>
                  <a:pt x="66" y="0"/>
                  <a:pt x="66" y="0"/>
                </a:cubicBezTo>
                <a:cubicBezTo>
                  <a:pt x="66" y="0"/>
                  <a:pt x="66" y="0"/>
                  <a:pt x="65" y="1"/>
                </a:cubicBezTo>
                <a:cubicBezTo>
                  <a:pt x="65" y="1"/>
                  <a:pt x="65" y="1"/>
                  <a:pt x="65" y="1"/>
                </a:cubicBezTo>
                <a:cubicBezTo>
                  <a:pt x="65" y="1"/>
                  <a:pt x="64" y="1"/>
                  <a:pt x="64" y="1"/>
                </a:cubicBezTo>
                <a:cubicBezTo>
                  <a:pt x="64" y="1"/>
                  <a:pt x="64" y="1"/>
                  <a:pt x="64" y="1"/>
                </a:cubicBezTo>
                <a:cubicBezTo>
                  <a:pt x="63" y="1"/>
                  <a:pt x="63" y="2"/>
                  <a:pt x="63" y="2"/>
                </a:cubicBezTo>
                <a:cubicBezTo>
                  <a:pt x="63" y="2"/>
                  <a:pt x="63" y="2"/>
                  <a:pt x="62" y="2"/>
                </a:cubicBezTo>
                <a:cubicBezTo>
                  <a:pt x="62" y="2"/>
                  <a:pt x="62" y="2"/>
                  <a:pt x="62" y="3"/>
                </a:cubicBezTo>
                <a:cubicBezTo>
                  <a:pt x="62" y="3"/>
                  <a:pt x="62" y="3"/>
                  <a:pt x="62" y="3"/>
                </a:cubicBezTo>
                <a:cubicBezTo>
                  <a:pt x="61" y="3"/>
                  <a:pt x="61" y="3"/>
                  <a:pt x="61" y="4"/>
                </a:cubicBezTo>
                <a:cubicBezTo>
                  <a:pt x="61" y="4"/>
                  <a:pt x="61" y="4"/>
                  <a:pt x="61" y="4"/>
                </a:cubicBezTo>
                <a:cubicBezTo>
                  <a:pt x="61" y="4"/>
                  <a:pt x="61" y="5"/>
                  <a:pt x="61" y="5"/>
                </a:cubicBezTo>
                <a:cubicBezTo>
                  <a:pt x="61" y="5"/>
                  <a:pt x="60" y="5"/>
                  <a:pt x="60" y="5"/>
                </a:cubicBezTo>
                <a:cubicBezTo>
                  <a:pt x="5" y="188"/>
                  <a:pt x="5" y="188"/>
                  <a:pt x="5" y="188"/>
                </a:cubicBezTo>
                <a:cubicBezTo>
                  <a:pt x="0" y="203"/>
                  <a:pt x="2" y="218"/>
                  <a:pt x="10" y="229"/>
                </a:cubicBezTo>
                <a:cubicBezTo>
                  <a:pt x="15" y="235"/>
                  <a:pt x="20" y="239"/>
                  <a:pt x="27" y="242"/>
                </a:cubicBezTo>
                <a:cubicBezTo>
                  <a:pt x="27" y="502"/>
                  <a:pt x="27" y="502"/>
                  <a:pt x="27" y="502"/>
                </a:cubicBezTo>
                <a:cubicBezTo>
                  <a:pt x="27" y="506"/>
                  <a:pt x="30" y="509"/>
                  <a:pt x="34" y="509"/>
                </a:cubicBezTo>
                <a:cubicBezTo>
                  <a:pt x="582" y="509"/>
                  <a:pt x="582" y="509"/>
                  <a:pt x="582" y="509"/>
                </a:cubicBezTo>
                <a:cubicBezTo>
                  <a:pt x="586" y="509"/>
                  <a:pt x="589" y="506"/>
                  <a:pt x="589" y="502"/>
                </a:cubicBezTo>
                <a:cubicBezTo>
                  <a:pt x="589" y="242"/>
                  <a:pt x="589" y="242"/>
                  <a:pt x="589" y="242"/>
                </a:cubicBezTo>
                <a:cubicBezTo>
                  <a:pt x="596" y="239"/>
                  <a:pt x="602" y="235"/>
                  <a:pt x="606" y="229"/>
                </a:cubicBezTo>
                <a:cubicBezTo>
                  <a:pt x="614" y="218"/>
                  <a:pt x="616" y="203"/>
                  <a:pt x="612" y="188"/>
                </a:cubicBezTo>
                <a:close/>
                <a:moveTo>
                  <a:pt x="493" y="220"/>
                </a:moveTo>
                <a:cubicBezTo>
                  <a:pt x="486" y="228"/>
                  <a:pt x="476" y="232"/>
                  <a:pt x="464" y="232"/>
                </a:cubicBezTo>
                <a:cubicBezTo>
                  <a:pt x="439" y="232"/>
                  <a:pt x="417" y="213"/>
                  <a:pt x="414" y="190"/>
                </a:cubicBezTo>
                <a:cubicBezTo>
                  <a:pt x="396" y="14"/>
                  <a:pt x="396" y="14"/>
                  <a:pt x="396" y="14"/>
                </a:cubicBezTo>
                <a:cubicBezTo>
                  <a:pt x="463" y="14"/>
                  <a:pt x="463" y="14"/>
                  <a:pt x="463" y="14"/>
                </a:cubicBezTo>
                <a:cubicBezTo>
                  <a:pt x="499" y="192"/>
                  <a:pt x="499" y="192"/>
                  <a:pt x="499" y="192"/>
                </a:cubicBezTo>
                <a:cubicBezTo>
                  <a:pt x="501" y="202"/>
                  <a:pt x="499" y="212"/>
                  <a:pt x="493" y="220"/>
                </a:cubicBezTo>
                <a:close/>
                <a:moveTo>
                  <a:pt x="391" y="219"/>
                </a:moveTo>
                <a:cubicBezTo>
                  <a:pt x="383" y="228"/>
                  <a:pt x="373" y="232"/>
                  <a:pt x="360" y="232"/>
                </a:cubicBezTo>
                <a:cubicBezTo>
                  <a:pt x="336" y="232"/>
                  <a:pt x="315" y="213"/>
                  <a:pt x="315" y="190"/>
                </a:cubicBezTo>
                <a:cubicBezTo>
                  <a:pt x="315" y="14"/>
                  <a:pt x="315" y="14"/>
                  <a:pt x="315" y="14"/>
                </a:cubicBezTo>
                <a:cubicBezTo>
                  <a:pt x="382" y="14"/>
                  <a:pt x="382" y="14"/>
                  <a:pt x="382" y="14"/>
                </a:cubicBezTo>
                <a:cubicBezTo>
                  <a:pt x="400" y="191"/>
                  <a:pt x="400" y="191"/>
                  <a:pt x="400" y="191"/>
                </a:cubicBezTo>
                <a:cubicBezTo>
                  <a:pt x="401" y="201"/>
                  <a:pt x="398" y="211"/>
                  <a:pt x="391" y="219"/>
                </a:cubicBezTo>
                <a:close/>
                <a:moveTo>
                  <a:pt x="301" y="190"/>
                </a:moveTo>
                <a:cubicBezTo>
                  <a:pt x="301" y="201"/>
                  <a:pt x="297" y="212"/>
                  <a:pt x="288" y="220"/>
                </a:cubicBezTo>
                <a:cubicBezTo>
                  <a:pt x="280" y="228"/>
                  <a:pt x="269" y="232"/>
                  <a:pt x="257" y="232"/>
                </a:cubicBezTo>
                <a:cubicBezTo>
                  <a:pt x="244" y="232"/>
                  <a:pt x="233" y="228"/>
                  <a:pt x="226" y="219"/>
                </a:cubicBezTo>
                <a:cubicBezTo>
                  <a:pt x="219" y="211"/>
                  <a:pt x="216" y="201"/>
                  <a:pt x="217" y="191"/>
                </a:cubicBezTo>
                <a:cubicBezTo>
                  <a:pt x="234" y="14"/>
                  <a:pt x="234" y="14"/>
                  <a:pt x="234" y="14"/>
                </a:cubicBezTo>
                <a:cubicBezTo>
                  <a:pt x="301" y="14"/>
                  <a:pt x="301" y="14"/>
                  <a:pt x="301" y="14"/>
                </a:cubicBezTo>
                <a:lnTo>
                  <a:pt x="301" y="190"/>
                </a:lnTo>
                <a:close/>
                <a:moveTo>
                  <a:pt x="117" y="192"/>
                </a:moveTo>
                <a:cubicBezTo>
                  <a:pt x="153" y="14"/>
                  <a:pt x="153" y="14"/>
                  <a:pt x="153" y="14"/>
                </a:cubicBezTo>
                <a:cubicBezTo>
                  <a:pt x="220" y="14"/>
                  <a:pt x="220" y="14"/>
                  <a:pt x="220" y="14"/>
                </a:cubicBezTo>
                <a:cubicBezTo>
                  <a:pt x="202" y="190"/>
                  <a:pt x="202" y="190"/>
                  <a:pt x="202" y="190"/>
                </a:cubicBezTo>
                <a:cubicBezTo>
                  <a:pt x="200" y="213"/>
                  <a:pt x="177" y="232"/>
                  <a:pt x="152" y="232"/>
                </a:cubicBezTo>
                <a:cubicBezTo>
                  <a:pt x="140" y="232"/>
                  <a:pt x="130" y="228"/>
                  <a:pt x="123" y="220"/>
                </a:cubicBezTo>
                <a:cubicBezTo>
                  <a:pt x="117" y="212"/>
                  <a:pt x="115" y="202"/>
                  <a:pt x="117" y="192"/>
                </a:cubicBezTo>
                <a:close/>
                <a:moveTo>
                  <a:pt x="22" y="220"/>
                </a:moveTo>
                <a:cubicBezTo>
                  <a:pt x="16" y="213"/>
                  <a:pt x="15" y="203"/>
                  <a:pt x="18" y="192"/>
                </a:cubicBezTo>
                <a:cubicBezTo>
                  <a:pt x="72" y="14"/>
                  <a:pt x="72" y="14"/>
                  <a:pt x="72" y="14"/>
                </a:cubicBezTo>
                <a:cubicBezTo>
                  <a:pt x="139" y="14"/>
                  <a:pt x="139" y="14"/>
                  <a:pt x="139" y="14"/>
                </a:cubicBezTo>
                <a:cubicBezTo>
                  <a:pt x="103" y="189"/>
                  <a:pt x="103" y="189"/>
                  <a:pt x="103" y="189"/>
                </a:cubicBezTo>
                <a:cubicBezTo>
                  <a:pt x="99" y="212"/>
                  <a:pt x="73" y="232"/>
                  <a:pt x="48" y="232"/>
                </a:cubicBezTo>
                <a:cubicBezTo>
                  <a:pt x="37" y="232"/>
                  <a:pt x="27" y="228"/>
                  <a:pt x="22" y="220"/>
                </a:cubicBezTo>
                <a:close/>
                <a:moveTo>
                  <a:pt x="503" y="495"/>
                </a:moveTo>
                <a:cubicBezTo>
                  <a:pt x="392" y="495"/>
                  <a:pt x="392" y="495"/>
                  <a:pt x="392" y="495"/>
                </a:cubicBezTo>
                <a:cubicBezTo>
                  <a:pt x="392" y="292"/>
                  <a:pt x="392" y="292"/>
                  <a:pt x="392" y="292"/>
                </a:cubicBezTo>
                <a:cubicBezTo>
                  <a:pt x="503" y="292"/>
                  <a:pt x="503" y="292"/>
                  <a:pt x="503" y="292"/>
                </a:cubicBezTo>
                <a:lnTo>
                  <a:pt x="503" y="495"/>
                </a:lnTo>
                <a:close/>
                <a:moveTo>
                  <a:pt x="575" y="495"/>
                </a:moveTo>
                <a:cubicBezTo>
                  <a:pt x="517" y="495"/>
                  <a:pt x="517" y="495"/>
                  <a:pt x="517" y="495"/>
                </a:cubicBezTo>
                <a:cubicBezTo>
                  <a:pt x="517" y="285"/>
                  <a:pt x="517" y="285"/>
                  <a:pt x="517" y="285"/>
                </a:cubicBezTo>
                <a:cubicBezTo>
                  <a:pt x="517" y="282"/>
                  <a:pt x="514" y="278"/>
                  <a:pt x="510" y="278"/>
                </a:cubicBezTo>
                <a:cubicBezTo>
                  <a:pt x="385" y="278"/>
                  <a:pt x="385" y="278"/>
                  <a:pt x="385" y="278"/>
                </a:cubicBezTo>
                <a:cubicBezTo>
                  <a:pt x="381" y="278"/>
                  <a:pt x="378" y="282"/>
                  <a:pt x="378" y="285"/>
                </a:cubicBezTo>
                <a:cubicBezTo>
                  <a:pt x="378" y="495"/>
                  <a:pt x="378" y="495"/>
                  <a:pt x="378" y="495"/>
                </a:cubicBezTo>
                <a:cubicBezTo>
                  <a:pt x="41" y="495"/>
                  <a:pt x="41" y="495"/>
                  <a:pt x="41" y="495"/>
                </a:cubicBezTo>
                <a:cubicBezTo>
                  <a:pt x="41" y="246"/>
                  <a:pt x="41" y="246"/>
                  <a:pt x="41" y="246"/>
                </a:cubicBezTo>
                <a:cubicBezTo>
                  <a:pt x="43" y="246"/>
                  <a:pt x="46" y="246"/>
                  <a:pt x="48" y="246"/>
                </a:cubicBezTo>
                <a:cubicBezTo>
                  <a:pt x="71" y="246"/>
                  <a:pt x="92" y="234"/>
                  <a:pt x="106" y="217"/>
                </a:cubicBezTo>
                <a:cubicBezTo>
                  <a:pt x="107" y="221"/>
                  <a:pt x="110" y="225"/>
                  <a:pt x="113" y="229"/>
                </a:cubicBezTo>
                <a:cubicBezTo>
                  <a:pt x="122" y="240"/>
                  <a:pt x="136" y="246"/>
                  <a:pt x="152" y="246"/>
                </a:cubicBezTo>
                <a:cubicBezTo>
                  <a:pt x="175" y="246"/>
                  <a:pt x="196" y="234"/>
                  <a:pt x="207" y="216"/>
                </a:cubicBezTo>
                <a:cubicBezTo>
                  <a:pt x="209" y="221"/>
                  <a:pt x="212" y="225"/>
                  <a:pt x="215" y="229"/>
                </a:cubicBezTo>
                <a:cubicBezTo>
                  <a:pt x="226" y="240"/>
                  <a:pt x="241" y="246"/>
                  <a:pt x="257" y="246"/>
                </a:cubicBezTo>
                <a:cubicBezTo>
                  <a:pt x="272" y="246"/>
                  <a:pt x="287" y="240"/>
                  <a:pt x="298" y="230"/>
                </a:cubicBezTo>
                <a:cubicBezTo>
                  <a:pt x="302" y="226"/>
                  <a:pt x="306" y="221"/>
                  <a:pt x="308" y="217"/>
                </a:cubicBezTo>
                <a:cubicBezTo>
                  <a:pt x="318" y="234"/>
                  <a:pt x="338" y="246"/>
                  <a:pt x="360" y="246"/>
                </a:cubicBezTo>
                <a:cubicBezTo>
                  <a:pt x="376" y="246"/>
                  <a:pt x="391" y="240"/>
                  <a:pt x="401" y="229"/>
                </a:cubicBezTo>
                <a:cubicBezTo>
                  <a:pt x="405" y="225"/>
                  <a:pt x="407" y="221"/>
                  <a:pt x="410" y="217"/>
                </a:cubicBezTo>
                <a:cubicBezTo>
                  <a:pt x="421" y="234"/>
                  <a:pt x="442" y="246"/>
                  <a:pt x="464" y="246"/>
                </a:cubicBezTo>
                <a:cubicBezTo>
                  <a:pt x="480" y="246"/>
                  <a:pt x="495" y="240"/>
                  <a:pt x="504" y="229"/>
                </a:cubicBezTo>
                <a:cubicBezTo>
                  <a:pt x="507" y="225"/>
                  <a:pt x="509" y="221"/>
                  <a:pt x="511" y="217"/>
                </a:cubicBezTo>
                <a:cubicBezTo>
                  <a:pt x="524" y="234"/>
                  <a:pt x="546" y="246"/>
                  <a:pt x="568" y="246"/>
                </a:cubicBezTo>
                <a:cubicBezTo>
                  <a:pt x="570" y="246"/>
                  <a:pt x="573" y="246"/>
                  <a:pt x="575" y="246"/>
                </a:cubicBezTo>
                <a:lnTo>
                  <a:pt x="575" y="495"/>
                </a:lnTo>
                <a:close/>
                <a:moveTo>
                  <a:pt x="595" y="220"/>
                </a:moveTo>
                <a:cubicBezTo>
                  <a:pt x="589" y="228"/>
                  <a:pt x="579" y="232"/>
                  <a:pt x="568" y="232"/>
                </a:cubicBezTo>
                <a:cubicBezTo>
                  <a:pt x="543" y="232"/>
                  <a:pt x="518" y="212"/>
                  <a:pt x="513" y="189"/>
                </a:cubicBezTo>
                <a:cubicBezTo>
                  <a:pt x="477" y="14"/>
                  <a:pt x="477" y="14"/>
                  <a:pt x="477" y="14"/>
                </a:cubicBezTo>
                <a:cubicBezTo>
                  <a:pt x="544" y="14"/>
                  <a:pt x="544" y="14"/>
                  <a:pt x="544" y="14"/>
                </a:cubicBezTo>
                <a:cubicBezTo>
                  <a:pt x="598" y="192"/>
                  <a:pt x="598" y="192"/>
                  <a:pt x="598" y="192"/>
                </a:cubicBezTo>
                <a:cubicBezTo>
                  <a:pt x="601" y="203"/>
                  <a:pt x="600" y="213"/>
                  <a:pt x="595" y="220"/>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grpSp>
        <p:nvGrpSpPr>
          <p:cNvPr id="4" name="Group 9253"/>
          <p:cNvGrpSpPr/>
          <p:nvPr/>
        </p:nvGrpSpPr>
        <p:grpSpPr>
          <a:xfrm>
            <a:off x="1583500" y="1700808"/>
            <a:ext cx="1344149" cy="1080120"/>
            <a:chOff x="4556125" y="2476500"/>
            <a:chExt cx="949325" cy="949325"/>
          </a:xfrm>
          <a:solidFill>
            <a:srgbClr val="0070C0"/>
          </a:solidFill>
        </p:grpSpPr>
        <p:sp>
          <p:nvSpPr>
            <p:cNvPr id="22" name="Oval 8"/>
            <p:cNvSpPr>
              <a:spLocks noChangeArrowheads="1"/>
            </p:cNvSpPr>
            <p:nvPr/>
          </p:nvSpPr>
          <p:spPr bwMode="auto">
            <a:xfrm>
              <a:off x="4556125" y="2476500"/>
              <a:ext cx="949325" cy="949325"/>
            </a:xfrm>
            <a:prstGeom prst="ellipse">
              <a:avLst/>
            </a:prstGeom>
            <a:ln/>
          </p:spPr>
          <p:style>
            <a:lnRef idx="1">
              <a:schemeClr val="accent1"/>
            </a:lnRef>
            <a:fillRef idx="2">
              <a:schemeClr val="accent1"/>
            </a:fillRef>
            <a:effectRef idx="1">
              <a:schemeClr val="accent1"/>
            </a:effectRef>
            <a:fontRef idx="minor">
              <a:schemeClr val="dk1"/>
            </a:fontRef>
          </p:style>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sp>
          <p:nvSpPr>
            <p:cNvPr id="23" name="Freeform 21"/>
            <p:cNvSpPr>
              <a:spLocks noEditPoints="1"/>
            </p:cNvSpPr>
            <p:nvPr/>
          </p:nvSpPr>
          <p:spPr bwMode="auto">
            <a:xfrm>
              <a:off x="4768850" y="2697163"/>
              <a:ext cx="523875" cy="508000"/>
            </a:xfrm>
            <a:custGeom>
              <a:avLst/>
              <a:gdLst>
                <a:gd name="T0" fmla="*/ 537 w 587"/>
                <a:gd name="T1" fmla="*/ 74 h 569"/>
                <a:gd name="T2" fmla="*/ 530 w 587"/>
                <a:gd name="T3" fmla="*/ 0 h 569"/>
                <a:gd name="T4" fmla="*/ 293 w 587"/>
                <a:gd name="T5" fmla="*/ 71 h 569"/>
                <a:gd name="T6" fmla="*/ 56 w 587"/>
                <a:gd name="T7" fmla="*/ 0 h 569"/>
                <a:gd name="T8" fmla="*/ 49 w 587"/>
                <a:gd name="T9" fmla="*/ 74 h 569"/>
                <a:gd name="T10" fmla="*/ 0 w 587"/>
                <a:gd name="T11" fmla="*/ 102 h 569"/>
                <a:gd name="T12" fmla="*/ 28 w 587"/>
                <a:gd name="T13" fmla="*/ 537 h 569"/>
                <a:gd name="T14" fmla="*/ 293 w 587"/>
                <a:gd name="T15" fmla="*/ 569 h 569"/>
                <a:gd name="T16" fmla="*/ 558 w 587"/>
                <a:gd name="T17" fmla="*/ 537 h 569"/>
                <a:gd name="T18" fmla="*/ 587 w 587"/>
                <a:gd name="T19" fmla="*/ 102 h 569"/>
                <a:gd name="T20" fmla="*/ 523 w 587"/>
                <a:gd name="T21" fmla="*/ 14 h 569"/>
                <a:gd name="T22" fmla="*/ 516 w 587"/>
                <a:gd name="T23" fmla="*/ 439 h 569"/>
                <a:gd name="T24" fmla="*/ 300 w 587"/>
                <a:gd name="T25" fmla="*/ 83 h 569"/>
                <a:gd name="T26" fmla="*/ 523 w 587"/>
                <a:gd name="T27" fmla="*/ 14 h 569"/>
                <a:gd name="T28" fmla="*/ 71 w 587"/>
                <a:gd name="T29" fmla="*/ 14 h 569"/>
                <a:gd name="T30" fmla="*/ 286 w 587"/>
                <a:gd name="T31" fmla="*/ 479 h 569"/>
                <a:gd name="T32" fmla="*/ 63 w 587"/>
                <a:gd name="T33" fmla="*/ 439 h 569"/>
                <a:gd name="T34" fmla="*/ 573 w 587"/>
                <a:gd name="T35" fmla="*/ 508 h 569"/>
                <a:gd name="T36" fmla="*/ 353 w 587"/>
                <a:gd name="T37" fmla="*/ 523 h 569"/>
                <a:gd name="T38" fmla="*/ 293 w 587"/>
                <a:gd name="T39" fmla="*/ 555 h 569"/>
                <a:gd name="T40" fmla="*/ 234 w 587"/>
                <a:gd name="T41" fmla="*/ 523 h 569"/>
                <a:gd name="T42" fmla="*/ 14 w 587"/>
                <a:gd name="T43" fmla="*/ 508 h 569"/>
                <a:gd name="T44" fmla="*/ 28 w 587"/>
                <a:gd name="T45" fmla="*/ 88 h 569"/>
                <a:gd name="T46" fmla="*/ 49 w 587"/>
                <a:gd name="T47" fmla="*/ 446 h 569"/>
                <a:gd name="T48" fmla="*/ 71 w 587"/>
                <a:gd name="T49" fmla="*/ 453 h 569"/>
                <a:gd name="T50" fmla="*/ 289 w 587"/>
                <a:gd name="T51" fmla="*/ 498 h 569"/>
                <a:gd name="T52" fmla="*/ 291 w 587"/>
                <a:gd name="T53" fmla="*/ 498 h 569"/>
                <a:gd name="T54" fmla="*/ 293 w 587"/>
                <a:gd name="T55" fmla="*/ 499 h 569"/>
                <a:gd name="T56" fmla="*/ 296 w 587"/>
                <a:gd name="T57" fmla="*/ 498 h 569"/>
                <a:gd name="T58" fmla="*/ 297 w 587"/>
                <a:gd name="T59" fmla="*/ 498 h 569"/>
                <a:gd name="T60" fmla="*/ 516 w 587"/>
                <a:gd name="T61" fmla="*/ 453 h 569"/>
                <a:gd name="T62" fmla="*/ 537 w 587"/>
                <a:gd name="T63" fmla="*/ 446 h 569"/>
                <a:gd name="T64" fmla="*/ 558 w 587"/>
                <a:gd name="T65" fmla="*/ 88 h 569"/>
                <a:gd name="T66" fmla="*/ 573 w 587"/>
                <a:gd name="T67" fmla="*/ 50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7" h="569">
                  <a:moveTo>
                    <a:pt x="558" y="74"/>
                  </a:moveTo>
                  <a:cubicBezTo>
                    <a:pt x="537" y="74"/>
                    <a:pt x="537" y="74"/>
                    <a:pt x="537" y="74"/>
                  </a:cubicBezTo>
                  <a:cubicBezTo>
                    <a:pt x="537" y="7"/>
                    <a:pt x="537" y="7"/>
                    <a:pt x="537" y="7"/>
                  </a:cubicBezTo>
                  <a:cubicBezTo>
                    <a:pt x="537" y="3"/>
                    <a:pt x="534" y="0"/>
                    <a:pt x="530" y="0"/>
                  </a:cubicBezTo>
                  <a:cubicBezTo>
                    <a:pt x="516" y="0"/>
                    <a:pt x="516" y="0"/>
                    <a:pt x="516" y="0"/>
                  </a:cubicBezTo>
                  <a:cubicBezTo>
                    <a:pt x="462" y="0"/>
                    <a:pt x="364" y="0"/>
                    <a:pt x="293" y="71"/>
                  </a:cubicBezTo>
                  <a:cubicBezTo>
                    <a:pt x="222" y="0"/>
                    <a:pt x="124" y="0"/>
                    <a:pt x="71" y="0"/>
                  </a:cubicBezTo>
                  <a:cubicBezTo>
                    <a:pt x="56" y="0"/>
                    <a:pt x="56" y="0"/>
                    <a:pt x="56" y="0"/>
                  </a:cubicBezTo>
                  <a:cubicBezTo>
                    <a:pt x="52" y="0"/>
                    <a:pt x="49" y="3"/>
                    <a:pt x="49" y="7"/>
                  </a:cubicBezTo>
                  <a:cubicBezTo>
                    <a:pt x="49" y="74"/>
                    <a:pt x="49" y="74"/>
                    <a:pt x="49" y="74"/>
                  </a:cubicBezTo>
                  <a:cubicBezTo>
                    <a:pt x="28" y="74"/>
                    <a:pt x="28" y="74"/>
                    <a:pt x="28" y="74"/>
                  </a:cubicBezTo>
                  <a:cubicBezTo>
                    <a:pt x="12" y="74"/>
                    <a:pt x="0" y="86"/>
                    <a:pt x="0" y="102"/>
                  </a:cubicBezTo>
                  <a:cubicBezTo>
                    <a:pt x="0" y="508"/>
                    <a:pt x="0" y="508"/>
                    <a:pt x="0" y="508"/>
                  </a:cubicBezTo>
                  <a:cubicBezTo>
                    <a:pt x="0" y="524"/>
                    <a:pt x="12" y="537"/>
                    <a:pt x="28" y="537"/>
                  </a:cubicBezTo>
                  <a:cubicBezTo>
                    <a:pt x="230" y="537"/>
                    <a:pt x="230" y="537"/>
                    <a:pt x="230" y="537"/>
                  </a:cubicBezTo>
                  <a:cubicBezTo>
                    <a:pt x="242" y="556"/>
                    <a:pt x="267" y="569"/>
                    <a:pt x="293" y="569"/>
                  </a:cubicBezTo>
                  <a:cubicBezTo>
                    <a:pt x="320" y="569"/>
                    <a:pt x="344" y="556"/>
                    <a:pt x="357" y="537"/>
                  </a:cubicBezTo>
                  <a:cubicBezTo>
                    <a:pt x="558" y="537"/>
                    <a:pt x="558" y="537"/>
                    <a:pt x="558" y="537"/>
                  </a:cubicBezTo>
                  <a:cubicBezTo>
                    <a:pt x="574" y="537"/>
                    <a:pt x="587" y="524"/>
                    <a:pt x="587" y="508"/>
                  </a:cubicBezTo>
                  <a:cubicBezTo>
                    <a:pt x="587" y="102"/>
                    <a:pt x="587" y="102"/>
                    <a:pt x="587" y="102"/>
                  </a:cubicBezTo>
                  <a:cubicBezTo>
                    <a:pt x="587" y="86"/>
                    <a:pt x="574" y="74"/>
                    <a:pt x="558" y="74"/>
                  </a:cubicBezTo>
                  <a:close/>
                  <a:moveTo>
                    <a:pt x="523" y="14"/>
                  </a:moveTo>
                  <a:cubicBezTo>
                    <a:pt x="523" y="439"/>
                    <a:pt x="523" y="439"/>
                    <a:pt x="523" y="439"/>
                  </a:cubicBezTo>
                  <a:cubicBezTo>
                    <a:pt x="516" y="439"/>
                    <a:pt x="516" y="439"/>
                    <a:pt x="516" y="439"/>
                  </a:cubicBezTo>
                  <a:cubicBezTo>
                    <a:pt x="464" y="439"/>
                    <a:pt x="370" y="439"/>
                    <a:pt x="300" y="479"/>
                  </a:cubicBezTo>
                  <a:cubicBezTo>
                    <a:pt x="300" y="83"/>
                    <a:pt x="300" y="83"/>
                    <a:pt x="300" y="83"/>
                  </a:cubicBezTo>
                  <a:cubicBezTo>
                    <a:pt x="367" y="14"/>
                    <a:pt x="463" y="14"/>
                    <a:pt x="516" y="14"/>
                  </a:cubicBezTo>
                  <a:lnTo>
                    <a:pt x="523" y="14"/>
                  </a:lnTo>
                  <a:close/>
                  <a:moveTo>
                    <a:pt x="63" y="14"/>
                  </a:moveTo>
                  <a:cubicBezTo>
                    <a:pt x="71" y="14"/>
                    <a:pt x="71" y="14"/>
                    <a:pt x="71" y="14"/>
                  </a:cubicBezTo>
                  <a:cubicBezTo>
                    <a:pt x="123" y="14"/>
                    <a:pt x="219" y="14"/>
                    <a:pt x="286" y="83"/>
                  </a:cubicBezTo>
                  <a:cubicBezTo>
                    <a:pt x="286" y="479"/>
                    <a:pt x="286" y="479"/>
                    <a:pt x="286" y="479"/>
                  </a:cubicBezTo>
                  <a:cubicBezTo>
                    <a:pt x="216" y="439"/>
                    <a:pt x="122" y="439"/>
                    <a:pt x="71" y="439"/>
                  </a:cubicBezTo>
                  <a:cubicBezTo>
                    <a:pt x="63" y="439"/>
                    <a:pt x="63" y="439"/>
                    <a:pt x="63" y="439"/>
                  </a:cubicBezTo>
                  <a:lnTo>
                    <a:pt x="63" y="14"/>
                  </a:lnTo>
                  <a:close/>
                  <a:moveTo>
                    <a:pt x="573" y="508"/>
                  </a:moveTo>
                  <a:cubicBezTo>
                    <a:pt x="573" y="516"/>
                    <a:pt x="566" y="523"/>
                    <a:pt x="558" y="523"/>
                  </a:cubicBezTo>
                  <a:cubicBezTo>
                    <a:pt x="353" y="523"/>
                    <a:pt x="353" y="523"/>
                    <a:pt x="353" y="523"/>
                  </a:cubicBezTo>
                  <a:cubicBezTo>
                    <a:pt x="350" y="523"/>
                    <a:pt x="348" y="524"/>
                    <a:pt x="346" y="526"/>
                  </a:cubicBezTo>
                  <a:cubicBezTo>
                    <a:pt x="337" y="544"/>
                    <a:pt x="316" y="555"/>
                    <a:pt x="293" y="555"/>
                  </a:cubicBezTo>
                  <a:cubicBezTo>
                    <a:pt x="270" y="555"/>
                    <a:pt x="249" y="544"/>
                    <a:pt x="240" y="526"/>
                  </a:cubicBezTo>
                  <a:cubicBezTo>
                    <a:pt x="239" y="524"/>
                    <a:pt x="236" y="523"/>
                    <a:pt x="234" y="523"/>
                  </a:cubicBezTo>
                  <a:cubicBezTo>
                    <a:pt x="28" y="523"/>
                    <a:pt x="28" y="523"/>
                    <a:pt x="28" y="523"/>
                  </a:cubicBezTo>
                  <a:cubicBezTo>
                    <a:pt x="20" y="523"/>
                    <a:pt x="14" y="516"/>
                    <a:pt x="14" y="508"/>
                  </a:cubicBezTo>
                  <a:cubicBezTo>
                    <a:pt x="14" y="102"/>
                    <a:pt x="14" y="102"/>
                    <a:pt x="14" y="102"/>
                  </a:cubicBezTo>
                  <a:cubicBezTo>
                    <a:pt x="14" y="94"/>
                    <a:pt x="20" y="88"/>
                    <a:pt x="28" y="88"/>
                  </a:cubicBezTo>
                  <a:cubicBezTo>
                    <a:pt x="49" y="88"/>
                    <a:pt x="49" y="88"/>
                    <a:pt x="49" y="88"/>
                  </a:cubicBezTo>
                  <a:cubicBezTo>
                    <a:pt x="49" y="446"/>
                    <a:pt x="49" y="446"/>
                    <a:pt x="49" y="446"/>
                  </a:cubicBezTo>
                  <a:cubicBezTo>
                    <a:pt x="49" y="450"/>
                    <a:pt x="52" y="453"/>
                    <a:pt x="56" y="453"/>
                  </a:cubicBezTo>
                  <a:cubicBezTo>
                    <a:pt x="71" y="453"/>
                    <a:pt x="71" y="453"/>
                    <a:pt x="71" y="453"/>
                  </a:cubicBezTo>
                  <a:cubicBezTo>
                    <a:pt x="123" y="453"/>
                    <a:pt x="222" y="453"/>
                    <a:pt x="289" y="498"/>
                  </a:cubicBezTo>
                  <a:cubicBezTo>
                    <a:pt x="289" y="498"/>
                    <a:pt x="289" y="498"/>
                    <a:pt x="289" y="498"/>
                  </a:cubicBezTo>
                  <a:cubicBezTo>
                    <a:pt x="290" y="498"/>
                    <a:pt x="290" y="498"/>
                    <a:pt x="290" y="498"/>
                  </a:cubicBezTo>
                  <a:cubicBezTo>
                    <a:pt x="290" y="498"/>
                    <a:pt x="290" y="498"/>
                    <a:pt x="291" y="498"/>
                  </a:cubicBezTo>
                  <a:cubicBezTo>
                    <a:pt x="291" y="498"/>
                    <a:pt x="291" y="499"/>
                    <a:pt x="291" y="499"/>
                  </a:cubicBezTo>
                  <a:cubicBezTo>
                    <a:pt x="292" y="499"/>
                    <a:pt x="292" y="499"/>
                    <a:pt x="293" y="499"/>
                  </a:cubicBezTo>
                  <a:cubicBezTo>
                    <a:pt x="294" y="499"/>
                    <a:pt x="294" y="499"/>
                    <a:pt x="295" y="499"/>
                  </a:cubicBezTo>
                  <a:cubicBezTo>
                    <a:pt x="295" y="499"/>
                    <a:pt x="295" y="498"/>
                    <a:pt x="296" y="498"/>
                  </a:cubicBezTo>
                  <a:cubicBezTo>
                    <a:pt x="296" y="498"/>
                    <a:pt x="296" y="498"/>
                    <a:pt x="296" y="498"/>
                  </a:cubicBezTo>
                  <a:cubicBezTo>
                    <a:pt x="297" y="498"/>
                    <a:pt x="297" y="498"/>
                    <a:pt x="297" y="498"/>
                  </a:cubicBezTo>
                  <a:cubicBezTo>
                    <a:pt x="297" y="498"/>
                    <a:pt x="297" y="498"/>
                    <a:pt x="297" y="498"/>
                  </a:cubicBezTo>
                  <a:cubicBezTo>
                    <a:pt x="364" y="453"/>
                    <a:pt x="463" y="453"/>
                    <a:pt x="516" y="453"/>
                  </a:cubicBezTo>
                  <a:cubicBezTo>
                    <a:pt x="530" y="453"/>
                    <a:pt x="530" y="453"/>
                    <a:pt x="530" y="453"/>
                  </a:cubicBezTo>
                  <a:cubicBezTo>
                    <a:pt x="534" y="453"/>
                    <a:pt x="537" y="450"/>
                    <a:pt x="537" y="446"/>
                  </a:cubicBezTo>
                  <a:cubicBezTo>
                    <a:pt x="537" y="88"/>
                    <a:pt x="537" y="88"/>
                    <a:pt x="537" y="88"/>
                  </a:cubicBezTo>
                  <a:cubicBezTo>
                    <a:pt x="558" y="88"/>
                    <a:pt x="558" y="88"/>
                    <a:pt x="558" y="88"/>
                  </a:cubicBezTo>
                  <a:cubicBezTo>
                    <a:pt x="566" y="88"/>
                    <a:pt x="573" y="94"/>
                    <a:pt x="573" y="102"/>
                  </a:cubicBezTo>
                  <a:lnTo>
                    <a:pt x="573" y="508"/>
                  </a:lnTo>
                  <a:close/>
                </a:path>
              </a:pathLst>
            </a:custGeom>
            <a:grp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grpSp>
      <p:sp>
        <p:nvSpPr>
          <p:cNvPr id="26" name="Freeform 42"/>
          <p:cNvSpPr>
            <a:spLocks noEditPoints="1"/>
          </p:cNvSpPr>
          <p:nvPr/>
        </p:nvSpPr>
        <p:spPr bwMode="auto">
          <a:xfrm>
            <a:off x="9552384" y="1844824"/>
            <a:ext cx="1056117" cy="792088"/>
          </a:xfrm>
          <a:custGeom>
            <a:avLst/>
            <a:gdLst>
              <a:gd name="T0" fmla="*/ 122 w 419"/>
              <a:gd name="T1" fmla="*/ 141 h 491"/>
              <a:gd name="T2" fmla="*/ 156 w 419"/>
              <a:gd name="T3" fmla="*/ 239 h 491"/>
              <a:gd name="T4" fmla="*/ 169 w 419"/>
              <a:gd name="T5" fmla="*/ 276 h 491"/>
              <a:gd name="T6" fmla="*/ 194 w 419"/>
              <a:gd name="T7" fmla="*/ 293 h 491"/>
              <a:gd name="T8" fmla="*/ 220 w 419"/>
              <a:gd name="T9" fmla="*/ 276 h 491"/>
              <a:gd name="T10" fmla="*/ 233 w 419"/>
              <a:gd name="T11" fmla="*/ 239 h 491"/>
              <a:gd name="T12" fmla="*/ 266 w 419"/>
              <a:gd name="T13" fmla="*/ 141 h 491"/>
              <a:gd name="T14" fmla="*/ 194 w 419"/>
              <a:gd name="T15" fmla="*/ 283 h 491"/>
              <a:gd name="T16" fmla="*/ 207 w 419"/>
              <a:gd name="T17" fmla="*/ 276 h 491"/>
              <a:gd name="T18" fmla="*/ 223 w 419"/>
              <a:gd name="T19" fmla="*/ 263 h 491"/>
              <a:gd name="T20" fmla="*/ 169 w 419"/>
              <a:gd name="T21" fmla="*/ 266 h 491"/>
              <a:gd name="T22" fmla="*/ 165 w 419"/>
              <a:gd name="T23" fmla="*/ 244 h 491"/>
              <a:gd name="T24" fmla="*/ 223 w 419"/>
              <a:gd name="T25" fmla="*/ 263 h 491"/>
              <a:gd name="T26" fmla="*/ 223 w 419"/>
              <a:gd name="T27" fmla="*/ 235 h 491"/>
              <a:gd name="T28" fmla="*/ 199 w 419"/>
              <a:gd name="T29" fmla="*/ 168 h 491"/>
              <a:gd name="T30" fmla="*/ 221 w 419"/>
              <a:gd name="T31" fmla="*/ 134 h 491"/>
              <a:gd name="T32" fmla="*/ 194 w 419"/>
              <a:gd name="T33" fmla="*/ 159 h 491"/>
              <a:gd name="T34" fmla="*/ 168 w 419"/>
              <a:gd name="T35" fmla="*/ 134 h 491"/>
              <a:gd name="T36" fmla="*/ 190 w 419"/>
              <a:gd name="T37" fmla="*/ 168 h 491"/>
              <a:gd name="T38" fmla="*/ 165 w 419"/>
              <a:gd name="T39" fmla="*/ 235 h 491"/>
              <a:gd name="T40" fmla="*/ 132 w 419"/>
              <a:gd name="T41" fmla="*/ 141 h 491"/>
              <a:gd name="T42" fmla="*/ 257 w 419"/>
              <a:gd name="T43" fmla="*/ 141 h 491"/>
              <a:gd name="T44" fmla="*/ 407 w 419"/>
              <a:gd name="T45" fmla="*/ 250 h 491"/>
              <a:gd name="T46" fmla="*/ 374 w 419"/>
              <a:gd name="T47" fmla="*/ 183 h 491"/>
              <a:gd name="T48" fmla="*/ 374 w 419"/>
              <a:gd name="T49" fmla="*/ 118 h 491"/>
              <a:gd name="T50" fmla="*/ 193 w 419"/>
              <a:gd name="T51" fmla="*/ 0 h 491"/>
              <a:gd name="T52" fmla="*/ 61 w 419"/>
              <a:gd name="T53" fmla="*/ 288 h 491"/>
              <a:gd name="T54" fmla="*/ 72 w 419"/>
              <a:gd name="T55" fmla="*/ 454 h 491"/>
              <a:gd name="T56" fmla="*/ 197 w 419"/>
              <a:gd name="T57" fmla="*/ 491 h 491"/>
              <a:gd name="T58" fmla="*/ 259 w 419"/>
              <a:gd name="T59" fmla="*/ 480 h 491"/>
              <a:gd name="T60" fmla="*/ 345 w 419"/>
              <a:gd name="T61" fmla="*/ 413 h 491"/>
              <a:gd name="T62" fmla="*/ 378 w 419"/>
              <a:gd name="T63" fmla="*/ 391 h 491"/>
              <a:gd name="T64" fmla="*/ 378 w 419"/>
              <a:gd name="T65" fmla="*/ 360 h 491"/>
              <a:gd name="T66" fmla="*/ 388 w 419"/>
              <a:gd name="T67" fmla="*/ 339 h 491"/>
              <a:gd name="T68" fmla="*/ 394 w 419"/>
              <a:gd name="T69" fmla="*/ 319 h 491"/>
              <a:gd name="T70" fmla="*/ 390 w 419"/>
              <a:gd name="T71" fmla="*/ 304 h 491"/>
              <a:gd name="T72" fmla="*/ 409 w 419"/>
              <a:gd name="T73" fmla="*/ 289 h 491"/>
              <a:gd name="T74" fmla="*/ 407 w 419"/>
              <a:gd name="T75" fmla="*/ 250 h 491"/>
              <a:gd name="T76" fmla="*/ 385 w 419"/>
              <a:gd name="T77" fmla="*/ 286 h 491"/>
              <a:gd name="T78" fmla="*/ 380 w 419"/>
              <a:gd name="T79" fmla="*/ 307 h 491"/>
              <a:gd name="T80" fmla="*/ 385 w 419"/>
              <a:gd name="T81" fmla="*/ 317 h 491"/>
              <a:gd name="T82" fmla="*/ 376 w 419"/>
              <a:gd name="T83" fmla="*/ 331 h 491"/>
              <a:gd name="T84" fmla="*/ 375 w 419"/>
              <a:gd name="T85" fmla="*/ 344 h 491"/>
              <a:gd name="T86" fmla="*/ 369 w 419"/>
              <a:gd name="T87" fmla="*/ 365 h 491"/>
              <a:gd name="T88" fmla="*/ 347 w 419"/>
              <a:gd name="T89" fmla="*/ 404 h 491"/>
              <a:gd name="T90" fmla="*/ 261 w 419"/>
              <a:gd name="T91" fmla="*/ 386 h 491"/>
              <a:gd name="T92" fmla="*/ 250 w 419"/>
              <a:gd name="T93" fmla="*/ 476 h 491"/>
              <a:gd name="T94" fmla="*/ 89 w 419"/>
              <a:gd name="T95" fmla="*/ 307 h 491"/>
              <a:gd name="T96" fmla="*/ 9 w 419"/>
              <a:gd name="T97" fmla="*/ 167 h 491"/>
              <a:gd name="T98" fmla="*/ 193 w 419"/>
              <a:gd name="T99" fmla="*/ 9 h 491"/>
              <a:gd name="T100" fmla="*/ 365 w 419"/>
              <a:gd name="T101" fmla="*/ 120 h 491"/>
              <a:gd name="T102" fmla="*/ 365 w 419"/>
              <a:gd name="T103" fmla="*/ 180 h 491"/>
              <a:gd name="T104" fmla="*/ 399 w 419"/>
              <a:gd name="T105" fmla="*/ 255 h 491"/>
              <a:gd name="T106" fmla="*/ 405 w 419"/>
              <a:gd name="T107" fmla="*/ 28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9" h="491">
                <a:moveTo>
                  <a:pt x="194" y="69"/>
                </a:moveTo>
                <a:cubicBezTo>
                  <a:pt x="155" y="69"/>
                  <a:pt x="122" y="101"/>
                  <a:pt x="122" y="141"/>
                </a:cubicBezTo>
                <a:cubicBezTo>
                  <a:pt x="122" y="161"/>
                  <a:pt x="130" y="180"/>
                  <a:pt x="144" y="195"/>
                </a:cubicBezTo>
                <a:cubicBezTo>
                  <a:pt x="148" y="199"/>
                  <a:pt x="156" y="210"/>
                  <a:pt x="156" y="239"/>
                </a:cubicBezTo>
                <a:cubicBezTo>
                  <a:pt x="156" y="263"/>
                  <a:pt x="156" y="263"/>
                  <a:pt x="156" y="263"/>
                </a:cubicBezTo>
                <a:cubicBezTo>
                  <a:pt x="156" y="270"/>
                  <a:pt x="162" y="276"/>
                  <a:pt x="169" y="276"/>
                </a:cubicBezTo>
                <a:cubicBezTo>
                  <a:pt x="172" y="276"/>
                  <a:pt x="172" y="276"/>
                  <a:pt x="172" y="276"/>
                </a:cubicBezTo>
                <a:cubicBezTo>
                  <a:pt x="174" y="285"/>
                  <a:pt x="183" y="293"/>
                  <a:pt x="194" y="293"/>
                </a:cubicBezTo>
                <a:cubicBezTo>
                  <a:pt x="205" y="293"/>
                  <a:pt x="214" y="285"/>
                  <a:pt x="217" y="276"/>
                </a:cubicBezTo>
                <a:cubicBezTo>
                  <a:pt x="220" y="276"/>
                  <a:pt x="220" y="276"/>
                  <a:pt x="220" y="276"/>
                </a:cubicBezTo>
                <a:cubicBezTo>
                  <a:pt x="227" y="276"/>
                  <a:pt x="233" y="270"/>
                  <a:pt x="233" y="263"/>
                </a:cubicBezTo>
                <a:cubicBezTo>
                  <a:pt x="233" y="239"/>
                  <a:pt x="233" y="239"/>
                  <a:pt x="233" y="239"/>
                </a:cubicBezTo>
                <a:cubicBezTo>
                  <a:pt x="233" y="210"/>
                  <a:pt x="241" y="199"/>
                  <a:pt x="244" y="195"/>
                </a:cubicBezTo>
                <a:cubicBezTo>
                  <a:pt x="258" y="180"/>
                  <a:pt x="266" y="161"/>
                  <a:pt x="266" y="141"/>
                </a:cubicBezTo>
                <a:cubicBezTo>
                  <a:pt x="266" y="101"/>
                  <a:pt x="234" y="69"/>
                  <a:pt x="194" y="69"/>
                </a:cubicBezTo>
                <a:close/>
                <a:moveTo>
                  <a:pt x="194" y="283"/>
                </a:moveTo>
                <a:cubicBezTo>
                  <a:pt x="189" y="283"/>
                  <a:pt x="184" y="280"/>
                  <a:pt x="182" y="276"/>
                </a:cubicBezTo>
                <a:cubicBezTo>
                  <a:pt x="207" y="276"/>
                  <a:pt x="207" y="276"/>
                  <a:pt x="207" y="276"/>
                </a:cubicBezTo>
                <a:cubicBezTo>
                  <a:pt x="205" y="280"/>
                  <a:pt x="200" y="283"/>
                  <a:pt x="194" y="283"/>
                </a:cubicBezTo>
                <a:close/>
                <a:moveTo>
                  <a:pt x="223" y="263"/>
                </a:moveTo>
                <a:cubicBezTo>
                  <a:pt x="223" y="265"/>
                  <a:pt x="222" y="266"/>
                  <a:pt x="220" y="266"/>
                </a:cubicBezTo>
                <a:cubicBezTo>
                  <a:pt x="169" y="266"/>
                  <a:pt x="169" y="266"/>
                  <a:pt x="169" y="266"/>
                </a:cubicBezTo>
                <a:cubicBezTo>
                  <a:pt x="167" y="266"/>
                  <a:pt x="165" y="265"/>
                  <a:pt x="165" y="263"/>
                </a:cubicBezTo>
                <a:cubicBezTo>
                  <a:pt x="165" y="244"/>
                  <a:pt x="165" y="244"/>
                  <a:pt x="165" y="244"/>
                </a:cubicBezTo>
                <a:cubicBezTo>
                  <a:pt x="223" y="244"/>
                  <a:pt x="223" y="244"/>
                  <a:pt x="223" y="244"/>
                </a:cubicBezTo>
                <a:lnTo>
                  <a:pt x="223" y="263"/>
                </a:lnTo>
                <a:close/>
                <a:moveTo>
                  <a:pt x="237" y="188"/>
                </a:moveTo>
                <a:cubicBezTo>
                  <a:pt x="232" y="194"/>
                  <a:pt x="224" y="207"/>
                  <a:pt x="223" y="235"/>
                </a:cubicBezTo>
                <a:cubicBezTo>
                  <a:pt x="199" y="235"/>
                  <a:pt x="199" y="235"/>
                  <a:pt x="199" y="235"/>
                </a:cubicBezTo>
                <a:cubicBezTo>
                  <a:pt x="199" y="168"/>
                  <a:pt x="199" y="168"/>
                  <a:pt x="199" y="168"/>
                </a:cubicBezTo>
                <a:cubicBezTo>
                  <a:pt x="218" y="165"/>
                  <a:pt x="224" y="141"/>
                  <a:pt x="224" y="140"/>
                </a:cubicBezTo>
                <a:cubicBezTo>
                  <a:pt x="225" y="137"/>
                  <a:pt x="223" y="135"/>
                  <a:pt x="221" y="134"/>
                </a:cubicBezTo>
                <a:cubicBezTo>
                  <a:pt x="218" y="133"/>
                  <a:pt x="216" y="135"/>
                  <a:pt x="215" y="137"/>
                </a:cubicBezTo>
                <a:cubicBezTo>
                  <a:pt x="215" y="138"/>
                  <a:pt x="210" y="159"/>
                  <a:pt x="194" y="159"/>
                </a:cubicBezTo>
                <a:cubicBezTo>
                  <a:pt x="179" y="159"/>
                  <a:pt x="173" y="138"/>
                  <a:pt x="173" y="137"/>
                </a:cubicBezTo>
                <a:cubicBezTo>
                  <a:pt x="173" y="135"/>
                  <a:pt x="170" y="133"/>
                  <a:pt x="168" y="134"/>
                </a:cubicBezTo>
                <a:cubicBezTo>
                  <a:pt x="165" y="135"/>
                  <a:pt x="164" y="137"/>
                  <a:pt x="164" y="140"/>
                </a:cubicBezTo>
                <a:cubicBezTo>
                  <a:pt x="165" y="141"/>
                  <a:pt x="170" y="165"/>
                  <a:pt x="190" y="168"/>
                </a:cubicBezTo>
                <a:cubicBezTo>
                  <a:pt x="190" y="235"/>
                  <a:pt x="190" y="235"/>
                  <a:pt x="190" y="235"/>
                </a:cubicBezTo>
                <a:cubicBezTo>
                  <a:pt x="165" y="235"/>
                  <a:pt x="165" y="235"/>
                  <a:pt x="165" y="235"/>
                </a:cubicBezTo>
                <a:cubicBezTo>
                  <a:pt x="164" y="207"/>
                  <a:pt x="156" y="194"/>
                  <a:pt x="151" y="188"/>
                </a:cubicBezTo>
                <a:cubicBezTo>
                  <a:pt x="139" y="176"/>
                  <a:pt x="132" y="158"/>
                  <a:pt x="132" y="141"/>
                </a:cubicBezTo>
                <a:cubicBezTo>
                  <a:pt x="132" y="107"/>
                  <a:pt x="160" y="79"/>
                  <a:pt x="194" y="79"/>
                </a:cubicBezTo>
                <a:cubicBezTo>
                  <a:pt x="229" y="79"/>
                  <a:pt x="257" y="107"/>
                  <a:pt x="257" y="141"/>
                </a:cubicBezTo>
                <a:cubicBezTo>
                  <a:pt x="257" y="158"/>
                  <a:pt x="250" y="176"/>
                  <a:pt x="237" y="188"/>
                </a:cubicBezTo>
                <a:close/>
                <a:moveTo>
                  <a:pt x="407" y="250"/>
                </a:moveTo>
                <a:cubicBezTo>
                  <a:pt x="395" y="232"/>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sp>
        <p:nvSpPr>
          <p:cNvPr id="27" name="Freeform 116"/>
          <p:cNvSpPr>
            <a:spLocks noEditPoints="1"/>
          </p:cNvSpPr>
          <p:nvPr/>
        </p:nvSpPr>
        <p:spPr bwMode="auto">
          <a:xfrm>
            <a:off x="5591944" y="1412776"/>
            <a:ext cx="1056117" cy="576064"/>
          </a:xfrm>
          <a:custGeom>
            <a:avLst/>
            <a:gdLst>
              <a:gd name="T0" fmla="*/ 566 w 641"/>
              <a:gd name="T1" fmla="*/ 533 h 653"/>
              <a:gd name="T2" fmla="*/ 525 w 641"/>
              <a:gd name="T3" fmla="*/ 323 h 653"/>
              <a:gd name="T4" fmla="*/ 439 w 641"/>
              <a:gd name="T5" fmla="*/ 267 h 653"/>
              <a:gd name="T6" fmla="*/ 381 w 641"/>
              <a:gd name="T7" fmla="*/ 61 h 653"/>
              <a:gd name="T8" fmla="*/ 259 w 641"/>
              <a:gd name="T9" fmla="*/ 61 h 653"/>
              <a:gd name="T10" fmla="*/ 202 w 641"/>
              <a:gd name="T11" fmla="*/ 267 h 653"/>
              <a:gd name="T12" fmla="*/ 115 w 641"/>
              <a:gd name="T13" fmla="*/ 323 h 653"/>
              <a:gd name="T14" fmla="*/ 74 w 641"/>
              <a:gd name="T15" fmla="*/ 533 h 653"/>
              <a:gd name="T16" fmla="*/ 0 w 641"/>
              <a:gd name="T17" fmla="*/ 592 h 653"/>
              <a:gd name="T18" fmla="*/ 122 w 641"/>
              <a:gd name="T19" fmla="*/ 592 h 653"/>
              <a:gd name="T20" fmla="*/ 162 w 641"/>
              <a:gd name="T21" fmla="*/ 382 h 653"/>
              <a:gd name="T22" fmla="*/ 188 w 641"/>
              <a:gd name="T23" fmla="*/ 382 h 653"/>
              <a:gd name="T24" fmla="*/ 173 w 641"/>
              <a:gd name="T25" fmla="*/ 592 h 653"/>
              <a:gd name="T26" fmla="*/ 295 w 641"/>
              <a:gd name="T27" fmla="*/ 592 h 653"/>
              <a:gd name="T28" fmla="*/ 233 w 641"/>
              <a:gd name="T29" fmla="*/ 531 h 653"/>
              <a:gd name="T30" fmla="*/ 237 w 641"/>
              <a:gd name="T31" fmla="*/ 323 h 653"/>
              <a:gd name="T32" fmla="*/ 294 w 641"/>
              <a:gd name="T33" fmla="*/ 116 h 653"/>
              <a:gd name="T34" fmla="*/ 346 w 641"/>
              <a:gd name="T35" fmla="*/ 116 h 653"/>
              <a:gd name="T36" fmla="*/ 404 w 641"/>
              <a:gd name="T37" fmla="*/ 323 h 653"/>
              <a:gd name="T38" fmla="*/ 408 w 641"/>
              <a:gd name="T39" fmla="*/ 531 h 653"/>
              <a:gd name="T40" fmla="*/ 346 w 641"/>
              <a:gd name="T41" fmla="*/ 592 h 653"/>
              <a:gd name="T42" fmla="*/ 468 w 641"/>
              <a:gd name="T43" fmla="*/ 592 h 653"/>
              <a:gd name="T44" fmla="*/ 452 w 641"/>
              <a:gd name="T45" fmla="*/ 382 h 653"/>
              <a:gd name="T46" fmla="*/ 478 w 641"/>
              <a:gd name="T47" fmla="*/ 382 h 653"/>
              <a:gd name="T48" fmla="*/ 519 w 641"/>
              <a:gd name="T49" fmla="*/ 592 h 653"/>
              <a:gd name="T50" fmla="*/ 641 w 641"/>
              <a:gd name="T51" fmla="*/ 592 h 653"/>
              <a:gd name="T52" fmla="*/ 108 w 641"/>
              <a:gd name="T53" fmla="*/ 592 h 653"/>
              <a:gd name="T54" fmla="*/ 14 w 641"/>
              <a:gd name="T55" fmla="*/ 592 h 653"/>
              <a:gd name="T56" fmla="*/ 108 w 641"/>
              <a:gd name="T57" fmla="*/ 592 h 653"/>
              <a:gd name="T58" fmla="*/ 234 w 641"/>
              <a:gd name="T59" fmla="*/ 639 h 653"/>
              <a:gd name="T60" fmla="*/ 234 w 641"/>
              <a:gd name="T61" fmla="*/ 545 h 653"/>
              <a:gd name="T62" fmla="*/ 223 w 641"/>
              <a:gd name="T63" fmla="*/ 323 h 653"/>
              <a:gd name="T64" fmla="*/ 129 w 641"/>
              <a:gd name="T65" fmla="*/ 323 h 653"/>
              <a:gd name="T66" fmla="*/ 223 w 641"/>
              <a:gd name="T67" fmla="*/ 323 h 653"/>
              <a:gd name="T68" fmla="*/ 320 w 641"/>
              <a:gd name="T69" fmla="*/ 14 h 653"/>
              <a:gd name="T70" fmla="*/ 320 w 641"/>
              <a:gd name="T71" fmla="*/ 108 h 653"/>
              <a:gd name="T72" fmla="*/ 454 w 641"/>
              <a:gd name="T73" fmla="*/ 592 h 653"/>
              <a:gd name="T74" fmla="*/ 360 w 641"/>
              <a:gd name="T75" fmla="*/ 592 h 653"/>
              <a:gd name="T76" fmla="*/ 454 w 641"/>
              <a:gd name="T77" fmla="*/ 592 h 653"/>
              <a:gd name="T78" fmla="*/ 464 w 641"/>
              <a:gd name="T79" fmla="*/ 276 h 653"/>
              <a:gd name="T80" fmla="*/ 464 w 641"/>
              <a:gd name="T81" fmla="*/ 369 h 653"/>
              <a:gd name="T82" fmla="*/ 580 w 641"/>
              <a:gd name="T83" fmla="*/ 639 h 653"/>
              <a:gd name="T84" fmla="*/ 580 w 641"/>
              <a:gd name="T85" fmla="*/ 545 h 653"/>
              <a:gd name="T86" fmla="*/ 580 w 641"/>
              <a:gd name="T87" fmla="*/ 63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1" h="653">
                <a:moveTo>
                  <a:pt x="580" y="531"/>
                </a:moveTo>
                <a:cubicBezTo>
                  <a:pt x="575" y="531"/>
                  <a:pt x="571" y="532"/>
                  <a:pt x="566" y="533"/>
                </a:cubicBezTo>
                <a:cubicBezTo>
                  <a:pt x="491" y="377"/>
                  <a:pt x="491" y="377"/>
                  <a:pt x="491" y="377"/>
                </a:cubicBezTo>
                <a:cubicBezTo>
                  <a:pt x="511" y="367"/>
                  <a:pt x="525" y="346"/>
                  <a:pt x="525" y="323"/>
                </a:cubicBezTo>
                <a:cubicBezTo>
                  <a:pt x="525" y="289"/>
                  <a:pt x="498" y="262"/>
                  <a:pt x="464" y="262"/>
                </a:cubicBezTo>
                <a:cubicBezTo>
                  <a:pt x="455" y="262"/>
                  <a:pt x="447" y="264"/>
                  <a:pt x="439" y="267"/>
                </a:cubicBezTo>
                <a:cubicBezTo>
                  <a:pt x="358" y="109"/>
                  <a:pt x="358" y="109"/>
                  <a:pt x="358" y="109"/>
                </a:cubicBezTo>
                <a:cubicBezTo>
                  <a:pt x="372" y="97"/>
                  <a:pt x="381" y="80"/>
                  <a:pt x="381" y="61"/>
                </a:cubicBezTo>
                <a:cubicBezTo>
                  <a:pt x="381" y="28"/>
                  <a:pt x="354" y="0"/>
                  <a:pt x="320" y="0"/>
                </a:cubicBezTo>
                <a:cubicBezTo>
                  <a:pt x="287" y="0"/>
                  <a:pt x="259" y="28"/>
                  <a:pt x="259" y="61"/>
                </a:cubicBezTo>
                <a:cubicBezTo>
                  <a:pt x="259" y="80"/>
                  <a:pt x="268" y="97"/>
                  <a:pt x="282" y="109"/>
                </a:cubicBezTo>
                <a:cubicBezTo>
                  <a:pt x="202" y="267"/>
                  <a:pt x="202" y="267"/>
                  <a:pt x="202" y="267"/>
                </a:cubicBezTo>
                <a:cubicBezTo>
                  <a:pt x="194" y="264"/>
                  <a:pt x="185" y="262"/>
                  <a:pt x="176" y="262"/>
                </a:cubicBezTo>
                <a:cubicBezTo>
                  <a:pt x="143" y="262"/>
                  <a:pt x="115" y="289"/>
                  <a:pt x="115" y="323"/>
                </a:cubicBezTo>
                <a:cubicBezTo>
                  <a:pt x="115" y="346"/>
                  <a:pt x="129" y="367"/>
                  <a:pt x="149" y="377"/>
                </a:cubicBezTo>
                <a:cubicBezTo>
                  <a:pt x="74" y="533"/>
                  <a:pt x="74" y="533"/>
                  <a:pt x="74" y="533"/>
                </a:cubicBezTo>
                <a:cubicBezTo>
                  <a:pt x="70" y="532"/>
                  <a:pt x="65" y="531"/>
                  <a:pt x="61" y="531"/>
                </a:cubicBezTo>
                <a:cubicBezTo>
                  <a:pt x="27" y="531"/>
                  <a:pt x="0" y="558"/>
                  <a:pt x="0" y="592"/>
                </a:cubicBezTo>
                <a:cubicBezTo>
                  <a:pt x="0" y="625"/>
                  <a:pt x="27" y="653"/>
                  <a:pt x="61" y="653"/>
                </a:cubicBezTo>
                <a:cubicBezTo>
                  <a:pt x="94" y="653"/>
                  <a:pt x="122" y="625"/>
                  <a:pt x="122" y="592"/>
                </a:cubicBezTo>
                <a:cubicBezTo>
                  <a:pt x="122" y="568"/>
                  <a:pt x="108" y="547"/>
                  <a:pt x="87" y="537"/>
                </a:cubicBezTo>
                <a:cubicBezTo>
                  <a:pt x="162" y="382"/>
                  <a:pt x="162" y="382"/>
                  <a:pt x="162" y="382"/>
                </a:cubicBezTo>
                <a:cubicBezTo>
                  <a:pt x="167" y="383"/>
                  <a:pt x="171" y="383"/>
                  <a:pt x="176" y="383"/>
                </a:cubicBezTo>
                <a:cubicBezTo>
                  <a:pt x="180" y="383"/>
                  <a:pt x="184" y="383"/>
                  <a:pt x="188" y="382"/>
                </a:cubicBezTo>
                <a:cubicBezTo>
                  <a:pt x="219" y="533"/>
                  <a:pt x="219" y="533"/>
                  <a:pt x="219" y="533"/>
                </a:cubicBezTo>
                <a:cubicBezTo>
                  <a:pt x="192" y="540"/>
                  <a:pt x="173" y="564"/>
                  <a:pt x="173" y="592"/>
                </a:cubicBezTo>
                <a:cubicBezTo>
                  <a:pt x="173" y="625"/>
                  <a:pt x="200" y="653"/>
                  <a:pt x="234" y="653"/>
                </a:cubicBezTo>
                <a:cubicBezTo>
                  <a:pt x="267" y="653"/>
                  <a:pt x="295" y="625"/>
                  <a:pt x="295" y="592"/>
                </a:cubicBezTo>
                <a:cubicBezTo>
                  <a:pt x="295" y="558"/>
                  <a:pt x="267" y="531"/>
                  <a:pt x="234" y="531"/>
                </a:cubicBezTo>
                <a:cubicBezTo>
                  <a:pt x="233" y="531"/>
                  <a:pt x="233" y="531"/>
                  <a:pt x="233" y="531"/>
                </a:cubicBezTo>
                <a:cubicBezTo>
                  <a:pt x="202" y="378"/>
                  <a:pt x="202" y="378"/>
                  <a:pt x="202" y="378"/>
                </a:cubicBezTo>
                <a:cubicBezTo>
                  <a:pt x="222" y="368"/>
                  <a:pt x="237" y="347"/>
                  <a:pt x="237" y="323"/>
                </a:cubicBezTo>
                <a:cubicBezTo>
                  <a:pt x="237" y="303"/>
                  <a:pt x="228" y="286"/>
                  <a:pt x="213" y="275"/>
                </a:cubicBezTo>
                <a:cubicBezTo>
                  <a:pt x="294" y="116"/>
                  <a:pt x="294" y="116"/>
                  <a:pt x="294" y="116"/>
                </a:cubicBezTo>
                <a:cubicBezTo>
                  <a:pt x="302" y="120"/>
                  <a:pt x="311" y="122"/>
                  <a:pt x="320" y="122"/>
                </a:cubicBezTo>
                <a:cubicBezTo>
                  <a:pt x="330" y="122"/>
                  <a:pt x="338" y="120"/>
                  <a:pt x="346" y="116"/>
                </a:cubicBezTo>
                <a:cubicBezTo>
                  <a:pt x="427" y="275"/>
                  <a:pt x="427" y="275"/>
                  <a:pt x="427" y="275"/>
                </a:cubicBezTo>
                <a:cubicBezTo>
                  <a:pt x="413" y="286"/>
                  <a:pt x="404" y="303"/>
                  <a:pt x="404" y="323"/>
                </a:cubicBezTo>
                <a:cubicBezTo>
                  <a:pt x="404" y="347"/>
                  <a:pt x="418" y="368"/>
                  <a:pt x="439" y="378"/>
                </a:cubicBezTo>
                <a:cubicBezTo>
                  <a:pt x="408" y="531"/>
                  <a:pt x="408" y="531"/>
                  <a:pt x="408" y="531"/>
                </a:cubicBezTo>
                <a:cubicBezTo>
                  <a:pt x="408" y="531"/>
                  <a:pt x="407" y="531"/>
                  <a:pt x="407" y="531"/>
                </a:cubicBezTo>
                <a:cubicBezTo>
                  <a:pt x="373" y="531"/>
                  <a:pt x="346" y="558"/>
                  <a:pt x="346" y="592"/>
                </a:cubicBezTo>
                <a:cubicBezTo>
                  <a:pt x="346" y="625"/>
                  <a:pt x="373" y="653"/>
                  <a:pt x="407" y="653"/>
                </a:cubicBezTo>
                <a:cubicBezTo>
                  <a:pt x="440" y="653"/>
                  <a:pt x="468" y="625"/>
                  <a:pt x="468" y="592"/>
                </a:cubicBezTo>
                <a:cubicBezTo>
                  <a:pt x="468" y="564"/>
                  <a:pt x="448" y="540"/>
                  <a:pt x="422" y="533"/>
                </a:cubicBezTo>
                <a:cubicBezTo>
                  <a:pt x="452" y="382"/>
                  <a:pt x="452" y="382"/>
                  <a:pt x="452" y="382"/>
                </a:cubicBezTo>
                <a:cubicBezTo>
                  <a:pt x="456" y="383"/>
                  <a:pt x="460" y="383"/>
                  <a:pt x="464" y="383"/>
                </a:cubicBezTo>
                <a:cubicBezTo>
                  <a:pt x="469" y="383"/>
                  <a:pt x="474" y="383"/>
                  <a:pt x="478" y="382"/>
                </a:cubicBezTo>
                <a:cubicBezTo>
                  <a:pt x="553" y="537"/>
                  <a:pt x="553" y="537"/>
                  <a:pt x="553" y="537"/>
                </a:cubicBezTo>
                <a:cubicBezTo>
                  <a:pt x="533" y="547"/>
                  <a:pt x="519" y="568"/>
                  <a:pt x="519" y="592"/>
                </a:cubicBezTo>
                <a:cubicBezTo>
                  <a:pt x="519" y="625"/>
                  <a:pt x="546" y="653"/>
                  <a:pt x="580" y="653"/>
                </a:cubicBezTo>
                <a:cubicBezTo>
                  <a:pt x="613" y="653"/>
                  <a:pt x="641" y="625"/>
                  <a:pt x="641" y="592"/>
                </a:cubicBezTo>
                <a:cubicBezTo>
                  <a:pt x="641" y="558"/>
                  <a:pt x="613" y="531"/>
                  <a:pt x="580" y="531"/>
                </a:cubicBezTo>
                <a:close/>
                <a:moveTo>
                  <a:pt x="108" y="592"/>
                </a:moveTo>
                <a:cubicBezTo>
                  <a:pt x="108" y="618"/>
                  <a:pt x="87" y="639"/>
                  <a:pt x="61" y="639"/>
                </a:cubicBezTo>
                <a:cubicBezTo>
                  <a:pt x="35" y="639"/>
                  <a:pt x="14" y="618"/>
                  <a:pt x="14" y="592"/>
                </a:cubicBezTo>
                <a:cubicBezTo>
                  <a:pt x="14" y="566"/>
                  <a:pt x="35" y="545"/>
                  <a:pt x="61" y="545"/>
                </a:cubicBezTo>
                <a:cubicBezTo>
                  <a:pt x="87" y="545"/>
                  <a:pt x="108" y="566"/>
                  <a:pt x="108" y="592"/>
                </a:cubicBezTo>
                <a:close/>
                <a:moveTo>
                  <a:pt x="281" y="592"/>
                </a:moveTo>
                <a:cubicBezTo>
                  <a:pt x="281" y="618"/>
                  <a:pt x="260" y="639"/>
                  <a:pt x="234" y="639"/>
                </a:cubicBezTo>
                <a:cubicBezTo>
                  <a:pt x="208" y="639"/>
                  <a:pt x="187" y="618"/>
                  <a:pt x="187" y="592"/>
                </a:cubicBezTo>
                <a:cubicBezTo>
                  <a:pt x="187" y="566"/>
                  <a:pt x="208" y="545"/>
                  <a:pt x="234" y="545"/>
                </a:cubicBezTo>
                <a:cubicBezTo>
                  <a:pt x="260" y="545"/>
                  <a:pt x="281" y="566"/>
                  <a:pt x="281" y="592"/>
                </a:cubicBezTo>
                <a:close/>
                <a:moveTo>
                  <a:pt x="223" y="323"/>
                </a:moveTo>
                <a:cubicBezTo>
                  <a:pt x="223" y="348"/>
                  <a:pt x="202" y="369"/>
                  <a:pt x="176" y="369"/>
                </a:cubicBezTo>
                <a:cubicBezTo>
                  <a:pt x="150" y="369"/>
                  <a:pt x="129" y="348"/>
                  <a:pt x="129" y="323"/>
                </a:cubicBezTo>
                <a:cubicBezTo>
                  <a:pt x="129" y="297"/>
                  <a:pt x="150" y="276"/>
                  <a:pt x="176" y="276"/>
                </a:cubicBezTo>
                <a:cubicBezTo>
                  <a:pt x="202" y="276"/>
                  <a:pt x="223" y="297"/>
                  <a:pt x="223" y="323"/>
                </a:cubicBezTo>
                <a:close/>
                <a:moveTo>
                  <a:pt x="273" y="61"/>
                </a:moveTo>
                <a:cubicBezTo>
                  <a:pt x="273" y="35"/>
                  <a:pt x="294" y="14"/>
                  <a:pt x="320" y="14"/>
                </a:cubicBezTo>
                <a:cubicBezTo>
                  <a:pt x="346" y="14"/>
                  <a:pt x="367" y="35"/>
                  <a:pt x="367" y="61"/>
                </a:cubicBezTo>
                <a:cubicBezTo>
                  <a:pt x="367" y="87"/>
                  <a:pt x="346" y="108"/>
                  <a:pt x="320" y="108"/>
                </a:cubicBezTo>
                <a:cubicBezTo>
                  <a:pt x="294" y="108"/>
                  <a:pt x="273" y="87"/>
                  <a:pt x="273" y="61"/>
                </a:cubicBezTo>
                <a:close/>
                <a:moveTo>
                  <a:pt x="454" y="592"/>
                </a:moveTo>
                <a:cubicBezTo>
                  <a:pt x="454" y="618"/>
                  <a:pt x="433" y="639"/>
                  <a:pt x="407" y="639"/>
                </a:cubicBezTo>
                <a:cubicBezTo>
                  <a:pt x="381" y="639"/>
                  <a:pt x="360" y="618"/>
                  <a:pt x="360" y="592"/>
                </a:cubicBezTo>
                <a:cubicBezTo>
                  <a:pt x="360" y="566"/>
                  <a:pt x="381" y="545"/>
                  <a:pt x="407" y="545"/>
                </a:cubicBezTo>
                <a:cubicBezTo>
                  <a:pt x="433" y="545"/>
                  <a:pt x="454" y="566"/>
                  <a:pt x="454" y="592"/>
                </a:cubicBezTo>
                <a:close/>
                <a:moveTo>
                  <a:pt x="418" y="323"/>
                </a:moveTo>
                <a:cubicBezTo>
                  <a:pt x="418" y="297"/>
                  <a:pt x="439" y="276"/>
                  <a:pt x="464" y="276"/>
                </a:cubicBezTo>
                <a:cubicBezTo>
                  <a:pt x="490" y="276"/>
                  <a:pt x="511" y="297"/>
                  <a:pt x="511" y="323"/>
                </a:cubicBezTo>
                <a:cubicBezTo>
                  <a:pt x="511" y="348"/>
                  <a:pt x="490" y="369"/>
                  <a:pt x="464" y="369"/>
                </a:cubicBezTo>
                <a:cubicBezTo>
                  <a:pt x="439" y="369"/>
                  <a:pt x="418" y="348"/>
                  <a:pt x="418" y="323"/>
                </a:cubicBezTo>
                <a:close/>
                <a:moveTo>
                  <a:pt x="580" y="639"/>
                </a:moveTo>
                <a:cubicBezTo>
                  <a:pt x="554" y="639"/>
                  <a:pt x="533" y="618"/>
                  <a:pt x="533" y="592"/>
                </a:cubicBezTo>
                <a:cubicBezTo>
                  <a:pt x="533" y="566"/>
                  <a:pt x="554" y="545"/>
                  <a:pt x="580" y="545"/>
                </a:cubicBezTo>
                <a:cubicBezTo>
                  <a:pt x="606" y="545"/>
                  <a:pt x="627" y="566"/>
                  <a:pt x="627" y="592"/>
                </a:cubicBezTo>
                <a:cubicBezTo>
                  <a:pt x="627" y="618"/>
                  <a:pt x="606" y="639"/>
                  <a:pt x="580" y="639"/>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solidFill>
                <a:srgbClr val="FFFFFF"/>
              </a:solidFill>
              <a:latin typeface="Open Sans Light"/>
            </a:endParaRPr>
          </a:p>
        </p:txBody>
      </p:sp>
      <p:pic>
        <p:nvPicPr>
          <p:cNvPr id="17" name="Рисунок 3"/>
          <p:cNvPicPr>
            <a:picLocks noChangeAspect="1"/>
          </p:cNvPicPr>
          <p:nvPr/>
        </p:nvPicPr>
        <p:blipFill>
          <a:blip r:embed="rId2" cstate="print"/>
          <a:srcRect/>
          <a:stretch>
            <a:fillRect/>
          </a:stretch>
        </p:blipFill>
        <p:spPr bwMode="auto">
          <a:xfrm>
            <a:off x="7896200" y="1484784"/>
            <a:ext cx="1224136" cy="1800200"/>
          </a:xfrm>
          <a:prstGeom prst="rect">
            <a:avLst/>
          </a:prstGeom>
          <a:noFill/>
          <a:ln w="9525">
            <a:noFill/>
            <a:miter lim="800000"/>
            <a:headEnd/>
            <a:tailEnd/>
          </a:ln>
        </p:spPr>
      </p:pic>
      <p:pic>
        <p:nvPicPr>
          <p:cNvPr id="20" name="Рисунок 3"/>
          <p:cNvPicPr>
            <a:picLocks noChangeAspect="1"/>
          </p:cNvPicPr>
          <p:nvPr/>
        </p:nvPicPr>
        <p:blipFill>
          <a:blip r:embed="rId2" cstate="print"/>
          <a:srcRect/>
          <a:stretch>
            <a:fillRect/>
          </a:stretch>
        </p:blipFill>
        <p:spPr bwMode="auto">
          <a:xfrm>
            <a:off x="3863752" y="1340768"/>
            <a:ext cx="1224136" cy="1800200"/>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a:off x="9264352" y="2996952"/>
            <a:ext cx="1784350" cy="3309937"/>
          </a:xfrm>
          <a:prstGeom prst="rect">
            <a:avLst/>
          </a:prstGeom>
          <a:noFill/>
          <a:ln w="9525">
            <a:noFill/>
            <a:miter lim="800000"/>
            <a:headEnd/>
            <a:tailEnd/>
          </a:ln>
        </p:spPr>
      </p:pic>
    </p:spTree>
    <p:extLst>
      <p:ext uri="{BB962C8B-B14F-4D97-AF65-F5344CB8AC3E}">
        <p14:creationId xmlns:p14="http://schemas.microsoft.com/office/powerpoint/2010/main" xmlns="" val="85161405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91344" y="1124744"/>
            <a:ext cx="7416824" cy="5544616"/>
          </a:xfrm>
        </p:spPr>
        <p:style>
          <a:lnRef idx="2">
            <a:schemeClr val="accent1"/>
          </a:lnRef>
          <a:fillRef idx="1">
            <a:schemeClr val="lt1"/>
          </a:fillRef>
          <a:effectRef idx="0">
            <a:schemeClr val="accent1"/>
          </a:effectRef>
          <a:fontRef idx="minor">
            <a:schemeClr val="dk1"/>
          </a:fontRef>
        </p:style>
        <p:txBody>
          <a:bodyPr>
            <a:noAutofit/>
          </a:bodyPr>
          <a:lstStyle/>
          <a:p>
            <a:pPr marL="0" indent="352425" algn="just" eaLnBrk="1" hangingPunct="1">
              <a:buFontTx/>
              <a:buNone/>
            </a:pPr>
            <a:r>
              <a:rPr lang="ru-RU" sz="3000" b="1" dirty="0" smtClean="0">
                <a:latin typeface="Arial" pitchFamily="34" charset="0"/>
                <a:cs typeface="Arial" pitchFamily="34" charset="0"/>
              </a:rPr>
              <a:t>Каждый из патрициев обладал следующими правами:</a:t>
            </a:r>
          </a:p>
          <a:p>
            <a:pPr marL="0" indent="352425" algn="just" eaLnBrk="1" hangingPunct="1">
              <a:buFontTx/>
              <a:buNone/>
            </a:pPr>
            <a:r>
              <a:rPr lang="ru-RU" sz="3000" b="1" dirty="0" smtClean="0">
                <a:latin typeface="Arial" pitchFamily="34" charset="0"/>
                <a:cs typeface="Arial" pitchFamily="34" charset="0"/>
              </a:rPr>
              <a:t> - правом на земельный надел, закрепленный за ним и его семьей;</a:t>
            </a:r>
          </a:p>
          <a:p>
            <a:pPr marL="0" indent="352425" algn="just" eaLnBrk="1" hangingPunct="1">
              <a:buFontTx/>
              <a:buChar char="-"/>
            </a:pPr>
            <a:r>
              <a:rPr lang="ru-RU" sz="3000" b="1" dirty="0" smtClean="0">
                <a:latin typeface="Arial" pitchFamily="34" charset="0"/>
                <a:cs typeface="Arial" pitchFamily="34" charset="0"/>
              </a:rPr>
              <a:t>правом на наследование этого надела и родового имущества вообще;</a:t>
            </a:r>
          </a:p>
          <a:p>
            <a:pPr marL="0" indent="352425" algn="just" eaLnBrk="1" hangingPunct="1">
              <a:buFontTx/>
              <a:buChar char="-"/>
            </a:pPr>
            <a:r>
              <a:rPr lang="ru-RU" sz="3000" b="1" dirty="0" smtClean="0">
                <a:latin typeface="Arial" pitchFamily="34" charset="0"/>
                <a:cs typeface="Arial" pitchFamily="34" charset="0"/>
              </a:rPr>
              <a:t>правом на получение от рода помощи и защиты;</a:t>
            </a:r>
          </a:p>
          <a:p>
            <a:pPr marL="0" indent="352425" algn="just" eaLnBrk="1" hangingPunct="1">
              <a:buFontTx/>
              <a:buChar char="-"/>
            </a:pPr>
            <a:r>
              <a:rPr lang="ru-RU" sz="3000" b="1" dirty="0" smtClean="0">
                <a:latin typeface="Arial" pitchFamily="34" charset="0"/>
                <a:cs typeface="Arial" pitchFamily="34" charset="0"/>
              </a:rPr>
              <a:t> правом на участие в религиозных обрядах и празднествах.</a:t>
            </a:r>
          </a:p>
        </p:txBody>
      </p:sp>
      <p:pic>
        <p:nvPicPr>
          <p:cNvPr id="21508" name="Picture 4" descr="iCA8WS3MF"/>
          <p:cNvPicPr>
            <a:picLocks noChangeAspect="1" noChangeArrowheads="1"/>
          </p:cNvPicPr>
          <p:nvPr/>
        </p:nvPicPr>
        <p:blipFill>
          <a:blip r:embed="rId2" cstate="print">
            <a:clrChange>
              <a:clrFrom>
                <a:srgbClr val="F2F5EC"/>
              </a:clrFrom>
              <a:clrTo>
                <a:srgbClr val="F2F5EC">
                  <a:alpha val="0"/>
                </a:srgbClr>
              </a:clrTo>
            </a:clrChange>
          </a:blip>
          <a:srcRect/>
          <a:stretch>
            <a:fillRect/>
          </a:stretch>
        </p:blipFill>
        <p:spPr bwMode="auto">
          <a:xfrm>
            <a:off x="8688289" y="1124744"/>
            <a:ext cx="2360083" cy="2374900"/>
          </a:xfrm>
          <a:prstGeom prst="rect">
            <a:avLst/>
          </a:prstGeom>
          <a:noFill/>
          <a:ln w="9525">
            <a:noFill/>
            <a:miter lim="800000"/>
            <a:headEnd/>
            <a:tailEnd/>
          </a:ln>
        </p:spPr>
      </p:pic>
      <p:pic>
        <p:nvPicPr>
          <p:cNvPr id="21509" name="Picture 5" descr="Stb_Ist"/>
          <p:cNvPicPr>
            <a:picLocks noChangeAspect="1" noChangeArrowheads="1"/>
          </p:cNvPicPr>
          <p:nvPr/>
        </p:nvPicPr>
        <p:blipFill>
          <a:blip r:embed="rId3" cstate="print"/>
          <a:srcRect/>
          <a:stretch>
            <a:fillRect/>
          </a:stretch>
        </p:blipFill>
        <p:spPr bwMode="auto">
          <a:xfrm>
            <a:off x="7968209" y="4029078"/>
            <a:ext cx="3982492" cy="2232025"/>
          </a:xfrm>
          <a:prstGeom prst="rect">
            <a:avLst/>
          </a:prstGeom>
          <a:noFill/>
          <a:ln w="9525">
            <a:noFill/>
            <a:miter lim="800000"/>
            <a:headEnd/>
            <a:tailEnd/>
          </a:ln>
        </p:spPr>
      </p:pic>
      <p:sp>
        <p:nvSpPr>
          <p:cNvPr id="6"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ПАТРИЦИИ</a:t>
            </a:r>
            <a:endParaRPr lang="ru-RU" sz="5400" dirty="0">
              <a:solidFill>
                <a:schemeClr val="bg1"/>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1000" fill="hold"/>
                                        <p:tgtEl>
                                          <p:spTgt spid="21508"/>
                                        </p:tgtEl>
                                        <p:attrNameLst>
                                          <p:attrName>ppt_w</p:attrName>
                                        </p:attrNameLst>
                                      </p:cBhvr>
                                      <p:tavLst>
                                        <p:tav tm="0">
                                          <p:val>
                                            <p:fltVal val="0"/>
                                          </p:val>
                                        </p:tav>
                                        <p:tav tm="100000">
                                          <p:val>
                                            <p:strVal val="#ppt_w"/>
                                          </p:val>
                                        </p:tav>
                                      </p:tavLst>
                                    </p:anim>
                                    <p:anim calcmode="lin" valueType="num">
                                      <p:cBhvr>
                                        <p:cTn id="8" dur="1000" fill="hold"/>
                                        <p:tgtEl>
                                          <p:spTgt spid="2150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509"/>
                                        </p:tgtEl>
                                        <p:attrNameLst>
                                          <p:attrName>style.visibility</p:attrName>
                                        </p:attrNameLst>
                                      </p:cBhvr>
                                      <p:to>
                                        <p:strVal val="visible"/>
                                      </p:to>
                                    </p:set>
                                    <p:anim calcmode="lin" valueType="num">
                                      <p:cBhvr>
                                        <p:cTn id="11" dur="1000" fill="hold"/>
                                        <p:tgtEl>
                                          <p:spTgt spid="21509"/>
                                        </p:tgtEl>
                                        <p:attrNameLst>
                                          <p:attrName>ppt_w</p:attrName>
                                        </p:attrNameLst>
                                      </p:cBhvr>
                                      <p:tavLst>
                                        <p:tav tm="0">
                                          <p:val>
                                            <p:fltVal val="0"/>
                                          </p:val>
                                        </p:tav>
                                        <p:tav tm="100000">
                                          <p:val>
                                            <p:strVal val="#ppt_w"/>
                                          </p:val>
                                        </p:tav>
                                      </p:tavLst>
                                    </p:anim>
                                    <p:anim calcmode="lin" valueType="num">
                                      <p:cBhvr>
                                        <p:cTn id="12" dur="1000" fill="hold"/>
                                        <p:tgtEl>
                                          <p:spTgt spid="21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27051" y="260353"/>
            <a:ext cx="10972800" cy="765175"/>
          </a:xfrm>
        </p:spPr>
        <p:txBody>
          <a:bodyPr/>
          <a:lstStyle/>
          <a:p>
            <a:pPr eaLnBrk="1" hangingPunct="1">
              <a:defRPr/>
            </a:pPr>
            <a:r>
              <a:rPr lang="ru-RU" sz="4000" b="1" smtClean="0">
                <a:solidFill>
                  <a:srgbClr val="FF6699"/>
                </a:solidFill>
                <a:effectLst>
                  <a:outerShdw blurRad="38100" dist="38100" dir="2700000" algn="tl">
                    <a:srgbClr val="C0C0C0"/>
                  </a:outerShdw>
                </a:effectLst>
                <a:latin typeface="Times New Roman" pitchFamily="18" charset="0"/>
              </a:rPr>
              <a:t>Плебеи</a:t>
            </a:r>
          </a:p>
        </p:txBody>
      </p:sp>
      <p:sp>
        <p:nvSpPr>
          <p:cNvPr id="23555" name="Rectangle 3"/>
          <p:cNvSpPr>
            <a:spLocks noGrp="1" noChangeArrowheads="1"/>
          </p:cNvSpPr>
          <p:nvPr>
            <p:ph type="body" idx="1"/>
          </p:nvPr>
        </p:nvSpPr>
        <p:spPr>
          <a:xfrm>
            <a:off x="335362" y="980729"/>
            <a:ext cx="11522207" cy="3384376"/>
          </a:xfrm>
        </p:spPr>
        <p:style>
          <a:lnRef idx="2">
            <a:schemeClr val="dk1"/>
          </a:lnRef>
          <a:fillRef idx="1">
            <a:schemeClr val="lt1"/>
          </a:fillRef>
          <a:effectRef idx="0">
            <a:schemeClr val="dk1"/>
          </a:effectRef>
          <a:fontRef idx="minor">
            <a:schemeClr val="dk1"/>
          </a:fontRef>
        </p:style>
        <p:txBody>
          <a:bodyPr/>
          <a:lstStyle/>
          <a:p>
            <a:pPr marL="0" indent="352425" eaLnBrk="1" hangingPunct="1">
              <a:lnSpc>
                <a:spcPct val="90000"/>
              </a:lnSpc>
              <a:buFontTx/>
              <a:buNone/>
            </a:pPr>
            <a:r>
              <a:rPr lang="ru-RU" b="1" dirty="0" smtClean="0">
                <a:latin typeface="Arial" pitchFamily="34" charset="0"/>
                <a:cs typeface="Arial" pitchFamily="34" charset="0"/>
              </a:rPr>
              <a:t>Плебеи были лично свободными жителями римской общины, владевшие землей.</a:t>
            </a:r>
          </a:p>
          <a:p>
            <a:pPr marL="0" indent="352425" eaLnBrk="1" hangingPunct="1">
              <a:lnSpc>
                <a:spcPct val="90000"/>
              </a:lnSpc>
              <a:buFontTx/>
              <a:buNone/>
            </a:pPr>
            <a:r>
              <a:rPr lang="ru-RU" b="1" dirty="0" smtClean="0">
                <a:latin typeface="Arial" pitchFamily="34" charset="0"/>
                <a:cs typeface="Arial" pitchFamily="34" charset="0"/>
              </a:rPr>
              <a:t>Они платили налоги и несли воинскую повинность наравне с патрициями, но получали не равную с ними долю добычи.</a:t>
            </a:r>
          </a:p>
          <a:p>
            <a:pPr marL="0" indent="352425">
              <a:lnSpc>
                <a:spcPct val="90000"/>
              </a:lnSpc>
              <a:buNone/>
            </a:pPr>
            <a:r>
              <a:rPr lang="ru-RU" b="1" dirty="0" smtClean="0">
                <a:latin typeface="Arial" pitchFamily="34" charset="0"/>
                <a:cs typeface="Arial" pitchFamily="34" charset="0"/>
              </a:rPr>
              <a:t>Плебеям запрещались браки с </a:t>
            </a:r>
            <a:r>
              <a:rPr lang="ru-RU" b="1" dirty="0" smtClean="0">
                <a:latin typeface="Arial" pitchFamily="34" charset="0"/>
                <a:cs typeface="Arial" pitchFamily="34" charset="0"/>
              </a:rPr>
              <a:t>патрициями. </a:t>
            </a:r>
            <a:endParaRPr lang="ru-RU" b="1" dirty="0" smtClean="0">
              <a:latin typeface="Arial" pitchFamily="34" charset="0"/>
              <a:cs typeface="Arial" pitchFamily="34" charset="0"/>
            </a:endParaRPr>
          </a:p>
          <a:p>
            <a:pPr marL="0" indent="352425" eaLnBrk="1" hangingPunct="1">
              <a:lnSpc>
                <a:spcPct val="90000"/>
              </a:lnSpc>
            </a:pPr>
            <a:endParaRPr lang="ru-RU" sz="2400" b="1" dirty="0" smtClean="0">
              <a:latin typeface="Times New Roman" pitchFamily="18" charset="0"/>
            </a:endParaRPr>
          </a:p>
        </p:txBody>
      </p:sp>
      <p:pic>
        <p:nvPicPr>
          <p:cNvPr id="15364" name="Picture 4" descr="Ko2"/>
          <p:cNvPicPr>
            <a:picLocks noChangeAspect="1" noChangeArrowheads="1"/>
          </p:cNvPicPr>
          <p:nvPr/>
        </p:nvPicPr>
        <p:blipFill>
          <a:blip r:embed="rId2" cstate="print"/>
          <a:srcRect b="51341"/>
          <a:stretch>
            <a:fillRect/>
          </a:stretch>
        </p:blipFill>
        <p:spPr bwMode="auto">
          <a:xfrm>
            <a:off x="335360" y="4509122"/>
            <a:ext cx="5616624" cy="2073845"/>
          </a:xfrm>
          <a:prstGeom prst="rect">
            <a:avLst/>
          </a:prstGeom>
          <a:noFill/>
          <a:ln w="9525">
            <a:noFill/>
            <a:miter lim="800000"/>
            <a:headEnd/>
            <a:tailEnd/>
          </a:ln>
        </p:spPr>
      </p:pic>
      <p:pic>
        <p:nvPicPr>
          <p:cNvPr id="15365" name="Picture 5" descr="Ko2"/>
          <p:cNvPicPr>
            <a:picLocks noChangeAspect="1" noChangeArrowheads="1"/>
          </p:cNvPicPr>
          <p:nvPr/>
        </p:nvPicPr>
        <p:blipFill>
          <a:blip r:embed="rId2" cstate="print"/>
          <a:srcRect t="54056"/>
          <a:stretch>
            <a:fillRect/>
          </a:stretch>
        </p:blipFill>
        <p:spPr bwMode="auto">
          <a:xfrm>
            <a:off x="6672065" y="4437112"/>
            <a:ext cx="5087971" cy="2082676"/>
          </a:xfrm>
          <a:prstGeom prst="rect">
            <a:avLst/>
          </a:prstGeom>
          <a:noFill/>
          <a:ln w="9525">
            <a:noFill/>
            <a:miter lim="800000"/>
            <a:headEnd/>
            <a:tailEnd/>
          </a:ln>
        </p:spPr>
      </p:pic>
      <p:sp>
        <p:nvSpPr>
          <p:cNvPr id="6"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ПЛЕБЕИ</a:t>
            </a:r>
            <a:endParaRPr lang="ru-RU" sz="5400" dirty="0">
              <a:solidFill>
                <a:schemeClr val="bg1"/>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fltVal val="0"/>
                                          </p:val>
                                        </p:tav>
                                        <p:tav tm="100000">
                                          <p:val>
                                            <p:strVal val="#ppt_w"/>
                                          </p:val>
                                        </p:tav>
                                      </p:tavLst>
                                    </p:anim>
                                    <p:anim calcmode="lin" valueType="num">
                                      <p:cBhvr>
                                        <p:cTn id="8" dur="1000" fill="hold"/>
                                        <p:tgtEl>
                                          <p:spTgt spid="1536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p:cTn id="11" dur="1000" fill="hold"/>
                                        <p:tgtEl>
                                          <p:spTgt spid="15365"/>
                                        </p:tgtEl>
                                        <p:attrNameLst>
                                          <p:attrName>ppt_w</p:attrName>
                                        </p:attrNameLst>
                                      </p:cBhvr>
                                      <p:tavLst>
                                        <p:tav tm="0">
                                          <p:val>
                                            <p:fltVal val="0"/>
                                          </p:val>
                                        </p:tav>
                                        <p:tav tm="100000">
                                          <p:val>
                                            <p:strVal val="#ppt_w"/>
                                          </p:val>
                                        </p:tav>
                                      </p:tavLst>
                                    </p:anim>
                                    <p:anim calcmode="lin" valueType="num">
                                      <p:cBhvr>
                                        <p:cTn id="12" dur="1000" fill="hold"/>
                                        <p:tgtEl>
                                          <p:spTgt spid="153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0"/>
            <a:ext cx="12192000" cy="6858000"/>
          </a:xfrm>
          <a:prstGeom prst="rect">
            <a:avLst/>
          </a:prstGeom>
          <a:noFill/>
          <a:ln w="76200">
            <a:noFill/>
            <a:miter lim="800000"/>
            <a:headEnd/>
            <a:tailEnd/>
          </a:ln>
        </p:spPr>
        <p:txBody>
          <a:bodyPr wrap="none" anchor="ctr"/>
          <a:lstStyle/>
          <a:p>
            <a:endParaRPr lang="ru-RU">
              <a:latin typeface="Calibri" pitchFamily="34" charset="0"/>
            </a:endParaRPr>
          </a:p>
        </p:txBody>
      </p:sp>
      <p:sp>
        <p:nvSpPr>
          <p:cNvPr id="5126" name="Rectangle 6"/>
          <p:cNvSpPr>
            <a:spLocks noChangeArrowheads="1"/>
          </p:cNvSpPr>
          <p:nvPr/>
        </p:nvSpPr>
        <p:spPr bwMode="auto">
          <a:xfrm>
            <a:off x="479376" y="1196752"/>
            <a:ext cx="3984576"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ПЛЕБЕИ</a:t>
            </a:r>
            <a:endParaRPr lang="ru-RU" sz="3200" b="1" dirty="0">
              <a:solidFill>
                <a:srgbClr val="002060"/>
              </a:solidFill>
              <a:latin typeface="Arial" pitchFamily="34" charset="0"/>
              <a:cs typeface="Arial" pitchFamily="34" charset="0"/>
            </a:endParaRPr>
          </a:p>
        </p:txBody>
      </p:sp>
      <p:sp>
        <p:nvSpPr>
          <p:cNvPr id="5127" name="Rectangle 7"/>
          <p:cNvSpPr>
            <a:spLocks noChangeArrowheads="1"/>
          </p:cNvSpPr>
          <p:nvPr/>
        </p:nvSpPr>
        <p:spPr bwMode="auto">
          <a:xfrm>
            <a:off x="479376" y="3501008"/>
            <a:ext cx="3912568" cy="431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Простой народ</a:t>
            </a:r>
            <a:endParaRPr lang="ru-RU" sz="3200" b="1" dirty="0">
              <a:solidFill>
                <a:srgbClr val="002060"/>
              </a:solidFill>
              <a:latin typeface="Arial" pitchFamily="34" charset="0"/>
              <a:cs typeface="Arial" pitchFamily="34" charset="0"/>
            </a:endParaRPr>
          </a:p>
        </p:txBody>
      </p:sp>
      <p:sp>
        <p:nvSpPr>
          <p:cNvPr id="5128" name="Rectangle 8"/>
          <p:cNvSpPr>
            <a:spLocks noChangeArrowheads="1"/>
          </p:cNvSpPr>
          <p:nvPr/>
        </p:nvSpPr>
        <p:spPr bwMode="auto">
          <a:xfrm>
            <a:off x="551384" y="4293096"/>
            <a:ext cx="3840560" cy="43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Обычно бедные</a:t>
            </a:r>
            <a:endParaRPr lang="ru-RU" sz="3200" b="1" dirty="0">
              <a:solidFill>
                <a:srgbClr val="002060"/>
              </a:solidFill>
              <a:latin typeface="Arial" pitchFamily="34" charset="0"/>
              <a:cs typeface="Arial" pitchFamily="34" charset="0"/>
            </a:endParaRPr>
          </a:p>
        </p:txBody>
      </p:sp>
      <p:sp>
        <p:nvSpPr>
          <p:cNvPr id="5129" name="Rectangle 9"/>
          <p:cNvSpPr>
            <a:spLocks noChangeArrowheads="1"/>
          </p:cNvSpPr>
          <p:nvPr/>
        </p:nvSpPr>
        <p:spPr bwMode="auto">
          <a:xfrm>
            <a:off x="551384" y="5013176"/>
            <a:ext cx="3912568" cy="43204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Не все права</a:t>
            </a:r>
            <a:endParaRPr lang="ru-RU" sz="3200" b="1" dirty="0">
              <a:solidFill>
                <a:srgbClr val="002060"/>
              </a:solidFill>
              <a:latin typeface="Arial" pitchFamily="34" charset="0"/>
              <a:cs typeface="Arial" pitchFamily="34" charset="0"/>
            </a:endParaRPr>
          </a:p>
        </p:txBody>
      </p:sp>
      <p:sp>
        <p:nvSpPr>
          <p:cNvPr id="5132" name="Rectangle 12"/>
          <p:cNvSpPr>
            <a:spLocks noChangeArrowheads="1"/>
          </p:cNvSpPr>
          <p:nvPr/>
        </p:nvSpPr>
        <p:spPr bwMode="auto">
          <a:xfrm>
            <a:off x="7752184" y="1124744"/>
            <a:ext cx="3960440" cy="431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ПАТРИЦИИ</a:t>
            </a:r>
            <a:endParaRPr lang="ru-RU" sz="3200" b="1" dirty="0">
              <a:solidFill>
                <a:srgbClr val="002060"/>
              </a:solidFill>
              <a:latin typeface="Arial" pitchFamily="34" charset="0"/>
              <a:cs typeface="Arial" pitchFamily="34" charset="0"/>
            </a:endParaRPr>
          </a:p>
        </p:txBody>
      </p:sp>
      <p:sp>
        <p:nvSpPr>
          <p:cNvPr id="5133" name="Rectangle 13"/>
          <p:cNvSpPr>
            <a:spLocks noChangeArrowheads="1"/>
          </p:cNvSpPr>
          <p:nvPr/>
        </p:nvSpPr>
        <p:spPr bwMode="auto">
          <a:xfrm>
            <a:off x="7752184" y="3284984"/>
            <a:ext cx="3816424" cy="43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Элита общества</a:t>
            </a:r>
            <a:endParaRPr lang="ru-RU" sz="3200" b="1" dirty="0">
              <a:solidFill>
                <a:srgbClr val="002060"/>
              </a:solidFill>
              <a:latin typeface="Arial" pitchFamily="34" charset="0"/>
              <a:cs typeface="Arial" pitchFamily="34" charset="0"/>
            </a:endParaRPr>
          </a:p>
        </p:txBody>
      </p:sp>
      <p:sp>
        <p:nvSpPr>
          <p:cNvPr id="5134" name="Rectangle 14"/>
          <p:cNvSpPr>
            <a:spLocks noChangeArrowheads="1"/>
          </p:cNvSpPr>
          <p:nvPr/>
        </p:nvSpPr>
        <p:spPr bwMode="auto">
          <a:xfrm>
            <a:off x="7752184" y="4149080"/>
            <a:ext cx="3936437" cy="431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Б</a:t>
            </a:r>
            <a:r>
              <a:rPr lang="ru-RU" sz="3200" b="1" dirty="0" smtClean="0">
                <a:solidFill>
                  <a:srgbClr val="002060"/>
                </a:solidFill>
                <a:latin typeface="Arial" pitchFamily="34" charset="0"/>
                <a:cs typeface="Arial" pitchFamily="34" charset="0"/>
              </a:rPr>
              <a:t>огатые</a:t>
            </a:r>
            <a:endParaRPr lang="ru-RU" sz="3200" b="1" dirty="0">
              <a:solidFill>
                <a:srgbClr val="002060"/>
              </a:solidFill>
              <a:latin typeface="Arial" pitchFamily="34" charset="0"/>
              <a:cs typeface="Arial" pitchFamily="34" charset="0"/>
            </a:endParaRPr>
          </a:p>
        </p:txBody>
      </p:sp>
      <p:sp>
        <p:nvSpPr>
          <p:cNvPr id="5135" name="Rectangle 15"/>
          <p:cNvSpPr>
            <a:spLocks noChangeArrowheads="1"/>
          </p:cNvSpPr>
          <p:nvPr/>
        </p:nvSpPr>
        <p:spPr bwMode="auto">
          <a:xfrm>
            <a:off x="7752184" y="5085184"/>
            <a:ext cx="3960440"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Много земель</a:t>
            </a:r>
            <a:endParaRPr lang="ru-RU" sz="2800" b="1" dirty="0">
              <a:latin typeface="Arial" pitchFamily="34" charset="0"/>
              <a:cs typeface="Arial" pitchFamily="34" charset="0"/>
            </a:endParaRPr>
          </a:p>
        </p:txBody>
      </p:sp>
      <p:sp>
        <p:nvSpPr>
          <p:cNvPr id="16"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ПАТРИЦИИ И ПЛЕБЕИ</a:t>
            </a:r>
            <a:endParaRPr lang="ru-RU" sz="5400" dirty="0">
              <a:solidFill>
                <a:schemeClr val="bg1"/>
              </a:solidFill>
            </a:endParaRPr>
          </a:p>
        </p:txBody>
      </p:sp>
      <p:sp>
        <p:nvSpPr>
          <p:cNvPr id="17" name="Rectangle 15"/>
          <p:cNvSpPr>
            <a:spLocks noChangeArrowheads="1"/>
          </p:cNvSpPr>
          <p:nvPr/>
        </p:nvSpPr>
        <p:spPr bwMode="auto">
          <a:xfrm>
            <a:off x="551384" y="5661248"/>
            <a:ext cx="3960440" cy="86409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Не могут </a:t>
            </a:r>
          </a:p>
          <a:p>
            <a:pPr algn="ctr">
              <a:defRPr/>
            </a:pPr>
            <a:r>
              <a:rPr lang="ru-RU" sz="3200" b="1" dirty="0" smtClean="0">
                <a:solidFill>
                  <a:srgbClr val="002060"/>
                </a:solidFill>
                <a:latin typeface="Arial" pitchFamily="34" charset="0"/>
                <a:cs typeface="Arial" pitchFamily="34" charset="0"/>
              </a:rPr>
              <a:t>управлять Римом</a:t>
            </a:r>
            <a:endParaRPr lang="ru-RU" sz="2800" b="1" dirty="0">
              <a:latin typeface="Arial" pitchFamily="34" charset="0"/>
              <a:cs typeface="Arial" pitchFamily="34" charset="0"/>
            </a:endParaRPr>
          </a:p>
        </p:txBody>
      </p:sp>
      <p:sp>
        <p:nvSpPr>
          <p:cNvPr id="21" name="Rectangle 15"/>
          <p:cNvSpPr>
            <a:spLocks noChangeArrowheads="1"/>
          </p:cNvSpPr>
          <p:nvPr/>
        </p:nvSpPr>
        <p:spPr bwMode="auto">
          <a:xfrm>
            <a:off x="7752184" y="5805264"/>
            <a:ext cx="3960440" cy="7920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3200" b="1" dirty="0" smtClean="0">
                <a:solidFill>
                  <a:srgbClr val="002060"/>
                </a:solidFill>
                <a:latin typeface="Arial" pitchFamily="34" charset="0"/>
                <a:cs typeface="Arial" pitchFamily="34" charset="0"/>
              </a:rPr>
              <a:t>Управляют Римом</a:t>
            </a:r>
          </a:p>
          <a:p>
            <a:pPr algn="ctr">
              <a:defRPr/>
            </a:pPr>
            <a:r>
              <a:rPr lang="ru-RU" sz="3200" b="1" dirty="0" smtClean="0">
                <a:solidFill>
                  <a:srgbClr val="002060"/>
                </a:solidFill>
                <a:latin typeface="Arial" pitchFamily="34" charset="0"/>
                <a:cs typeface="Arial" pitchFamily="34" charset="0"/>
              </a:rPr>
              <a:t>через сенат</a:t>
            </a:r>
            <a:endParaRPr lang="ru-RU" sz="2800" b="1" dirty="0">
              <a:latin typeface="Arial" pitchFamily="34" charset="0"/>
              <a:cs typeface="Arial" pitchFamily="34" charset="0"/>
            </a:endParaRPr>
          </a:p>
        </p:txBody>
      </p:sp>
      <p:pic>
        <p:nvPicPr>
          <p:cNvPr id="22" name="Picture 2" descr="https://ds04.infourok.ru/uploads/ex/022c/000902db-1309c670/img11.jpg"/>
          <p:cNvPicPr>
            <a:picLocks noChangeAspect="1" noChangeArrowheads="1"/>
          </p:cNvPicPr>
          <p:nvPr/>
        </p:nvPicPr>
        <p:blipFill>
          <a:blip r:embed="rId2" cstate="print"/>
          <a:srcRect l="11207" r="66379" b="58621"/>
          <a:stretch>
            <a:fillRect/>
          </a:stretch>
        </p:blipFill>
        <p:spPr bwMode="auto">
          <a:xfrm>
            <a:off x="1703512" y="1700808"/>
            <a:ext cx="1224136" cy="1694957"/>
          </a:xfrm>
          <a:prstGeom prst="rect">
            <a:avLst/>
          </a:prstGeom>
          <a:noFill/>
        </p:spPr>
      </p:pic>
      <p:pic>
        <p:nvPicPr>
          <p:cNvPr id="23" name="Picture 2" descr="https://ds04.infourok.ru/uploads/ex/022c/000902db-1309c670/img11.jpg"/>
          <p:cNvPicPr>
            <a:picLocks noChangeAspect="1" noChangeArrowheads="1"/>
          </p:cNvPicPr>
          <p:nvPr/>
        </p:nvPicPr>
        <p:blipFill>
          <a:blip r:embed="rId2" cstate="print"/>
          <a:srcRect l="66380" r="11206" b="57472"/>
          <a:stretch>
            <a:fillRect/>
          </a:stretch>
        </p:blipFill>
        <p:spPr bwMode="auto">
          <a:xfrm>
            <a:off x="9192344" y="1700808"/>
            <a:ext cx="1080120" cy="1537094"/>
          </a:xfrm>
          <a:prstGeom prst="rect">
            <a:avLst/>
          </a:prstGeom>
          <a:noFill/>
        </p:spPr>
      </p:pic>
      <p:pic>
        <p:nvPicPr>
          <p:cNvPr id="24" name="Picture 2" descr="https://avatars.mds.yandex.net/get-marketpic/935856/market_Qo1cqNeULK9WeYCf2MM-Dw/orig"/>
          <p:cNvPicPr>
            <a:picLocks noChangeAspect="1" noChangeArrowheads="1"/>
          </p:cNvPicPr>
          <p:nvPr/>
        </p:nvPicPr>
        <p:blipFill>
          <a:blip r:embed="rId3" cstate="print"/>
          <a:srcRect/>
          <a:stretch>
            <a:fillRect/>
          </a:stretch>
        </p:blipFill>
        <p:spPr bwMode="auto">
          <a:xfrm>
            <a:off x="5231904" y="1988840"/>
            <a:ext cx="1800200" cy="3833374"/>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5132"/>
                                        </p:tgtEl>
                                        <p:attrNameLst>
                                          <p:attrName>style.visibility</p:attrName>
                                        </p:attrNameLst>
                                      </p:cBhvr>
                                      <p:to>
                                        <p:strVal val="visible"/>
                                      </p:to>
                                    </p:set>
                                    <p:anim calcmode="lin" valueType="num">
                                      <p:cBhvr>
                                        <p:cTn id="13" dur="1000" fill="hold"/>
                                        <p:tgtEl>
                                          <p:spTgt spid="5132"/>
                                        </p:tgtEl>
                                        <p:attrNameLst>
                                          <p:attrName>ppt_x</p:attrName>
                                        </p:attrNameLst>
                                      </p:cBhvr>
                                      <p:tavLst>
                                        <p:tav tm="0">
                                          <p:val>
                                            <p:strVal val="#ppt_x-.2"/>
                                          </p:val>
                                        </p:tav>
                                        <p:tav tm="100000">
                                          <p:val>
                                            <p:strVal val="#ppt_x"/>
                                          </p:val>
                                        </p:tav>
                                      </p:tavLst>
                                    </p:anim>
                                    <p:anim calcmode="lin" valueType="num">
                                      <p:cBhvr>
                                        <p:cTn id="14" dur="1000" fill="hold"/>
                                        <p:tgtEl>
                                          <p:spTgt spid="513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132"/>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5127"/>
                                        </p:tgtEl>
                                        <p:attrNameLst>
                                          <p:attrName>style.visibility</p:attrName>
                                        </p:attrNameLst>
                                      </p:cBhvr>
                                      <p:to>
                                        <p:strVal val="visible"/>
                                      </p:to>
                                    </p:set>
                                    <p:anim calcmode="lin" valueType="num">
                                      <p:cBhvr>
                                        <p:cTn id="20" dur="500" fill="hold"/>
                                        <p:tgtEl>
                                          <p:spTgt spid="5127"/>
                                        </p:tgtEl>
                                        <p:attrNameLst>
                                          <p:attrName>ppt_w</p:attrName>
                                        </p:attrNameLst>
                                      </p:cBhvr>
                                      <p:tavLst>
                                        <p:tav tm="0">
                                          <p:val>
                                            <p:fltVal val="0"/>
                                          </p:val>
                                        </p:tav>
                                        <p:tav tm="100000">
                                          <p:val>
                                            <p:strVal val="#ppt_w"/>
                                          </p:val>
                                        </p:tav>
                                      </p:tavLst>
                                    </p:anim>
                                    <p:anim calcmode="lin" valueType="num">
                                      <p:cBhvr>
                                        <p:cTn id="21" dur="500" fill="hold"/>
                                        <p:tgtEl>
                                          <p:spTgt spid="512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133"/>
                                        </p:tgtEl>
                                        <p:attrNameLst>
                                          <p:attrName>style.visibility</p:attrName>
                                        </p:attrNameLst>
                                      </p:cBhvr>
                                      <p:to>
                                        <p:strVal val="visible"/>
                                      </p:to>
                                    </p:set>
                                    <p:anim calcmode="lin" valueType="num">
                                      <p:cBhvr>
                                        <p:cTn id="26" dur="1000" fill="hold"/>
                                        <p:tgtEl>
                                          <p:spTgt spid="5133"/>
                                        </p:tgtEl>
                                        <p:attrNameLst>
                                          <p:attrName>ppt_x</p:attrName>
                                        </p:attrNameLst>
                                      </p:cBhvr>
                                      <p:tavLst>
                                        <p:tav tm="0">
                                          <p:val>
                                            <p:strVal val="#ppt_x-.2"/>
                                          </p:val>
                                        </p:tav>
                                        <p:tav tm="100000">
                                          <p:val>
                                            <p:strVal val="#ppt_x"/>
                                          </p:val>
                                        </p:tav>
                                      </p:tavLst>
                                    </p:anim>
                                    <p:anim calcmode="lin" valueType="num">
                                      <p:cBhvr>
                                        <p:cTn id="27" dur="1000" fill="hold"/>
                                        <p:tgtEl>
                                          <p:spTgt spid="513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33"/>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5128"/>
                                        </p:tgtEl>
                                        <p:attrNameLst>
                                          <p:attrName>style.visibility</p:attrName>
                                        </p:attrNameLst>
                                      </p:cBhvr>
                                      <p:to>
                                        <p:strVal val="visible"/>
                                      </p:to>
                                    </p:set>
                                    <p:anim calcmode="lin" valueType="num">
                                      <p:cBhvr>
                                        <p:cTn id="33" dur="500" fill="hold"/>
                                        <p:tgtEl>
                                          <p:spTgt spid="5128"/>
                                        </p:tgtEl>
                                        <p:attrNameLst>
                                          <p:attrName>ppt_w</p:attrName>
                                        </p:attrNameLst>
                                      </p:cBhvr>
                                      <p:tavLst>
                                        <p:tav tm="0">
                                          <p:val>
                                            <p:fltVal val="0"/>
                                          </p:val>
                                        </p:tav>
                                        <p:tav tm="100000">
                                          <p:val>
                                            <p:strVal val="#ppt_w"/>
                                          </p:val>
                                        </p:tav>
                                      </p:tavLst>
                                    </p:anim>
                                    <p:anim calcmode="lin" valueType="num">
                                      <p:cBhvr>
                                        <p:cTn id="34" dur="500" fill="hold"/>
                                        <p:tgtEl>
                                          <p:spTgt spid="512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5134"/>
                                        </p:tgtEl>
                                        <p:attrNameLst>
                                          <p:attrName>style.visibility</p:attrName>
                                        </p:attrNameLst>
                                      </p:cBhvr>
                                      <p:to>
                                        <p:strVal val="visible"/>
                                      </p:to>
                                    </p:set>
                                    <p:anim calcmode="lin" valueType="num">
                                      <p:cBhvr>
                                        <p:cTn id="39" dur="1000" fill="hold"/>
                                        <p:tgtEl>
                                          <p:spTgt spid="5134"/>
                                        </p:tgtEl>
                                        <p:attrNameLst>
                                          <p:attrName>ppt_x</p:attrName>
                                        </p:attrNameLst>
                                      </p:cBhvr>
                                      <p:tavLst>
                                        <p:tav tm="0">
                                          <p:val>
                                            <p:strVal val="#ppt_x-.2"/>
                                          </p:val>
                                        </p:tav>
                                        <p:tav tm="100000">
                                          <p:val>
                                            <p:strVal val="#ppt_x"/>
                                          </p:val>
                                        </p:tav>
                                      </p:tavLst>
                                    </p:anim>
                                    <p:anim calcmode="lin" valueType="num">
                                      <p:cBhvr>
                                        <p:cTn id="40" dur="1000" fill="hold"/>
                                        <p:tgtEl>
                                          <p:spTgt spid="5134"/>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134"/>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5129"/>
                                        </p:tgtEl>
                                        <p:attrNameLst>
                                          <p:attrName>style.visibility</p:attrName>
                                        </p:attrNameLst>
                                      </p:cBhvr>
                                      <p:to>
                                        <p:strVal val="visible"/>
                                      </p:to>
                                    </p:set>
                                    <p:anim calcmode="lin" valueType="num">
                                      <p:cBhvr>
                                        <p:cTn id="46" dur="500" fill="hold"/>
                                        <p:tgtEl>
                                          <p:spTgt spid="5129"/>
                                        </p:tgtEl>
                                        <p:attrNameLst>
                                          <p:attrName>ppt_w</p:attrName>
                                        </p:attrNameLst>
                                      </p:cBhvr>
                                      <p:tavLst>
                                        <p:tav tm="0">
                                          <p:val>
                                            <p:fltVal val="0"/>
                                          </p:val>
                                        </p:tav>
                                        <p:tav tm="100000">
                                          <p:val>
                                            <p:strVal val="#ppt_w"/>
                                          </p:val>
                                        </p:tav>
                                      </p:tavLst>
                                    </p:anim>
                                    <p:anim calcmode="lin" valueType="num">
                                      <p:cBhvr>
                                        <p:cTn id="47" dur="500" fill="hold"/>
                                        <p:tgtEl>
                                          <p:spTgt spid="512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5135"/>
                                        </p:tgtEl>
                                        <p:attrNameLst>
                                          <p:attrName>style.visibility</p:attrName>
                                        </p:attrNameLst>
                                      </p:cBhvr>
                                      <p:to>
                                        <p:strVal val="visible"/>
                                      </p:to>
                                    </p:set>
                                    <p:anim calcmode="lin" valueType="num">
                                      <p:cBhvr>
                                        <p:cTn id="52" dur="1000" fill="hold"/>
                                        <p:tgtEl>
                                          <p:spTgt spid="5135"/>
                                        </p:tgtEl>
                                        <p:attrNameLst>
                                          <p:attrName>ppt_x</p:attrName>
                                        </p:attrNameLst>
                                      </p:cBhvr>
                                      <p:tavLst>
                                        <p:tav tm="0">
                                          <p:val>
                                            <p:strVal val="#ppt_x-.2"/>
                                          </p:val>
                                        </p:tav>
                                        <p:tav tm="100000">
                                          <p:val>
                                            <p:strVal val="#ppt_x"/>
                                          </p:val>
                                        </p:tav>
                                      </p:tavLst>
                                    </p:anim>
                                    <p:anim calcmode="lin" valueType="num">
                                      <p:cBhvr>
                                        <p:cTn id="53" dur="1000" fill="hold"/>
                                        <p:tgtEl>
                                          <p:spTgt spid="513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135"/>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ppt_x</p:attrName>
                                        </p:attrNameLst>
                                      </p:cBhvr>
                                      <p:tavLst>
                                        <p:tav tm="0">
                                          <p:val>
                                            <p:strVal val="#ppt_x-.2"/>
                                          </p:val>
                                        </p:tav>
                                        <p:tav tm="100000">
                                          <p:val>
                                            <p:strVal val="#ppt_x"/>
                                          </p:val>
                                        </p:tav>
                                      </p:tavLst>
                                    </p:anim>
                                    <p:anim calcmode="lin" valueType="num">
                                      <p:cBhvr>
                                        <p:cTn id="6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1000" fill="hold"/>
                                        <p:tgtEl>
                                          <p:spTgt spid="21"/>
                                        </p:tgtEl>
                                        <p:attrNameLst>
                                          <p:attrName>ppt_x</p:attrName>
                                        </p:attrNameLst>
                                      </p:cBhvr>
                                      <p:tavLst>
                                        <p:tav tm="0">
                                          <p:val>
                                            <p:strVal val="#ppt_x-.2"/>
                                          </p:val>
                                        </p:tav>
                                        <p:tav tm="100000">
                                          <p:val>
                                            <p:strVal val="#ppt_x"/>
                                          </p:val>
                                        </p:tav>
                                      </p:tavLst>
                                    </p:anim>
                                    <p:anim calcmode="lin" valueType="num">
                                      <p:cBhvr>
                                        <p:cTn id="6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5129" grpId="0" animBg="1"/>
      <p:bldP spid="5132" grpId="0" animBg="1"/>
      <p:bldP spid="5133" grpId="0" animBg="1"/>
      <p:bldP spid="5134" grpId="0" animBg="1"/>
      <p:bldP spid="5135" grpId="0" animBg="1"/>
      <p:bldP spid="17"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27448" y="1124744"/>
            <a:ext cx="10001320" cy="3672408"/>
          </a:xfrm>
        </p:spPr>
        <p:style>
          <a:lnRef idx="2">
            <a:schemeClr val="accent2"/>
          </a:lnRef>
          <a:fillRef idx="1">
            <a:schemeClr val="lt1"/>
          </a:fillRef>
          <a:effectRef idx="0">
            <a:schemeClr val="accent2"/>
          </a:effectRef>
          <a:fontRef idx="minor">
            <a:schemeClr val="dk1"/>
          </a:fontRef>
        </p:style>
        <p:txBody>
          <a:bodyPr>
            <a:normAutofit/>
          </a:bodyPr>
          <a:lstStyle/>
          <a:p>
            <a:r>
              <a:rPr lang="ru-RU" sz="3600" b="1" dirty="0" smtClean="0">
                <a:latin typeface="Arial" pitchFamily="34" charset="0"/>
                <a:cs typeface="Arial" pitchFamily="34" charset="0"/>
              </a:rPr>
              <a:t>Маленький полис свободных людей,</a:t>
            </a:r>
            <a:br>
              <a:rPr lang="ru-RU" sz="3600" b="1" dirty="0" smtClean="0">
                <a:latin typeface="Arial" pitchFamily="34" charset="0"/>
                <a:cs typeface="Arial" pitchFamily="34" charset="0"/>
              </a:rPr>
            </a:br>
            <a:r>
              <a:rPr lang="ru-RU" sz="3600" b="1" dirty="0" smtClean="0">
                <a:latin typeface="Arial" pitchFamily="34" charset="0"/>
                <a:cs typeface="Arial" pitchFamily="34" charset="0"/>
              </a:rPr>
              <a:t>Полных отваги и общих идей,</a:t>
            </a:r>
            <a:br>
              <a:rPr lang="ru-RU" sz="3600" b="1" dirty="0" smtClean="0">
                <a:latin typeface="Arial" pitchFamily="34" charset="0"/>
                <a:cs typeface="Arial" pitchFamily="34" charset="0"/>
              </a:rPr>
            </a:br>
            <a:r>
              <a:rPr lang="ru-RU" sz="3600" b="1" dirty="0" smtClean="0">
                <a:latin typeface="Arial" pitchFamily="34" charset="0"/>
                <a:cs typeface="Arial" pitchFamily="34" charset="0"/>
              </a:rPr>
              <a:t>Сначала Апеннины покорили,</a:t>
            </a:r>
            <a:br>
              <a:rPr lang="ru-RU" sz="3600" b="1" dirty="0" smtClean="0">
                <a:latin typeface="Arial" pitchFamily="34" charset="0"/>
                <a:cs typeface="Arial" pitchFamily="34" charset="0"/>
              </a:rPr>
            </a:br>
            <a:r>
              <a:rPr lang="ru-RU" sz="3600" b="1" dirty="0" smtClean="0">
                <a:latin typeface="Arial" pitchFamily="34" charset="0"/>
                <a:cs typeface="Arial" pitchFamily="34" charset="0"/>
              </a:rPr>
              <a:t>А потом весь мир кроили,</a:t>
            </a:r>
            <a:br>
              <a:rPr lang="ru-RU" sz="3600" b="1" dirty="0" smtClean="0">
                <a:latin typeface="Arial" pitchFamily="34" charset="0"/>
                <a:cs typeface="Arial" pitchFamily="34" charset="0"/>
              </a:rPr>
            </a:br>
            <a:r>
              <a:rPr lang="ru-RU" sz="3600" b="1" dirty="0" smtClean="0">
                <a:latin typeface="Arial" pitchFamily="34" charset="0"/>
                <a:cs typeface="Arial" pitchFamily="34" charset="0"/>
              </a:rPr>
              <a:t>Создав великую республику,</a:t>
            </a:r>
            <a:br>
              <a:rPr lang="ru-RU" sz="3600" b="1" dirty="0" smtClean="0">
                <a:latin typeface="Arial" pitchFamily="34" charset="0"/>
                <a:cs typeface="Arial" pitchFamily="34" charset="0"/>
              </a:rPr>
            </a:br>
            <a:r>
              <a:rPr lang="ru-RU" sz="3600" b="1" dirty="0" smtClean="0">
                <a:latin typeface="Arial" pitchFamily="34" charset="0"/>
                <a:cs typeface="Arial" pitchFamily="34" charset="0"/>
              </a:rPr>
              <a:t>На счастье из патрициев и публики.</a:t>
            </a:r>
            <a:endParaRPr lang="ru-RU" sz="3200" b="1" dirty="0">
              <a:latin typeface="Arial" pitchFamily="34" charset="0"/>
              <a:cs typeface="Arial" pitchFamily="34" charset="0"/>
            </a:endParaRPr>
          </a:p>
        </p:txBody>
      </p:sp>
      <p:sp>
        <p:nvSpPr>
          <p:cNvPr id="5"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07368" y="980728"/>
            <a:ext cx="11017224" cy="1152128"/>
          </a:xfrm>
        </p:spPr>
        <p:style>
          <a:lnRef idx="2">
            <a:schemeClr val="accent1"/>
          </a:lnRef>
          <a:fillRef idx="1">
            <a:schemeClr val="lt1"/>
          </a:fillRef>
          <a:effectRef idx="0">
            <a:schemeClr val="accent1"/>
          </a:effectRef>
          <a:fontRef idx="minor">
            <a:schemeClr val="dk1"/>
          </a:fontRef>
        </p:style>
        <p:txBody>
          <a:bodyPr/>
          <a:lstStyle/>
          <a:p>
            <a:pPr algn="ctr">
              <a:buNone/>
            </a:pPr>
            <a:r>
              <a:rPr lang="ru-RU" b="1" dirty="0" smtClean="0">
                <a:solidFill>
                  <a:srgbClr val="002060"/>
                </a:solidFill>
                <a:latin typeface="Arial" pitchFamily="34" charset="0"/>
                <a:cs typeface="Arial" pitchFamily="34" charset="0"/>
              </a:rPr>
              <a:t>Для обсуждения  важных дел правители собирали  Народное собрание.</a:t>
            </a:r>
            <a:endParaRPr lang="ru-RU" dirty="0">
              <a:solidFill>
                <a:srgbClr val="002060"/>
              </a:solidFill>
              <a:latin typeface="Arial" pitchFamily="34" charset="0"/>
              <a:cs typeface="Arial" pitchFamily="34" charset="0"/>
            </a:endParaRPr>
          </a:p>
        </p:txBody>
      </p:sp>
      <p:sp>
        <p:nvSpPr>
          <p:cNvPr id="6"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
        <p:nvSpPr>
          <p:cNvPr id="8" name="Прямоугольник 7"/>
          <p:cNvSpPr/>
          <p:nvPr/>
        </p:nvSpPr>
        <p:spPr>
          <a:xfrm>
            <a:off x="407368" y="2996953"/>
            <a:ext cx="201622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800" b="1" dirty="0" smtClean="0">
                <a:solidFill>
                  <a:srgbClr val="0070C0"/>
                </a:solidFill>
                <a:latin typeface="Arial" pitchFamily="34" charset="0"/>
                <a:cs typeface="Arial" pitchFamily="34" charset="0"/>
              </a:rPr>
              <a:t>Народное</a:t>
            </a:r>
          </a:p>
          <a:p>
            <a:r>
              <a:rPr lang="ru-RU" sz="2800" b="1" dirty="0" smtClean="0">
                <a:solidFill>
                  <a:srgbClr val="0070C0"/>
                </a:solidFill>
                <a:latin typeface="Arial" pitchFamily="34" charset="0"/>
                <a:cs typeface="Arial" pitchFamily="34" charset="0"/>
              </a:rPr>
              <a:t>собрание</a:t>
            </a:r>
            <a:endParaRPr lang="ru-RU" sz="2800" dirty="0">
              <a:solidFill>
                <a:srgbClr val="0070C0"/>
              </a:solidFill>
            </a:endParaRPr>
          </a:p>
        </p:txBody>
      </p:sp>
      <p:sp>
        <p:nvSpPr>
          <p:cNvPr id="9" name="Стрелка вниз 8"/>
          <p:cNvSpPr/>
          <p:nvPr/>
        </p:nvSpPr>
        <p:spPr>
          <a:xfrm rot="14015186">
            <a:off x="3039236" y="2139232"/>
            <a:ext cx="696872" cy="1702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Rectangle 6"/>
          <p:cNvSpPr>
            <a:spLocks noChangeArrowheads="1"/>
          </p:cNvSpPr>
          <p:nvPr/>
        </p:nvSpPr>
        <p:spPr bwMode="auto">
          <a:xfrm>
            <a:off x="4511824" y="2276872"/>
            <a:ext cx="7272808"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ru-RU" sz="3200" b="1" dirty="0" smtClean="0">
                <a:latin typeface="Arial" pitchFamily="34" charset="0"/>
                <a:cs typeface="Arial" pitchFamily="34" charset="0"/>
              </a:rPr>
              <a:t>Высший орган власти в Риме;</a:t>
            </a:r>
            <a:endParaRPr lang="ru-RU" sz="3200" b="1" dirty="0">
              <a:solidFill>
                <a:srgbClr val="002060"/>
              </a:solidFill>
              <a:latin typeface="Arial" pitchFamily="34" charset="0"/>
              <a:cs typeface="Arial" pitchFamily="34" charset="0"/>
            </a:endParaRPr>
          </a:p>
        </p:txBody>
      </p:sp>
      <p:sp>
        <p:nvSpPr>
          <p:cNvPr id="11" name="Стрелка вниз 10"/>
          <p:cNvSpPr/>
          <p:nvPr/>
        </p:nvSpPr>
        <p:spPr>
          <a:xfrm rot="15081269">
            <a:off x="3425401" y="2819850"/>
            <a:ext cx="696872" cy="1702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Rectangle 6"/>
          <p:cNvSpPr>
            <a:spLocks noChangeArrowheads="1"/>
          </p:cNvSpPr>
          <p:nvPr/>
        </p:nvSpPr>
        <p:spPr bwMode="auto">
          <a:xfrm>
            <a:off x="4727848" y="3068960"/>
            <a:ext cx="7056784" cy="57606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ru-RU" sz="3200" b="1" dirty="0" smtClean="0">
                <a:latin typeface="Arial" pitchFamily="34" charset="0"/>
                <a:cs typeface="Arial" pitchFamily="34" charset="0"/>
              </a:rPr>
              <a:t>Объявление войны;</a:t>
            </a:r>
            <a:endParaRPr lang="ru-RU" sz="3200" b="1" dirty="0">
              <a:solidFill>
                <a:srgbClr val="002060"/>
              </a:solidFill>
              <a:latin typeface="Arial" pitchFamily="34" charset="0"/>
              <a:cs typeface="Arial" pitchFamily="34" charset="0"/>
            </a:endParaRPr>
          </a:p>
        </p:txBody>
      </p:sp>
      <p:sp>
        <p:nvSpPr>
          <p:cNvPr id="13" name="Стрелка вниз 12"/>
          <p:cNvSpPr/>
          <p:nvPr/>
        </p:nvSpPr>
        <p:spPr>
          <a:xfrm rot="16200000">
            <a:off x="3430701" y="3502011"/>
            <a:ext cx="696872" cy="1702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Rectangle 6"/>
          <p:cNvSpPr>
            <a:spLocks noChangeArrowheads="1"/>
          </p:cNvSpPr>
          <p:nvPr/>
        </p:nvSpPr>
        <p:spPr bwMode="auto">
          <a:xfrm>
            <a:off x="4871864" y="4005064"/>
            <a:ext cx="6984776" cy="57606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ru-RU" sz="3200" b="1" dirty="0" smtClean="0">
                <a:latin typeface="Arial" pitchFamily="34" charset="0"/>
                <a:cs typeface="Arial" pitchFamily="34" charset="0"/>
              </a:rPr>
              <a:t>Заключение мира;</a:t>
            </a:r>
            <a:endParaRPr lang="ru-RU" sz="3200" b="1" dirty="0">
              <a:solidFill>
                <a:srgbClr val="002060"/>
              </a:solidFill>
              <a:latin typeface="Arial" pitchFamily="34" charset="0"/>
              <a:cs typeface="Arial" pitchFamily="34" charset="0"/>
            </a:endParaRPr>
          </a:p>
        </p:txBody>
      </p:sp>
      <p:sp>
        <p:nvSpPr>
          <p:cNvPr id="15" name="Стрелка вниз 14"/>
          <p:cNvSpPr/>
          <p:nvPr/>
        </p:nvSpPr>
        <p:spPr>
          <a:xfrm rot="17287655">
            <a:off x="3208817" y="4325708"/>
            <a:ext cx="696872" cy="1702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6" name="Rectangle 6"/>
          <p:cNvSpPr>
            <a:spLocks noChangeArrowheads="1"/>
          </p:cNvSpPr>
          <p:nvPr/>
        </p:nvSpPr>
        <p:spPr bwMode="auto">
          <a:xfrm>
            <a:off x="4727848" y="4797152"/>
            <a:ext cx="7056784" cy="57606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ru-RU" sz="3200" b="1" dirty="0" smtClean="0">
                <a:latin typeface="Arial" pitchFamily="34" charset="0"/>
                <a:cs typeface="Arial" pitchFamily="34" charset="0"/>
              </a:rPr>
              <a:t>Принятие и отмена законов;</a:t>
            </a:r>
            <a:endParaRPr lang="ru-RU" sz="3200" b="1" dirty="0">
              <a:solidFill>
                <a:srgbClr val="002060"/>
              </a:solidFill>
              <a:latin typeface="Arial" pitchFamily="34" charset="0"/>
              <a:cs typeface="Arial" pitchFamily="34" charset="0"/>
            </a:endParaRPr>
          </a:p>
        </p:txBody>
      </p:sp>
      <p:sp>
        <p:nvSpPr>
          <p:cNvPr id="17" name="Стрелка вниз 16"/>
          <p:cNvSpPr/>
          <p:nvPr/>
        </p:nvSpPr>
        <p:spPr>
          <a:xfrm rot="18247383">
            <a:off x="2848776" y="4901772"/>
            <a:ext cx="696872" cy="17029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8" name="Rectangle 6"/>
          <p:cNvSpPr>
            <a:spLocks noChangeArrowheads="1"/>
          </p:cNvSpPr>
          <p:nvPr/>
        </p:nvSpPr>
        <p:spPr bwMode="auto">
          <a:xfrm>
            <a:off x="4511824" y="5805264"/>
            <a:ext cx="7344816" cy="8640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ru-RU" sz="3200" b="1" dirty="0" smtClean="0">
                <a:latin typeface="Arial" pitchFamily="34" charset="0"/>
                <a:cs typeface="Arial" pitchFamily="34" charset="0"/>
              </a:rPr>
              <a:t>Избирание всех важных </a:t>
            </a:r>
          </a:p>
          <a:p>
            <a:pPr algn="ctr">
              <a:defRPr/>
            </a:pPr>
            <a:r>
              <a:rPr lang="ru-RU" sz="3200" b="1" dirty="0" smtClean="0">
                <a:latin typeface="Arial" pitchFamily="34" charset="0"/>
                <a:cs typeface="Arial" pitchFamily="34" charset="0"/>
              </a:rPr>
              <a:t>должностных лиц.</a:t>
            </a:r>
          </a:p>
        </p:txBody>
      </p:sp>
      <p:pic>
        <p:nvPicPr>
          <p:cNvPr id="20" name="Picture 2" descr="https://ds04.infourok.ru/uploads/ex/1082/000edd91-365f1e2c/img10.jpg"/>
          <p:cNvPicPr>
            <a:picLocks noChangeAspect="1" noChangeArrowheads="1"/>
          </p:cNvPicPr>
          <p:nvPr/>
        </p:nvPicPr>
        <p:blipFill>
          <a:blip r:embed="rId2" cstate="print"/>
          <a:srcRect l="46160" t="39428" r="4795" b="5436"/>
          <a:stretch>
            <a:fillRect/>
          </a:stretch>
        </p:blipFill>
        <p:spPr bwMode="auto">
          <a:xfrm>
            <a:off x="407368" y="4077072"/>
            <a:ext cx="2016224" cy="1728192"/>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51384" y="1268760"/>
            <a:ext cx="5384800" cy="4752528"/>
          </a:xfrm>
        </p:spPr>
        <p:style>
          <a:lnRef idx="2">
            <a:schemeClr val="accent1"/>
          </a:lnRef>
          <a:fillRef idx="1">
            <a:schemeClr val="lt1"/>
          </a:fillRef>
          <a:effectRef idx="0">
            <a:schemeClr val="accent1"/>
          </a:effectRef>
          <a:fontRef idx="minor">
            <a:schemeClr val="dk1"/>
          </a:fontRef>
        </p:style>
        <p:txBody>
          <a:bodyPr>
            <a:noAutofit/>
          </a:bodyPr>
          <a:lstStyle/>
          <a:p>
            <a:pPr algn="ctr">
              <a:buNone/>
            </a:pPr>
            <a:r>
              <a:rPr lang="ru-RU" sz="3400" b="1" dirty="0" smtClean="0">
                <a:latin typeface="Arial" pitchFamily="34" charset="0"/>
                <a:cs typeface="Arial" pitchFamily="34" charset="0"/>
              </a:rPr>
              <a:t>Народные собрания проходили на Марсовом поле (Марсово поле – огромное поле на окраине Рима, посвящённое богу Марсу) или… Марсово поле</a:t>
            </a:r>
            <a:endParaRPr lang="ru-RU" sz="3400" b="1" dirty="0">
              <a:latin typeface="Arial" pitchFamily="34" charset="0"/>
              <a:cs typeface="Arial" pitchFamily="34" charset="0"/>
            </a:endParaRPr>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pic>
        <p:nvPicPr>
          <p:cNvPr id="6" name="Picture 2" descr="https://ds03.infourok.ru/uploads/ex/0a51/0000a690-b7ba120e/img1.jpg"/>
          <p:cNvPicPr>
            <a:picLocks noChangeAspect="1" noChangeArrowheads="1"/>
          </p:cNvPicPr>
          <p:nvPr/>
        </p:nvPicPr>
        <p:blipFill>
          <a:blip r:embed="rId2" cstate="print"/>
          <a:srcRect l="5512" t="25200" r="48026" b="25451"/>
          <a:stretch>
            <a:fillRect/>
          </a:stretch>
        </p:blipFill>
        <p:spPr bwMode="auto">
          <a:xfrm>
            <a:off x="6384033" y="1412776"/>
            <a:ext cx="5333188" cy="4392488"/>
          </a:xfrm>
          <a:prstGeom prst="rect">
            <a:avLst/>
          </a:prstGeom>
          <a:noFill/>
        </p:spPr>
      </p:pic>
      <p:sp>
        <p:nvSpPr>
          <p:cNvPr id="7" name="object 2"/>
          <p:cNvSpPr>
            <a:spLocks/>
          </p:cNvSpPr>
          <p:nvPr/>
        </p:nvSpPr>
        <p:spPr bwMode="auto">
          <a:xfrm>
            <a:off x="1" y="27"/>
            <a:ext cx="12177184" cy="836711"/>
          </a:xfrm>
          <a:custGeom>
            <a:avLst/>
            <a:gdLst>
              <a:gd name="T0" fmla="*/ 9130595 w 5760085"/>
              <a:gd name="T1" fmla="*/ 0 h 1021080"/>
              <a:gd name="T2" fmla="*/ 0 w 5760085"/>
              <a:gd name="T3" fmla="*/ 0 h 1021080"/>
              <a:gd name="T4" fmla="*/ 0 w 5760085"/>
              <a:gd name="T5" fmla="*/ 2157145 h 1021080"/>
              <a:gd name="T6" fmla="*/ 9130595 w 5760085"/>
              <a:gd name="T7" fmla="*/ 2157145 h 1021080"/>
              <a:gd name="T8" fmla="*/ 913059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pPr algn="ctr"/>
            <a:r>
              <a:rPr lang="ru-RU" sz="5400" b="1" dirty="0" smtClean="0">
                <a:solidFill>
                  <a:schemeClr val="bg1"/>
                </a:solidFill>
                <a:latin typeface="Arial" pitchFamily="34" charset="0"/>
                <a:cs typeface="Arial" pitchFamily="34" charset="0"/>
              </a:rPr>
              <a:t>УПРАВЛЕНИЕ РЕСПУБЛИКОЙ</a:t>
            </a:r>
            <a:endParaRPr lang="ru-RU" sz="5400" dirty="0">
              <a:solidFill>
                <a:schemeClr val="bg1"/>
              </a:solidFill>
            </a:endParaRPr>
          </a:p>
        </p:txBody>
      </p:sp>
    </p:spTree>
  </p:cSld>
  <p:clrMapOvr>
    <a:masterClrMapping/>
  </p:clrMapOvr>
  <p:transition>
    <p:cover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7f7210d79648ffbf918a1be967bb5bda6d0e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9328</TotalTime>
  <Words>1281</Words>
  <Application>Microsoft Office PowerPoint</Application>
  <PresentationFormat>Произвольный</PresentationFormat>
  <Paragraphs>162</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   ИСТОРИЯ</vt:lpstr>
      <vt:lpstr>Слайд 2</vt:lpstr>
      <vt:lpstr>Слайд 3</vt:lpstr>
      <vt:lpstr>Слайд 4</vt:lpstr>
      <vt:lpstr>Плебеи</vt:lpstr>
      <vt:lpstr>Слайд 6</vt:lpstr>
      <vt:lpstr>Маленький полис свободных людей, Полных отваги и общих идей, Сначала Апеннины покорили, А потом весь мир кроили, Создав великую республику, На счастье из патрициев и публики.</vt:lpstr>
      <vt:lpstr>Слайд 8</vt:lpstr>
      <vt:lpstr>Слайд 9</vt:lpstr>
      <vt:lpstr>Слайд 10</vt:lpstr>
      <vt:lpstr>Слайд 11</vt:lpstr>
      <vt:lpstr>С конца VI века до н.э.  Римское государство стало называться республикой.</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  ЗАДАНИЯ</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Угрозы человечеству 2</dc:title>
  <dc:creator>Acer</dc:creator>
  <cp:lastModifiedBy>USER</cp:lastModifiedBy>
  <cp:revision>1926</cp:revision>
  <dcterms:created xsi:type="dcterms:W3CDTF">2020-04-27T09:08:17Z</dcterms:created>
  <dcterms:modified xsi:type="dcterms:W3CDTF">2021-03-04T03:15:55Z</dcterms:modified>
</cp:coreProperties>
</file>