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305" r:id="rId2"/>
    <p:sldId id="1304" r:id="rId3"/>
    <p:sldId id="1390" r:id="rId4"/>
    <p:sldId id="1400" r:id="rId5"/>
    <p:sldId id="1391" r:id="rId6"/>
    <p:sldId id="1398" r:id="rId7"/>
    <p:sldId id="1394" r:id="rId8"/>
    <p:sldId id="1381" r:id="rId9"/>
    <p:sldId id="1445" r:id="rId10"/>
    <p:sldId id="1395" r:id="rId11"/>
    <p:sldId id="1396" r:id="rId12"/>
    <p:sldId id="1438" r:id="rId13"/>
    <p:sldId id="1441" r:id="rId14"/>
    <p:sldId id="1447" r:id="rId15"/>
    <p:sldId id="1440" r:id="rId16"/>
    <p:sldId id="1384" r:id="rId17"/>
    <p:sldId id="1436" r:id="rId18"/>
    <p:sldId id="1401" r:id="rId19"/>
    <p:sldId id="1402" r:id="rId20"/>
    <p:sldId id="1403" r:id="rId21"/>
    <p:sldId id="1405" r:id="rId22"/>
    <p:sldId id="1406" r:id="rId23"/>
    <p:sldId id="1421" r:id="rId24"/>
    <p:sldId id="1424" r:id="rId25"/>
    <p:sldId id="1425" r:id="rId26"/>
    <p:sldId id="1426" r:id="rId27"/>
    <p:sldId id="1427" r:id="rId28"/>
    <p:sldId id="1428" r:id="rId29"/>
    <p:sldId id="1429" r:id="rId30"/>
    <p:sldId id="1430" r:id="rId31"/>
    <p:sldId id="1431" r:id="rId32"/>
    <p:sldId id="1433" r:id="rId33"/>
    <p:sldId id="1449" r:id="rId34"/>
    <p:sldId id="1432" r:id="rId35"/>
    <p:sldId id="1434" r:id="rId36"/>
    <p:sldId id="1443" r:id="rId37"/>
    <p:sldId id="1375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8" autoAdjust="0"/>
    <p:restoredTop sz="97500" autoAdjust="0"/>
  </p:normalViewPr>
  <p:slideViewPr>
    <p:cSldViewPr>
      <p:cViewPr>
        <p:scale>
          <a:sx n="75" d="100"/>
          <a:sy n="75" d="100"/>
        </p:scale>
        <p:origin x="-32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Цивилизация Древнего Рима зародилась на </a:t>
          </a:r>
          <a:r>
            <a:rPr kumimoji="0" lang="ru-RU" sz="32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Апеннинском</a:t>
          </a: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полуострове.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Рим – один из древнейших городов Италии, был основан племенем </a:t>
          </a:r>
          <a:r>
            <a:rPr kumimoji="0" lang="ru-RU" sz="32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латинов</a:t>
          </a: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.</a:t>
          </a:r>
          <a:endParaRPr lang="ru-RU" sz="32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8286DF2-C8D0-49CC-B6E5-68100321D37D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Легендарными основателями Рима были братья Ромул и Рем. Это произошло в 753 году до нашей эры.</a:t>
          </a:r>
          <a:endParaRPr kumimoji="0" lang="ru-RU" sz="3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0A7AA3C-8892-4205-B4BC-75176D101489}" type="parTrans" cxnId="{933E6F1D-982E-43F7-8FAA-04831289A818}">
      <dgm:prSet/>
      <dgm:spPr/>
      <dgm:t>
        <a:bodyPr/>
        <a:lstStyle/>
        <a:p>
          <a:endParaRPr lang="ru-RU"/>
        </a:p>
      </dgm:t>
    </dgm:pt>
    <dgm:pt modelId="{1AA495F1-22F8-4CE0-AB60-D4BF5CF0B5C2}" type="sibTrans" cxnId="{933E6F1D-982E-43F7-8FAA-04831289A818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3" custScaleX="373308" custScaleY="144746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3" custScaleX="373308" custScaleY="119271" custLinFactNeighborY="-32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E5A3EF4-3416-4C86-99FC-011750AFA9B5}" type="pres">
      <dgm:prSet presAssocID="{68286DF2-C8D0-49CC-B6E5-68100321D37D}" presName="node" presStyleLbl="node1" presStyleIdx="2" presStyleCnt="3" custScaleX="378063" custScaleY="156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C72D9B-9546-462B-8C0E-CF1A2A0F2A98}" type="presOf" srcId="{7BB888F9-38AC-491F-9767-A2740C7024A5}" destId="{DCBDC0F0-6741-4C7F-BF09-E698C478B404}" srcOrd="1" destOrd="0" presId="urn:microsoft.com/office/officeart/2005/8/layout/process2"/>
    <dgm:cxn modelId="{250DC906-5F0D-431C-A98B-7E852EEA7282}" type="presOf" srcId="{68286DF2-C8D0-49CC-B6E5-68100321D37D}" destId="{0E5A3EF4-3416-4C86-99FC-011750AFA9B5}" srcOrd="0" destOrd="0" presId="urn:microsoft.com/office/officeart/2005/8/layout/process2"/>
    <dgm:cxn modelId="{649145A6-DA23-4861-BC52-A8A6269F2E38}" type="presOf" srcId="{55CA8F6A-A719-4DC8-94AC-BDB5570A48AD}" destId="{71FD606C-BDF9-431F-B036-6ACA5D71E9FB}" srcOrd="0" destOrd="0" presId="urn:microsoft.com/office/officeart/2005/8/layout/process2"/>
    <dgm:cxn modelId="{670EF6B6-D584-4A12-9FE9-9C3478A9931E}" type="presOf" srcId="{DEA89553-6180-4FAA-AAAD-9909532E10ED}" destId="{DF9D484D-30C5-431E-8A5E-D67BA2C9E47C}" srcOrd="0" destOrd="0" presId="urn:microsoft.com/office/officeart/2005/8/layout/process2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CD3273BD-CBD9-4579-BF03-4F40A8B5F807}" type="presOf" srcId="{40BFF0ED-64E2-459A-A26E-8D0018A04622}" destId="{121CE2F8-E67C-4BB2-8B7A-0153E465E37B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933E6F1D-982E-43F7-8FAA-04831289A818}" srcId="{55CA8F6A-A719-4DC8-94AC-BDB5570A48AD}" destId="{68286DF2-C8D0-49CC-B6E5-68100321D37D}" srcOrd="2" destOrd="0" parTransId="{A0A7AA3C-8892-4205-B4BC-75176D101489}" sibTransId="{1AA495F1-22F8-4CE0-AB60-D4BF5CF0B5C2}"/>
    <dgm:cxn modelId="{47CA5478-9B49-4DBB-8B6F-465520CED152}" type="presOf" srcId="{2A487E08-DEF3-4D75-B1FC-3E3F4B1C4FBE}" destId="{8A97E25A-0A74-4716-A683-AF7233C1526D}" srcOrd="1" destOrd="0" presId="urn:microsoft.com/office/officeart/2005/8/layout/process2"/>
    <dgm:cxn modelId="{BE559F70-7E63-432D-974C-2D7C7010B556}" type="presOf" srcId="{2A487E08-DEF3-4D75-B1FC-3E3F4B1C4FBE}" destId="{8300CE63-0666-44C2-AA28-E384327E64EF}" srcOrd="0" destOrd="0" presId="urn:microsoft.com/office/officeart/2005/8/layout/process2"/>
    <dgm:cxn modelId="{E85E1295-3411-4451-A07B-411F50B65BB0}" type="presOf" srcId="{7BB888F9-38AC-491F-9767-A2740C7024A5}" destId="{261EA25F-C933-4C09-B661-2E3993E0CA6F}" srcOrd="0" destOrd="0" presId="urn:microsoft.com/office/officeart/2005/8/layout/process2"/>
    <dgm:cxn modelId="{95A0800D-2A2A-46A9-AAA1-92A2EEA114A5}" type="presParOf" srcId="{71FD606C-BDF9-431F-B036-6ACA5D71E9FB}" destId="{121CE2F8-E67C-4BB2-8B7A-0153E465E37B}" srcOrd="0" destOrd="0" presId="urn:microsoft.com/office/officeart/2005/8/layout/process2"/>
    <dgm:cxn modelId="{C4C00027-8F58-4B6F-9A77-65FD42BC767B}" type="presParOf" srcId="{71FD606C-BDF9-431F-B036-6ACA5D71E9FB}" destId="{261EA25F-C933-4C09-B661-2E3993E0CA6F}" srcOrd="1" destOrd="0" presId="urn:microsoft.com/office/officeart/2005/8/layout/process2"/>
    <dgm:cxn modelId="{EDBDDF7D-BF58-4027-A938-1EB169532A81}" type="presParOf" srcId="{261EA25F-C933-4C09-B661-2E3993E0CA6F}" destId="{DCBDC0F0-6741-4C7F-BF09-E698C478B404}" srcOrd="0" destOrd="0" presId="urn:microsoft.com/office/officeart/2005/8/layout/process2"/>
    <dgm:cxn modelId="{F71EF061-3442-43DF-A5A0-AC82C21FEB3F}" type="presParOf" srcId="{71FD606C-BDF9-431F-B036-6ACA5D71E9FB}" destId="{DF9D484D-30C5-431E-8A5E-D67BA2C9E47C}" srcOrd="2" destOrd="0" presId="urn:microsoft.com/office/officeart/2005/8/layout/process2"/>
    <dgm:cxn modelId="{900F3173-4B70-4F87-9427-7FD1F34D44D3}" type="presParOf" srcId="{71FD606C-BDF9-431F-B036-6ACA5D71E9FB}" destId="{8300CE63-0666-44C2-AA28-E384327E64EF}" srcOrd="3" destOrd="0" presId="urn:microsoft.com/office/officeart/2005/8/layout/process2"/>
    <dgm:cxn modelId="{8A18865C-0626-45A6-9E88-D7544D622A89}" type="presParOf" srcId="{8300CE63-0666-44C2-AA28-E384327E64EF}" destId="{8A97E25A-0A74-4716-A683-AF7233C1526D}" srcOrd="0" destOrd="0" presId="urn:microsoft.com/office/officeart/2005/8/layout/process2"/>
    <dgm:cxn modelId="{6A59C5CB-4E92-4FD4-94B5-8BABDF16E478}" type="presParOf" srcId="{71FD606C-BDF9-431F-B036-6ACA5D71E9FB}" destId="{0E5A3EF4-3416-4C86-99FC-011750AFA9B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72905" y="0"/>
          <a:ext cx="11447476" cy="16334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Цивилизация Древнего Рима зародилась на </a:t>
          </a:r>
          <a:r>
            <a:rPr kumimoji="0" lang="ru-RU" sz="32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Апеннинском</a:t>
          </a: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полуострове.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2905" y="0"/>
        <a:ext cx="11447476" cy="1633431"/>
      </dsp:txXfrm>
    </dsp:sp>
    <dsp:sp modelId="{261EA25F-C933-4C09-B661-2E3993E0CA6F}">
      <dsp:nvSpPr>
        <dsp:cNvPr id="0" name=""/>
        <dsp:cNvSpPr/>
      </dsp:nvSpPr>
      <dsp:spPr>
        <a:xfrm rot="5400000">
          <a:off x="5653348" y="1570584"/>
          <a:ext cx="286591" cy="5078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53348" y="1570584"/>
        <a:ext cx="286591" cy="507816"/>
      </dsp:txXfrm>
    </dsp:sp>
    <dsp:sp modelId="{DF9D484D-30C5-431E-8A5E-D67BA2C9E47C}">
      <dsp:nvSpPr>
        <dsp:cNvPr id="0" name=""/>
        <dsp:cNvSpPr/>
      </dsp:nvSpPr>
      <dsp:spPr>
        <a:xfrm>
          <a:off x="72905" y="2015553"/>
          <a:ext cx="11447476" cy="13459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Рим – один из древнейших городов Италии, был основан племенем </a:t>
          </a:r>
          <a:r>
            <a:rPr kumimoji="0" lang="ru-RU" sz="32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латинов</a:t>
          </a: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.</a:t>
          </a:r>
          <a:endParaRPr lang="ru-RU" sz="32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2905" y="2015553"/>
        <a:ext cx="11447476" cy="1345950"/>
      </dsp:txXfrm>
    </dsp:sp>
    <dsp:sp modelId="{8300CE63-0666-44C2-AA28-E384327E64EF}">
      <dsp:nvSpPr>
        <dsp:cNvPr id="0" name=""/>
        <dsp:cNvSpPr/>
      </dsp:nvSpPr>
      <dsp:spPr>
        <a:xfrm rot="5400000">
          <a:off x="5515652" y="3482251"/>
          <a:ext cx="561983" cy="5078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15652" y="3482251"/>
        <a:ext cx="561983" cy="507816"/>
      </dsp:txXfrm>
    </dsp:sp>
    <dsp:sp modelId="{0E5A3EF4-3416-4C86-99FC-011750AFA9B5}">
      <dsp:nvSpPr>
        <dsp:cNvPr id="0" name=""/>
        <dsp:cNvSpPr/>
      </dsp:nvSpPr>
      <dsp:spPr>
        <a:xfrm>
          <a:off x="0" y="4110815"/>
          <a:ext cx="11593287" cy="176523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Легендарными основателями Рима были братья Ромул и Рем. Это произошло в 753 году до нашей эры.</a:t>
          </a:r>
          <a:endParaRPr kumimoji="0" lang="ru-RU" sz="32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4110815"/>
        <a:ext cx="11593287" cy="1765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9D8B9F-E4AD-4811-B068-1BB6EF27CB1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7A2DD9-8737-4CB0-8ADE-C5BA38E27E9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0DB0DE-2197-433A-BE91-D513D778C02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F8BEA6-5110-4854-BCDA-32E96249491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573261-7D61-4E1C-B91C-5CF6C30C8FA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F8F7F-DEE8-4CE3-8ED7-80C77D050440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0CA7FC-F4AE-4489-AD2F-64120EC4768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9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9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719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832EA-6419-461E-8F90-D224120AF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34022-3C99-43B1-AE1E-21CC128D95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8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1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1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1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ru/imgres?imgurl=http://img.sunhome.ru/UsersGallery/072006/12151101.jpg&amp;imgrefurl=http://www.sunhome.ru/image/17598&amp;usg=__-MMvuu05BvBlVETiRy3ESNXmCg8=&amp;h=800&amp;w=594&amp;sz=77&amp;hl=ru&amp;start=10&amp;um=1&amp;tbnid=znLJxeInNGTQ9M:&amp;tbnh=143&amp;tbnw=106&amp;prev=/images?q=%D0%BA%D0%BE%D1%80%D0%BE%D0%B2%D1%8B&amp;um=1&amp;hl=ru&amp;newwindow=1&amp;rlz=1T4GPCK_ruRU300RU300" TargetMode="External"/><Relationship Id="rId13" Type="http://schemas.openxmlformats.org/officeDocument/2006/relationships/image" Target="../media/image26.jpeg"/><Relationship Id="rId18" Type="http://schemas.openxmlformats.org/officeDocument/2006/relationships/image" Target="../media/image29.jpeg"/><Relationship Id="rId3" Type="http://schemas.openxmlformats.org/officeDocument/2006/relationships/hyperlink" Target="http://images.google.ru/imgres?imgurl=http://xfrf.ru/i/koza.jpg&amp;imgrefurl=http://www.livejournal.com/community/votetoda/860.html&amp;usg=__l_56IMYMSjGhOBOk0WBYW8liy-k=&amp;h=429&amp;w=350&amp;sz=33&amp;hl=ru&amp;start=8&amp;um=1&amp;tbnid=TlGUSFCxXL_XFM:&amp;tbnh=126&amp;tbnw=103&amp;prev=/images?q=%D0%BA%D0%BE%D0%B7%D1%8B&amp;um=1&amp;hl=ru&amp;newwindow=1&amp;rlz=1T4GPCK_ruRU300RU300" TargetMode="External"/><Relationship Id="rId7" Type="http://schemas.openxmlformats.org/officeDocument/2006/relationships/image" Target="../media/image23.jpeg"/><Relationship Id="rId12" Type="http://schemas.openxmlformats.org/officeDocument/2006/relationships/hyperlink" Target="http://images.google.ru/imgres?imgurl=http://gzhel.org/upload/613986_Kuvshin..jpg&amp;imgrefurl=http://gzhel.org/?sait=7&amp;razdel_sait=12&amp;usg=__GPt2Id3Qni3U6rVWxH6uP9Udgv0=&amp;h=400&amp;w=400&amp;sz=24&amp;hl=ru&amp;start=12&amp;um=1&amp;tbnid=1bxzv-Znc5oy_M:&amp;tbnh=124&amp;tbnw=124&amp;prev=/images?q=%D0%BA%D1%83%D0%B2%D1%88%D0%B8%D0%BD+%D0%B4%D0%BB%D1%8F+%D0%B2%D0%B8%D0%BD%D0%B0&amp;um=1&amp;hl=ru&amp;newwindow=1&amp;rlz=1T4GPCK_ruRU300RU300&amp;sa=X" TargetMode="External"/><Relationship Id="rId17" Type="http://schemas.openxmlformats.org/officeDocument/2006/relationships/hyperlink" Target="http://images.google.ru/imgres?imgurl=http://img201.imageshack.us/img201/4670/1158bt3.jpg&amp;imgrefurl=http://www.liveinternet.ru/users/alexis7/post45893192/&amp;usg=__w83CtzrU4rm-d7HFYkuybBPO3BI=&amp;h=406&amp;w=611&amp;sz=72&amp;hl=ru&amp;start=12&amp;um=1&amp;tbnid=oBT82IoEOift7M:&amp;tbnh=90&amp;tbnw=136&amp;prev=/images?q=%D1%84%D1%80%D1%83%D0%BA%D1%82%D1%8B&amp;um=1&amp;hl=ru&amp;newwindow=1&amp;rlz=1T4GPCK_ruRU300RU300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ru/imgres?imgurl=http://xbo.in/images/1b.jpg&amp;imgrefurl=http://xbo.in/1b.php&amp;usg=__wgj8Itw4pXsdvS_a_XIRK2xvTLg=&amp;h=446&amp;w=595&amp;sz=145&amp;hl=ru&amp;start=6&amp;um=1&amp;tbnid=UzAgfzkxpA_vcM:&amp;tbnh=101&amp;tbnw=135&amp;prev=/images?q=%D0%BA%D0%BE%D1%80%D0%BE%D0%B2%D1%8B&amp;um=1&amp;hl=ru&amp;newwindow=1&amp;rlz=1T4GPCK_ruRU300RU300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5" Type="http://schemas.openxmlformats.org/officeDocument/2006/relationships/hyperlink" Target="http://images.google.ru/imgres?imgurl=http://www.intermag.com.ua/resources/files/Image/koloski.jpg&amp;imgrefurl=http://www.intermag.com.ua/pages/16/&amp;usg=__HeV0g2Loxkx1OVZ_ZvwDuTm8zhg=&amp;h=300&amp;w=243&amp;sz=18&amp;hl=ru&amp;start=48&amp;um=1&amp;tbnid=9-immrTTQTellM:&amp;tbnh=116&amp;tbnw=94&amp;prev=/images?q=%D1%8F%D1%87%D0%BC%D0%B5%D0%BD%D1%8C+%D0%BF%D1%88%D0%B5%D0%BD%D0%B8%D1%86%D0%B0+%D0%B2%D0%B8%D0%BD%D0%BE%D0%B3%D1%80%D0%B0%D0%B4&amp;start=40&amp;ndsp=20&amp;um=1&amp;hl=ru&amp;newwindow=1&amp;rlz=1T4GPCK_ruRU300RU300&amp;sa=N" TargetMode="External"/><Relationship Id="rId10" Type="http://schemas.openxmlformats.org/officeDocument/2006/relationships/hyperlink" Target="http://images.google.ru/imgres?imgurl=http://img.travel.ru/images2/2007/03/object107893/2.jpg&amp;imgrefurl=http://reports.travel.ru/reports/2007/260307.html&amp;usg=__MR-97cvxasAdFyustHZOmNXuGbU=&amp;h=408&amp;w=600&amp;sz=71&amp;hl=ru&amp;start=150&amp;um=1&amp;tbnid=kqH9p0aCBdgtXM:&amp;tbnh=92&amp;tbnw=135&amp;prev=/images?q=%D1%81%D0%B2%D0%B8%D0%BD%D1%8C%D0%B8&amp;start=140&amp;ndsp=20&amp;um=1&amp;hl=ru&amp;newwindow=1&amp;rlz=1T4GPCK_ruRU300RU300&amp;sa=N" TargetMode="External"/><Relationship Id="rId19" Type="http://schemas.openxmlformats.org/officeDocument/2006/relationships/image" Target="../media/image30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lugaru.my1.ru/_pu/0/61819212.jpg" TargetMode="Externa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90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510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492896"/>
            <a:ext cx="5256584" cy="334902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</a:t>
            </a:r>
          </a:p>
          <a:p>
            <a:pPr algn="ctr"/>
            <a:r>
              <a:rPr lang="ru-RU" sz="5400" b="1" i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Древняя Италия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её жители»</a:t>
            </a:r>
            <a:endParaRPr lang="ru-RU" sz="5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43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68" y="2564904"/>
            <a:ext cx="576064" cy="33843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2770" name="AutoShape 2" descr="https://s0.slide-share.ru/s_slide/2b7d649884e826da0df36b8188f44a03/f2263d37-603a-44d5-8559-bf6f34fc7b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https://sun9-30.userapi.com/impf/c857624/v857624485/efcde/jy9IZuV2biQ.jpg?size=1074x480&amp;quality=96&amp;proxy=1&amp;sign=d2cf3799a792d216f73a948c136d5040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2492896"/>
            <a:ext cx="4541218" cy="3741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63352" y="1124744"/>
            <a:ext cx="11449272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Этруски были прекрасными земледельцами и ремесленниками, их изделия из бронзы до сих пор восхищают своей красотой. Этруски – отважные мореплаватели. Долгое время они были самым культурным народом Италии.  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9" name="Picture 4" descr="Корабль этрус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933056"/>
            <a:ext cx="5040312" cy="23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3933056"/>
            <a:ext cx="1872208" cy="23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museums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4149080"/>
            <a:ext cx="2728540" cy="188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35360" y="1717792"/>
            <a:ext cx="5760640" cy="37548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Рядом с этрусками,                          на юге Италии, проживали италики.                          Среди них выделялись </a:t>
            </a:r>
          </a:p>
          <a:p>
            <a:pPr algn="ctr"/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латины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 – одно </a:t>
            </a:r>
          </a:p>
          <a:p>
            <a:pPr algn="ctr"/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из самых крупных                          и развитых племен</a:t>
            </a:r>
            <a:r>
              <a:rPr lang="ru-RU" sz="3400" dirty="0" smtClean="0"/>
              <a:t>.</a:t>
            </a: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fsd.videouroki.net/products/conspekty/istdrmira5/50-drievnii-rim.files/image00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1340768"/>
            <a:ext cx="43204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 rot="2354056">
            <a:off x="7920875" y="1813024"/>
            <a:ext cx="1139853" cy="618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32104" y="1196752"/>
            <a:ext cx="13681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Лигуры</a:t>
            </a:r>
            <a:endParaRPr lang="ru-RU" sz="2400" dirty="0"/>
          </a:p>
        </p:txBody>
      </p:sp>
      <p:sp>
        <p:nvSpPr>
          <p:cNvPr id="11" name="Стрелка вправо 10"/>
          <p:cNvSpPr/>
          <p:nvPr/>
        </p:nvSpPr>
        <p:spPr>
          <a:xfrm rot="8672241">
            <a:off x="9108960" y="2271794"/>
            <a:ext cx="1436249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128448" y="1700808"/>
            <a:ext cx="144016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Этруски</a:t>
            </a:r>
            <a:endParaRPr lang="ru-RU" sz="2400" dirty="0"/>
          </a:p>
        </p:txBody>
      </p:sp>
      <p:sp>
        <p:nvSpPr>
          <p:cNvPr id="15" name="Стрелка вправо 14"/>
          <p:cNvSpPr/>
          <p:nvPr/>
        </p:nvSpPr>
        <p:spPr>
          <a:xfrm rot="11227854">
            <a:off x="9863612" y="3609628"/>
            <a:ext cx="1780212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0922623">
            <a:off x="7927674" y="3539296"/>
            <a:ext cx="1650073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16080" y="3717032"/>
            <a:ext cx="14401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Латины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488488" y="4149080"/>
            <a:ext cx="158417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Италики</a:t>
            </a:r>
            <a:endParaRPr lang="ru-RU" sz="2400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 descr="Газетная бумага"/>
          <p:cNvSpPr>
            <a:spLocks noGrp="1" noChangeArrowheads="1"/>
          </p:cNvSpPr>
          <p:nvPr>
            <p:ph type="body" sz="half" idx="2"/>
          </p:nvPr>
        </p:nvSpPr>
        <p:spPr>
          <a:xfrm>
            <a:off x="335360" y="965201"/>
            <a:ext cx="11723291" cy="2175767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Clr>
                <a:srgbClr val="A50021"/>
              </a:buClr>
              <a:buFont typeface="Monotype Sorts" pitchFamily="2" charset="2"/>
              <a:buNone/>
              <a:defRPr/>
            </a:pP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жили в круглых хижинах , стены которых были сделаны из прутьев, а затем обмазаны глиной. Возле каждого дома находились сад и огород, а за пределами города были общие пастбища и поля.</a:t>
            </a:r>
            <a:r>
              <a:rPr lang="ru-RU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460" name="Picture 7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3356992"/>
            <a:ext cx="3960440" cy="303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Латины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040" y="3284984"/>
            <a:ext cx="4723628" cy="303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83567" y="2636838"/>
            <a:ext cx="4417484" cy="138499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Arial" pitchFamily="34" charset="0"/>
                <a:ea typeface="+mj-ea"/>
                <a:cs typeface="Arial" pitchFamily="34" charset="0"/>
              </a:rPr>
              <a:t>Занятия древних римлян: земледелие, скотоводство</a:t>
            </a:r>
          </a:p>
        </p:txBody>
      </p:sp>
      <p:pic>
        <p:nvPicPr>
          <p:cNvPr id="3" name="Picture 33" descr="koz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4" y="332656"/>
            <a:ext cx="17145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1902-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720" y="332656"/>
            <a:ext cx="2453216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1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0096" y="404664"/>
            <a:ext cx="21844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6" descr="1215110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74767" y="357189"/>
            <a:ext cx="1974851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666751" y="1928814"/>
            <a:ext cx="6720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i="1" dirty="0">
                <a:latin typeface="Arial" pitchFamily="34" charset="0"/>
                <a:ea typeface="+mj-ea"/>
                <a:cs typeface="Arial" pitchFamily="34" charset="0"/>
              </a:rPr>
              <a:t>Разводили коз, овец, коров, лошадей….</a:t>
            </a:r>
          </a:p>
        </p:txBody>
      </p:sp>
      <p:pic>
        <p:nvPicPr>
          <p:cNvPr id="10" name="Picture 44" descr="2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6251" y="2286001"/>
            <a:ext cx="268816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613986_Kuvshi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58252" y="2092325"/>
            <a:ext cx="2940049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8572500" y="1928814"/>
            <a:ext cx="316865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i="1" dirty="0">
                <a:latin typeface="Arial" pitchFamily="34" charset="0"/>
                <a:ea typeface="+mj-ea"/>
                <a:cs typeface="Arial" pitchFamily="34" charset="0"/>
              </a:rPr>
              <a:t>Изготавливали вино</a:t>
            </a:r>
          </a:p>
        </p:txBody>
      </p:sp>
      <p:pic>
        <p:nvPicPr>
          <p:cNvPr id="13" name="Picture 7" descr="1225964760_f6d0226686270a31105918035733c84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3392" y="4653136"/>
            <a:ext cx="1513416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koloski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95600" y="4653136"/>
            <a:ext cx="177376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 descr="1158bt3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71864" y="4653136"/>
            <a:ext cx="32385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81000" y="4143376"/>
            <a:ext cx="480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i="1" dirty="0">
                <a:latin typeface="Arial" pitchFamily="34" charset="0"/>
                <a:ea typeface="+mj-ea"/>
                <a:cs typeface="Arial" pitchFamily="34" charset="0"/>
              </a:rPr>
              <a:t>Выращивали ячмень, пшеницу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5143500" y="4143376"/>
            <a:ext cx="23050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i="1" dirty="0">
                <a:latin typeface="Arial" pitchFamily="34" charset="0"/>
                <a:ea typeface="+mj-ea"/>
                <a:cs typeface="Arial" pitchFamily="34" charset="0"/>
              </a:rPr>
              <a:t>Фрукты</a:t>
            </a:r>
          </a:p>
        </p:txBody>
      </p:sp>
      <p:pic>
        <p:nvPicPr>
          <p:cNvPr id="18" name="Picture 9" descr="picm_463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120336" y="4653136"/>
            <a:ext cx="2216151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8572501" y="4214814"/>
            <a:ext cx="326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i="1" dirty="0">
                <a:latin typeface="Arial" pitchFamily="34" charset="0"/>
                <a:ea typeface="+mj-ea"/>
                <a:cs typeface="Arial" pitchFamily="34" charset="0"/>
              </a:rPr>
              <a:t>виноград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 descr="Почтовая бумага"/>
          <p:cNvSpPr>
            <a:spLocks noGrp="1" noChangeArrowheads="1"/>
          </p:cNvSpPr>
          <p:nvPr>
            <p:ph type="body" sz="half" idx="2"/>
          </p:nvPr>
        </p:nvSpPr>
        <p:spPr>
          <a:xfrm>
            <a:off x="479376" y="1044575"/>
            <a:ext cx="6718755" cy="5336753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Clr>
                <a:srgbClr val="A50021"/>
              </a:buClr>
              <a:buFont typeface="Monotype Sorts"/>
              <a:buNone/>
            </a:pP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Жители Рима были ремесленниками - кузнецами, ткачами, гончарами. </a:t>
            </a:r>
          </a:p>
          <a:p>
            <a:pPr algn="ctr">
              <a:buClr>
                <a:srgbClr val="A50021"/>
              </a:buClr>
              <a:buFont typeface="Monotype Sorts"/>
              <a:buNone/>
            </a:pP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Огромного размаха достигло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хлебопечение -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по всей </a:t>
            </a:r>
            <a:r>
              <a:rPr lang="ru-RU" altLang="ru-RU" b="1" dirty="0" err="1" smtClean="0">
                <a:latin typeface="Arial" pitchFamily="34" charset="0"/>
                <a:cs typeface="Arial" pitchFamily="34" charset="0"/>
              </a:rPr>
              <a:t>Латинии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были разбросаны  мельницы и хлебные печи.</a:t>
            </a:r>
          </a:p>
          <a:p>
            <a:pPr algn="ctr">
              <a:buClr>
                <a:srgbClr val="A50021"/>
              </a:buClr>
              <a:buFont typeface="Monotype Sorts"/>
              <a:buNone/>
            </a:pP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Несколько древнейших мельниц сохранились до сих пор в рабочем состоянии.</a:t>
            </a:r>
          </a:p>
        </p:txBody>
      </p:sp>
      <p:pic>
        <p:nvPicPr>
          <p:cNvPr id="19460" name="Picture 6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340768"/>
            <a:ext cx="4389677" cy="440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ЗАНЯТИЯ РИМЛЯН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3863752" y="2636839"/>
            <a:ext cx="3768949" cy="1077218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ea typeface="+mj-ea"/>
                <a:cs typeface="Arial" pitchFamily="34" charset="0"/>
              </a:rPr>
              <a:t>Занятия древних римлян: ремесло</a:t>
            </a:r>
          </a:p>
        </p:txBody>
      </p:sp>
      <p:pic>
        <p:nvPicPr>
          <p:cNvPr id="3" name="Picture 19" descr="3f8746ab16f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1" y="357189"/>
            <a:ext cx="2876549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1" descr="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1" y="357189"/>
            <a:ext cx="2952751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51384" y="2132856"/>
            <a:ext cx="42121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Ткачество</a:t>
            </a:r>
          </a:p>
        </p:txBody>
      </p:sp>
      <p:pic>
        <p:nvPicPr>
          <p:cNvPr id="6" name="Picture 17" descr="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00" y="428625"/>
            <a:ext cx="1981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15034" y="428626"/>
            <a:ext cx="1293284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96251" y="1571625"/>
            <a:ext cx="125094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40385" y="1412875"/>
            <a:ext cx="16954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905751" y="2286001"/>
            <a:ext cx="3841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Изготовление глиняной посуды</a:t>
            </a:r>
          </a:p>
        </p:txBody>
      </p:sp>
      <p:pic>
        <p:nvPicPr>
          <p:cNvPr id="11" name="Picture 23" descr="Полотенца. Хлопок, браное ткачеств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392" y="3140968"/>
            <a:ext cx="2207684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sdsdis0-dis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3751" y="3857626"/>
            <a:ext cx="4487333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71752" y="6000751"/>
            <a:ext cx="5566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Захват оружия, пастбищ</a:t>
            </a:r>
          </a:p>
        </p:txBody>
      </p:sp>
      <p:pic>
        <p:nvPicPr>
          <p:cNvPr id="14" name="Picture 7" descr="kuzne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3143251"/>
            <a:ext cx="281093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096251" y="5857876"/>
            <a:ext cx="37443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Кузнечное дело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4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9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9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4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35360" y="1196752"/>
            <a:ext cx="8064896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VIII в. до н.э. они создали в Италии союз из 12 городов-государств.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Этруски начали борьбу с греческими колониями.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ним присоединился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Карфаген -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колония Финикии, расположенной 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берегу Средиземного моря (Северная Африка). Сначала побеждали карфагеняне и этруски, но вскоре греки разбили их на суше и на море.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2291" name="Picture 3" descr="Карта Этрурии в 750 году до н.э. и этрусской экспансии в 750-500 годах до н.э."/>
          <p:cNvPicPr>
            <a:picLocks noChangeAspect="1" noChangeArrowheads="1"/>
          </p:cNvPicPr>
          <p:nvPr/>
        </p:nvPicPr>
        <p:blipFill>
          <a:blip r:embed="rId2" cstate="print"/>
          <a:srcRect l="4049" t="5133" r="2834" b="423"/>
          <a:stretch>
            <a:fillRect/>
          </a:stretch>
        </p:blipFill>
        <p:spPr bwMode="auto">
          <a:xfrm>
            <a:off x="8616280" y="1268760"/>
            <a:ext cx="3240360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159000" y="1700213"/>
            <a:ext cx="698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50000"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51584" y="1052736"/>
            <a:ext cx="7920880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Жители объединённых поселений.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9376" y="2204864"/>
            <a:ext cx="11377264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50000"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1) осушали болотистые низины между холмами; 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75920" y="3356992"/>
            <a:ext cx="6336704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50000"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2) возводили укрепления;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5360" y="4365104"/>
            <a:ext cx="5904656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50000"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3) строили храмы богов;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83832" y="5445224"/>
            <a:ext cx="7488832" cy="720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50000"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4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выбирали общих правителей.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Рисунок 3" descr="https://ds04.infourok.ru/uploads/ex/049e/0011a455-c36ca2c7/310/img2.jpg"/>
          <p:cNvPicPr>
            <a:picLocks noChangeAspect="1" noChangeArrowheads="1"/>
          </p:cNvPicPr>
          <p:nvPr/>
        </p:nvPicPr>
        <p:blipFill>
          <a:blip r:embed="rId2" cstate="print"/>
          <a:srcRect l="17072" r="13420"/>
          <a:stretch>
            <a:fillRect/>
          </a:stretch>
        </p:blipFill>
        <p:spPr bwMode="auto">
          <a:xfrm>
            <a:off x="5735960" y="1340768"/>
            <a:ext cx="56320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623392" y="2348880"/>
            <a:ext cx="51125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Поработаем с картой .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Откройте учебник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             на 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странице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145.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67" y="-100013"/>
            <a:ext cx="12050184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39185" y="3175"/>
            <a:ext cx="7105649" cy="5222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latin typeface="Arial" pitchFamily="34" charset="0"/>
              </a:rPr>
              <a:t>Найдите на карте город Рим.</a:t>
            </a:r>
          </a:p>
        </p:txBody>
      </p:sp>
      <p:sp>
        <p:nvSpPr>
          <p:cNvPr id="2" name="Овал 1"/>
          <p:cNvSpPr/>
          <p:nvPr/>
        </p:nvSpPr>
        <p:spPr>
          <a:xfrm>
            <a:off x="5020733" y="3213100"/>
            <a:ext cx="287867" cy="215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70418" y="620713"/>
            <a:ext cx="7105649" cy="5222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>
                <a:latin typeface="Arial" pitchFamily="34" charset="0"/>
              </a:rPr>
              <a:t>Найдите на карте реку Тибр.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4995333" y="2144714"/>
            <a:ext cx="366184" cy="1095375"/>
          </a:xfrm>
          <a:custGeom>
            <a:avLst/>
            <a:gdLst>
              <a:gd name="connsiteX0" fmla="*/ 47050 w 274442"/>
              <a:gd name="connsiteY0" fmla="*/ 0 h 1095022"/>
              <a:gd name="connsiteX1" fmla="*/ 1894 w 274442"/>
              <a:gd name="connsiteY1" fmla="*/ 79022 h 1095022"/>
              <a:gd name="connsiteX2" fmla="*/ 103494 w 274442"/>
              <a:gd name="connsiteY2" fmla="*/ 191911 h 1095022"/>
              <a:gd name="connsiteX3" fmla="*/ 216383 w 274442"/>
              <a:gd name="connsiteY3" fmla="*/ 282222 h 1095022"/>
              <a:gd name="connsiteX4" fmla="*/ 182516 w 274442"/>
              <a:gd name="connsiteY4" fmla="*/ 541867 h 1095022"/>
              <a:gd name="connsiteX5" fmla="*/ 114783 w 274442"/>
              <a:gd name="connsiteY5" fmla="*/ 609600 h 1095022"/>
              <a:gd name="connsiteX6" fmla="*/ 114783 w 274442"/>
              <a:gd name="connsiteY6" fmla="*/ 609600 h 1095022"/>
              <a:gd name="connsiteX7" fmla="*/ 80916 w 274442"/>
              <a:gd name="connsiteY7" fmla="*/ 632178 h 1095022"/>
              <a:gd name="connsiteX8" fmla="*/ 80916 w 274442"/>
              <a:gd name="connsiteY8" fmla="*/ 688622 h 1095022"/>
              <a:gd name="connsiteX9" fmla="*/ 148650 w 274442"/>
              <a:gd name="connsiteY9" fmla="*/ 801511 h 1095022"/>
              <a:gd name="connsiteX10" fmla="*/ 216383 w 274442"/>
              <a:gd name="connsiteY10" fmla="*/ 903111 h 1095022"/>
              <a:gd name="connsiteX11" fmla="*/ 250250 w 274442"/>
              <a:gd name="connsiteY11" fmla="*/ 982133 h 1095022"/>
              <a:gd name="connsiteX12" fmla="*/ 272827 w 274442"/>
              <a:gd name="connsiteY12" fmla="*/ 1038578 h 1095022"/>
              <a:gd name="connsiteX13" fmla="*/ 205094 w 274442"/>
              <a:gd name="connsiteY13" fmla="*/ 1095022 h 109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442" h="1095022">
                <a:moveTo>
                  <a:pt x="47050" y="0"/>
                </a:moveTo>
                <a:cubicBezTo>
                  <a:pt x="19768" y="23518"/>
                  <a:pt x="-7513" y="47037"/>
                  <a:pt x="1894" y="79022"/>
                </a:cubicBezTo>
                <a:cubicBezTo>
                  <a:pt x="11301" y="111007"/>
                  <a:pt x="67746" y="158044"/>
                  <a:pt x="103494" y="191911"/>
                </a:cubicBezTo>
                <a:cubicBezTo>
                  <a:pt x="139242" y="225778"/>
                  <a:pt x="203213" y="223896"/>
                  <a:pt x="216383" y="282222"/>
                </a:cubicBezTo>
                <a:cubicBezTo>
                  <a:pt x="229553" y="340548"/>
                  <a:pt x="199449" y="487304"/>
                  <a:pt x="182516" y="541867"/>
                </a:cubicBezTo>
                <a:cubicBezTo>
                  <a:pt x="165583" y="596430"/>
                  <a:pt x="114783" y="609600"/>
                  <a:pt x="114783" y="609600"/>
                </a:cubicBezTo>
                <a:lnTo>
                  <a:pt x="114783" y="609600"/>
                </a:lnTo>
                <a:cubicBezTo>
                  <a:pt x="109138" y="613363"/>
                  <a:pt x="86560" y="619008"/>
                  <a:pt x="80916" y="632178"/>
                </a:cubicBezTo>
                <a:cubicBezTo>
                  <a:pt x="75272" y="645348"/>
                  <a:pt x="69627" y="660400"/>
                  <a:pt x="80916" y="688622"/>
                </a:cubicBezTo>
                <a:cubicBezTo>
                  <a:pt x="92205" y="716844"/>
                  <a:pt x="126072" y="765763"/>
                  <a:pt x="148650" y="801511"/>
                </a:cubicBezTo>
                <a:cubicBezTo>
                  <a:pt x="171228" y="837259"/>
                  <a:pt x="199450" y="873007"/>
                  <a:pt x="216383" y="903111"/>
                </a:cubicBezTo>
                <a:cubicBezTo>
                  <a:pt x="233316" y="933215"/>
                  <a:pt x="240843" y="959555"/>
                  <a:pt x="250250" y="982133"/>
                </a:cubicBezTo>
                <a:cubicBezTo>
                  <a:pt x="259657" y="1004711"/>
                  <a:pt x="280353" y="1019763"/>
                  <a:pt x="272827" y="1038578"/>
                </a:cubicBezTo>
                <a:cubicBezTo>
                  <a:pt x="265301" y="1057393"/>
                  <a:pt x="235197" y="1076207"/>
                  <a:pt x="205094" y="1095022"/>
                </a:cubicBezTo>
              </a:path>
            </a:pathLst>
          </a:cu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196752"/>
            <a:ext cx="1113723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3645024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5085184"/>
            <a:ext cx="11233248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ПРАВЛЕНИЕ В ДРЕВНЕМ РИМЕ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5214"/>
            <a:ext cx="5539317" cy="549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Rectangle 4" descr="Почтовая бумага"/>
          <p:cNvSpPr>
            <a:spLocks noGrp="1" noChangeArrowheads="1"/>
          </p:cNvSpPr>
          <p:nvPr>
            <p:ph type="body" sz="half" idx="2"/>
          </p:nvPr>
        </p:nvSpPr>
        <p:spPr>
          <a:xfrm>
            <a:off x="6168008" y="1124744"/>
            <a:ext cx="5832648" cy="548005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Clr>
                <a:srgbClr val="A50021"/>
              </a:buClr>
              <a:buFont typeface="Monotype Sorts" pitchFamily="2" charset="2"/>
              <a:buNone/>
            </a:pPr>
            <a:r>
              <a:rPr lang="ru-RU" b="1" dirty="0" smtClean="0">
                <a:solidFill>
                  <a:srgbClr val="FF0066"/>
                </a:solidFill>
              </a:rPr>
              <a:t> </a:t>
            </a:r>
            <a:r>
              <a:rPr lang="ru-RU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753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 до н.э. – основание Рима. Однако поселения на месте Рима существовали задолго до этой даты. На левом берегу Тибра на возвышенных холмах существовали                             поселения, которые объединились в один город</a:t>
            </a: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438401" y="3476625"/>
            <a:ext cx="565151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50634" y="3783013"/>
            <a:ext cx="565151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3600451" y="4141788"/>
            <a:ext cx="565149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2362201" y="4681538"/>
            <a:ext cx="565151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3835401" y="3313113"/>
            <a:ext cx="565151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 rot="1325096">
            <a:off x="3490384" y="2573339"/>
            <a:ext cx="728133" cy="839787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2935818" y="2614613"/>
            <a:ext cx="565149" cy="476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1344" y="2636914"/>
            <a:ext cx="3124200" cy="523876"/>
            <a:chOff x="0" y="1650"/>
            <a:chExt cx="1476" cy="330"/>
          </a:xfrm>
        </p:grpSpPr>
        <p:sp>
          <p:nvSpPr>
            <p:cNvPr id="28703" name="Text Box 13"/>
            <p:cNvSpPr txBox="1">
              <a:spLocks noChangeArrowheads="1"/>
            </p:cNvSpPr>
            <p:nvPr/>
          </p:nvSpPr>
          <p:spPr bwMode="auto">
            <a:xfrm>
              <a:off x="0" y="1650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Квиринал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04" name="AutoShape 14"/>
            <p:cNvSpPr>
              <a:spLocks noChangeArrowheads="1"/>
            </p:cNvSpPr>
            <p:nvPr/>
          </p:nvSpPr>
          <p:spPr bwMode="auto">
            <a:xfrm>
              <a:off x="1023" y="1736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285067" y="2020888"/>
            <a:ext cx="2364317" cy="1204912"/>
            <a:chOff x="1552" y="1273"/>
            <a:chExt cx="1117" cy="759"/>
          </a:xfrm>
        </p:grpSpPr>
        <p:sp>
          <p:nvSpPr>
            <p:cNvPr id="28701" name="Text Box 16"/>
            <p:cNvSpPr txBox="1">
              <a:spLocks noChangeArrowheads="1"/>
            </p:cNvSpPr>
            <p:nvPr/>
          </p:nvSpPr>
          <p:spPr bwMode="auto">
            <a:xfrm>
              <a:off x="1552" y="1273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Виминал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02" name="AutoShape 17"/>
            <p:cNvSpPr>
              <a:spLocks noChangeArrowheads="1"/>
            </p:cNvSpPr>
            <p:nvPr/>
          </p:nvSpPr>
          <p:spPr bwMode="auto">
            <a:xfrm rot="5400000">
              <a:off x="1574" y="1718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19336" y="3212976"/>
            <a:ext cx="2840567" cy="617538"/>
            <a:chOff x="0" y="2024"/>
            <a:chExt cx="1248" cy="389"/>
          </a:xfrm>
        </p:grpSpPr>
        <p:sp>
          <p:nvSpPr>
            <p:cNvPr id="28699" name="Text Box 19"/>
            <p:cNvSpPr txBox="1">
              <a:spLocks noChangeArrowheads="1"/>
            </p:cNvSpPr>
            <p:nvPr/>
          </p:nvSpPr>
          <p:spPr bwMode="auto">
            <a:xfrm>
              <a:off x="0" y="2024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Капитолий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700" name="AutoShape 20"/>
            <p:cNvSpPr>
              <a:spLocks noChangeArrowheads="1"/>
            </p:cNvSpPr>
            <p:nvPr/>
          </p:nvSpPr>
          <p:spPr bwMode="auto">
            <a:xfrm>
              <a:off x="795" y="2237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91344" y="4875220"/>
            <a:ext cx="2361357" cy="755651"/>
            <a:chOff x="0" y="3071"/>
            <a:chExt cx="1206" cy="476"/>
          </a:xfrm>
        </p:grpSpPr>
        <p:sp>
          <p:nvSpPr>
            <p:cNvPr id="28697" name="Text Box 22"/>
            <p:cNvSpPr txBox="1">
              <a:spLocks noChangeArrowheads="1"/>
            </p:cNvSpPr>
            <p:nvPr/>
          </p:nvSpPr>
          <p:spPr bwMode="auto">
            <a:xfrm>
              <a:off x="0" y="3217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Авентин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8" name="AutoShape 23"/>
            <p:cNvSpPr>
              <a:spLocks noChangeArrowheads="1"/>
            </p:cNvSpPr>
            <p:nvPr/>
          </p:nvSpPr>
          <p:spPr bwMode="auto">
            <a:xfrm rot="-3352992">
              <a:off x="891" y="3210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191344" y="4033845"/>
            <a:ext cx="2964608" cy="523876"/>
            <a:chOff x="0" y="2541"/>
            <a:chExt cx="1491" cy="330"/>
          </a:xfrm>
        </p:grpSpPr>
        <p:sp>
          <p:nvSpPr>
            <p:cNvPr id="28695" name="Text Box 25"/>
            <p:cNvSpPr txBox="1">
              <a:spLocks noChangeArrowheads="1"/>
            </p:cNvSpPr>
            <p:nvPr/>
          </p:nvSpPr>
          <p:spPr bwMode="auto">
            <a:xfrm>
              <a:off x="0" y="2541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Палатин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6" name="AutoShape 26"/>
            <p:cNvSpPr>
              <a:spLocks noChangeArrowheads="1"/>
            </p:cNvSpPr>
            <p:nvPr/>
          </p:nvSpPr>
          <p:spPr bwMode="auto">
            <a:xfrm rot="-1111837">
              <a:off x="1038" y="2562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213100" y="4386267"/>
            <a:ext cx="2364317" cy="1195388"/>
            <a:chOff x="1518" y="2763"/>
            <a:chExt cx="1117" cy="753"/>
          </a:xfrm>
        </p:grpSpPr>
        <p:sp>
          <p:nvSpPr>
            <p:cNvPr id="28693" name="Text Box 28"/>
            <p:cNvSpPr txBox="1">
              <a:spLocks noChangeArrowheads="1"/>
            </p:cNvSpPr>
            <p:nvPr/>
          </p:nvSpPr>
          <p:spPr bwMode="auto">
            <a:xfrm>
              <a:off x="1518" y="3186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Целий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4" name="AutoShape 29"/>
            <p:cNvSpPr>
              <a:spLocks noChangeArrowheads="1"/>
            </p:cNvSpPr>
            <p:nvPr/>
          </p:nvSpPr>
          <p:spPr bwMode="auto">
            <a:xfrm rot="-5400000">
              <a:off x="1623" y="2902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3630085" y="3524255"/>
            <a:ext cx="2364316" cy="695326"/>
            <a:chOff x="1715" y="2220"/>
            <a:chExt cx="1117" cy="438"/>
          </a:xfrm>
        </p:grpSpPr>
        <p:sp>
          <p:nvSpPr>
            <p:cNvPr id="28691" name="Text Box 31"/>
            <p:cNvSpPr txBox="1">
              <a:spLocks noChangeArrowheads="1"/>
            </p:cNvSpPr>
            <p:nvPr/>
          </p:nvSpPr>
          <p:spPr bwMode="auto">
            <a:xfrm>
              <a:off x="1715" y="2328"/>
              <a:ext cx="1117" cy="33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Эсквилин</a:t>
              </a:r>
              <a:endParaRPr lang="ru-RU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2" name="AutoShape 32"/>
            <p:cNvSpPr>
              <a:spLocks noChangeArrowheads="1"/>
            </p:cNvSpPr>
            <p:nvPr/>
          </p:nvSpPr>
          <p:spPr bwMode="auto">
            <a:xfrm rot="796212" flipH="1">
              <a:off x="1963" y="2220"/>
              <a:ext cx="453" cy="176"/>
            </a:xfrm>
            <a:prstGeom prst="rightArrow">
              <a:avLst>
                <a:gd name="adj1" fmla="val 50000"/>
                <a:gd name="adj2" fmla="val 64347"/>
              </a:avLst>
            </a:prstGeom>
            <a:solidFill>
              <a:schemeClr val="accent1"/>
            </a:solidFill>
            <a:ln w="57150">
              <a:solidFill>
                <a:srgbClr val="393939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4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335360" y="1052736"/>
            <a:ext cx="5832648" cy="50167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Согласно легенде, город Рим был основан братьями </a:t>
            </a:r>
            <a:r>
              <a:rPr lang="ru-RU" sz="3200" b="1" i="1" dirty="0">
                <a:latin typeface="Arial" pitchFamily="34" charset="0"/>
                <a:cs typeface="Arial" pitchFamily="34" charset="0"/>
              </a:rPr>
              <a:t>Ромулом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3200" b="1" i="1" dirty="0">
                <a:latin typeface="Arial" pitchFamily="34" charset="0"/>
                <a:cs typeface="Arial" pitchFamily="34" charset="0"/>
              </a:rPr>
              <a:t>Ремом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в 753 г. до н.э. После рождения братья были брошены в корзине на погибель - в реку Тибр. На берегу реки их обнаружила волчица и кормила, пока детей не подобрал пастух. </a:t>
            </a:r>
          </a:p>
        </p:txBody>
      </p:sp>
      <p:pic>
        <p:nvPicPr>
          <p:cNvPr id="29699" name="Picture 4" descr="618192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1916832"/>
            <a:ext cx="5450417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Текст 3"/>
          <p:cNvSpPr>
            <a:spLocks noGrp="1"/>
          </p:cNvSpPr>
          <p:nvPr>
            <p:ph type="body" sz="half" idx="2"/>
          </p:nvPr>
        </p:nvSpPr>
        <p:spPr>
          <a:xfrm>
            <a:off x="4871864" y="1124743"/>
            <a:ext cx="7128792" cy="55446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Когда они подросли, то решили построить на берегах реки Тибр город.  Однако между ними произошла ссора из- за того, что они не смогли договориться о том, кто будет править в городе, и в честь кого его назовут. Ромул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убивает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брата, а основанный город называет своим именем (по-латыни -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Roma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sp>
        <p:nvSpPr>
          <p:cNvPr id="30723" name="AutoShape 5" descr="Ð Ð¾Ð¼ÑÐ» Ð¸ Ð ÐµÐ¼ â Ð±Ð¸Ð¾Ð³ÑÐ°ÑÐ¸Ñ, ÑÐ¾ÑÐ¾, Ð»Ð¸ÑÐ½Ð°Ñ Ð¶Ð¸Ð·Ð½Ñ, Ð»ÐµÐ³ÐµÐ½Ð´Ð° 2020 - 24Ð¡ÐÐ"/>
          <p:cNvSpPr>
            <a:spLocks noChangeAspect="1" noChangeArrowheads="1"/>
          </p:cNvSpPr>
          <p:nvPr/>
        </p:nvSpPr>
        <p:spPr bwMode="auto">
          <a:xfrm>
            <a:off x="196851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24" name="Клип 4" descr="http://player.myshared.ru/49/1338851/slides/slide_4.jpg"/>
          <p:cNvPicPr>
            <a:picLocks noGrp="1"/>
          </p:cNvPicPr>
          <p:nvPr>
            <p:ph type="clipArt" sz="half" idx="1"/>
          </p:nvPr>
        </p:nvPicPr>
        <p:blipFill>
          <a:blip r:embed="rId2" cstate="print"/>
          <a:srcRect l="51309" t="6837" r="3474" b="36966"/>
          <a:stretch>
            <a:fillRect/>
          </a:stretch>
        </p:blipFill>
        <p:spPr>
          <a:xfrm>
            <a:off x="479376" y="4005064"/>
            <a:ext cx="4176464" cy="2560638"/>
          </a:xfrm>
        </p:spPr>
      </p:pic>
      <p:pic>
        <p:nvPicPr>
          <p:cNvPr id="30725" name="Рисунок 5" descr="Ð¢Ð°Ðº Ð±ÑÐ´ÐµÑ Ñ ÐºÐ°Ð¶Ð´ÑÐ¼, ÐºÑÐ¾ Ð¿Ð¾ÑÐ¼ÐµÐµÑ Ð½Ð°ÑÑÑÐ¸ÑÑ Ð³ÑÐ°Ð½Ð¸ÑÑ Ð¼Ð¾ÐµÐ³Ð¾ Ð³Ð¾ÑÐ¾Ð´Ð°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1052736"/>
            <a:ext cx="4032448" cy="28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2"/>
          <p:cNvSpPr>
            <a:spLocks noGrp="1"/>
          </p:cNvSpPr>
          <p:nvPr>
            <p:ph type="body" sz="half" idx="2"/>
          </p:nvPr>
        </p:nvSpPr>
        <p:spPr>
          <a:xfrm>
            <a:off x="335360" y="1124744"/>
            <a:ext cx="11593288" cy="16557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Monotype Sorts" pitchFamily="2" charset="2"/>
              <a:buNone/>
              <a:defRPr/>
            </a:pPr>
            <a:r>
              <a:rPr lang="ru-RU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Решим задачу.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ru-RU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Сколько лет прошло с момента основания города  – Рим? Посчитайте на линии времени.</a:t>
            </a:r>
            <a:endParaRPr lang="ru-RU" b="1" spc="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Стрелка вправо 33"/>
          <p:cNvSpPr>
            <a:spLocks noChangeArrowheads="1"/>
          </p:cNvSpPr>
          <p:nvPr/>
        </p:nvSpPr>
        <p:spPr bwMode="auto">
          <a:xfrm>
            <a:off x="609601" y="4849814"/>
            <a:ext cx="11360151" cy="511175"/>
          </a:xfrm>
          <a:prstGeom prst="rightArrow">
            <a:avLst>
              <a:gd name="adj1" fmla="val 50000"/>
              <a:gd name="adj2" fmla="val 5015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Блок-схема: сопоставление 34"/>
          <p:cNvSpPr>
            <a:spLocks noChangeArrowheads="1"/>
          </p:cNvSpPr>
          <p:nvPr/>
        </p:nvSpPr>
        <p:spPr bwMode="auto">
          <a:xfrm>
            <a:off x="6131985" y="4710114"/>
            <a:ext cx="241300" cy="693737"/>
          </a:xfrm>
          <a:prstGeom prst="flowChartCollate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50" name="Блок-схема: сортировка 35"/>
          <p:cNvSpPr>
            <a:spLocks noChangeArrowheads="1"/>
          </p:cNvSpPr>
          <p:nvPr/>
        </p:nvSpPr>
        <p:spPr bwMode="auto">
          <a:xfrm>
            <a:off x="3638551" y="4806951"/>
            <a:ext cx="241300" cy="582613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51" name="Блок-схема: сортировка 36"/>
          <p:cNvSpPr>
            <a:spLocks noChangeArrowheads="1"/>
          </p:cNvSpPr>
          <p:nvPr/>
        </p:nvSpPr>
        <p:spPr bwMode="auto">
          <a:xfrm>
            <a:off x="8940800" y="4806951"/>
            <a:ext cx="239184" cy="582613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25451" y="3810000"/>
            <a:ext cx="16738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 н.э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59851" y="3824288"/>
            <a:ext cx="11031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н.э.</a:t>
            </a:r>
            <a:r>
              <a:rPr lang="ru-RU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31504" y="5348289"/>
            <a:ext cx="3048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753 г. до н.э.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Рим</a:t>
            </a:r>
          </a:p>
        </p:txBody>
      </p:sp>
      <p:sp>
        <p:nvSpPr>
          <p:cNvPr id="31755" name="Блок-схема: сортировка 11"/>
          <p:cNvSpPr>
            <a:spLocks noChangeArrowheads="1"/>
          </p:cNvSpPr>
          <p:nvPr/>
        </p:nvSpPr>
        <p:spPr bwMode="auto">
          <a:xfrm>
            <a:off x="11211984" y="4779963"/>
            <a:ext cx="277283" cy="595312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384367" y="5472113"/>
            <a:ext cx="121058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sp>
        <p:nvSpPr>
          <p:cNvPr id="15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2"/>
          <p:cNvSpPr>
            <a:spLocks noGrp="1"/>
          </p:cNvSpPr>
          <p:nvPr>
            <p:ph type="body" sz="half" idx="2"/>
          </p:nvPr>
        </p:nvSpPr>
        <p:spPr>
          <a:xfrm>
            <a:off x="335360" y="1124744"/>
            <a:ext cx="11593288" cy="16557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Monotype Sorts" pitchFamily="2" charset="2"/>
              <a:buNone/>
              <a:defRPr/>
            </a:pPr>
            <a:r>
              <a:rPr lang="ru-RU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Проверим задачу.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ru-RU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Сколько лет прошло с момента основания города  – Рим? Посчитайте на линии времени.</a:t>
            </a:r>
            <a:endParaRPr lang="ru-RU" b="1" spc="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Стрелка вправо 33"/>
          <p:cNvSpPr>
            <a:spLocks noChangeArrowheads="1"/>
          </p:cNvSpPr>
          <p:nvPr/>
        </p:nvSpPr>
        <p:spPr bwMode="auto">
          <a:xfrm>
            <a:off x="609601" y="4849814"/>
            <a:ext cx="11360151" cy="511175"/>
          </a:xfrm>
          <a:prstGeom prst="rightArrow">
            <a:avLst>
              <a:gd name="adj1" fmla="val 50000"/>
              <a:gd name="adj2" fmla="val 5015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49" name="Блок-схема: сопоставление 34"/>
          <p:cNvSpPr>
            <a:spLocks noChangeArrowheads="1"/>
          </p:cNvSpPr>
          <p:nvPr/>
        </p:nvSpPr>
        <p:spPr bwMode="auto">
          <a:xfrm>
            <a:off x="6131985" y="4710114"/>
            <a:ext cx="241300" cy="693737"/>
          </a:xfrm>
          <a:prstGeom prst="flowChartCollate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50" name="Блок-схема: сортировка 35"/>
          <p:cNvSpPr>
            <a:spLocks noChangeArrowheads="1"/>
          </p:cNvSpPr>
          <p:nvPr/>
        </p:nvSpPr>
        <p:spPr bwMode="auto">
          <a:xfrm>
            <a:off x="3638551" y="4806951"/>
            <a:ext cx="241300" cy="582613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1751" name="Блок-схема: сортировка 36"/>
          <p:cNvSpPr>
            <a:spLocks noChangeArrowheads="1"/>
          </p:cNvSpPr>
          <p:nvPr/>
        </p:nvSpPr>
        <p:spPr bwMode="auto">
          <a:xfrm>
            <a:off x="8940800" y="4806951"/>
            <a:ext cx="239184" cy="582613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25451" y="3810000"/>
            <a:ext cx="16738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 н.э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59851" y="3824288"/>
            <a:ext cx="11031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н.э.</a:t>
            </a:r>
            <a:r>
              <a:rPr lang="ru-RU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31504" y="5348289"/>
            <a:ext cx="3048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753 г. до н.э.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Рим</a:t>
            </a:r>
          </a:p>
        </p:txBody>
      </p:sp>
      <p:sp>
        <p:nvSpPr>
          <p:cNvPr id="31755" name="Блок-схема: сортировка 11"/>
          <p:cNvSpPr>
            <a:spLocks noChangeArrowheads="1"/>
          </p:cNvSpPr>
          <p:nvPr/>
        </p:nvSpPr>
        <p:spPr bwMode="auto">
          <a:xfrm>
            <a:off x="11211984" y="4779963"/>
            <a:ext cx="277283" cy="595312"/>
          </a:xfrm>
          <a:prstGeom prst="flowChartSort">
            <a:avLst/>
          </a:prstGeom>
          <a:solidFill>
            <a:srgbClr val="FF0066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384367" y="5472113"/>
            <a:ext cx="121058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sp>
        <p:nvSpPr>
          <p:cNvPr id="15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143672" y="2996952"/>
            <a:ext cx="5472608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sz="3200" b="1" spc="300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Ответ:</a:t>
            </a:r>
          </a:p>
          <a:p>
            <a:pPr algn="ctr"/>
            <a:r>
              <a:rPr lang="ru-RU" sz="3200" b="1" spc="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753+2021 = 2774 года</a:t>
            </a:r>
          </a:p>
          <a:p>
            <a:pPr lvl="0" algn="ctr"/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Текст 3"/>
          <p:cNvSpPr>
            <a:spLocks noGrp="1"/>
          </p:cNvSpPr>
          <p:nvPr>
            <p:ph type="body" sz="half" idx="2"/>
          </p:nvPr>
        </p:nvSpPr>
        <p:spPr>
          <a:xfrm>
            <a:off x="6672064" y="1628800"/>
            <a:ext cx="5027084" cy="42476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 сегодня эмблемой Рима является статуя волчицы, которая, согласно легенде, вскормила братьев –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близнецов.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2" descr="Ромул и др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376" y="980728"/>
            <a:ext cx="6047316" cy="3816350"/>
          </a:xfr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9376" y="4941168"/>
            <a:ext cx="6047316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РОМУЛ – это основатель Рима.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_5909-v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1384" y="3212976"/>
            <a:ext cx="2952771" cy="32203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10" descr="dyate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624392" y="3356992"/>
            <a:ext cx="2207683" cy="296911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11" descr="x_490225d11d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19736" y="3573016"/>
            <a:ext cx="5558367" cy="309086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500" y="980728"/>
            <a:ext cx="10997108" cy="18722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chemeClr val="tx1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Дятел  и чибис - 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также стали священными для Рима. Так как  они заменили заботы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матери.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И охраняли братьев.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2104" y="1052736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Существует другая версия этой легенды…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908720"/>
            <a:ext cx="6552728" cy="54726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Ромул и Рем свергли преступного царя и вернули власть деду. Сами же со своей дружиной переселились на берег Тибра – в те места, где их вскормила волчица.</a:t>
            </a:r>
          </a:p>
          <a:p>
            <a:pPr algn="ctr">
              <a:defRPr/>
            </a:pPr>
            <a:r>
              <a:rPr lang="ru-RU" sz="3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Здесь решили они заложить новый город, но никак не могли договориться, кто будет в нем царствовать, – ведь у близнецов ни </a:t>
            </a:r>
            <a:r>
              <a:rPr lang="ru-RU" sz="30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30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чем не было преимущества друг перед другом. </a:t>
            </a:r>
          </a:p>
        </p:txBody>
      </p:sp>
      <p:pic>
        <p:nvPicPr>
          <p:cNvPr id="5" name="Picture 11" descr="hbv9ep"/>
          <p:cNvPicPr>
            <a:picLocks noChangeAspect="1" noChangeArrowheads="1"/>
          </p:cNvPicPr>
          <p:nvPr/>
        </p:nvPicPr>
        <p:blipFill>
          <a:blip r:embed="rId3" cstate="print"/>
          <a:srcRect b="9438"/>
          <a:stretch>
            <a:fillRect/>
          </a:stretch>
        </p:blipFill>
        <p:spPr bwMode="auto">
          <a:xfrm>
            <a:off x="7032104" y="2348880"/>
            <a:ext cx="4768479" cy="358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44" y="1052736"/>
            <a:ext cx="4536504" cy="55446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Наконец, положившись на волю богов, братья стали следить за небесными знамениями (приметами).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Рем, первым увидел добрый знак – шестерку парящих в небе коршунов. </a:t>
            </a:r>
          </a:p>
        </p:txBody>
      </p:sp>
      <p:pic>
        <p:nvPicPr>
          <p:cNvPr id="3" name="Picture 31" descr="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8900">
            <a:off x="5295659" y="1648888"/>
            <a:ext cx="239183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3" descr="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1218">
            <a:off x="8614884" y="1597982"/>
            <a:ext cx="2406649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07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55840" y="2996952"/>
            <a:ext cx="7116233" cy="352742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f7a44f1a62c499e06392b44273586e8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792" y="836712"/>
            <a:ext cx="7414684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5360" y="764704"/>
            <a:ext cx="4248472" cy="578643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Ромул чуть позже увидел 12 птиц.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Каждый из братьев толковал знамения в свою пользу, между ними разгорелась ссора, и Ромул, ударив сгоряча брата, убил его на месте.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7888" y="2204864"/>
            <a:ext cx="6336704" cy="43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fsd.videouroki.net/products/conspekty/istdrmira5/50-drievnii-rim.files/image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1412776"/>
            <a:ext cx="3721589" cy="43924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9336" y="1124744"/>
            <a:ext cx="684076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Цивилизация Древнего Рима                   зародилась в Италии – стране, расположенной на 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Апеннинском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                         полуострове.  С трех сторон она                            омывается морями (Адриатическое, Тирренское, Ионическое).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 Севере – отделена                          от остальной Европы                     горами Альпами.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5912750">
            <a:off x="7861982" y="1261438"/>
            <a:ext cx="392111" cy="2170733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5449675">
            <a:off x="8372767" y="1598183"/>
            <a:ext cx="392111" cy="3875499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5965950">
            <a:off x="7913066" y="2654694"/>
            <a:ext cx="392111" cy="2854051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7018253">
            <a:off x="8176124" y="2550734"/>
            <a:ext cx="392111" cy="381433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2963230">
            <a:off x="6960979" y="1525888"/>
            <a:ext cx="392111" cy="453517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perial_forum_shephe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9434" y="908720"/>
            <a:ext cx="5712884" cy="561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 rot="-7613870">
            <a:off x="10531049" y="1427789"/>
            <a:ext cx="360362" cy="1727200"/>
          </a:xfrm>
          <a:prstGeom prst="upArrow">
            <a:avLst>
              <a:gd name="adj1" fmla="val 29667"/>
              <a:gd name="adj2" fmla="val 864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 rot="-9504061">
            <a:off x="10809851" y="1992330"/>
            <a:ext cx="287867" cy="1409700"/>
          </a:xfrm>
          <a:prstGeom prst="upArrow">
            <a:avLst>
              <a:gd name="adj1" fmla="val 50000"/>
              <a:gd name="adj2" fmla="val 163235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9377" y="1052735"/>
            <a:ext cx="4854624" cy="516232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холме, где пролилась братская кровь, были возведены первые укрепления города, получившего имя своего основателя.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честь Ромула его назвали Рома.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0.05787 L -0.16528 0.18379 " pathEditMode="relative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7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3 0.03773 L -0.08316 0.2895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7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07368" y="2420888"/>
            <a:ext cx="11305256" cy="16554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Вскоре Рим превращается в большой город.                          На Капитолийском холме была построена крепость для защиты от врагов.</a:t>
            </a:r>
          </a:p>
        </p:txBody>
      </p:sp>
      <p:pic>
        <p:nvPicPr>
          <p:cNvPr id="39940" name="Рисунок 4" descr="ÐÑÐµÐ²Ð½Ð¸Ð¹ Ð Ð¸Ð¼ (Ð²Ð¸Ð´ÐµÐ¾ ÑÐ¼Ð¾ÑÑÐµÑÑ Ð¾Ð½Ð»Ð°Ð¹Ð½) â Ð²ÐµÑÐ½ÑÐ¹ Ð³Ð¾ÑÐ¾Ð´. ÐÑÐ¾Ð³ÑÐ»ÐºÐ¸ Ð¿Ð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4365104"/>
            <a:ext cx="508846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5" descr="ÐÑÐµÐ²Ð½Ð¸Ð¹ Ð Ð¸Ð¼ - 3D Ð ÐµÐºÐ¾Ð½ÑÑÑÑÐºÑÐ¸Ñ Ð³Ð¾ÑÐ¾Ð´Ð° Ð Ð¸Ð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4293096"/>
            <a:ext cx="48387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6" descr="ÐÑÐµÐ²Ð½Ð¸Ð¹ Ð Ð¸Ð¼ - 3D Ð ÐµÐºÐ¾Ð½ÑÑÑÑÐºÑÐ¸Ñ Ð³Ð¾ÑÐ¾Ð´Ð° Ð Ð¸Ð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8" y="908720"/>
            <a:ext cx="49953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Клип 7" descr="Ð¤Ð¾ÑÑÐ¼Ñ - Ð£ÑÑÑÐ¾Ð¹ÑÑÐ²Ð¾ Ð°Ð½ÑÐ¸ÑÐ½Ð¾Ð³Ð¾ Ð³Ð¾ÑÐ¾Ð´Ð°.Ð Ð¸Ð¼"/>
          <p:cNvPicPr>
            <a:picLocks noGrp="1"/>
          </p:cNvPicPr>
          <p:nvPr>
            <p:ph type="clipArt"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1384" y="836712"/>
            <a:ext cx="4897967" cy="1512168"/>
          </a:xfrm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35360" y="1347024"/>
            <a:ext cx="7128792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Сначала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римляне избирали себе правителей. </a:t>
            </a:r>
          </a:p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Они были и военачальниками,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и судьями, и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жрецами.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 продолжалось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до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509 г. до н.э.,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3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Тарквиний,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 прозвищу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Гордый, приказал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убить избранного правителя, </a:t>
            </a:r>
          </a:p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захватил власть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Рисунок 5" descr="ÐÐ¾ÑÐ»ÐµÐ´Ð½Ð¸Ð¹ ÑÐ°ÑÑ ÐÑÐµÐ²Ð½ÐµÐ³Ð¾ Ð Ð¸Ð¼Ð° ÑÐµÐ» Ðº Ð²Ð»Ð°ÑÑÐ¸ Ð¿Ð¾ ÑÑÑÐ¿Ð°Ð¼ ÑÐ¾Ð´ÑÑÐ²ÐµÐ½Ð½Ð¸ÐºÐ¾Ð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1556792"/>
            <a:ext cx="3770562" cy="352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В ДРЕВНЕМ РИМЕ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3392" y="5805264"/>
            <a:ext cx="3482931" cy="8836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ПЛЕБЕИ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321131" y="5989627"/>
            <a:ext cx="1155829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536590" y="5691115"/>
            <a:ext cx="5023906" cy="98263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Monotype Sorts" pitchFamily="2" charset="2"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Переселенцы из других областей Италии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392" y="4581128"/>
            <a:ext cx="3482931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ПАТРИЦИИ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36588" y="4531057"/>
            <a:ext cx="5167923" cy="9677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Monotype Sorts" pitchFamily="2" charset="2"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Потомки древнейших жителей Рима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382207" y="4841524"/>
            <a:ext cx="1117001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3432" y="2492896"/>
            <a:ext cx="1404925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99656" y="2636912"/>
            <a:ext cx="1487232" cy="9143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0800000">
            <a:off x="1583020" y="3645024"/>
            <a:ext cx="348357" cy="857070"/>
          </a:xfrm>
          <a:prstGeom prst="downArrow">
            <a:avLst>
              <a:gd name="adj1" fmla="val 50000"/>
              <a:gd name="adj2" fmla="val 670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0800000">
            <a:off x="3498851" y="3789040"/>
            <a:ext cx="348019" cy="68589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27448" y="1268760"/>
            <a:ext cx="3195089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511824" y="1628800"/>
            <a:ext cx="978408" cy="359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63952" y="1124744"/>
            <a:ext cx="5239930" cy="1340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СЕНАТ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СОВЕТ СТАРЕЙШИН РОДОВ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 flipV="1">
            <a:off x="4367808" y="3717033"/>
            <a:ext cx="1126378" cy="864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5735960" y="3212976"/>
            <a:ext cx="5039383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СОБРАНИЕ ПАТРИЦИЕВ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В ДРЕВНЕМ РИМЕ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609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35360" y="866909"/>
            <a:ext cx="6696744" cy="550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Возмущённые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жители восстали  и изгнали Тарквиния из города.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Они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решили установить такую форму правления,  при которой невозможно было бы  сосредоточение власти в руках одного человека. </a:t>
            </a:r>
          </a:p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Свержение царской власти в 509 г. до н.э.</a:t>
            </a:r>
          </a:p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положило начало Римской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республике.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25"/>
            <a:ext cx="12177184" cy="69267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РИМА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myslide.ru/documents_7/fd6addbea46eaf33ffb9b02b52d66d43/img3.jpg"/>
          <p:cNvPicPr>
            <a:picLocks noChangeAspect="1" noChangeArrowheads="1"/>
          </p:cNvPicPr>
          <p:nvPr/>
        </p:nvPicPr>
        <p:blipFill>
          <a:blip r:embed="rId2" cstate="print"/>
          <a:srcRect l="11340" t="26460" r="17786" b="2981"/>
          <a:stretch>
            <a:fillRect/>
          </a:stretch>
        </p:blipFill>
        <p:spPr bwMode="auto">
          <a:xfrm>
            <a:off x="7248128" y="1628800"/>
            <a:ext cx="4752528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9184" y="115889"/>
          <a:ext cx="11808882" cy="64817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160609"/>
                <a:gridCol w="3648273"/>
              </a:tblGrid>
              <a:tr h="648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r>
                        <a:rPr lang="ru-RU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Природные условия</a:t>
                      </a:r>
                      <a:endParaRPr lang="ru-RU" sz="3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r>
                        <a:rPr lang="ru-RU" sz="3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Занятия жителей</a:t>
                      </a:r>
                      <a:endParaRPr lang="ru-RU" sz="3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>
                    <a:solidFill>
                      <a:srgbClr val="FFFF00"/>
                    </a:solidFill>
                  </a:tcPr>
                </a:tc>
              </a:tr>
              <a:tr h="864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  <a:tr h="576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  <a:tr h="576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  <a:tr h="12241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  <a:tr h="6967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  <a:tr h="18957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12420" algn="l"/>
                        </a:tabLst>
                      </a:pPr>
                      <a:endParaRPr lang="ru-RU" sz="3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1437" marR="91437" marT="0" marB="0" anchor="ctr"/>
                </a:tc>
              </a:tr>
            </a:tbl>
          </a:graphicData>
        </a:graphic>
      </p:graphicFrame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370418" y="765175"/>
            <a:ext cx="82571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latin typeface="Arial" charset="0"/>
              </a:rPr>
              <a:t>На побережье всех морей достаточно глубоких бухт.</a:t>
            </a:r>
            <a:endParaRPr lang="ru-RU" altLang="ru-RU" sz="28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8952777" y="1052513"/>
            <a:ext cx="2784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мореплавание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712974" y="1671638"/>
            <a:ext cx="66071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11150" algn="l"/>
              </a:tabLst>
            </a:pPr>
            <a:r>
              <a:rPr lang="ru-RU" altLang="ru-RU" sz="2800" b="1" dirty="0">
                <a:latin typeface="Arial" charset="0"/>
              </a:rPr>
              <a:t>Много плодородной земли.</a:t>
            </a:r>
            <a:endParaRPr lang="ru-RU" altLang="ru-RU" sz="28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8879418" y="1671638"/>
            <a:ext cx="2320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земледелие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631504" y="2276872"/>
            <a:ext cx="44494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311150" algn="l"/>
              </a:tabLst>
            </a:pPr>
            <a:r>
              <a:rPr lang="ru-RU" altLang="ru-RU" sz="2800" b="1" dirty="0">
                <a:latin typeface="Arial" charset="0"/>
              </a:rPr>
              <a:t>Много сочных пастбищ</a:t>
            </a:r>
            <a:r>
              <a:rPr lang="ru-RU" altLang="ru-RU" sz="2400" b="1" dirty="0">
                <a:latin typeface="Arial" charset="0"/>
              </a:rPr>
              <a:t>.</a:t>
            </a:r>
            <a:endParaRPr lang="ru-RU" altLang="ru-RU" sz="24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8616280" y="2276872"/>
            <a:ext cx="3167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животноводство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13785" y="2781300"/>
            <a:ext cx="84031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11150" algn="l"/>
              </a:tabLst>
            </a:pPr>
            <a:r>
              <a:rPr lang="ru-RU" altLang="ru-RU" sz="2800" b="1" dirty="0">
                <a:latin typeface="Arial" charset="0"/>
              </a:rPr>
              <a:t>Плодоносили груши, яблоки, виноград, оливковые деревья, гранаты и миндаль.</a:t>
            </a:r>
            <a:endParaRPr lang="ru-RU" altLang="ru-RU" sz="28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8743951" y="3046413"/>
            <a:ext cx="25040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садоводство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851770" y="4149726"/>
            <a:ext cx="6589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311150" algn="l"/>
              </a:tabLst>
            </a:pPr>
            <a:r>
              <a:rPr lang="ru-RU" altLang="ru-RU" sz="2800" b="1" dirty="0">
                <a:latin typeface="Arial" charset="0"/>
              </a:rPr>
              <a:t>Моря богаты рыбой и моллюсками</a:t>
            </a:r>
            <a:r>
              <a:rPr lang="ru-RU" altLang="ru-RU" sz="2400" b="1" dirty="0">
                <a:latin typeface="Arial" charset="0"/>
              </a:rPr>
              <a:t>.</a:t>
            </a:r>
            <a:endParaRPr lang="ru-RU" altLang="ru-RU" sz="24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8904312" y="4077072"/>
            <a:ext cx="26099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рыболовство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9048328" y="5301208"/>
            <a:ext cx="2381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ремесло</a:t>
            </a:r>
            <a:endParaRPr lang="ru-RU" altLang="ru-RU" sz="2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357718" y="4724401"/>
            <a:ext cx="82592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11150" algn="l"/>
              </a:tabLst>
            </a:pPr>
            <a:r>
              <a:rPr lang="ru-RU" altLang="ru-RU" sz="2800" b="1" dirty="0">
                <a:latin typeface="Arial" charset="0"/>
              </a:rPr>
              <a:t>Полезных ископаемых было немного: железо, медь, олово, сланцы, серебро, золото, строительный камень и мрамор. Богатством были соль и глина</a:t>
            </a:r>
            <a:r>
              <a:rPr lang="ru-RU" altLang="ru-RU" sz="2400" b="1" dirty="0">
                <a:latin typeface="Arial" charset="0"/>
              </a:rPr>
              <a:t>.</a:t>
            </a:r>
            <a:endParaRPr lang="ru-RU" altLang="ru-RU" sz="2400" b="1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63352" y="836712"/>
          <a:ext cx="11593288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5A3EF4-3416-4C86-99FC-011750AFA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0E5A3EF4-3416-4C86-99FC-011750AFA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6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9" y="337248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§37.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145 – 147.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3356993"/>
            <a:ext cx="3888432" cy="1930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Найдите и прочитайте легенду «Основание Рима».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84232" y="3429000"/>
            <a:ext cx="3744416" cy="2361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почему Ромул, а не Рем основал Рим и стал его первым царем?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148478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\Desktop\Рим открытый урок\0010-002-Naz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813"/>
            <a:ext cx="12266084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57450" y="0"/>
            <a:ext cx="5517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57794" y="5904271"/>
            <a:ext cx="8178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5659" y="3428379"/>
            <a:ext cx="5180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322825" y="3083731"/>
            <a:ext cx="5725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В</a:t>
            </a: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3848100" y="1109663"/>
            <a:ext cx="7255933" cy="5256212"/>
            <a:chOff x="3064503" y="764704"/>
            <a:chExt cx="5441361" cy="5256584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5580419" y="764704"/>
              <a:ext cx="0" cy="52565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064503" y="3544613"/>
              <a:ext cx="54413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Овал 12"/>
          <p:cNvSpPr/>
          <p:nvPr/>
        </p:nvSpPr>
        <p:spPr>
          <a:xfrm rot="19281126">
            <a:off x="4838701" y="1531938"/>
            <a:ext cx="1739900" cy="25273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32401" y="3736976"/>
            <a:ext cx="1265767" cy="771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8" name="Группа 16"/>
          <p:cNvGrpSpPr>
            <a:grpSpLocks/>
          </p:cNvGrpSpPr>
          <p:nvPr/>
        </p:nvGrpSpPr>
        <p:grpSpPr bwMode="auto">
          <a:xfrm rot="1432718">
            <a:off x="6580718" y="3284538"/>
            <a:ext cx="1111249" cy="577850"/>
            <a:chOff x="4934998" y="3545396"/>
            <a:chExt cx="834606" cy="577986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H="1" flipV="1">
              <a:off x="4915190" y="3999422"/>
              <a:ext cx="788504" cy="115915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 flipV="1">
              <a:off x="4977195" y="3543088"/>
              <a:ext cx="788504" cy="115914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3456439" y="764704"/>
            <a:ext cx="26773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Италия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775520" y="980728"/>
            <a:ext cx="5390515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Апеннинский</a:t>
            </a:r>
            <a:r>
              <a:rPr lang="ru-RU" altLang="ru-RU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полуостров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2283892" y="4529138"/>
            <a:ext cx="352635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00CC"/>
                </a:solidFill>
                <a:latin typeface="Arial" pitchFamily="34" charset="0"/>
              </a:rPr>
              <a:t>остров Сицилия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35360" y="1298957"/>
            <a:ext cx="1159328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Италии была заселена в глубокой древности.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Древнейшие племена </a:t>
            </a:r>
            <a:r>
              <a:rPr lang="ru-RU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Апеннинского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полуострова – </a:t>
            </a:r>
            <a:r>
              <a:rPr lang="ru-RU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лигуры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занимались скотоводством.</a:t>
            </a:r>
            <a:endParaRPr lang="ru-RU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Апеннинском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полуострове преобладал тёплый климат. Здесь не было ни засухи, ни сильных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морозов.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124" name="Picture 4" descr="корова с колокольчик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4221088"/>
            <a:ext cx="2232248" cy="1353329"/>
          </a:xfrm>
          <a:prstGeom prst="rect">
            <a:avLst/>
          </a:prstGeom>
          <a:noFill/>
        </p:spPr>
      </p:pic>
      <p:pic>
        <p:nvPicPr>
          <p:cNvPr id="5126" name="Picture 6" descr="жевать траву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840" y="4047779"/>
            <a:ext cx="1293744" cy="1973509"/>
          </a:xfrm>
          <a:prstGeom prst="rect">
            <a:avLst/>
          </a:prstGeom>
          <a:noFill/>
        </p:spPr>
      </p:pic>
      <p:pic>
        <p:nvPicPr>
          <p:cNvPr id="5128" name="Picture 8" descr="коров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52" y="4365104"/>
            <a:ext cx="1421735" cy="1895847"/>
          </a:xfrm>
          <a:prstGeom prst="rect">
            <a:avLst/>
          </a:prstGeom>
          <a:noFill/>
        </p:spPr>
      </p:pic>
      <p:pic>
        <p:nvPicPr>
          <p:cNvPr id="5130" name="Picture 10" descr="https://agroicultura.com/general/wp-content/uploads/2015/10/berghinzcom1923-vintage-postcard-italy-fascism-agricul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84" y="4005064"/>
            <a:ext cx="4968552" cy="263731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63352" y="1124744"/>
            <a:ext cx="6408712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Благодаря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обилию кормов и плодородию почвы в течение многих веков главными занятиями населения древней Италии  оставалось земледелие и скотоводство.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8916" name="Picture 4" descr="https://img13.postila.ru/resize?w=530&amp;src=%2Fdata%2F25%2F06%2F64%2F6b%2F2506646b5fca19fcb6912300356146aa1eda0d69883b026b40388d8d9ded52b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168" y="1052736"/>
            <a:ext cx="3553755" cy="4968552"/>
          </a:xfrm>
          <a:prstGeom prst="rect">
            <a:avLst/>
          </a:prstGeom>
          <a:noFill/>
        </p:spPr>
      </p:pic>
      <p:pic>
        <p:nvPicPr>
          <p:cNvPr id="6" name="Picture 2" descr="http://xn--80aafdzmkds4a5m.xn--p1ai/wp-content/uploads/2020/07/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480" y="4437112"/>
            <a:ext cx="3960440" cy="187220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35360" y="1052736"/>
            <a:ext cx="11449271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Слово «Италия»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переводится с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греческого как </a:t>
            </a:r>
            <a:r>
              <a:rPr lang="ru-RU" sz="3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«страна телят</a:t>
            </a:r>
            <a:r>
              <a:rPr lang="ru-RU" sz="3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 первые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греки-колонисты, которые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осваивали побережье Апеннин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острова Сицилия в VIII - VI вв. до н.э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., обнаружили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здесь прекрасные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пастбища для </a:t>
            </a: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выпаса коров.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 descr="https://www.aviatourcenter.ru/site/media/photologue/photos/country/9476/1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3933056"/>
            <a:ext cx="3499975" cy="261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3" descr="20 ÑÑÑÐ°Ð½, ÐºÐ¾ÑÐ¾ÑÑÐµ Ð±ÑÐ»Ð¸ Ð½Ð°Ð·Ð²Ð°Ð½Ñ Ð² ÑÐµÑÑÑ ÑÐµÐ³Ð¾-ÑÐ¾ ÑÑÑÐ°Ð½Ð½Ð¾Ð³Ð¾, Ð° Ð¼Ñ Ð¸ Ð½Ðµ Ð´Ð¾Ð³Ð°Ð´ÑÐ²Ð°Ð»Ð¸ÑÑ"/>
          <p:cNvPicPr>
            <a:picLocks noChangeAspect="1" noChangeArrowheads="1"/>
          </p:cNvPicPr>
          <p:nvPr/>
        </p:nvPicPr>
        <p:blipFill>
          <a:blip r:embed="rId3" cstate="print"/>
          <a:srcRect b="11713"/>
          <a:stretch>
            <a:fillRect/>
          </a:stretch>
        </p:blipFill>
        <p:spPr bwMode="auto">
          <a:xfrm>
            <a:off x="335360" y="4005064"/>
            <a:ext cx="37444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mg1.picmix.com/output/pic/normal/3/5/9/3/2973953_fb38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3717032"/>
            <a:ext cx="3106316" cy="29896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35360" y="908720"/>
            <a:ext cx="6408712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Самой крупной рекой </a:t>
            </a:r>
            <a:r>
              <a:rPr kumimoji="0" lang="ru-RU" sz="3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Апенинского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полуострова                была река По.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I тысячелетии до н. 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э.              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Италию населяли многочисленные племена,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известные под общим                 названием италики.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Севере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проживали </a:t>
            </a:r>
            <a:r>
              <a:rPr kumimoji="0" lang="ru-RU" sz="3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лигуры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– самый древний народ Италии.   В центральной части полуострова – 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этруски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s://fsd.videouroki.net/products/conspekty/istdrmira5/50-drievnii-rim.files/image00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340768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 rot="8672241">
            <a:off x="9108960" y="2271794"/>
            <a:ext cx="1436249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739366">
            <a:off x="7875827" y="2141014"/>
            <a:ext cx="10504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248128" y="1628800"/>
            <a:ext cx="12241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Лигуры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28448" y="1700808"/>
            <a:ext cx="12241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Этруски</a:t>
            </a:r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 descr="Почтовая бумага"/>
          <p:cNvSpPr>
            <a:spLocks noChangeArrowheads="1"/>
          </p:cNvSpPr>
          <p:nvPr/>
        </p:nvSpPr>
        <p:spPr bwMode="auto">
          <a:xfrm>
            <a:off x="3719736" y="1268760"/>
            <a:ext cx="8058151" cy="53285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Clr>
                <a:srgbClr val="A50021"/>
              </a:buClr>
              <a:buSzPct val="50000"/>
              <a:buFont typeface="Monotype Sorts"/>
              <a:buNone/>
            </a:pPr>
            <a:r>
              <a:rPr lang="ru-RU" altLang="ru-RU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Этруски одними из первых стали обрабатывать железо и делать из него орудия труда и оружие.</a:t>
            </a:r>
          </a:p>
          <a:p>
            <a:pPr marL="342900" indent="-342900" algn="ctr">
              <a:spcBef>
                <a:spcPct val="20000"/>
              </a:spcBef>
              <a:buClr>
                <a:srgbClr val="A50021"/>
              </a:buClr>
              <a:buSzPct val="50000"/>
              <a:buFont typeface="Monotype Sorts"/>
              <a:buNone/>
            </a:pP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Ученые находят железные боевые доспехи этрусков в 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захоронениях,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относящихся к </a:t>
            </a:r>
            <a:r>
              <a:rPr lang="en-US" altLang="ru-RU" sz="3200" b="1" dirty="0" smtClean="0">
                <a:latin typeface="Arial" pitchFamily="34" charset="0"/>
                <a:cs typeface="Arial" pitchFamily="34" charset="0"/>
              </a:rPr>
              <a:t>VII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в. до н.э.</a:t>
            </a:r>
          </a:p>
          <a:p>
            <a:pPr marL="342900" indent="-342900" algn="ctr">
              <a:spcBef>
                <a:spcPct val="20000"/>
              </a:spcBef>
              <a:buClr>
                <a:srgbClr val="A50021"/>
              </a:buClr>
              <a:buSzPct val="50000"/>
              <a:buFont typeface="Monotype Sorts"/>
              <a:buNone/>
            </a:pP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этрусское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войско было самым 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сильным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Апеннинах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и в 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altLang="ru-RU" sz="3200" b="1" dirty="0" smtClean="0">
                <a:latin typeface="Arial" pitchFamily="34" charset="0"/>
                <a:cs typeface="Arial" pitchFamily="34" charset="0"/>
              </a:rPr>
              <a:t>VII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в. до н.э. они подчинили себе </a:t>
            </a:r>
            <a:r>
              <a:rPr lang="ru-RU" altLang="ru-RU" sz="3200" b="1" dirty="0" smtClean="0">
                <a:latin typeface="Arial" pitchFamily="34" charset="0"/>
                <a:cs typeface="Arial" pitchFamily="34" charset="0"/>
              </a:rPr>
              <a:t>практически </a:t>
            </a: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весь полуостров.</a:t>
            </a:r>
          </a:p>
        </p:txBody>
      </p:sp>
      <p:pic>
        <p:nvPicPr>
          <p:cNvPr id="2" name="Picture 7" descr="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352" y="1916832"/>
            <a:ext cx="3240617" cy="36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25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И ПРИРОДНЫЕ УСЛОВИЯ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9122</TotalTime>
  <Words>1285</Words>
  <Application>Microsoft Office PowerPoint</Application>
  <PresentationFormat>Произвольный</PresentationFormat>
  <Paragraphs>189</Paragraphs>
  <Slides>37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Вскоре Рим превращается в большой город.                          На Капитолийском холме была построена крепость для защиты от врагов.</vt:lpstr>
      <vt:lpstr>Слайд 32</vt:lpstr>
      <vt:lpstr>Слайд 33</vt:lpstr>
      <vt:lpstr>Слайд 34</vt:lpstr>
      <vt:lpstr>Слайд 35</vt:lpstr>
      <vt:lpstr>Слайд 36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1890</cp:revision>
  <dcterms:created xsi:type="dcterms:W3CDTF">2020-04-27T09:08:17Z</dcterms:created>
  <dcterms:modified xsi:type="dcterms:W3CDTF">2021-03-04T02:59:01Z</dcterms:modified>
</cp:coreProperties>
</file>