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31" r:id="rId2"/>
    <p:sldId id="1187" r:id="rId3"/>
    <p:sldId id="1188" r:id="rId4"/>
    <p:sldId id="1189" r:id="rId5"/>
    <p:sldId id="1190" r:id="rId6"/>
    <p:sldId id="1222" r:id="rId7"/>
    <p:sldId id="1245" r:id="rId8"/>
    <p:sldId id="1191" r:id="rId9"/>
    <p:sldId id="1229" r:id="rId10"/>
    <p:sldId id="1192" r:id="rId11"/>
    <p:sldId id="1193" r:id="rId12"/>
    <p:sldId id="1233" r:id="rId13"/>
    <p:sldId id="1226" r:id="rId14"/>
    <p:sldId id="1225" r:id="rId15"/>
    <p:sldId id="1228" r:id="rId16"/>
    <p:sldId id="1194" r:id="rId17"/>
    <p:sldId id="1195" r:id="rId18"/>
    <p:sldId id="1223" r:id="rId19"/>
    <p:sldId id="1196" r:id="rId20"/>
    <p:sldId id="1197" r:id="rId21"/>
    <p:sldId id="1230" r:id="rId22"/>
    <p:sldId id="1232" r:id="rId23"/>
    <p:sldId id="1198" r:id="rId24"/>
    <p:sldId id="1199" r:id="rId25"/>
    <p:sldId id="1235" r:id="rId26"/>
    <p:sldId id="1237" r:id="rId27"/>
    <p:sldId id="1200" r:id="rId28"/>
    <p:sldId id="1238" r:id="rId29"/>
    <p:sldId id="1241" r:id="rId30"/>
    <p:sldId id="627" r:id="rId31"/>
  </p:sldIdLst>
  <p:sldSz cx="12192000" cy="6858000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68" autoAdjust="0"/>
    <p:restoredTop sz="86389" autoAdjust="0"/>
  </p:normalViewPr>
  <p:slideViewPr>
    <p:cSldViewPr>
      <p:cViewPr varScale="1">
        <p:scale>
          <a:sx n="98" d="100"/>
          <a:sy n="98" d="100"/>
        </p:scale>
        <p:origin x="-108" y="-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latin typeface="Arial" pitchFamily="34" charset="0"/>
              <a:cs typeface="Arial" pitchFamily="34" charset="0"/>
            </a:rPr>
            <a:t>МНОЖЕСТВО РЕЛИГИОЗНЫХ ВЕРОВАНИЙ И ВЗГЛЯДОВ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A89553-6180-4FAA-AAAD-9909532E10E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i="0" dirty="0" smtClean="0">
              <a:latin typeface="Arial" pitchFamily="34" charset="0"/>
              <a:cs typeface="Arial" pitchFamily="34" charset="0"/>
            </a:rPr>
            <a:t>ОСОБЕННО КОЧЕВНИКИ ВЕРИЛИ В УЧЕНИЕ ЗАРАТУШТРЫ (СВЯЩЕННЫЕ БОГИ – АХУРАМАЗДА, МИТРА, И ДР. );</a:t>
          </a:r>
          <a:endParaRPr lang="ru-RU" sz="3000" b="1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2B0DD50-29B8-4687-914E-D76AC97AB94A}" type="par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487E08-DEF3-4D75-B1FC-3E3F4B1C4FBE}" type="sib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B02CF0-0E84-45E8-A08E-BB067ADA59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i="0" dirty="0" smtClean="0">
              <a:latin typeface="Arial" pitchFamily="34" charset="0"/>
              <a:cs typeface="Arial" pitchFamily="34" charset="0"/>
            </a:rPr>
            <a:t>В ЮЖНОЙ И ВОСТОЧНОЙ ЧАСТЯХ - БУДДИЙСКАЯ РЕЛИГИЯ (ПЕЩЕРНЫЙ ХРАМ В ТЕРМЕЗЕ);</a:t>
          </a:r>
          <a:endParaRPr lang="ru-RU" sz="2800" b="1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CC9781-C71E-48C6-938B-3B6525B0B9D9}" type="par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539D8D-ADD8-4A64-A233-398A574C1AE0}" type="sib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F75C3A-57CD-4AD3-B5CD-0B3B753DCE4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i="0" dirty="0" smtClean="0">
              <a:latin typeface="Arial" pitchFamily="34" charset="0"/>
              <a:cs typeface="Arial" pitchFamily="34" charset="0"/>
            </a:rPr>
            <a:t>ТАКЖЕ БЫЛА РАСПРОСТРАНЕНА МАНИХЕЙСКАЯ РЕЛИГИЯ – ПОДДЕРЖИВАЛА СРЕДНЕЗАЖИТОЧНОЕ И БЕДНОЕ НАСЕЛЕНИЕ;</a:t>
          </a:r>
          <a:endParaRPr lang="ru-RU" sz="2800" b="1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31C8313-E993-4C52-9014-3218BDC4C81E}" type="par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7E395E-3AEA-4979-8F8C-AC6C319140E1}" type="sib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50B9D5-EA85-4EE2-AC01-4AB4C1983E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latin typeface="Arial" pitchFamily="34" charset="0"/>
              <a:cs typeface="Arial" pitchFamily="34" charset="0"/>
            </a:rPr>
            <a:t>РАЗВИТИЕ АРХИТЕКТУРЫ, ИСКУССТВА И ПИСЬМЕННОСТИ.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DE0474-5764-459F-99B6-2BDA66DC5548}" type="par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677265-4466-4F62-828C-C111B714D3F4}" type="sib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5" custScaleX="404529" custScaleY="83314" custLinFactNeighborY="-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F9D484D-30C5-431E-8A5E-D67BA2C9E47C}" type="pres">
      <dgm:prSet presAssocID="{DEA89553-6180-4FAA-AAAD-9909532E10ED}" presName="node" presStyleLbl="node1" presStyleIdx="1" presStyleCnt="5" custScaleX="416198" custScaleY="155132" custLinFactNeighborX="1458" custLinFactNeighborY="11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CE63-0666-44C2-AA28-E384327E64EF}" type="pres">
      <dgm:prSet presAssocID="{2A487E08-DEF3-4D75-B1FC-3E3F4B1C4FB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A97E25A-0A74-4716-A683-AF7233C1526D}" type="pres">
      <dgm:prSet presAssocID="{2A487E08-DEF3-4D75-B1FC-3E3F4B1C4FB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BB82512-463B-4E54-8478-98C7AC28CD07}" type="pres">
      <dgm:prSet presAssocID="{E0B02CF0-0E84-45E8-A08E-BB067ADA59EA}" presName="node" presStyleLbl="node1" presStyleIdx="2" presStyleCnt="5" custScaleX="416198" custLinFactNeighborX="5940" custLinFactNeighborY="-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751FA-5F82-4DEA-9A7C-E68800A610D4}" type="pres">
      <dgm:prSet presAssocID="{50539D8D-ADD8-4A64-A233-398A574C1AE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D3EA092-AFC6-4606-A102-F3B1B2C17374}" type="pres">
      <dgm:prSet presAssocID="{50539D8D-ADD8-4A64-A233-398A574C1AE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E9F6481-FF01-4BA4-8B38-DDB98608C279}" type="pres">
      <dgm:prSet presAssocID="{F2F75C3A-57CD-4AD3-B5CD-0B3B753DCE42}" presName="node" presStyleLbl="node1" presStyleIdx="3" presStyleCnt="5" custScaleX="404529" custScaleY="17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7B9A1-0F3B-4546-B949-305E9F83B395}" type="pres">
      <dgm:prSet presAssocID="{567E395E-3AEA-4979-8F8C-AC6C319140E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C95B5CE6-10AD-43B7-9EF6-BF4B6C8EE04D}" type="pres">
      <dgm:prSet presAssocID="{567E395E-3AEA-4979-8F8C-AC6C319140E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92AB306-7E3D-477C-9D22-FDE42D09E422}" type="pres">
      <dgm:prSet presAssocID="{C250B9D5-EA85-4EE2-AC01-4AB4C1983EE1}" presName="node" presStyleLbl="node1" presStyleIdx="4" presStyleCnt="5" custScaleX="404529" custLinFactNeighborX="5834" custLinFactNeighborY="-3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04EE6-C396-4DB0-9E59-81B61A00CF31}" srcId="{55CA8F6A-A719-4DC8-94AC-BDB5570A48AD}" destId="{DEA89553-6180-4FAA-AAAD-9909532E10ED}" srcOrd="1" destOrd="0" parTransId="{22B0DD50-29B8-4687-914E-D76AC97AB94A}" sibTransId="{2A487E08-DEF3-4D75-B1FC-3E3F4B1C4FBE}"/>
    <dgm:cxn modelId="{2FEBE147-C046-4010-952E-CD32E4E9D311}" srcId="{55CA8F6A-A719-4DC8-94AC-BDB5570A48AD}" destId="{C250B9D5-EA85-4EE2-AC01-4AB4C1983EE1}" srcOrd="4" destOrd="0" parTransId="{AADE0474-5764-459F-99B6-2BDA66DC5548}" sibTransId="{2E677265-4466-4F62-828C-C111B714D3F4}"/>
    <dgm:cxn modelId="{4A41BFD3-8C3D-41D8-94B2-A23FB5AB003C}" srcId="{55CA8F6A-A719-4DC8-94AC-BDB5570A48AD}" destId="{E0B02CF0-0E84-45E8-A08E-BB067ADA59EA}" srcOrd="2" destOrd="0" parTransId="{A1CC9781-C71E-48C6-938B-3B6525B0B9D9}" sibTransId="{50539D8D-ADD8-4A64-A233-398A574C1AE0}"/>
    <dgm:cxn modelId="{A5E12FE2-3417-45E5-A514-3C2C1DD8AFA5}" type="presOf" srcId="{50539D8D-ADD8-4A64-A233-398A574C1AE0}" destId="{DD3EA092-AFC6-4606-A102-F3B1B2C17374}" srcOrd="1" destOrd="0" presId="urn:microsoft.com/office/officeart/2005/8/layout/process2"/>
    <dgm:cxn modelId="{0FDF4A0F-735C-46ED-A3CA-562F314E3EFB}" type="presOf" srcId="{2A487E08-DEF3-4D75-B1FC-3E3F4B1C4FBE}" destId="{8A97E25A-0A74-4716-A683-AF7233C1526D}" srcOrd="1" destOrd="0" presId="urn:microsoft.com/office/officeart/2005/8/layout/process2"/>
    <dgm:cxn modelId="{78B5A30C-7116-428D-8283-4CF42E8E41DE}" srcId="{55CA8F6A-A719-4DC8-94AC-BDB5570A48AD}" destId="{F2F75C3A-57CD-4AD3-B5CD-0B3B753DCE42}" srcOrd="3" destOrd="0" parTransId="{C31C8313-E993-4C52-9014-3218BDC4C81E}" sibTransId="{567E395E-3AEA-4979-8F8C-AC6C319140E1}"/>
    <dgm:cxn modelId="{4CCEEF2E-96D1-4D90-9551-00A073DA989B}" type="presOf" srcId="{E0B02CF0-0E84-45E8-A08E-BB067ADA59EA}" destId="{0BB82512-463B-4E54-8478-98C7AC28CD07}" srcOrd="0" destOrd="0" presId="urn:microsoft.com/office/officeart/2005/8/layout/process2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D0BBFF2F-266B-4825-952C-D1C2AE3C43ED}" type="presOf" srcId="{C250B9D5-EA85-4EE2-AC01-4AB4C1983EE1}" destId="{D92AB306-7E3D-477C-9D22-FDE42D09E422}" srcOrd="0" destOrd="0" presId="urn:microsoft.com/office/officeart/2005/8/layout/process2"/>
    <dgm:cxn modelId="{FBA19EB7-29C4-452F-B6C8-381C0F2C17BD}" type="presOf" srcId="{F2F75C3A-57CD-4AD3-B5CD-0B3B753DCE42}" destId="{EE9F6481-FF01-4BA4-8B38-DDB98608C279}" srcOrd="0" destOrd="0" presId="urn:microsoft.com/office/officeart/2005/8/layout/process2"/>
    <dgm:cxn modelId="{934D91D1-81C8-4DC5-BECB-DABE5C62F875}" type="presOf" srcId="{567E395E-3AEA-4979-8F8C-AC6C319140E1}" destId="{FBB7B9A1-0F3B-4546-B949-305E9F83B395}" srcOrd="0" destOrd="0" presId="urn:microsoft.com/office/officeart/2005/8/layout/process2"/>
    <dgm:cxn modelId="{C5AD858B-0CA4-4CBF-8E89-E4C6B51C472F}" type="presOf" srcId="{40BFF0ED-64E2-459A-A26E-8D0018A04622}" destId="{121CE2F8-E67C-4BB2-8B7A-0153E465E37B}" srcOrd="0" destOrd="0" presId="urn:microsoft.com/office/officeart/2005/8/layout/process2"/>
    <dgm:cxn modelId="{E5E78FF8-5C25-4664-B78B-B91F0D3E243D}" type="presOf" srcId="{50539D8D-ADD8-4A64-A233-398A574C1AE0}" destId="{829751FA-5F82-4DEA-9A7C-E68800A610D4}" srcOrd="0" destOrd="0" presId="urn:microsoft.com/office/officeart/2005/8/layout/process2"/>
    <dgm:cxn modelId="{E5D15857-FFDC-4E36-BE75-201A69232D5B}" type="presOf" srcId="{2A487E08-DEF3-4D75-B1FC-3E3F4B1C4FBE}" destId="{8300CE63-0666-44C2-AA28-E384327E64EF}" srcOrd="0" destOrd="0" presId="urn:microsoft.com/office/officeart/2005/8/layout/process2"/>
    <dgm:cxn modelId="{A3B1E639-23F5-4D95-8C9D-E81ADC7630AA}" type="presOf" srcId="{55CA8F6A-A719-4DC8-94AC-BDB5570A48AD}" destId="{71FD606C-BDF9-431F-B036-6ACA5D71E9FB}" srcOrd="0" destOrd="0" presId="urn:microsoft.com/office/officeart/2005/8/layout/process2"/>
    <dgm:cxn modelId="{22AB258E-A45B-40FE-AAB2-D594929FEC44}" type="presOf" srcId="{DEA89553-6180-4FAA-AAAD-9909532E10ED}" destId="{DF9D484D-30C5-431E-8A5E-D67BA2C9E47C}" srcOrd="0" destOrd="0" presId="urn:microsoft.com/office/officeart/2005/8/layout/process2"/>
    <dgm:cxn modelId="{4A588BB7-1E5F-4398-838A-8EF97C245F02}" type="presOf" srcId="{567E395E-3AEA-4979-8F8C-AC6C319140E1}" destId="{C95B5CE6-10AD-43B7-9EF6-BF4B6C8EE04D}" srcOrd="1" destOrd="0" presId="urn:microsoft.com/office/officeart/2005/8/layout/process2"/>
    <dgm:cxn modelId="{094D4F87-DFF5-4060-AFF4-9666623A18DE}" type="presOf" srcId="{7BB888F9-38AC-491F-9767-A2740C7024A5}" destId="{261EA25F-C933-4C09-B661-2E3993E0CA6F}" srcOrd="0" destOrd="0" presId="urn:microsoft.com/office/officeart/2005/8/layout/process2"/>
    <dgm:cxn modelId="{B6735EE1-832E-4041-ABAA-9A373835A6C7}" type="presOf" srcId="{7BB888F9-38AC-491F-9767-A2740C7024A5}" destId="{DCBDC0F0-6741-4C7F-BF09-E698C478B404}" srcOrd="1" destOrd="0" presId="urn:microsoft.com/office/officeart/2005/8/layout/process2"/>
    <dgm:cxn modelId="{FC0EB5F9-17A0-4F54-8683-4D08893595F7}" type="presParOf" srcId="{71FD606C-BDF9-431F-B036-6ACA5D71E9FB}" destId="{121CE2F8-E67C-4BB2-8B7A-0153E465E37B}" srcOrd="0" destOrd="0" presId="urn:microsoft.com/office/officeart/2005/8/layout/process2"/>
    <dgm:cxn modelId="{2F3ED292-8703-4324-B83A-CEB3113B62A3}" type="presParOf" srcId="{71FD606C-BDF9-431F-B036-6ACA5D71E9FB}" destId="{261EA25F-C933-4C09-B661-2E3993E0CA6F}" srcOrd="1" destOrd="0" presId="urn:microsoft.com/office/officeart/2005/8/layout/process2"/>
    <dgm:cxn modelId="{149548B2-F645-4C67-8148-7F3A76069CBB}" type="presParOf" srcId="{261EA25F-C933-4C09-B661-2E3993E0CA6F}" destId="{DCBDC0F0-6741-4C7F-BF09-E698C478B404}" srcOrd="0" destOrd="0" presId="urn:microsoft.com/office/officeart/2005/8/layout/process2"/>
    <dgm:cxn modelId="{847FD519-31C6-4191-9844-02B68DAF037C}" type="presParOf" srcId="{71FD606C-BDF9-431F-B036-6ACA5D71E9FB}" destId="{DF9D484D-30C5-431E-8A5E-D67BA2C9E47C}" srcOrd="2" destOrd="0" presId="urn:microsoft.com/office/officeart/2005/8/layout/process2"/>
    <dgm:cxn modelId="{B247F7F0-7DA7-4CD1-9887-6287045BBA24}" type="presParOf" srcId="{71FD606C-BDF9-431F-B036-6ACA5D71E9FB}" destId="{8300CE63-0666-44C2-AA28-E384327E64EF}" srcOrd="3" destOrd="0" presId="urn:microsoft.com/office/officeart/2005/8/layout/process2"/>
    <dgm:cxn modelId="{B97CD9E2-0534-4863-BB92-A54F6AE7312D}" type="presParOf" srcId="{8300CE63-0666-44C2-AA28-E384327E64EF}" destId="{8A97E25A-0A74-4716-A683-AF7233C1526D}" srcOrd="0" destOrd="0" presId="urn:microsoft.com/office/officeart/2005/8/layout/process2"/>
    <dgm:cxn modelId="{22DED9E5-02DD-4AC6-BC85-AD064DD974AB}" type="presParOf" srcId="{71FD606C-BDF9-431F-B036-6ACA5D71E9FB}" destId="{0BB82512-463B-4E54-8478-98C7AC28CD07}" srcOrd="4" destOrd="0" presId="urn:microsoft.com/office/officeart/2005/8/layout/process2"/>
    <dgm:cxn modelId="{CF0B8365-515E-4267-A9B6-5C7FAABBC790}" type="presParOf" srcId="{71FD606C-BDF9-431F-B036-6ACA5D71E9FB}" destId="{829751FA-5F82-4DEA-9A7C-E68800A610D4}" srcOrd="5" destOrd="0" presId="urn:microsoft.com/office/officeart/2005/8/layout/process2"/>
    <dgm:cxn modelId="{8C5093DC-A59B-49DD-A5E2-6DFAEEED6112}" type="presParOf" srcId="{829751FA-5F82-4DEA-9A7C-E68800A610D4}" destId="{DD3EA092-AFC6-4606-A102-F3B1B2C17374}" srcOrd="0" destOrd="0" presId="urn:microsoft.com/office/officeart/2005/8/layout/process2"/>
    <dgm:cxn modelId="{D50F4A98-6D90-47FE-A188-D3C95857E922}" type="presParOf" srcId="{71FD606C-BDF9-431F-B036-6ACA5D71E9FB}" destId="{EE9F6481-FF01-4BA4-8B38-DDB98608C279}" srcOrd="6" destOrd="0" presId="urn:microsoft.com/office/officeart/2005/8/layout/process2"/>
    <dgm:cxn modelId="{4C0C87CA-30EE-40A4-A86E-97D3525A6CD7}" type="presParOf" srcId="{71FD606C-BDF9-431F-B036-6ACA5D71E9FB}" destId="{FBB7B9A1-0F3B-4546-B949-305E9F83B395}" srcOrd="7" destOrd="0" presId="urn:microsoft.com/office/officeart/2005/8/layout/process2"/>
    <dgm:cxn modelId="{91869058-F714-44A8-AA00-B561B3564E9C}" type="presParOf" srcId="{FBB7B9A1-0F3B-4546-B949-305E9F83B395}" destId="{C95B5CE6-10AD-43B7-9EF6-BF4B6C8EE04D}" srcOrd="0" destOrd="0" presId="urn:microsoft.com/office/officeart/2005/8/layout/process2"/>
    <dgm:cxn modelId="{F12E15B0-6216-4A23-A9DA-F415236A022F}" type="presParOf" srcId="{71FD606C-BDF9-431F-B036-6ACA5D71E9FB}" destId="{D92AB306-7E3D-477C-9D22-FDE42D09E42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8CC8-E67B-4358-8C38-09E46CBFF02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6AB9-2605-454E-BFE1-C0BC3AF57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419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5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656218"/>
      </p:ext>
    </p:extLst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91429"/>
      </p:ext>
    </p:extLst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37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37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451520"/>
      </p:ext>
    </p:extLst>
  </p:cSld>
  <p:clrMapOvr>
    <a:masterClrMapping/>
  </p:clrMapOvr>
  <p:transition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95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30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30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30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4267124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31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02220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4510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6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809141"/>
      </p:ext>
    </p:extLst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024066"/>
      </p:ext>
    </p:extLst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5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34031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5063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30959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01023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214034"/>
      </p:ext>
    </p:extLst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866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494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algn="l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767408" y="2586023"/>
            <a:ext cx="6336704" cy="3030993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 </a:t>
            </a:r>
          </a:p>
          <a:p>
            <a:pPr marL="32690" algn="ctr" defTabSz="1023886"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«КУШАНСКОЕ ЦАРСТВО»</a:t>
            </a:r>
          </a:p>
          <a:p>
            <a:pPr marL="32690" algn="ctr" defTabSz="1023886"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(2 - урок)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82819"/>
            <a:ext cx="1276349" cy="1276351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8"/>
            <a:ext cx="361587" cy="705567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400" b="1" spc="18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41984" y="1196752"/>
            <a:ext cx="1276349" cy="452516"/>
          </a:xfrm>
          <a:prstGeom prst="rect">
            <a:avLst/>
          </a:prstGeom>
        </p:spPr>
        <p:txBody>
          <a:bodyPr wrap="square"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79376" y="2708920"/>
            <a:ext cx="576064" cy="29523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2770" name="AutoShape 2" descr="https://s0.slide-share.ru/s_slide/2b7d649884e826da0df36b8188f44a03/f2263d37-603a-44d5-8559-bf6f34fc7b1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Қазақстан жеріндегі тайпалық одақтар мен ежелгі мемлекет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Қазақстан жеріндегі тайпалық одақтар мен ежелгі мемлекет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Қазақстан жеріндегі тайпалық одақтар мен ежелгі мемлекет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Қазақстан жеріндегі тайпалық одақтар мен ежелгі мемлекет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8" y="2492896"/>
            <a:ext cx="3162300" cy="410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96752"/>
            <a:ext cx="11377264" cy="17281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низовьях Амударьи, долинах Зарафшана и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Кашкадарьи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получила широкое распространение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хорезмийская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согдийская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письменность на арамейской  основе.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2996952"/>
            <a:ext cx="3822551" cy="336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3068960"/>
            <a:ext cx="432048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1864" y="3861048"/>
            <a:ext cx="282398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268761"/>
            <a:ext cx="6854552" cy="26642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образовании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Кушанского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царства среди основной части населения Бактрии и Согда был распространён зороастризм. 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РЕЛИГИОЗНЫЕ ВЕРОВАНИЯ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9698" name="AutoShape 2" descr="Кушанское ца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Кушанское ца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1346714"/>
            <a:ext cx="3744416" cy="482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32" y="4077072"/>
            <a:ext cx="208823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https://upload.wikimedia.org/wikipedia/commons/thumb/f/fa/Noin-Ula_nobleman_over_firealtar.jpg/170px-Noin-Ula_nobleman_over_fireal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4149080"/>
            <a:ext cx="1835274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268760"/>
            <a:ext cx="7862664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Наряду с буддизмом бытовало и поклонение местным богам (например, богу Амударьи -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Охшо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и др.). Об этом говорят изображенные на монетах двух,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четырехрукие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животные, держащие посуду, барабан или голову козы.                            В эпоху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Кушан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народы укладывали умерших на спину головой на север, ногами на юг. Глаза и рот умершего закрывали серебряными или золотыми монетами. Эта традиция была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распростанена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у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греков. Умершего также хоронили на носилках из глины или в больших кувшинах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хумах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РЕЛИГИОЗНЫЕ ВЕРОВАНИЯ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4514" name="Picture 2" descr="https://upload.wikimedia.org/wikipedia/commons/thumb/4/4f/CoinOfHuvishkaWithOisho.JPG/100px-CoinOfHuvishkaWithOis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2304" y="1412776"/>
            <a:ext cx="2254771" cy="2119487"/>
          </a:xfrm>
          <a:prstGeom prst="rect">
            <a:avLst/>
          </a:prstGeom>
          <a:noFill/>
        </p:spPr>
      </p:pic>
      <p:pic>
        <p:nvPicPr>
          <p:cNvPr id="64516" name="Picture 4" descr="https://telegra.ph/file/dff1f1be479a15d17ce5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248" y="4149080"/>
            <a:ext cx="3241626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3712" y="1628800"/>
            <a:ext cx="5384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царе </a:t>
            </a:r>
            <a:r>
              <a:rPr lang="ru-RU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Канишке</a:t>
            </a: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когда были установлены тесные связи с Индией, сюда проникает </a:t>
            </a:r>
            <a:r>
              <a:rPr lang="ru-RU" sz="3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буддизм.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Кушанскую</a:t>
            </a: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эпоху центрами развития наук и искусства становятся буддийские монастыри.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РЕЛИГИОЗНЫЕ ВЕРОВАНИЯ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9698" name="AutoShape 2" descr="Кушанское ца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Кушанское ца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2" y="1700808"/>
            <a:ext cx="24482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556792"/>
            <a:ext cx="2740000" cy="457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7854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Главным достижением этого периода можно считать возникновение образа Будды в виде идеально сложенного человека с красивым лицом находящегося в состоянии покоя.  </a:t>
            </a:r>
          </a:p>
          <a:p>
            <a:endParaRPr lang="ru-RU" dirty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328" y="1196752"/>
            <a:ext cx="2736304" cy="408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РЕЛИГИОЗНЫЕ ВЕРОВАНИЯ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4365104"/>
            <a:ext cx="2304256" cy="19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024" y="1268760"/>
            <a:ext cx="2264296" cy="295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268761"/>
            <a:ext cx="11305256" cy="18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Кушанском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искусстве встречается образы прекрасных и юных дарителей милосердия.</a:t>
            </a:r>
          </a:p>
          <a:p>
            <a:endParaRPr lang="ru-RU" dirty="0"/>
          </a:p>
        </p:txBody>
      </p:sp>
      <p:pic>
        <p:nvPicPr>
          <p:cNvPr id="7" name="Рисунок 6" descr="Кушанское царство"/>
          <p:cNvPicPr/>
          <p:nvPr/>
        </p:nvPicPr>
        <p:blipFill>
          <a:blip r:embed="rId2" cstate="print"/>
          <a:srcRect l="1859" t="57555" r="81084" b="8659"/>
          <a:stretch>
            <a:fillRect/>
          </a:stretch>
        </p:blipFill>
        <p:spPr bwMode="auto">
          <a:xfrm>
            <a:off x="623392" y="3284984"/>
            <a:ext cx="214912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ушанское царство"/>
          <p:cNvPicPr/>
          <p:nvPr/>
        </p:nvPicPr>
        <p:blipFill>
          <a:blip r:embed="rId2" cstate="print"/>
          <a:srcRect l="23208" t="57555" r="57843" b="8659"/>
          <a:stretch>
            <a:fillRect/>
          </a:stretch>
        </p:blipFill>
        <p:spPr bwMode="auto">
          <a:xfrm>
            <a:off x="3575720" y="3356992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ушанское царство"/>
          <p:cNvPicPr/>
          <p:nvPr/>
        </p:nvPicPr>
        <p:blipFill>
          <a:blip r:embed="rId2" cstate="print"/>
          <a:srcRect l="46482" t="45501" r="34251" b="8659"/>
          <a:stretch>
            <a:fillRect/>
          </a:stretch>
        </p:blipFill>
        <p:spPr bwMode="auto">
          <a:xfrm>
            <a:off x="6672064" y="3284984"/>
            <a:ext cx="2016224" cy="301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ушанское царство"/>
          <p:cNvPicPr/>
          <p:nvPr/>
        </p:nvPicPr>
        <p:blipFill>
          <a:blip r:embed="rId2" cstate="print"/>
          <a:srcRect l="72493" t="51603" r="6297" b="2967"/>
          <a:stretch>
            <a:fillRect/>
          </a:stretch>
        </p:blipFill>
        <p:spPr bwMode="auto">
          <a:xfrm>
            <a:off x="9696400" y="3212976"/>
            <a:ext cx="19727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РЕЛИГИОЗНЫЕ ВЕРОВАНИЯ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968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Большие буддийские храмы находились в Старом Термезе,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Айртаме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Дальверзинтепе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Отсюда началось распространение буддизма по территории Средней Азии.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РЕЛИГИОЗНЫЕ ВЕРОВАНИЯ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Амаравати. Ступа, III в. Рельеф на ворот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1340768"/>
            <a:ext cx="3473971" cy="506464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83832" y="1412776"/>
            <a:ext cx="4104456" cy="4536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Зороастризм и буддизм одновременно были распространены на территории Средней Азии до VIII в. н.э.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РЕЛИГИОЗНЫЕ ВЕРОВАНИЯ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Буддист в кушанском облачении. Матхура, II ве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1484784"/>
            <a:ext cx="2593454" cy="4392488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556792"/>
            <a:ext cx="40005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196752"/>
            <a:ext cx="10801200" cy="21602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Характерной чертой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кушанской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культуры является тесная связь с городами и распространение урбанизированной культуры в сельской местности.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АРХИТЕКТУРА И ИСКУССТВО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8370" name="Picture 2" descr="Скульптура головы кушанского принца из Халчаяна на территории современного Узбекистан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72" y="3645024"/>
            <a:ext cx="2160240" cy="2759572"/>
          </a:xfrm>
          <a:prstGeom prst="rect">
            <a:avLst/>
          </a:prstGeom>
          <a:noFill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440" y="3429000"/>
            <a:ext cx="252412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https://nyc3.digitaloceanspaces.com/ur-media2/photos/images/000/071/533/dac0be4e6bae802e0a8d151fd3c3ee0566dd8463_big.jpg?13691194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0" y="3645024"/>
            <a:ext cx="4166757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4784"/>
            <a:ext cx="5558408" cy="46413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Древние  города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Кушанского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Царства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Дальверзин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Старый Термез были окружены мощными оборонительными стенами, построенными из сырцового кирпича. За стенами располагалась цитадель.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АРХИТЕКТУРА И ИСКУССТВО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s://uzbekistan.travel/storage/app/media/nargiza/cropped-images/cropped-images/DJI_0018-0-0-0-0-1583386597-0-0-0-0-1583386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268760"/>
            <a:ext cx="4968552" cy="2249098"/>
          </a:xfrm>
          <a:prstGeom prst="rect">
            <a:avLst/>
          </a:prstGeom>
          <a:noFill/>
        </p:spPr>
      </p:pic>
      <p:pic>
        <p:nvPicPr>
          <p:cNvPr id="26628" name="Picture 4" descr="https://uzbekistan.travel/storage/app/media/uploaded-files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3861048"/>
            <a:ext cx="4968552" cy="2356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1268766"/>
            <a:ext cx="1113723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84" y="2636912"/>
            <a:ext cx="1123324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РЕЛИГИОЗНЫЕ ВЕРОВАНИЯ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4005064"/>
            <a:ext cx="1113723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АРХИТЕКТУРА И ИСКУССТВО</a:t>
            </a: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5229200"/>
            <a:ext cx="1113723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КУЛЬТУРА КУШАНСКОГО ЦАРСТВА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340768"/>
            <a:ext cx="5384800" cy="27648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Сами города были разделены на кварталы ремесленников и жилые кварталы. В городах строились дворцы и храмы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АРХИТЕКТУРА И ИСКУССТВО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5604" name="Picture 4" descr="musicants-ayrat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4797152"/>
            <a:ext cx="2520280" cy="1584176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1196752"/>
            <a:ext cx="49685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s://uzbekistan.travel/storage/app/media/nargiza/cropped-images/kirk-0-0-0-0-1589258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688" y="4509120"/>
            <a:ext cx="3099192" cy="206518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124745"/>
            <a:ext cx="8496944" cy="554461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Старый Термез с его кварталами ремесленников и массами простых людей был, вероятно, самым подходящим местом для распространения буддизма. В северо-западном углу города сложился      буддийский культовый центр -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Каратепе,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сочетавший                                                             пещерные и                                                                  наземные                                                                   помещения.                                                                             За ним                                                       располагался                                                                                    еще один - наземный – </a:t>
            </a:r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Фаязтепе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АРХИТЕКТУРА И ИСКУССТВО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1196752"/>
            <a:ext cx="29523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0" y="3861048"/>
            <a:ext cx="46085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124744"/>
            <a:ext cx="10945216" cy="30243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Цитадель буддийской религии находилась в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Айртаме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К востоку от Термеза действовала буддийская кумирня с глиняной статуей Будды, украшенной позолотой. В окрестностях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Дальверзинтепе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располагалось небольшое буддийское святилище с великолепной гипсовой скульптурой.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АРХИТЕКТУРА И ИСКУССТВО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4437112"/>
            <a:ext cx="7056784" cy="209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ÐÑÐ·ÑÐºÐ°Ð½ÑÑ. Ð¤ÑÐ¸Ð· ÑÑÐ°Ð¼Ð°. I Ð². Ð½. Ñ. ÐÐ°Ð¹Ð´ÐµÐ½ Ð² ÐÐ¹ÑÑÐ°Ð¼Ðµ, Ð±Ð»Ð¸Ð· Ð¢ÐµÑÐ¼ÐµÐ·Ð° (Ð¢ÑÑÐºÐ¼ÐµÐ½Ð¸Ñ). ÐÐ·Ð²ÐµÑÑÐ½ÑÐº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216" y="4509120"/>
            <a:ext cx="324036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11624" y="1340768"/>
            <a:ext cx="6552728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дворце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кушанских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правителей в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Халчаяне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(долина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Сурхана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буддийских храмах в Старом Термезе (Каратепа,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Фаязтепа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и в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Дальверзине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сохранились великолепные произведения настенной живописи и скульптуры того времени.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АРХИТЕКТУРА И ИСКУССТВО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Скульптура. Фрагмент. Голова воина. Халчаян. I в. д.н.э. - I в. н.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3861048"/>
            <a:ext cx="1944216" cy="2412862"/>
          </a:xfrm>
          <a:prstGeom prst="rect">
            <a:avLst/>
          </a:prstGeom>
          <a:noFill/>
        </p:spPr>
      </p:pic>
      <p:pic>
        <p:nvPicPr>
          <p:cNvPr id="24580" name="Picture 4" descr="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268760"/>
            <a:ext cx="2088232" cy="2409122"/>
          </a:xfrm>
          <a:prstGeom prst="rect">
            <a:avLst/>
          </a:prstGeom>
          <a:noFill/>
        </p:spPr>
      </p:pic>
      <p:pic>
        <p:nvPicPr>
          <p:cNvPr id="24582" name="Picture 6" descr="0008.jpg"/>
          <p:cNvPicPr>
            <a:picLocks noChangeAspect="1" noChangeArrowheads="1"/>
          </p:cNvPicPr>
          <p:nvPr/>
        </p:nvPicPr>
        <p:blipFill>
          <a:blip r:embed="rId4" cstate="print"/>
          <a:srcRect b="17314"/>
          <a:stretch>
            <a:fillRect/>
          </a:stretch>
        </p:blipFill>
        <p:spPr bwMode="auto">
          <a:xfrm>
            <a:off x="9696400" y="1412776"/>
            <a:ext cx="1872208" cy="2160240"/>
          </a:xfrm>
          <a:prstGeom prst="rect">
            <a:avLst/>
          </a:prstGeom>
          <a:noFill/>
        </p:spPr>
      </p:pic>
      <p:pic>
        <p:nvPicPr>
          <p:cNvPr id="24584" name="Picture 8" descr="throne-scene.jpg"/>
          <p:cNvPicPr>
            <a:picLocks noChangeAspect="1" noChangeArrowheads="1"/>
          </p:cNvPicPr>
          <p:nvPr/>
        </p:nvPicPr>
        <p:blipFill>
          <a:blip r:embed="rId5" cstate="print"/>
          <a:srcRect l="23625"/>
          <a:stretch>
            <a:fillRect/>
          </a:stretch>
        </p:blipFill>
        <p:spPr bwMode="auto">
          <a:xfrm>
            <a:off x="9768408" y="3861048"/>
            <a:ext cx="1872208" cy="239226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11624" y="1124744"/>
            <a:ext cx="4248472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изображения принцев и вельмож, воинов, скульптура Будды, а также знаменитый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Айртамский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фриз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настенные скульптурные изображения музыкантов.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АРХИТЕКТУРА И ИСКУССТВО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Кушанская живопись, Фаяз-тепе, I—II в. н. э., Сурахандарьинская область, Узбекистан, Музей истории народов Узбекист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00" y="1196752"/>
            <a:ext cx="2133600" cy="2324101"/>
          </a:xfrm>
          <a:prstGeom prst="rect">
            <a:avLst/>
          </a:prstGeom>
          <a:noFill/>
        </p:spPr>
      </p:pic>
      <p:pic>
        <p:nvPicPr>
          <p:cNvPr id="23556" name="Picture 4" descr="Сидящий на троне Майтрея с кушанским последователем. II век, Гандхар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2132856"/>
            <a:ext cx="2324100" cy="3390900"/>
          </a:xfrm>
          <a:prstGeom prst="rect">
            <a:avLst/>
          </a:prstGeom>
          <a:noFill/>
        </p:spPr>
      </p:pic>
      <p:pic>
        <p:nvPicPr>
          <p:cNvPr id="23558" name="Picture 6" descr="Кушанский принц, Дальверзин-тепе, I в. н. э., Узбекистан, Музей истории народов Узбекиста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2276872"/>
            <a:ext cx="2324100" cy="406717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1124744"/>
            <a:ext cx="6696744" cy="54726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Среди памятников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Кушанского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периода особое место принадлежит портретным статуям, в частности скульптурам правителей. Статуи правителей часто помещались вне архитектурных сооружений, как отдельно стоящие памятники. В этих статуях воссозданы характерные черты их облика и точно воспроизведены все детали одежды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8552" name="Picture 8" descr="365. Статуя Авалокитешвары из Гандхары. 2—3 вв. н. э. Берли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1340768"/>
            <a:ext cx="4439817" cy="4910076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АРХИТЕКТУРА И ИСКУССТВО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51784" y="1268760"/>
            <a:ext cx="7488832" cy="47525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Царь изображен в тунике, доходящей до колен и подпоясанной ремнем; сверху туники надета более длинная одежда. На ногах мягкие сапоги с завязками. Иногда отдельным культовым изображениям придавались портретные черты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АРХИТЕКТУРА И ИСКУССТВО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avatars.mds.yandex.net/get-zen_doc/1718701/pub_5eadb50a9f27d24aaa48f24f_5ec21bea5e4e990a90af96e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268760"/>
            <a:ext cx="3024336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124745"/>
            <a:ext cx="11319048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Кушанском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государстве были развиты резьба по металлу и кости. 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Дальверзинтепа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обнаружены древнейшие шахматные фигурки из слоновой кости.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Кушанское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искусство соединило в себе традиции древневосточного и эллинистического искусства.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АРХИТЕКТУРА И ИСКУССТВО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2530" name="AutoShape 2" descr="Кушанское ца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Маскарон. Мрамор, разьба. Полировка. Шахри Гуль-гул. Случайная находка. I в. д.н.э. - I в. н.э"/>
          <p:cNvPicPr>
            <a:picLocks noChangeAspect="1" noChangeArrowheads="1"/>
          </p:cNvPicPr>
          <p:nvPr/>
        </p:nvPicPr>
        <p:blipFill>
          <a:blip r:embed="rId2" cstate="print"/>
          <a:srcRect l="32804" r="24868" b="17460"/>
          <a:stretch>
            <a:fillRect/>
          </a:stretch>
        </p:blipFill>
        <p:spPr bwMode="auto">
          <a:xfrm>
            <a:off x="7464152" y="3789040"/>
            <a:ext cx="2376264" cy="2708920"/>
          </a:xfrm>
          <a:prstGeom prst="rect">
            <a:avLst/>
          </a:prstGeom>
          <a:noFill/>
        </p:spPr>
      </p:pic>
      <p:pic>
        <p:nvPicPr>
          <p:cNvPr id="22534" name="Picture 6" descr="https://upload.wikimedia.org/wikipedia/commons/thumb/6/6c/Kumara%2C_The_Divine_General_LACMA_M.85.279.3.jpg/170px-Kumara%2C_The_Divine_General_LACMA_M.85.279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3789040"/>
            <a:ext cx="3960440" cy="276986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07368" y="836712"/>
          <a:ext cx="11521280" cy="587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7647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7B9A1-0F3B-4546-B949-305E9F83B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FBB7B9A1-0F3B-4546-B949-305E9F83B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360" y="980728"/>
            <a:ext cx="11521280" cy="2808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Искусство: памятники – использовали образцы</a:t>
            </a:r>
          </a:p>
          <a:p>
            <a:pPr lvl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искусства персов, греков, индийцев при строительстве </a:t>
            </a:r>
          </a:p>
          <a:p>
            <a:pPr lvl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храмов, при изготовлении скульптурных изображений.</a:t>
            </a:r>
          </a:p>
          <a:p>
            <a:pPr lvl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Дополнялось достижениями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Кушанской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культуры.</a:t>
            </a:r>
          </a:p>
          <a:p>
            <a:pPr lvl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«Храм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Канишке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Победителя» на холме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Сурх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Котал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5360" y="4005064"/>
            <a:ext cx="11449272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Особенность: на храмах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кушанцы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изображали </a:t>
            </a:r>
          </a:p>
          <a:p>
            <a:pPr lvl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 богов, а царей и их родственников.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360" y="5517232"/>
            <a:ext cx="11449272" cy="936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Чеканка монет и </a:t>
            </a:r>
            <a:r>
              <a:rPr lang="ru-RU" sz="3200" b="1" smtClean="0">
                <a:latin typeface="Arial" pitchFamily="34" charset="0"/>
                <a:cs typeface="Arial" pitchFamily="34" charset="0"/>
              </a:rPr>
              <a:t>развитие торговли.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268760"/>
            <a:ext cx="5384800" cy="48860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Благодаря торговому и культурному обмену в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Кушанском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царстве и в различных областях Средней Азии развивалась древняя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арамейская письменность.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Она была буквенной, что значительно облегчало её усвоение.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Stele Salm Louvre AO5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340768"/>
            <a:ext cx="5472608" cy="2701090"/>
          </a:xfrm>
          <a:prstGeom prst="rect">
            <a:avLst/>
          </a:prstGeom>
          <a:noFill/>
        </p:spPr>
      </p:pic>
      <p:pic>
        <p:nvPicPr>
          <p:cNvPr id="27652" name="Picture 4" descr="https://upload.wikimedia.org/wikipedia/commons/thumb/1/10/AsokaKandahar.jpg/350px-AsokaKandah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4221088"/>
            <a:ext cx="5400600" cy="219953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17114"/>
            <a:ext cx="7439655" cy="645151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</a:t>
            </a:r>
            <a:r>
              <a:rPr lang="ru-RU" sz="4000" dirty="0" smtClean="0"/>
              <a:t>ЗАДАНИЯ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10897945" y="337362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551385" y="3717036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139 – 141.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223792" y="4077072"/>
            <a:ext cx="3552395" cy="20534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Выпишите в тетрадь все виды письменности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Кушанского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царства.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256240" y="3717035"/>
            <a:ext cx="3312368" cy="20534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Нарисуйте или составьте кроссворд на тему «Искусство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994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519937" y="1196752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120337" y="1988840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1628800"/>
            <a:ext cx="11521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1556792"/>
            <a:ext cx="11521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268760"/>
            <a:ext cx="7430616" cy="2332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раскопках древнего Термеза были обнаружены надписи, выполненные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бактрийским алфавитом на основе арамейского письма.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4820" name="Picture 4" descr="https://sci-book.com/files/uch_group64/uch_pgroup155/uch_uch6385/image/image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4005064"/>
            <a:ext cx="3107112" cy="2304256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00" y="1124744"/>
            <a:ext cx="39319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832" y="3861048"/>
            <a:ext cx="2739008" cy="265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24744"/>
            <a:ext cx="5587032" cy="51845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Кушанском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царстве существовала ещё одна разновидность письма - </a:t>
            </a:r>
            <a:r>
              <a:rPr lang="ru-RU" sz="3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кушанское</a:t>
            </a: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курсивное письмо.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В нём сочетались буквы остроугольной и округлой форм.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s://upload.wikimedia.org/wikipedia/commons/0/04/RabatakInscri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6" y="1196752"/>
            <a:ext cx="508788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196752"/>
            <a:ext cx="6552728" cy="5112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Кушанское</a:t>
            </a:r>
            <a:r>
              <a:rPr lang="ru-RU" sz="3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царство испытало большое влияние эллинистической культуры. В частности, </a:t>
            </a:r>
            <a:r>
              <a:rPr lang="ru-RU" sz="3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кушанское</a:t>
            </a:r>
            <a:r>
              <a:rPr lang="ru-RU" sz="3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письмо было основано на греческом алфавите с добавлением одной оригинальной буквы Þ (</a:t>
            </a:r>
            <a:r>
              <a:rPr lang="ru-RU" sz="3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шо</a:t>
            </a:r>
            <a:r>
              <a:rPr lang="ru-RU" sz="3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для обозначения /</a:t>
            </a:r>
            <a:r>
              <a:rPr lang="ru-RU" sz="3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3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/.</a:t>
            </a:r>
            <a:endParaRPr lang="ru-RU" sz="3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9394" name="Picture 2" descr="Как и бактрийцы, кушане пользовались греческим алфавитом с добавлением буквы ш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1124744"/>
            <a:ext cx="4212465" cy="2232248"/>
          </a:xfrm>
          <a:prstGeom prst="rect">
            <a:avLst/>
          </a:prstGeom>
          <a:noFill/>
        </p:spPr>
      </p:pic>
      <p:pic>
        <p:nvPicPr>
          <p:cNvPr id="10" name="Рисунок 9" descr="ÐÐ°ÑÑÐ¸Ð½ÐºÐ¸ Ð¿Ð¾ Ð·Ð°Ð¿ÑÐ¾ÑÑ ÐºÐ°ÑÑÐ¸Ð½ÐºÐ¸ Ð¸ ÑÐ¾ÑÐ¾ Ð¿Ð¸ÑÑÐ¼ÐµÐ½Ð½Ð¾ÑÑÑ ÐºÑÑÐ°Ð½ÑÐºÐ¾Ð³Ð¾ Ð³Ð¾ÑÑÐ´Ð°ÑÑÑÐ²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192" y="4437112"/>
            <a:ext cx="3636169" cy="185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https://upload.wikimedia.org/wikipedia/commons/thumb/4/44/Koshanoy.jpg/220px-Koshan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3645024"/>
            <a:ext cx="2952328" cy="6477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9336" y="1124744"/>
            <a:ext cx="6840760" cy="29523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Странными казались и краткие надписи на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посуде и 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монетах: некоторые из них были греческими, наряду с ними встречались индийские, но в основной массе надписи были выполнены хотя и греческими буквами, но на непонятном языке.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images.myshared.ru/6/760540/slide_10.jpg"/>
          <p:cNvPicPr>
            <a:picLocks noChangeAspect="1" noChangeArrowheads="1"/>
          </p:cNvPicPr>
          <p:nvPr/>
        </p:nvPicPr>
        <p:blipFill>
          <a:blip r:embed="rId2" cstate="print"/>
          <a:srcRect l="3937" t="15750" r="3139" b="4451"/>
          <a:stretch>
            <a:fillRect/>
          </a:stretch>
        </p:blipFill>
        <p:spPr bwMode="auto">
          <a:xfrm>
            <a:off x="7104112" y="1340768"/>
            <a:ext cx="4824536" cy="4968552"/>
          </a:xfrm>
          <a:prstGeom prst="rect">
            <a:avLst/>
          </a:prstGeom>
          <a:noFill/>
        </p:spPr>
      </p:pic>
      <p:pic>
        <p:nvPicPr>
          <p:cNvPr id="2" name="Picture 2" descr="Кушанская надпись на кувшине из Кара-теп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4509120"/>
            <a:ext cx="4536504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0610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Сурх-Котале</a:t>
            </a:r>
            <a:r>
              <a:rPr lang="ru-RU" sz="3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(возле города </a:t>
            </a:r>
            <a:r>
              <a:rPr lang="ru-RU" sz="3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Кундуза</a:t>
            </a:r>
            <a:r>
              <a:rPr lang="ru-RU" sz="3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 Афганистане) были обнаружены надписи на </a:t>
            </a:r>
            <a:r>
              <a:rPr lang="ru-RU" sz="3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греческом алфавите.</a:t>
            </a:r>
            <a:endParaRPr lang="ru-RU" sz="3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Храм в Сурх-Кота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196752"/>
            <a:ext cx="5231904" cy="41005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28048" y="5661248"/>
            <a:ext cx="51598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atin typeface="Arial" pitchFamily="34" charset="0"/>
                <a:cs typeface="Arial" pitchFamily="34" charset="0"/>
              </a:rPr>
              <a:t>ЗАГАДОЧНЫЕ РУИНЫ ХРАМА                                   В СУРХ-КОТАЛЕ ЭПОХИ РАСЦВЕТА КУШАНСКОГО ЦАРСТВА</a:t>
            </a:r>
            <a:endParaRPr lang="ru-RU" b="1" cap="al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24744"/>
            <a:ext cx="9433048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Значение находки надписи из </a:t>
            </a:r>
            <a:r>
              <a:rPr lang="ru-RU" sz="29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Сурх</a:t>
            </a:r>
            <a:r>
              <a:rPr lang="ru-RU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9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Котала</a:t>
            </a:r>
            <a:r>
              <a:rPr lang="ru-RU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трудно переоценить. Прежде всего эта надпись позволила наконец определить язык </a:t>
            </a:r>
            <a:r>
              <a:rPr lang="ru-RU" sz="2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кушанской</a:t>
            </a:r>
            <a:r>
              <a:rPr lang="ru-RU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Бактрии, родины и основного ядра </a:t>
            </a:r>
            <a:r>
              <a:rPr lang="ru-RU" sz="29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Кушанского</a:t>
            </a:r>
            <a:r>
              <a:rPr lang="ru-RU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государства</a:t>
            </a:r>
            <a:r>
              <a:rPr lang="ru-RU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 Этот язык оказался близким согдийскому и хорезмийскому. Надпись из </a:t>
            </a:r>
            <a:r>
              <a:rPr lang="ru-RU" sz="2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Сурх</a:t>
            </a:r>
            <a:r>
              <a:rPr lang="ru-RU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Котала</a:t>
            </a:r>
            <a:r>
              <a:rPr lang="ru-RU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впервые донесла до нас весьма подробный рассказ о строительных работах </a:t>
            </a:r>
            <a:r>
              <a:rPr lang="ru-RU" sz="2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</a:t>
            </a:r>
            <a:r>
              <a:rPr lang="ru-RU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Впервые среди имен </a:t>
            </a:r>
            <a:r>
              <a:rPr lang="ru-RU" sz="2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кушанских</a:t>
            </a:r>
            <a:r>
              <a:rPr lang="ru-RU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богов и царей зазвучали имена строителей, писцов, мастеров.</a:t>
            </a:r>
            <a:endParaRPr lang="ru-RU" sz="2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 descr="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2586" y="1412776"/>
            <a:ext cx="1914054" cy="1944216"/>
          </a:xfrm>
          <a:prstGeom prst="rect">
            <a:avLst/>
          </a:prstGeom>
          <a:noFill/>
        </p:spPr>
      </p:pic>
      <p:pic>
        <p:nvPicPr>
          <p:cNvPr id="61444" name="Picture 4" descr="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448" y="4221088"/>
            <a:ext cx="1728192" cy="1681804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f7210d79648ffbf918a1be967bb5bda6d0e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8482</TotalTime>
  <Words>858</Words>
  <Application>Microsoft Office PowerPoint</Application>
  <PresentationFormat>Произвольный</PresentationFormat>
  <Paragraphs>87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1769</cp:revision>
  <dcterms:created xsi:type="dcterms:W3CDTF">2020-04-27T09:08:17Z</dcterms:created>
  <dcterms:modified xsi:type="dcterms:W3CDTF">2021-02-18T03:38:53Z</dcterms:modified>
</cp:coreProperties>
</file>