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431" r:id="rId2"/>
    <p:sldId id="1187" r:id="rId3"/>
    <p:sldId id="1188" r:id="rId4"/>
    <p:sldId id="1189" r:id="rId5"/>
    <p:sldId id="1190" r:id="rId6"/>
    <p:sldId id="1222" r:id="rId7"/>
    <p:sldId id="1245" r:id="rId8"/>
    <p:sldId id="1191" r:id="rId9"/>
    <p:sldId id="1229" r:id="rId10"/>
    <p:sldId id="1192" r:id="rId11"/>
    <p:sldId id="1193" r:id="rId12"/>
    <p:sldId id="1233" r:id="rId13"/>
    <p:sldId id="1226" r:id="rId14"/>
    <p:sldId id="1225" r:id="rId15"/>
    <p:sldId id="1228" r:id="rId16"/>
    <p:sldId id="1194" r:id="rId17"/>
    <p:sldId id="1195" r:id="rId18"/>
    <p:sldId id="1223" r:id="rId19"/>
    <p:sldId id="1196" r:id="rId20"/>
    <p:sldId id="1197" r:id="rId21"/>
    <p:sldId id="1230" r:id="rId22"/>
    <p:sldId id="1232" r:id="rId23"/>
    <p:sldId id="1198" r:id="rId24"/>
    <p:sldId id="1199" r:id="rId25"/>
    <p:sldId id="1235" r:id="rId26"/>
    <p:sldId id="1237" r:id="rId27"/>
    <p:sldId id="1200" r:id="rId28"/>
    <p:sldId id="1238" r:id="rId29"/>
    <p:sldId id="1241" r:id="rId30"/>
    <p:sldId id="627" r:id="rId31"/>
  </p:sldIdLst>
  <p:sldSz cx="12192000" cy="6858000"/>
  <p:notesSz cx="6858000" cy="9144000"/>
  <p:custDataLst>
    <p:tags r:id="rId3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368" autoAdjust="0"/>
    <p:restoredTop sz="86389" autoAdjust="0"/>
  </p:normalViewPr>
  <p:slideViewPr>
    <p:cSldViewPr>
      <p:cViewPr varScale="1">
        <p:scale>
          <a:sx n="98" d="100"/>
          <a:sy n="98" d="100"/>
        </p:scale>
        <p:origin x="-108" y="-4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788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CA8F6A-A719-4DC8-94AC-BDB5570A48AD}" type="doc">
      <dgm:prSet loTypeId="urn:microsoft.com/office/officeart/2005/8/layout/process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0BFF0ED-64E2-459A-A26E-8D0018A04622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000" b="1" dirty="0" smtClean="0">
              <a:latin typeface="Arial" pitchFamily="34" charset="0"/>
              <a:cs typeface="Arial" pitchFamily="34" charset="0"/>
            </a:rPr>
            <a:t>МНОЖЕСТВО РЕЛИГИОЗНЫХ ВЕРОВАНИЙ И ВЗГЛЯДОВ</a:t>
          </a:r>
          <a:endParaRPr lang="ru-RU" sz="30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B27D7C8C-7DFF-4995-8F71-9224B4C39174}" type="parTrans" cxnId="{035BA03A-5391-41D8-BB45-FCBAFE141F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BB888F9-38AC-491F-9767-A2740C7024A5}" type="sibTrans" cxnId="{035BA03A-5391-41D8-BB45-FCBAFE141F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DEA89553-6180-4FAA-AAAD-9909532E10ED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000" b="1" i="0" dirty="0" smtClean="0">
              <a:latin typeface="Arial" pitchFamily="34" charset="0"/>
              <a:cs typeface="Arial" pitchFamily="34" charset="0"/>
            </a:rPr>
            <a:t>ОСОБЕННО КОЧЕВНИКИ ВЕРИЛИ В УЧЕНИЕ ЗАРАТУШТРЫ (СВЯЩЕННЫЕ БОГИ – АХУРАМАЗДА, МИТРА, И ДР. );</a:t>
          </a:r>
          <a:endParaRPr lang="ru-RU" sz="3000" b="1" i="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2B0DD50-29B8-4687-914E-D76AC97AB94A}" type="parTrans" cxnId="{5AA04EE6-C396-4DB0-9E59-81B61A00CF3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A487E08-DEF3-4D75-B1FC-3E3F4B1C4FBE}" type="sibTrans" cxnId="{5AA04EE6-C396-4DB0-9E59-81B61A00CF3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E0B02CF0-0E84-45E8-A08E-BB067ADA59EA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000" b="1" i="0" dirty="0" smtClean="0">
              <a:latin typeface="Arial" pitchFamily="34" charset="0"/>
              <a:cs typeface="Arial" pitchFamily="34" charset="0"/>
            </a:rPr>
            <a:t>В ЮЖНОЙ И ВОСТОЧНОЙ ЧАСТЯХ - БУДДИЙСКАЯ РЕЛИГИЯ (ПЕЩЕРНЫЙ ХРАМ В ТЕРМЕЗЕ);</a:t>
          </a:r>
          <a:endParaRPr lang="ru-RU" sz="2800" b="1" i="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A1CC9781-C71E-48C6-938B-3B6525B0B9D9}" type="parTrans" cxnId="{4A41BFD3-8C3D-41D8-94B2-A23FB5AB00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50539D8D-ADD8-4A64-A233-398A574C1AE0}" type="sibTrans" cxnId="{4A41BFD3-8C3D-41D8-94B2-A23FB5AB00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F2F75C3A-57CD-4AD3-B5CD-0B3B753DCE42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000" b="1" i="0" dirty="0" smtClean="0">
              <a:latin typeface="Arial" pitchFamily="34" charset="0"/>
              <a:cs typeface="Arial" pitchFamily="34" charset="0"/>
            </a:rPr>
            <a:t>ТАКЖЕ БЫЛА РАСПРОСТРАНЕНА МАНИХЕЙСКАЯ РЕЛИГИЯ – ПОДДЕРЖИВАЛА СРЕДНЕЗАЖИТОЧНОЕ И БЕДНОЕ НАСЕЛЕНИЕ;</a:t>
          </a:r>
          <a:endParaRPr lang="ru-RU" sz="2800" b="1" i="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31C8313-E993-4C52-9014-3218BDC4C81E}" type="parTrans" cxnId="{78B5A30C-7116-428D-8283-4CF42E8E41DE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567E395E-3AEA-4979-8F8C-AC6C319140E1}" type="sibTrans" cxnId="{78B5A30C-7116-428D-8283-4CF42E8E41DE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C250B9D5-EA85-4EE2-AC01-4AB4C1983EE1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000" b="1" dirty="0" smtClean="0">
              <a:latin typeface="Arial" pitchFamily="34" charset="0"/>
              <a:cs typeface="Arial" pitchFamily="34" charset="0"/>
            </a:rPr>
            <a:t>РАЗВИТИЕ АРХИТЕКТУРЫ, ИСКУССТВА И ПИСЬМЕННОСТИ.</a:t>
          </a:r>
          <a:endParaRPr lang="ru-RU" sz="30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AADE0474-5764-459F-99B6-2BDA66DC5548}" type="parTrans" cxnId="{2FEBE147-C046-4010-952E-CD32E4E9D31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E677265-4466-4F62-828C-C111B714D3F4}" type="sibTrans" cxnId="{2FEBE147-C046-4010-952E-CD32E4E9D31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1FD606C-BDF9-431F-B036-6ACA5D71E9FB}" type="pres">
      <dgm:prSet presAssocID="{55CA8F6A-A719-4DC8-94AC-BDB5570A48AD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21CE2F8-E67C-4BB2-8B7A-0153E465E37B}" type="pres">
      <dgm:prSet presAssocID="{40BFF0ED-64E2-459A-A26E-8D0018A04622}" presName="node" presStyleLbl="node1" presStyleIdx="0" presStyleCnt="5" custScaleX="404529" custScaleY="83314" custLinFactNeighborY="-67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1EA25F-C933-4C09-B661-2E3993E0CA6F}" type="pres">
      <dgm:prSet presAssocID="{7BB888F9-38AC-491F-9767-A2740C7024A5}" presName="sibTrans" presStyleLbl="sibTrans2D1" presStyleIdx="0" presStyleCnt="4"/>
      <dgm:spPr/>
      <dgm:t>
        <a:bodyPr/>
        <a:lstStyle/>
        <a:p>
          <a:endParaRPr lang="ru-RU"/>
        </a:p>
      </dgm:t>
    </dgm:pt>
    <dgm:pt modelId="{DCBDC0F0-6741-4C7F-BF09-E698C478B404}" type="pres">
      <dgm:prSet presAssocID="{7BB888F9-38AC-491F-9767-A2740C7024A5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DF9D484D-30C5-431E-8A5E-D67BA2C9E47C}" type="pres">
      <dgm:prSet presAssocID="{DEA89553-6180-4FAA-AAAD-9909532E10ED}" presName="node" presStyleLbl="node1" presStyleIdx="1" presStyleCnt="5" custScaleX="416198" custScaleY="155132" custLinFactNeighborX="1458" custLinFactNeighborY="110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00CE63-0666-44C2-AA28-E384327E64EF}" type="pres">
      <dgm:prSet presAssocID="{2A487E08-DEF3-4D75-B1FC-3E3F4B1C4FBE}" presName="sibTrans" presStyleLbl="sibTrans2D1" presStyleIdx="1" presStyleCnt="4"/>
      <dgm:spPr/>
      <dgm:t>
        <a:bodyPr/>
        <a:lstStyle/>
        <a:p>
          <a:endParaRPr lang="ru-RU"/>
        </a:p>
      </dgm:t>
    </dgm:pt>
    <dgm:pt modelId="{8A97E25A-0A74-4716-A683-AF7233C1526D}" type="pres">
      <dgm:prSet presAssocID="{2A487E08-DEF3-4D75-B1FC-3E3F4B1C4FBE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0BB82512-463B-4E54-8478-98C7AC28CD07}" type="pres">
      <dgm:prSet presAssocID="{E0B02CF0-0E84-45E8-A08E-BB067ADA59EA}" presName="node" presStyleLbl="node1" presStyleIdx="2" presStyleCnt="5" custScaleX="416198" custLinFactNeighborX="5940" custLinFactNeighborY="-6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9751FA-5F82-4DEA-9A7C-E68800A610D4}" type="pres">
      <dgm:prSet presAssocID="{50539D8D-ADD8-4A64-A233-398A574C1AE0}" presName="sibTrans" presStyleLbl="sibTrans2D1" presStyleIdx="2" presStyleCnt="4"/>
      <dgm:spPr/>
      <dgm:t>
        <a:bodyPr/>
        <a:lstStyle/>
        <a:p>
          <a:endParaRPr lang="ru-RU"/>
        </a:p>
      </dgm:t>
    </dgm:pt>
    <dgm:pt modelId="{DD3EA092-AFC6-4606-A102-F3B1B2C17374}" type="pres">
      <dgm:prSet presAssocID="{50539D8D-ADD8-4A64-A233-398A574C1AE0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EE9F6481-FF01-4BA4-8B38-DDB98608C279}" type="pres">
      <dgm:prSet presAssocID="{F2F75C3A-57CD-4AD3-B5CD-0B3B753DCE42}" presName="node" presStyleLbl="node1" presStyleIdx="3" presStyleCnt="5" custScaleX="404529" custScaleY="1700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B7B9A1-0F3B-4546-B949-305E9F83B395}" type="pres">
      <dgm:prSet presAssocID="{567E395E-3AEA-4979-8F8C-AC6C319140E1}" presName="sibTrans" presStyleLbl="sibTrans2D1" presStyleIdx="3" presStyleCnt="4"/>
      <dgm:spPr/>
      <dgm:t>
        <a:bodyPr/>
        <a:lstStyle/>
        <a:p>
          <a:endParaRPr lang="ru-RU"/>
        </a:p>
      </dgm:t>
    </dgm:pt>
    <dgm:pt modelId="{C95B5CE6-10AD-43B7-9EF6-BF4B6C8EE04D}" type="pres">
      <dgm:prSet presAssocID="{567E395E-3AEA-4979-8F8C-AC6C319140E1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D92AB306-7E3D-477C-9D22-FDE42D09E422}" type="pres">
      <dgm:prSet presAssocID="{C250B9D5-EA85-4EE2-AC01-4AB4C1983EE1}" presName="node" presStyleLbl="node1" presStyleIdx="4" presStyleCnt="5" custScaleX="404529" custLinFactNeighborX="5834" custLinFactNeighborY="-34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AA04EE6-C396-4DB0-9E59-81B61A00CF31}" srcId="{55CA8F6A-A719-4DC8-94AC-BDB5570A48AD}" destId="{DEA89553-6180-4FAA-AAAD-9909532E10ED}" srcOrd="1" destOrd="0" parTransId="{22B0DD50-29B8-4687-914E-D76AC97AB94A}" sibTransId="{2A487E08-DEF3-4D75-B1FC-3E3F4B1C4FBE}"/>
    <dgm:cxn modelId="{2FEBE147-C046-4010-952E-CD32E4E9D311}" srcId="{55CA8F6A-A719-4DC8-94AC-BDB5570A48AD}" destId="{C250B9D5-EA85-4EE2-AC01-4AB4C1983EE1}" srcOrd="4" destOrd="0" parTransId="{AADE0474-5764-459F-99B6-2BDA66DC5548}" sibTransId="{2E677265-4466-4F62-828C-C111B714D3F4}"/>
    <dgm:cxn modelId="{4A41BFD3-8C3D-41D8-94B2-A23FB5AB003C}" srcId="{55CA8F6A-A719-4DC8-94AC-BDB5570A48AD}" destId="{E0B02CF0-0E84-45E8-A08E-BB067ADA59EA}" srcOrd="2" destOrd="0" parTransId="{A1CC9781-C71E-48C6-938B-3B6525B0B9D9}" sibTransId="{50539D8D-ADD8-4A64-A233-398A574C1AE0}"/>
    <dgm:cxn modelId="{A5E12FE2-3417-45E5-A514-3C2C1DD8AFA5}" type="presOf" srcId="{50539D8D-ADD8-4A64-A233-398A574C1AE0}" destId="{DD3EA092-AFC6-4606-A102-F3B1B2C17374}" srcOrd="1" destOrd="0" presId="urn:microsoft.com/office/officeart/2005/8/layout/process2"/>
    <dgm:cxn modelId="{0FDF4A0F-735C-46ED-A3CA-562F314E3EFB}" type="presOf" srcId="{2A487E08-DEF3-4D75-B1FC-3E3F4B1C4FBE}" destId="{8A97E25A-0A74-4716-A683-AF7233C1526D}" srcOrd="1" destOrd="0" presId="urn:microsoft.com/office/officeart/2005/8/layout/process2"/>
    <dgm:cxn modelId="{78B5A30C-7116-428D-8283-4CF42E8E41DE}" srcId="{55CA8F6A-A719-4DC8-94AC-BDB5570A48AD}" destId="{F2F75C3A-57CD-4AD3-B5CD-0B3B753DCE42}" srcOrd="3" destOrd="0" parTransId="{C31C8313-E993-4C52-9014-3218BDC4C81E}" sibTransId="{567E395E-3AEA-4979-8F8C-AC6C319140E1}"/>
    <dgm:cxn modelId="{4CCEEF2E-96D1-4D90-9551-00A073DA989B}" type="presOf" srcId="{E0B02CF0-0E84-45E8-A08E-BB067ADA59EA}" destId="{0BB82512-463B-4E54-8478-98C7AC28CD07}" srcOrd="0" destOrd="0" presId="urn:microsoft.com/office/officeart/2005/8/layout/process2"/>
    <dgm:cxn modelId="{035BA03A-5391-41D8-BB45-FCBAFE141F3C}" srcId="{55CA8F6A-A719-4DC8-94AC-BDB5570A48AD}" destId="{40BFF0ED-64E2-459A-A26E-8D0018A04622}" srcOrd="0" destOrd="0" parTransId="{B27D7C8C-7DFF-4995-8F71-9224B4C39174}" sibTransId="{7BB888F9-38AC-491F-9767-A2740C7024A5}"/>
    <dgm:cxn modelId="{D0BBFF2F-266B-4825-952C-D1C2AE3C43ED}" type="presOf" srcId="{C250B9D5-EA85-4EE2-AC01-4AB4C1983EE1}" destId="{D92AB306-7E3D-477C-9D22-FDE42D09E422}" srcOrd="0" destOrd="0" presId="urn:microsoft.com/office/officeart/2005/8/layout/process2"/>
    <dgm:cxn modelId="{FBA19EB7-29C4-452F-B6C8-381C0F2C17BD}" type="presOf" srcId="{F2F75C3A-57CD-4AD3-B5CD-0B3B753DCE42}" destId="{EE9F6481-FF01-4BA4-8B38-DDB98608C279}" srcOrd="0" destOrd="0" presId="urn:microsoft.com/office/officeart/2005/8/layout/process2"/>
    <dgm:cxn modelId="{934D91D1-81C8-4DC5-BECB-DABE5C62F875}" type="presOf" srcId="{567E395E-3AEA-4979-8F8C-AC6C319140E1}" destId="{FBB7B9A1-0F3B-4546-B949-305E9F83B395}" srcOrd="0" destOrd="0" presId="urn:microsoft.com/office/officeart/2005/8/layout/process2"/>
    <dgm:cxn modelId="{C5AD858B-0CA4-4CBF-8E89-E4C6B51C472F}" type="presOf" srcId="{40BFF0ED-64E2-459A-A26E-8D0018A04622}" destId="{121CE2F8-E67C-4BB2-8B7A-0153E465E37B}" srcOrd="0" destOrd="0" presId="urn:microsoft.com/office/officeart/2005/8/layout/process2"/>
    <dgm:cxn modelId="{E5E78FF8-5C25-4664-B78B-B91F0D3E243D}" type="presOf" srcId="{50539D8D-ADD8-4A64-A233-398A574C1AE0}" destId="{829751FA-5F82-4DEA-9A7C-E68800A610D4}" srcOrd="0" destOrd="0" presId="urn:microsoft.com/office/officeart/2005/8/layout/process2"/>
    <dgm:cxn modelId="{E5D15857-FFDC-4E36-BE75-201A69232D5B}" type="presOf" srcId="{2A487E08-DEF3-4D75-B1FC-3E3F4B1C4FBE}" destId="{8300CE63-0666-44C2-AA28-E384327E64EF}" srcOrd="0" destOrd="0" presId="urn:microsoft.com/office/officeart/2005/8/layout/process2"/>
    <dgm:cxn modelId="{A3B1E639-23F5-4D95-8C9D-E81ADC7630AA}" type="presOf" srcId="{55CA8F6A-A719-4DC8-94AC-BDB5570A48AD}" destId="{71FD606C-BDF9-431F-B036-6ACA5D71E9FB}" srcOrd="0" destOrd="0" presId="urn:microsoft.com/office/officeart/2005/8/layout/process2"/>
    <dgm:cxn modelId="{22AB258E-A45B-40FE-AAB2-D594929FEC44}" type="presOf" srcId="{DEA89553-6180-4FAA-AAAD-9909532E10ED}" destId="{DF9D484D-30C5-431E-8A5E-D67BA2C9E47C}" srcOrd="0" destOrd="0" presId="urn:microsoft.com/office/officeart/2005/8/layout/process2"/>
    <dgm:cxn modelId="{4A588BB7-1E5F-4398-838A-8EF97C245F02}" type="presOf" srcId="{567E395E-3AEA-4979-8F8C-AC6C319140E1}" destId="{C95B5CE6-10AD-43B7-9EF6-BF4B6C8EE04D}" srcOrd="1" destOrd="0" presId="urn:microsoft.com/office/officeart/2005/8/layout/process2"/>
    <dgm:cxn modelId="{094D4F87-DFF5-4060-AFF4-9666623A18DE}" type="presOf" srcId="{7BB888F9-38AC-491F-9767-A2740C7024A5}" destId="{261EA25F-C933-4C09-B661-2E3993E0CA6F}" srcOrd="0" destOrd="0" presId="urn:microsoft.com/office/officeart/2005/8/layout/process2"/>
    <dgm:cxn modelId="{B6735EE1-832E-4041-ABAA-9A373835A6C7}" type="presOf" srcId="{7BB888F9-38AC-491F-9767-A2740C7024A5}" destId="{DCBDC0F0-6741-4C7F-BF09-E698C478B404}" srcOrd="1" destOrd="0" presId="urn:microsoft.com/office/officeart/2005/8/layout/process2"/>
    <dgm:cxn modelId="{FC0EB5F9-17A0-4F54-8683-4D08893595F7}" type="presParOf" srcId="{71FD606C-BDF9-431F-B036-6ACA5D71E9FB}" destId="{121CE2F8-E67C-4BB2-8B7A-0153E465E37B}" srcOrd="0" destOrd="0" presId="urn:microsoft.com/office/officeart/2005/8/layout/process2"/>
    <dgm:cxn modelId="{2F3ED292-8703-4324-B83A-CEB3113B62A3}" type="presParOf" srcId="{71FD606C-BDF9-431F-B036-6ACA5D71E9FB}" destId="{261EA25F-C933-4C09-B661-2E3993E0CA6F}" srcOrd="1" destOrd="0" presId="urn:microsoft.com/office/officeart/2005/8/layout/process2"/>
    <dgm:cxn modelId="{149548B2-F645-4C67-8148-7F3A76069CBB}" type="presParOf" srcId="{261EA25F-C933-4C09-B661-2E3993E0CA6F}" destId="{DCBDC0F0-6741-4C7F-BF09-E698C478B404}" srcOrd="0" destOrd="0" presId="urn:microsoft.com/office/officeart/2005/8/layout/process2"/>
    <dgm:cxn modelId="{847FD519-31C6-4191-9844-02B68DAF037C}" type="presParOf" srcId="{71FD606C-BDF9-431F-B036-6ACA5D71E9FB}" destId="{DF9D484D-30C5-431E-8A5E-D67BA2C9E47C}" srcOrd="2" destOrd="0" presId="urn:microsoft.com/office/officeart/2005/8/layout/process2"/>
    <dgm:cxn modelId="{B247F7F0-7DA7-4CD1-9887-6287045BBA24}" type="presParOf" srcId="{71FD606C-BDF9-431F-B036-6ACA5D71E9FB}" destId="{8300CE63-0666-44C2-AA28-E384327E64EF}" srcOrd="3" destOrd="0" presId="urn:microsoft.com/office/officeart/2005/8/layout/process2"/>
    <dgm:cxn modelId="{B97CD9E2-0534-4863-BB92-A54F6AE7312D}" type="presParOf" srcId="{8300CE63-0666-44C2-AA28-E384327E64EF}" destId="{8A97E25A-0A74-4716-A683-AF7233C1526D}" srcOrd="0" destOrd="0" presId="urn:microsoft.com/office/officeart/2005/8/layout/process2"/>
    <dgm:cxn modelId="{22DED9E5-02DD-4AC6-BC85-AD064DD974AB}" type="presParOf" srcId="{71FD606C-BDF9-431F-B036-6ACA5D71E9FB}" destId="{0BB82512-463B-4E54-8478-98C7AC28CD07}" srcOrd="4" destOrd="0" presId="urn:microsoft.com/office/officeart/2005/8/layout/process2"/>
    <dgm:cxn modelId="{CF0B8365-515E-4267-A9B6-5C7FAABBC790}" type="presParOf" srcId="{71FD606C-BDF9-431F-B036-6ACA5D71E9FB}" destId="{829751FA-5F82-4DEA-9A7C-E68800A610D4}" srcOrd="5" destOrd="0" presId="urn:microsoft.com/office/officeart/2005/8/layout/process2"/>
    <dgm:cxn modelId="{8C5093DC-A59B-49DD-A5E2-6DFAEEED6112}" type="presParOf" srcId="{829751FA-5F82-4DEA-9A7C-E68800A610D4}" destId="{DD3EA092-AFC6-4606-A102-F3B1B2C17374}" srcOrd="0" destOrd="0" presId="urn:microsoft.com/office/officeart/2005/8/layout/process2"/>
    <dgm:cxn modelId="{D50F4A98-6D90-47FE-A188-D3C95857E922}" type="presParOf" srcId="{71FD606C-BDF9-431F-B036-6ACA5D71E9FB}" destId="{EE9F6481-FF01-4BA4-8B38-DDB98608C279}" srcOrd="6" destOrd="0" presId="urn:microsoft.com/office/officeart/2005/8/layout/process2"/>
    <dgm:cxn modelId="{4C0C87CA-30EE-40A4-A86E-97D3525A6CD7}" type="presParOf" srcId="{71FD606C-BDF9-431F-B036-6ACA5D71E9FB}" destId="{FBB7B9A1-0F3B-4546-B949-305E9F83B395}" srcOrd="7" destOrd="0" presId="urn:microsoft.com/office/officeart/2005/8/layout/process2"/>
    <dgm:cxn modelId="{91869058-F714-44A8-AA00-B561B3564E9C}" type="presParOf" srcId="{FBB7B9A1-0F3B-4546-B949-305E9F83B395}" destId="{C95B5CE6-10AD-43B7-9EF6-BF4B6C8EE04D}" srcOrd="0" destOrd="0" presId="urn:microsoft.com/office/officeart/2005/8/layout/process2"/>
    <dgm:cxn modelId="{F12E15B0-6216-4A23-A9DA-F415236A022F}" type="presParOf" srcId="{71FD606C-BDF9-431F-B036-6ACA5D71E9FB}" destId="{D92AB306-7E3D-477C-9D22-FDE42D09E422}" srcOrd="8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828CC8-E67B-4358-8C38-09E46CBFF023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206AB9-2605-454E-BFE1-C0BC3AF579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34196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115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14656218"/>
      </p:ext>
    </p:extLst>
  </p:cSld>
  <p:clrMapOvr>
    <a:masterClrMapping/>
  </p:clrMapOvr>
  <p:transition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5191429"/>
      </p:ext>
    </p:extLst>
  </p:cSld>
  <p:clrMapOvr>
    <a:masterClrMapping/>
  </p:clrMapOvr>
  <p:transition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371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371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28451520"/>
      </p:ext>
    </p:extLst>
  </p:cSld>
  <p:clrMapOvr>
    <a:masterClrMapping/>
  </p:clrMapOvr>
  <p:transition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695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30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30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30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2942671247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319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51022205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245109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63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0809141"/>
      </p:ext>
    </p:extLst>
  </p:cSld>
  <p:clrMapOvr>
    <a:masterClrMapping/>
  </p:clrMapOvr>
  <p:transition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77024066"/>
      </p:ext>
    </p:extLst>
  </p:cSld>
  <p:clrMapOvr>
    <a:masterClrMapping/>
  </p:clrMapOvr>
  <p:transition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856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85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36340316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1950634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50309598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78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39010234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36214034"/>
      </p:ext>
    </p:extLst>
  </p:cSld>
  <p:clrMapOvr>
    <a:masterClrMapping/>
  </p:clrMapOvr>
  <p:transition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708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05BE8-17D0-4A8C-AFF1-92B5A3DA1FDA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708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708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82451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3" r:id="rId13"/>
    <p:sldLayoutId id="2147483664" r:id="rId14"/>
  </p:sldLayoutIdLst>
  <p:transition>
    <p:cover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1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gif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866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494" y="535625"/>
            <a:ext cx="6853767" cy="995676"/>
          </a:xfrm>
        </p:spPr>
        <p:txBody>
          <a:bodyPr wrap="square" tIns="25927">
            <a:spAutoFit/>
          </a:bodyPr>
          <a:lstStyle/>
          <a:p>
            <a:pPr marL="22545" algn="l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767408" y="2586023"/>
            <a:ext cx="6336704" cy="3030993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ctr" defTabSz="1023886">
              <a:spcBef>
                <a:spcPts val="196"/>
              </a:spcBef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 урока:  </a:t>
            </a:r>
          </a:p>
          <a:p>
            <a:pPr marL="32690" algn="ctr" defTabSz="1023886"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«КУШАНСКОЕ ЦАРСТВО»</a:t>
            </a:r>
          </a:p>
          <a:p>
            <a:pPr marL="32690" algn="ctr" defTabSz="1023886"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(2 - урок)</a:t>
            </a: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941984" y="482819"/>
            <a:ext cx="1276349" cy="1276351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8"/>
            <a:ext cx="361587" cy="705567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l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4400" b="1" spc="18" dirty="0" smtClean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4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9941984" y="1196752"/>
            <a:ext cx="1276349" cy="452516"/>
          </a:xfrm>
          <a:prstGeom prst="rect">
            <a:avLst/>
          </a:prstGeom>
        </p:spPr>
        <p:txBody>
          <a:bodyPr wrap="square" lIns="0" tIns="21420" rIns="0" bIns="0">
            <a:spAutoFit/>
          </a:bodyPr>
          <a:lstStyle/>
          <a:p>
            <a:pPr algn="ctr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800" b="1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79376" y="2708920"/>
            <a:ext cx="576064" cy="29523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32770" name="AutoShape 2" descr="https://s0.slide-share.ru/s_slide/2b7d649884e826da0df36b8188f44a03/f2263d37-603a-44d5-8559-bf6f34fc7b13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2" name="AutoShape 4" descr="Қазақстан жеріндегі тайпалық одақтар мен ежелгі мемлекетте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4" name="AutoShape 6" descr="Қазақстан жеріндегі тайпалық одақтар мен ежелгі мемлекетте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6" name="AutoShape 8" descr="Қазақстан жеріндегі тайпалық одақтар мен ежелгі мемлекетте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8" name="AutoShape 10" descr="Қазақстан жеріндегі тайпалық одақтар мен ежелгі мемлекетте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788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8208" y="2492896"/>
            <a:ext cx="3162300" cy="4107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823452628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1196752"/>
            <a:ext cx="11377264" cy="172819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низовьях Амударьи, долинах Зарафшана и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Кашкадарьи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получила широкое распространение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хорезмийская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согдийская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письменность на арамейской  основе.</a:t>
            </a: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ПИСЬМЕННОСТЬ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3072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96200" y="2996952"/>
            <a:ext cx="3822551" cy="3363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3068960"/>
            <a:ext cx="4320480" cy="363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1864" y="3861048"/>
            <a:ext cx="2823989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79376" y="1268761"/>
            <a:ext cx="6854552" cy="266429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 образовании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Кушанского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царства среди основной части населения Бактрии и Согда был распространён зороастризм. </a:t>
            </a: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РЕЛИГИОЗНЫЕ ВЕРОВАНИЯ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29698" name="AutoShape 2" descr="Кушанское царств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00" name="AutoShape 4" descr="Кушанское царств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970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96200" y="1346714"/>
            <a:ext cx="3744416" cy="4827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3432" y="4077072"/>
            <a:ext cx="2088232" cy="235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4" name="Picture 8" descr="https://upload.wikimedia.org/wikipedia/commons/thumb/f/fa/Noin-Ula_nobleman_over_firealtar.jpg/170px-Noin-Ula_nobleman_over_firealta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55840" y="4149080"/>
            <a:ext cx="1835274" cy="2438400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1268760"/>
            <a:ext cx="7862664" cy="518457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Наряду с буддизмом бытовало и поклонение местным богам (например, богу Амударьи -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Охшо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и др.). Об этом говорят изображенные на монетах двух,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четырехрукие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животные, держащие посуду, барабан или голову козы.                            В эпоху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Кушан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народы укладывали умерших на спину головой на север, ногами на юг. Глаза и рот умершего закрывали серебряными или золотыми монетами. Эта традиция была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распростанена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у </a:t>
            </a: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греков. Умершего также хоронили на носилках из глины или в больших кувшинах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хумах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РЕЛИГИОЗНЫЕ ВЕРОВАНИЯ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64514" name="Picture 2" descr="https://upload.wikimedia.org/wikipedia/commons/thumb/4/4f/CoinOfHuvishkaWithOisho.JPG/100px-CoinOfHuvishkaWithOish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32304" y="1412776"/>
            <a:ext cx="2254771" cy="2119487"/>
          </a:xfrm>
          <a:prstGeom prst="rect">
            <a:avLst/>
          </a:prstGeom>
          <a:noFill/>
        </p:spPr>
      </p:pic>
      <p:pic>
        <p:nvPicPr>
          <p:cNvPr id="64516" name="Picture 4" descr="https://telegra.ph/file/dff1f1be479a15d17ce5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28248" y="4149080"/>
            <a:ext cx="3241626" cy="2160240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503712" y="1628800"/>
            <a:ext cx="5384800" cy="452596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 царе </a:t>
            </a:r>
            <a:r>
              <a:rPr lang="ru-RU" sz="3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Канишке</a:t>
            </a:r>
            <a:r>
              <a:rPr lang="ru-RU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когда были установлены тесные связи с Индией, сюда проникает </a:t>
            </a:r>
            <a:r>
              <a:rPr lang="ru-RU" sz="35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буддизм.</a:t>
            </a:r>
          </a:p>
          <a:p>
            <a:pPr algn="ctr">
              <a:buNone/>
            </a:pPr>
            <a:r>
              <a:rPr lang="ru-RU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3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Кушанскую</a:t>
            </a:r>
            <a:r>
              <a:rPr lang="ru-RU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эпоху центрами развития наук и искусства становятся буддийские монастыри.</a:t>
            </a: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РЕЛИГИОЗНЫЕ ВЕРОВАНИЯ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29698" name="AutoShape 2" descr="Кушанское царств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00" name="AutoShape 4" descr="Кушанское царств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632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64352" y="1700808"/>
            <a:ext cx="2448272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1556792"/>
            <a:ext cx="2740000" cy="4574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340768"/>
            <a:ext cx="5384800" cy="4785401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 </a:t>
            </a:r>
            <a:r>
              <a:rPr lang="ru-RU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Главным достижением этого периода можно считать возникновение образа Будды в виде идеально сложенного человека с красивым лицом находящегося в состоянии покоя.  </a:t>
            </a:r>
          </a:p>
          <a:p>
            <a:endParaRPr lang="ru-RU" dirty="0"/>
          </a:p>
        </p:txBody>
      </p:sp>
      <p:pic>
        <p:nvPicPr>
          <p:cNvPr id="5734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48328" y="1196752"/>
            <a:ext cx="2736304" cy="4086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РЕЛИГИОЗНЫЕ ВЕРОВАНИЯ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4032" y="4365104"/>
            <a:ext cx="2304256" cy="191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12024" y="1268760"/>
            <a:ext cx="2264296" cy="2951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51384" y="1268761"/>
            <a:ext cx="11305256" cy="18002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Кушанском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искусстве встречается образы прекрасных и юных дарителей милосердия.</a:t>
            </a:r>
          </a:p>
          <a:p>
            <a:endParaRPr lang="ru-RU" dirty="0"/>
          </a:p>
        </p:txBody>
      </p:sp>
      <p:pic>
        <p:nvPicPr>
          <p:cNvPr id="7" name="Рисунок 6" descr="Кушанское царство"/>
          <p:cNvPicPr/>
          <p:nvPr/>
        </p:nvPicPr>
        <p:blipFill>
          <a:blip r:embed="rId2" cstate="print"/>
          <a:srcRect l="1859" t="57555" r="81084" b="8659"/>
          <a:stretch>
            <a:fillRect/>
          </a:stretch>
        </p:blipFill>
        <p:spPr bwMode="auto">
          <a:xfrm>
            <a:off x="623392" y="3284984"/>
            <a:ext cx="2149129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Кушанское царство"/>
          <p:cNvPicPr/>
          <p:nvPr/>
        </p:nvPicPr>
        <p:blipFill>
          <a:blip r:embed="rId2" cstate="print"/>
          <a:srcRect l="23208" t="57555" r="57843" b="8659"/>
          <a:stretch>
            <a:fillRect/>
          </a:stretch>
        </p:blipFill>
        <p:spPr bwMode="auto">
          <a:xfrm>
            <a:off x="3575720" y="3356992"/>
            <a:ext cx="2160240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Кушанское царство"/>
          <p:cNvPicPr/>
          <p:nvPr/>
        </p:nvPicPr>
        <p:blipFill>
          <a:blip r:embed="rId2" cstate="print"/>
          <a:srcRect l="46482" t="45501" r="34251" b="8659"/>
          <a:stretch>
            <a:fillRect/>
          </a:stretch>
        </p:blipFill>
        <p:spPr bwMode="auto">
          <a:xfrm>
            <a:off x="6672064" y="3284984"/>
            <a:ext cx="2016224" cy="3010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Кушанское царство"/>
          <p:cNvPicPr/>
          <p:nvPr/>
        </p:nvPicPr>
        <p:blipFill>
          <a:blip r:embed="rId2" cstate="print"/>
          <a:srcRect l="72493" t="51603" r="6297" b="2967"/>
          <a:stretch>
            <a:fillRect/>
          </a:stretch>
        </p:blipFill>
        <p:spPr bwMode="auto">
          <a:xfrm>
            <a:off x="9696400" y="3212976"/>
            <a:ext cx="1972792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РЕЛИГИОЗНЫЕ ВЕРОВАНИЯ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340768"/>
            <a:ext cx="5384800" cy="496855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Большие буддийские храмы находились в Старом Термезе,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Айртаме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Дальверзинтепе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Отсюда началось распространение буддизма по территории Средней Азии.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РЕЛИГИОЗНЫЕ ВЕРОВАНИЯ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28674" name="Picture 2" descr="Амаравати. Ступа, III в. Рельеф на воротах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6240" y="1340768"/>
            <a:ext cx="3473971" cy="5064645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83832" y="1412776"/>
            <a:ext cx="4104456" cy="453650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Зороастризм и буддизм одновременно были распространены на территории Средней Азии до VIII в. н.э.</a:t>
            </a: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РЕЛИГИОЗНЫЕ ВЕРОВАНИЯ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27650" name="Picture 2" descr="Буддист в кушанском облачении. Матхура, II век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76320" y="1484784"/>
            <a:ext cx="2593454" cy="4392488"/>
          </a:xfrm>
          <a:prstGeom prst="rect">
            <a:avLst/>
          </a:prstGeom>
          <a:noFill/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352" y="1556792"/>
            <a:ext cx="4000500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51384" y="1196752"/>
            <a:ext cx="10801200" cy="216024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Характерной чертой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кушанской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культуры является тесная связь с городами и распространение урбанизированной культуры в сельской местности.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АРХИТЕКТУРА И ИСКУССТВО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58370" name="Picture 2" descr="Скульптура головы кушанского принца из Халчаяна на территории современного Узбекистана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43872" y="3645024"/>
            <a:ext cx="2160240" cy="2759572"/>
          </a:xfrm>
          <a:prstGeom prst="rect">
            <a:avLst/>
          </a:prstGeom>
          <a:noFill/>
        </p:spPr>
      </p:pic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55440" y="3429000"/>
            <a:ext cx="2524125" cy="328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3" name="Picture 5" descr="https://nyc3.digitaloceanspaces.com/ur-media2/photos/images/000/071/533/dac0be4e6bae802e0a8d151fd3c3ee0566dd8463_big.jpg?136911943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36160" y="3645024"/>
            <a:ext cx="4166757" cy="2780928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484784"/>
            <a:ext cx="5558408" cy="4641385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Древние  города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Кушанского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Царства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Дальверзин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Старый Термез были окружены мощными оборонительными стенами, построенными из сырцового кирпича. За стенами располагалась цитадель.</a:t>
            </a: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АРХИТЕКТУРА И ИСКУССТВО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26626" name="Picture 2" descr="https://uzbekistan.travel/storage/app/media/nargiza/cropped-images/cropped-images/DJI_0018-0-0-0-0-1583386597-0-0-0-0-15833866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28048" y="1268760"/>
            <a:ext cx="4968552" cy="2249098"/>
          </a:xfrm>
          <a:prstGeom prst="rect">
            <a:avLst/>
          </a:prstGeom>
          <a:noFill/>
        </p:spPr>
      </p:pic>
      <p:pic>
        <p:nvPicPr>
          <p:cNvPr id="26628" name="Picture 4" descr="https://uzbekistan.travel/storage/app/media/uploaded-files/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28048" y="3861048"/>
            <a:ext cx="4968552" cy="2356800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551384" y="1268766"/>
            <a:ext cx="11137237" cy="830997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atin typeface="Arial" pitchFamily="34" charset="0"/>
                <a:cs typeface="Arial" pitchFamily="34" charset="0"/>
              </a:rPr>
              <a:t>ПИСЬМЕННОСТЬ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551384" y="2636912"/>
            <a:ext cx="11233247" cy="830997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РЕЛИГИОЗНЫЕ ВЕРОВАНИЯ</a:t>
            </a:r>
            <a:endParaRPr lang="ru-RU" sz="4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551384" y="4005064"/>
            <a:ext cx="11137237" cy="830997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АРХИТЕКТУРА И ИСКУССТВО</a:t>
            </a:r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623392" y="5229200"/>
            <a:ext cx="11137237" cy="830997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КУЛЬТУРА КУШАНСКОГО ЦАРСТВА</a:t>
            </a:r>
          </a:p>
        </p:txBody>
      </p:sp>
    </p:spTree>
    <p:extLst>
      <p:ext uri="{BB962C8B-B14F-4D97-AF65-F5344CB8AC3E}">
        <p14:creationId xmlns="" xmlns:p14="http://schemas.microsoft.com/office/powerpoint/2010/main" val="2333991977"/>
      </p:ext>
    </p:extLst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6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23392" y="1340768"/>
            <a:ext cx="5384800" cy="276489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Сами города были разделены на кварталы ремесленников и жилые кварталы. В городах строились дворцы и храмы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АРХИТЕКТУРА И ИСКУССТВО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25604" name="Picture 4" descr="musicants-ayrata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384" y="4797152"/>
            <a:ext cx="2520280" cy="1584176"/>
          </a:xfrm>
          <a:prstGeom prst="rect">
            <a:avLst/>
          </a:prstGeom>
          <a:noFill/>
        </p:spPr>
      </p:pic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28048" y="1196752"/>
            <a:ext cx="4968552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https://uzbekistan.travel/storage/app/media/nargiza/cropped-images/kirk-0-0-0-0-158925866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7688" y="4509120"/>
            <a:ext cx="3099192" cy="2065189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344" y="1124745"/>
            <a:ext cx="8496944" cy="5544615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    Старый Термез с его кварталами ремесленников и массами простых людей был, вероятно, самым подходящим местом для распространения буддизма. В северо-западном углу города сложился      буддийский культовый центр - 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Каратепе,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сочетавший                                                             пещерные и                                                                  наземные                                                                   помещения.                                                                             За ним                                                       располагался                                                                                    еще один - наземный – </a:t>
            </a:r>
            <a:r>
              <a:rPr lang="ru-RU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Фаязтепе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АРХИТЕКТУРА И ИСКУССТВО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6349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76320" y="1196752"/>
            <a:ext cx="2952328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5720" y="3861048"/>
            <a:ext cx="4608512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51384" y="1124744"/>
            <a:ext cx="10945216" cy="302433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Цитадель буддийской религии находилась в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Айртаме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К востоку от Термеза действовала буддийская кумирня с глиняной статуей Будды, украшенной позолотой. В окрестностях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Дальверзинтепе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располагалось небольшое буддийское святилище с великолепной гипсовой скульптурой.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АРХИТЕКТУРА И ИСКУССТВО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392" y="4437112"/>
            <a:ext cx="7056784" cy="2099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ÐÑÐ·ÑÐºÐ°Ð½ÑÑ. Ð¤ÑÐ¸Ð· ÑÑÐ°Ð¼Ð°. I Ð². Ð½. Ñ. ÐÐ°Ð¹Ð´ÐµÐ½ Ð² ÐÐ¹ÑÑÐ°Ð¼Ðµ, Ð±Ð»Ð¸Ð· Ð¢ÐµÑÐ¼ÐµÐ·Ð° (Ð¢ÑÑÐºÐ¼ÐµÐ½Ð¸Ñ). ÐÐ·Ð²ÐµÑÑÐ½ÑÐº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40216" y="4509120"/>
            <a:ext cx="3240360" cy="1800200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711624" y="1340768"/>
            <a:ext cx="6552728" cy="489654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 дворце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кушанских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правителей в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Халчаяне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(долина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Сурхана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), буддийских храмах в Старом Термезе (Каратепа,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Фаязтепа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и в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Дальверзине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сохранились великолепные произведения настенной живописи и скульптуры того времени. 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АРХИТЕКТУРА И ИСКУССТВО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24578" name="Picture 2" descr="Скульптура. Фрагмент. Голова воина. Халчаян. I в. д.н.э. - I в. н.э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68" y="3861048"/>
            <a:ext cx="1944216" cy="2412862"/>
          </a:xfrm>
          <a:prstGeom prst="rect">
            <a:avLst/>
          </a:prstGeom>
          <a:noFill/>
        </p:spPr>
      </p:pic>
      <p:pic>
        <p:nvPicPr>
          <p:cNvPr id="24580" name="Picture 4" descr="00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1268760"/>
            <a:ext cx="2088232" cy="2409122"/>
          </a:xfrm>
          <a:prstGeom prst="rect">
            <a:avLst/>
          </a:prstGeom>
          <a:noFill/>
        </p:spPr>
      </p:pic>
      <p:pic>
        <p:nvPicPr>
          <p:cNvPr id="24582" name="Picture 6" descr="0008.jpg"/>
          <p:cNvPicPr>
            <a:picLocks noChangeAspect="1" noChangeArrowheads="1"/>
          </p:cNvPicPr>
          <p:nvPr/>
        </p:nvPicPr>
        <p:blipFill>
          <a:blip r:embed="rId4" cstate="print"/>
          <a:srcRect b="17314"/>
          <a:stretch>
            <a:fillRect/>
          </a:stretch>
        </p:blipFill>
        <p:spPr bwMode="auto">
          <a:xfrm>
            <a:off x="9696400" y="1412776"/>
            <a:ext cx="1872208" cy="2160240"/>
          </a:xfrm>
          <a:prstGeom prst="rect">
            <a:avLst/>
          </a:prstGeom>
          <a:noFill/>
        </p:spPr>
      </p:pic>
      <p:pic>
        <p:nvPicPr>
          <p:cNvPr id="24584" name="Picture 8" descr="throne-scene.jpg"/>
          <p:cNvPicPr>
            <a:picLocks noChangeAspect="1" noChangeArrowheads="1"/>
          </p:cNvPicPr>
          <p:nvPr/>
        </p:nvPicPr>
        <p:blipFill>
          <a:blip r:embed="rId5" cstate="print"/>
          <a:srcRect l="23625"/>
          <a:stretch>
            <a:fillRect/>
          </a:stretch>
        </p:blipFill>
        <p:spPr bwMode="auto">
          <a:xfrm>
            <a:off x="9768408" y="3861048"/>
            <a:ext cx="1872208" cy="2392267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711624" y="1124744"/>
            <a:ext cx="4248472" cy="518457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Это изображения принцев и вельмож, воинов, скульптура Будды, а также знаменитый </a:t>
            </a:r>
            <a:r>
              <a:rPr lang="ru-RU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Айртамский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фриз 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настенные скульптурные изображения музыкантов.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АРХИТЕКТУРА И ИСКУССТВО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23554" name="Picture 2" descr="Кушанская живопись, Фаяз-тепе, I—II в. н. э., Сурахандарьинская область, Узбекистан, Музей истории народов Узбекистан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96400" y="1196752"/>
            <a:ext cx="2133600" cy="2324101"/>
          </a:xfrm>
          <a:prstGeom prst="rect">
            <a:avLst/>
          </a:prstGeom>
          <a:noFill/>
        </p:spPr>
      </p:pic>
      <p:pic>
        <p:nvPicPr>
          <p:cNvPr id="23556" name="Picture 4" descr="Сидящий на троне Майтрея с кушанским последователем. II век, Гандхара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76120" y="2132856"/>
            <a:ext cx="2324100" cy="3390900"/>
          </a:xfrm>
          <a:prstGeom prst="rect">
            <a:avLst/>
          </a:prstGeom>
          <a:noFill/>
        </p:spPr>
      </p:pic>
      <p:pic>
        <p:nvPicPr>
          <p:cNvPr id="23558" name="Picture 6" descr="Кушанский принц, Дальверзин-тепе, I в. н. э., Узбекистан, Музей истории народов Узбекистан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3352" y="2276872"/>
            <a:ext cx="2324100" cy="4067176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63352" y="1124744"/>
            <a:ext cx="6696744" cy="547260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lnSpc>
                <a:spcPct val="80000"/>
              </a:lnSpc>
              <a:buNone/>
            </a:pPr>
            <a:r>
              <a:rPr lang="ru-RU" sz="3200" b="1" dirty="0">
                <a:latin typeface="Arial" pitchFamily="34" charset="0"/>
                <a:cs typeface="Arial" pitchFamily="34" charset="0"/>
              </a:rPr>
              <a:t>Среди памятников </a:t>
            </a:r>
            <a:r>
              <a:rPr lang="ru-RU" sz="3200" b="1" dirty="0" err="1">
                <a:latin typeface="Arial" pitchFamily="34" charset="0"/>
                <a:cs typeface="Arial" pitchFamily="34" charset="0"/>
              </a:rPr>
              <a:t>Кушанского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 периода особое место принадлежит портретным статуям, в частности скульптурам правителей. Статуи правителей часто помещались вне архитектурных сооружений, как отдельно стоящие памятники. В этих статуях воссозданы характерные черты их облика и точно воспроизведены все детали одежды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108552" name="Picture 8" descr="365. Статуя Авалокитешвары из Гандхары. 2—3 вв. н. э. Берлин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48128" y="1340768"/>
            <a:ext cx="4439817" cy="4910076"/>
          </a:xfrm>
          <a:prstGeom prst="rect">
            <a:avLst/>
          </a:prstGeom>
          <a:noFill/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АРХИТЕКТУРА И ИСКУССТВО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151784" y="1268760"/>
            <a:ext cx="7488832" cy="475252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lnSpc>
                <a:spcPct val="80000"/>
              </a:lnSpc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Царь изображен в тунике, доходящей до колен и подпоясанной ремнем; сверху туники надета более длинная одежда. На ногах мягкие сапоги с завязками. Иногда отдельным культовым изображениям придавались портретные черты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АРХИТЕКТУРА И ИСКУССТВО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1026" name="Picture 2" descr="https://avatars.mds.yandex.net/get-zen_doc/1718701/pub_5eadb50a9f27d24aaa48f24f_5ec21bea5e4e990a90af96e4/scale_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376" y="1268760"/>
            <a:ext cx="3024336" cy="4752528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51384" y="1124745"/>
            <a:ext cx="11319048" cy="252028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Кушанском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государстве были развиты резьба по металлу и кости. В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Дальверзинтепа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обнаружены древнейшие шахматные фигурки из слоновой кости.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Кушанское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искусство соединило в себе традиции древневосточного и эллинистического искусства.</a:t>
            </a:r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АРХИТЕКТУРА И ИСКУССТВО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22530" name="AutoShape 2" descr="Кушанское царств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2" name="Picture 4" descr="Маскарон. Мрамор, разьба. Полировка. Шахри Гуль-гул. Случайная находка. I в. д.н.э. - I в. н.э"/>
          <p:cNvPicPr>
            <a:picLocks noChangeAspect="1" noChangeArrowheads="1"/>
          </p:cNvPicPr>
          <p:nvPr/>
        </p:nvPicPr>
        <p:blipFill>
          <a:blip r:embed="rId2" cstate="print"/>
          <a:srcRect l="32804" r="24868" b="17460"/>
          <a:stretch>
            <a:fillRect/>
          </a:stretch>
        </p:blipFill>
        <p:spPr bwMode="auto">
          <a:xfrm>
            <a:off x="7464152" y="3789040"/>
            <a:ext cx="2376264" cy="2708920"/>
          </a:xfrm>
          <a:prstGeom prst="rect">
            <a:avLst/>
          </a:prstGeom>
          <a:noFill/>
        </p:spPr>
      </p:pic>
      <p:pic>
        <p:nvPicPr>
          <p:cNvPr id="22534" name="Picture 6" descr="https://upload.wikimedia.org/wikipedia/commons/thumb/6/6c/Kumara%2C_The_Divine_General_LACMA_M.85.279.3.jpg/170px-Kumara%2C_The_Divine_General_LACMA_M.85.279.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47528" y="3789040"/>
            <a:ext cx="3960440" cy="2769866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407368" y="836712"/>
          <a:ext cx="11521280" cy="58790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bject 2"/>
          <p:cNvSpPr>
            <a:spLocks/>
          </p:cNvSpPr>
          <p:nvPr/>
        </p:nvSpPr>
        <p:spPr bwMode="auto">
          <a:xfrm>
            <a:off x="1" y="1"/>
            <a:ext cx="12177184" cy="7647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21CE2F8-E67C-4BB2-8B7A-0153E465E3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121CE2F8-E67C-4BB2-8B7A-0153E465E3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61EA25F-C933-4C09-B661-2E3993E0CA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dgm id="{261EA25F-C933-4C09-B661-2E3993E0CA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F9D484D-30C5-431E-8A5E-D67BA2C9E4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DF9D484D-30C5-431E-8A5E-D67BA2C9E4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300CE63-0666-44C2-AA28-E384327E64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graphicEl>
                                              <a:dgm id="{8300CE63-0666-44C2-AA28-E384327E64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BB82512-463B-4E54-8478-98C7AC28CD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dgm id="{0BB82512-463B-4E54-8478-98C7AC28CD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29751FA-5F82-4DEA-9A7C-E68800A610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graphicEl>
                                              <a:dgm id="{829751FA-5F82-4DEA-9A7C-E68800A610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E9F6481-FF01-4BA4-8B38-DDB98608C2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graphicEl>
                                              <a:dgm id="{EE9F6481-FF01-4BA4-8B38-DDB98608C2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BB7B9A1-0F3B-4546-B949-305E9F83B3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">
                                            <p:graphicEl>
                                              <a:dgm id="{FBB7B9A1-0F3B-4546-B949-305E9F83B3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92AB306-7E3D-477C-9D22-FDE42D09E4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>
                                            <p:graphicEl>
                                              <a:dgm id="{D92AB306-7E3D-477C-9D22-FDE42D09E4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35360" y="980728"/>
            <a:ext cx="11521280" cy="280831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lvl="0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Искусство: памятники – использовали образцы</a:t>
            </a:r>
          </a:p>
          <a:p>
            <a:pPr lvl="0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искусства персов, греков, индийцев при строительстве </a:t>
            </a:r>
          </a:p>
          <a:p>
            <a:pPr lvl="0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храмов, при изготовлении скульптурных изображений.</a:t>
            </a:r>
          </a:p>
          <a:p>
            <a:pPr lvl="0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Дополнялось достижениями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Кушанской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культуры.</a:t>
            </a:r>
          </a:p>
          <a:p>
            <a:pPr lvl="0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«Храм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Канишке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Победителя» на холме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Сурх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Котал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335360" y="4005064"/>
            <a:ext cx="11449272" cy="129614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lvl="0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Особенность: на храмах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кушанцы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изображали </a:t>
            </a:r>
          </a:p>
          <a:p>
            <a:pPr lvl="0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не богов, а царей и их родственников.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335360" y="5517232"/>
            <a:ext cx="11449272" cy="93610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lvl="0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Чеканка монет и </a:t>
            </a:r>
            <a:r>
              <a:rPr lang="ru-RU" sz="3200" b="1" smtClean="0">
                <a:latin typeface="Arial" pitchFamily="34" charset="0"/>
                <a:cs typeface="Arial" pitchFamily="34" charset="0"/>
              </a:rPr>
              <a:t>развитие торговли.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1268760"/>
            <a:ext cx="5384800" cy="488600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Благодаря торговому и культурному обмену в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Кушанском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царстве и в различных областях Средней Азии развивалась древняя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арамейская письменность.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Она была буквенной, что значительно облегчало её усвоение.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ПИСЬМЕННОСТЬ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27650" name="Picture 2" descr="Stele Salm Louvre AO50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68008" y="1340768"/>
            <a:ext cx="5472608" cy="2701090"/>
          </a:xfrm>
          <a:prstGeom prst="rect">
            <a:avLst/>
          </a:prstGeom>
          <a:noFill/>
        </p:spPr>
      </p:pic>
      <p:pic>
        <p:nvPicPr>
          <p:cNvPr id="27652" name="Picture 4" descr="https://upload.wikimedia.org/wikipedia/commons/thumb/1/10/AsokaKandahar.jpg/350px-AsokaKandaha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68008" y="4221088"/>
            <a:ext cx="5400600" cy="2199531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17114"/>
            <a:ext cx="7439655" cy="645151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</a:t>
            </a:r>
            <a:r>
              <a:rPr lang="ru-RU" sz="4000" dirty="0" smtClean="0"/>
              <a:t>ЗАДАНИЯ</a:t>
            </a:r>
            <a:endParaRPr sz="4000" dirty="0"/>
          </a:p>
        </p:txBody>
      </p:sp>
      <p:sp>
        <p:nvSpPr>
          <p:cNvPr id="3" name="object 3"/>
          <p:cNvSpPr/>
          <p:nvPr/>
        </p:nvSpPr>
        <p:spPr>
          <a:xfrm>
            <a:off x="10897945" y="337362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987A88E-3E38-4657-A6CB-7252E760983A}"/>
              </a:ext>
            </a:extLst>
          </p:cNvPr>
          <p:cNvSpPr txBox="1"/>
          <p:nvPr/>
        </p:nvSpPr>
        <p:spPr>
          <a:xfrm>
            <a:off x="551385" y="3717036"/>
            <a:ext cx="3264363" cy="168413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 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139 – 141.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A876B8A-D6F4-45DD-A7CB-4E0ADA116FEA}"/>
              </a:ext>
            </a:extLst>
          </p:cNvPr>
          <p:cNvSpPr txBox="1"/>
          <p:nvPr/>
        </p:nvSpPr>
        <p:spPr>
          <a:xfrm>
            <a:off x="4223792" y="4077072"/>
            <a:ext cx="3552395" cy="205346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Выпишите в тетрадь все виды письменности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Кушанского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царства.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983BB7E-5EFA-4F55-818D-5990E5EC0F5E}"/>
              </a:ext>
            </a:extLst>
          </p:cNvPr>
          <p:cNvSpPr txBox="1"/>
          <p:nvPr/>
        </p:nvSpPr>
        <p:spPr>
          <a:xfrm>
            <a:off x="8256240" y="3717035"/>
            <a:ext cx="3312368" cy="205346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Нарисуйте или составьте кроссворд на тему «Искусство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Кушан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».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402699" y="1264994"/>
            <a:ext cx="1084788" cy="842125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7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0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19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5519937" y="1196752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9120337" y="1988840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pic>
        <p:nvPicPr>
          <p:cNvPr id="15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9736" y="1628800"/>
            <a:ext cx="1152128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76120" y="1556792"/>
            <a:ext cx="1152128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851614052"/>
      </p:ext>
    </p:extLst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1268760"/>
            <a:ext cx="7430616" cy="233285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 раскопках древнего Термеза были обнаружены надписи, выполненные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кушано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- бактрийским алфавитом на основе арамейского письма.</a:t>
            </a: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ПИСЬМЕННОСТЬ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34820" name="Picture 4" descr="https://sci-book.com/files/uch_group64/uch_pgroup155/uch_uch6385/image/image0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5400" y="4005064"/>
            <a:ext cx="3107112" cy="2304256"/>
          </a:xfrm>
          <a:prstGeom prst="rect">
            <a:avLst/>
          </a:prstGeom>
          <a:noFill/>
        </p:spPr>
      </p:pic>
      <p:pic>
        <p:nvPicPr>
          <p:cNvPr id="3482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6200" y="1124744"/>
            <a:ext cx="3931932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2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83832" y="3861048"/>
            <a:ext cx="2739008" cy="2656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1124744"/>
            <a:ext cx="5587032" cy="5184576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Кушанском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царстве существовала ещё одна разновидность письма - </a:t>
            </a:r>
            <a:r>
              <a:rPr lang="ru-RU" sz="36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кушанское</a:t>
            </a:r>
            <a:r>
              <a:rPr lang="ru-RU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курсивное письмо.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В нём сочетались буквы остроугольной и округлой форм.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ПИСЬМЕННОСТЬ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33794" name="Picture 2" descr="https://upload.wikimedia.org/wikipedia/commons/0/04/RabatakInscript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00056" y="1196752"/>
            <a:ext cx="5087888" cy="4968552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23392" y="1196752"/>
            <a:ext cx="6552728" cy="511256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Кушанское</a:t>
            </a:r>
            <a:r>
              <a:rPr lang="ru-RU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царство испытало большое влияние эллинистической культуры. В частности, </a:t>
            </a:r>
            <a:r>
              <a:rPr lang="ru-RU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кушанское</a:t>
            </a:r>
            <a:r>
              <a:rPr lang="ru-RU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письмо было основано на греческом алфавите с добавлением одной оригинальной буквы Þ (</a:t>
            </a:r>
            <a:r>
              <a:rPr lang="ru-RU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шо</a:t>
            </a:r>
            <a:r>
              <a:rPr lang="ru-RU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для обозначения /</a:t>
            </a:r>
            <a:r>
              <a:rPr lang="ru-RU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</a:t>
            </a:r>
            <a:r>
              <a:rPr lang="ru-RU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/.</a:t>
            </a:r>
            <a:endParaRPr lang="ru-RU" sz="33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ПИСЬМЕННОСТЬ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59394" name="Picture 2" descr="Как и бактрийцы, кушане пользовались греческим алфавитом с добавлением буквы шо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08168" y="1124744"/>
            <a:ext cx="4212465" cy="2232248"/>
          </a:xfrm>
          <a:prstGeom prst="rect">
            <a:avLst/>
          </a:prstGeom>
          <a:noFill/>
        </p:spPr>
      </p:pic>
      <p:pic>
        <p:nvPicPr>
          <p:cNvPr id="10" name="Рисунок 9" descr="ÐÐ°ÑÑÐ¸Ð½ÐºÐ¸ Ð¿Ð¾ Ð·Ð°Ð¿ÑÐ¾ÑÑ ÐºÐ°ÑÑÐ¸Ð½ÐºÐ¸ Ð¸ ÑÐ¾ÑÐ¾ Ð¿Ð¸ÑÑÐ¼ÐµÐ½Ð½Ð¾ÑÑÑ ÐºÑÑÐ°Ð½ÑÐºÐ¾Ð³Ð¾ Ð³Ð¾ÑÑÐ´Ð°ÑÑÑÐ²Ð°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24192" y="4437112"/>
            <a:ext cx="3636169" cy="1856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6" name="Picture 4" descr="https://upload.wikimedia.org/wikipedia/commons/thumb/4/44/Koshanoy.jpg/220px-Koshano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84232" y="3645024"/>
            <a:ext cx="2952328" cy="647700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9336" y="1124744"/>
            <a:ext cx="6840760" cy="295232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2600" b="1" dirty="0" smtClean="0">
                <a:latin typeface="Arial" pitchFamily="34" charset="0"/>
                <a:cs typeface="Arial" pitchFamily="34" charset="0"/>
              </a:rPr>
              <a:t>Странными казались и краткие надписи на </a:t>
            </a:r>
            <a:r>
              <a:rPr lang="ru-RU" sz="2600" b="1" dirty="0" smtClean="0">
                <a:latin typeface="Arial" pitchFamily="34" charset="0"/>
                <a:cs typeface="Arial" pitchFamily="34" charset="0"/>
              </a:rPr>
              <a:t>посуде и  </a:t>
            </a:r>
            <a:r>
              <a:rPr lang="ru-RU" sz="2600" b="1" dirty="0" smtClean="0">
                <a:latin typeface="Arial" pitchFamily="34" charset="0"/>
                <a:cs typeface="Arial" pitchFamily="34" charset="0"/>
              </a:rPr>
              <a:t>монетах: некоторые из них были греческими, наряду с ними встречались индийские, но в основной массе надписи были выполнены хотя и греческими буквами, но на непонятном языке.</a:t>
            </a:r>
            <a:endParaRPr lang="ru-RU" sz="2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ПИСЬМЕННОСТЬ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35842" name="Picture 2" descr="http://images.myshared.ru/6/760540/slide_10.jpg"/>
          <p:cNvPicPr>
            <a:picLocks noChangeAspect="1" noChangeArrowheads="1"/>
          </p:cNvPicPr>
          <p:nvPr/>
        </p:nvPicPr>
        <p:blipFill>
          <a:blip r:embed="rId2" cstate="print"/>
          <a:srcRect l="3937" t="15750" r="3139" b="4451"/>
          <a:stretch>
            <a:fillRect/>
          </a:stretch>
        </p:blipFill>
        <p:spPr bwMode="auto">
          <a:xfrm>
            <a:off x="7104112" y="1340768"/>
            <a:ext cx="4824536" cy="4968552"/>
          </a:xfrm>
          <a:prstGeom prst="rect">
            <a:avLst/>
          </a:prstGeom>
          <a:noFill/>
        </p:spPr>
      </p:pic>
      <p:pic>
        <p:nvPicPr>
          <p:cNvPr id="2" name="Picture 2" descr="Кушанская надпись на кувшине из Кара-тепе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7408" y="4509120"/>
            <a:ext cx="4536504" cy="2088232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061041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3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3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Сурх-Котале</a:t>
            </a:r>
            <a:r>
              <a:rPr lang="ru-RU" sz="3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(возле города </a:t>
            </a:r>
            <a:r>
              <a:rPr lang="ru-RU" sz="3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Кундуза</a:t>
            </a:r>
            <a:r>
              <a:rPr lang="ru-RU" sz="3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в Афганистане) были обнаружены надписи на </a:t>
            </a:r>
            <a:r>
              <a:rPr lang="ru-RU" sz="39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греческом алфавите.</a:t>
            </a:r>
            <a:endParaRPr lang="ru-RU" sz="39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ПИСЬМЕННОСТЬ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32770" name="Picture 2" descr="Храм в Сурх-Котал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4032" y="1196752"/>
            <a:ext cx="5231904" cy="4100505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6528048" y="5661248"/>
            <a:ext cx="5159896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cap="all" dirty="0" smtClean="0">
                <a:latin typeface="Arial" pitchFamily="34" charset="0"/>
                <a:cs typeface="Arial" pitchFamily="34" charset="0"/>
              </a:rPr>
              <a:t>ЗАГАДОЧНЫЕ РУИНЫ ХРАМА                                   В СУРХ-КОТАЛЕ ЭПОХИ РАСЦВЕТА КУШАНСКОГО ЦАРСТВА</a:t>
            </a:r>
            <a:endParaRPr lang="ru-RU" b="1" cap="all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1124744"/>
            <a:ext cx="9433048" cy="532859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Значение находки надписи из </a:t>
            </a:r>
            <a:r>
              <a:rPr lang="ru-RU" sz="29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Сурх</a:t>
            </a:r>
            <a:r>
              <a:rPr lang="ru-RU" sz="29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29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Котала</a:t>
            </a:r>
            <a:r>
              <a:rPr lang="ru-RU" sz="29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трудно переоценить. Прежде всего эта надпись позволила наконец определить язык </a:t>
            </a:r>
            <a:r>
              <a:rPr lang="ru-RU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кушанской</a:t>
            </a:r>
            <a:r>
              <a:rPr lang="ru-RU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Бактрии, родины и основного ядра </a:t>
            </a:r>
            <a:r>
              <a:rPr lang="ru-RU" sz="29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Кушанского</a:t>
            </a:r>
            <a:r>
              <a:rPr lang="ru-RU" sz="29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государства</a:t>
            </a:r>
            <a:r>
              <a:rPr lang="ru-RU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 Этот язык оказался близким согдийскому и хорезмийскому. Надпись из </a:t>
            </a:r>
            <a:r>
              <a:rPr lang="ru-RU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Сурх</a:t>
            </a:r>
            <a:r>
              <a:rPr lang="ru-RU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Котала</a:t>
            </a:r>
            <a:r>
              <a:rPr lang="ru-RU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впервые донесла до нас весьма подробный рассказ о строительных работах </a:t>
            </a:r>
            <a:r>
              <a:rPr lang="ru-RU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Кушан</a:t>
            </a:r>
            <a:r>
              <a:rPr lang="ru-RU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Впервые среди имен </a:t>
            </a:r>
            <a:r>
              <a:rPr lang="ru-RU" sz="29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кушанских</a:t>
            </a:r>
            <a:r>
              <a:rPr lang="ru-RU" sz="2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богов и царей зазвучали имена строителей, писцов, мастеров.</a:t>
            </a:r>
            <a:endParaRPr lang="ru-RU" sz="29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42" name="Picture 2" descr="0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42586" y="1412776"/>
            <a:ext cx="1914054" cy="1944216"/>
          </a:xfrm>
          <a:prstGeom prst="rect">
            <a:avLst/>
          </a:prstGeom>
          <a:noFill/>
        </p:spPr>
      </p:pic>
      <p:pic>
        <p:nvPicPr>
          <p:cNvPr id="61444" name="Picture 4" descr="0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128448" y="4221088"/>
            <a:ext cx="1728192" cy="1681804"/>
          </a:xfrm>
          <a:prstGeom prst="rect">
            <a:avLst/>
          </a:prstGeom>
          <a:noFill/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ПИСЬМЕННОСТЬ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7f7210d79648ffbf918a1be967bb5bda6d0e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8482</TotalTime>
  <Words>858</Words>
  <Application>Microsoft Office PowerPoint</Application>
  <PresentationFormat>Произвольный</PresentationFormat>
  <Paragraphs>87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   ИСТОРИЯ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  ЗАДАНИЯ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Угрозы человечеству 2</dc:title>
  <dc:creator>Acer</dc:creator>
  <cp:lastModifiedBy>USER</cp:lastModifiedBy>
  <cp:revision>1769</cp:revision>
  <dcterms:created xsi:type="dcterms:W3CDTF">2020-04-27T09:08:17Z</dcterms:created>
  <dcterms:modified xsi:type="dcterms:W3CDTF">2021-02-18T03:38:53Z</dcterms:modified>
</cp:coreProperties>
</file>