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305" r:id="rId2"/>
    <p:sldId id="1304" r:id="rId3"/>
    <p:sldId id="1468" r:id="rId4"/>
    <p:sldId id="1469" r:id="rId5"/>
    <p:sldId id="1470" r:id="rId6"/>
    <p:sldId id="1471" r:id="rId7"/>
    <p:sldId id="1472" r:id="rId8"/>
    <p:sldId id="1473" r:id="rId9"/>
    <p:sldId id="1475" r:id="rId10"/>
    <p:sldId id="1474" r:id="rId11"/>
    <p:sldId id="1451" r:id="rId12"/>
    <p:sldId id="1476" r:id="rId13"/>
    <p:sldId id="1483" r:id="rId14"/>
    <p:sldId id="1453" r:id="rId15"/>
    <p:sldId id="1477" r:id="rId16"/>
    <p:sldId id="1484" r:id="rId17"/>
    <p:sldId id="1507" r:id="rId18"/>
    <p:sldId id="1485" r:id="rId19"/>
    <p:sldId id="1486" r:id="rId20"/>
    <p:sldId id="1487" r:id="rId21"/>
    <p:sldId id="1488" r:id="rId22"/>
    <p:sldId id="1489" r:id="rId23"/>
    <p:sldId id="1490" r:id="rId24"/>
    <p:sldId id="1491" r:id="rId25"/>
    <p:sldId id="1492" r:id="rId26"/>
    <p:sldId id="1493" r:id="rId27"/>
    <p:sldId id="1494" r:id="rId28"/>
    <p:sldId id="1495" r:id="rId29"/>
    <p:sldId id="1500" r:id="rId30"/>
    <p:sldId id="1501" r:id="rId31"/>
    <p:sldId id="1502" r:id="rId32"/>
    <p:sldId id="1504" r:id="rId33"/>
    <p:sldId id="1505" r:id="rId34"/>
    <p:sldId id="1443" r:id="rId35"/>
    <p:sldId id="1375" r:id="rId36"/>
  </p:sldIdLst>
  <p:sldSz cx="12192000" cy="6858000"/>
  <p:notesSz cx="6858000" cy="9144000"/>
  <p:custDataLst>
    <p:tags r:id="rId3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68" autoAdjust="0"/>
    <p:restoredTop sz="97500" autoAdjust="0"/>
  </p:normalViewPr>
  <p:slideViewPr>
    <p:cSldViewPr>
      <p:cViewPr>
        <p:scale>
          <a:sx n="75" d="100"/>
          <a:sy n="75" d="100"/>
        </p:scale>
        <p:origin x="-324" y="-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B2A107-4740-4708-891E-D0489EC32470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5FB3E1EF-674D-4811-AD1B-584973ACE60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центурия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C2705ADA-205C-4817-A374-0CBACEE03F9E}" type="parTrans" cxnId="{043EB3C6-EF5D-4A5E-9E51-79E0BD6A678C}">
      <dgm:prSet/>
      <dgm:spPr/>
      <dgm:t>
        <a:bodyPr/>
        <a:lstStyle/>
        <a:p>
          <a:endParaRPr lang="ru-RU"/>
        </a:p>
      </dgm:t>
    </dgm:pt>
    <dgm:pt modelId="{D236DD57-B22B-4DD0-9082-D24F0085E457}" type="sibTrans" cxnId="{043EB3C6-EF5D-4A5E-9E51-79E0BD6A678C}">
      <dgm:prSet/>
      <dgm:spPr/>
      <dgm:t>
        <a:bodyPr/>
        <a:lstStyle/>
        <a:p>
          <a:endParaRPr lang="ru-RU"/>
        </a:p>
      </dgm:t>
    </dgm:pt>
    <dgm:pt modelId="{5CE70287-8546-4A33-96E5-7A8ABB6C284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когорта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54D6B8B8-E7E4-451D-B813-13B35DFB07D2}" type="parTrans" cxnId="{5A5FB29B-9106-4453-B1A8-42F51B78E0DB}">
      <dgm:prSet/>
      <dgm:spPr/>
      <dgm:t>
        <a:bodyPr/>
        <a:lstStyle/>
        <a:p>
          <a:endParaRPr lang="ru-RU"/>
        </a:p>
      </dgm:t>
    </dgm:pt>
    <dgm:pt modelId="{8DB10637-C30D-450A-AF62-69CDC470783F}" type="sibTrans" cxnId="{5A5FB29B-9106-4453-B1A8-42F51B78E0DB}">
      <dgm:prSet/>
      <dgm:spPr/>
      <dgm:t>
        <a:bodyPr/>
        <a:lstStyle/>
        <a:p>
          <a:endParaRPr lang="ru-RU"/>
        </a:p>
      </dgm:t>
    </dgm:pt>
    <dgm:pt modelId="{1D65001D-1E83-49E3-9C72-51F016E8633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легион</a:t>
          </a:r>
          <a:endParaRPr lang="ru-RU" sz="3200" b="1" dirty="0">
            <a:latin typeface="Arial" pitchFamily="34" charset="0"/>
            <a:cs typeface="Arial" pitchFamily="34" charset="0"/>
          </a:endParaRPr>
        </a:p>
      </dgm:t>
    </dgm:pt>
    <dgm:pt modelId="{D6C1D36B-ACB6-4F23-855E-7D3A5AFB686F}" type="parTrans" cxnId="{FD2C9DAE-E9F9-4BB4-9EF1-1992873678DE}">
      <dgm:prSet/>
      <dgm:spPr/>
      <dgm:t>
        <a:bodyPr/>
        <a:lstStyle/>
        <a:p>
          <a:endParaRPr lang="ru-RU"/>
        </a:p>
      </dgm:t>
    </dgm:pt>
    <dgm:pt modelId="{32F2D116-2736-4C50-94E7-C12414BA4E13}" type="sibTrans" cxnId="{FD2C9DAE-E9F9-4BB4-9EF1-1992873678DE}">
      <dgm:prSet/>
      <dgm:spPr/>
      <dgm:t>
        <a:bodyPr/>
        <a:lstStyle/>
        <a:p>
          <a:endParaRPr lang="ru-RU"/>
        </a:p>
      </dgm:t>
    </dgm:pt>
    <dgm:pt modelId="{8DDDD849-4012-4D42-9E33-9373ECA563EE}" type="pres">
      <dgm:prSet presAssocID="{C6B2A107-4740-4708-891E-D0489EC32470}" presName="linearFlow" presStyleCnt="0">
        <dgm:presLayoutVars>
          <dgm:resizeHandles val="exact"/>
        </dgm:presLayoutVars>
      </dgm:prSet>
      <dgm:spPr/>
    </dgm:pt>
    <dgm:pt modelId="{D77191CB-83BC-404D-A0B8-5EBF7BD7B501}" type="pres">
      <dgm:prSet presAssocID="{5FB3E1EF-674D-4811-AD1B-584973ACE60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05915C-8D7A-49CB-88A9-32FD2D347FBC}" type="pres">
      <dgm:prSet presAssocID="{D236DD57-B22B-4DD0-9082-D24F0085E457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34842FD-6086-4D47-A89B-3C6AE9BBB8E1}" type="pres">
      <dgm:prSet presAssocID="{D236DD57-B22B-4DD0-9082-D24F0085E457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34B96E3-209A-47C0-ABBE-6F73577ADE3B}" type="pres">
      <dgm:prSet presAssocID="{5CE70287-8546-4A33-96E5-7A8ABB6C284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2976F-5681-43B0-A41E-09E7DCA0B47E}" type="pres">
      <dgm:prSet presAssocID="{8DB10637-C30D-450A-AF62-69CDC470783F}" presName="sibTrans" presStyleLbl="sibTrans2D1" presStyleIdx="1" presStyleCnt="2"/>
      <dgm:spPr/>
      <dgm:t>
        <a:bodyPr/>
        <a:lstStyle/>
        <a:p>
          <a:endParaRPr lang="ru-RU"/>
        </a:p>
      </dgm:t>
    </dgm:pt>
    <dgm:pt modelId="{F88DB921-700F-492B-82E2-15B3B58B79C3}" type="pres">
      <dgm:prSet presAssocID="{8DB10637-C30D-450A-AF62-69CDC470783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64AB8A7-DDCB-41C6-A14C-F621736133DD}" type="pres">
      <dgm:prSet presAssocID="{1D65001D-1E83-49E3-9C72-51F016E8633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049C07-6EF5-435A-A995-370ACFF4163D}" type="presOf" srcId="{D236DD57-B22B-4DD0-9082-D24F0085E457}" destId="{F34842FD-6086-4D47-A89B-3C6AE9BBB8E1}" srcOrd="1" destOrd="0" presId="urn:microsoft.com/office/officeart/2005/8/layout/process2"/>
    <dgm:cxn modelId="{071AF652-7011-4604-8C65-052CBC99DC5E}" type="presOf" srcId="{8DB10637-C30D-450A-AF62-69CDC470783F}" destId="{0632976F-5681-43B0-A41E-09E7DCA0B47E}" srcOrd="0" destOrd="0" presId="urn:microsoft.com/office/officeart/2005/8/layout/process2"/>
    <dgm:cxn modelId="{C5D63FE6-C8BE-404D-BF40-2CEE73C00D3E}" type="presOf" srcId="{5FB3E1EF-674D-4811-AD1B-584973ACE604}" destId="{D77191CB-83BC-404D-A0B8-5EBF7BD7B501}" srcOrd="0" destOrd="0" presId="urn:microsoft.com/office/officeart/2005/8/layout/process2"/>
    <dgm:cxn modelId="{2E18EEF8-EFD3-43C5-AC39-C2D3AB424820}" type="presOf" srcId="{8DB10637-C30D-450A-AF62-69CDC470783F}" destId="{F88DB921-700F-492B-82E2-15B3B58B79C3}" srcOrd="1" destOrd="0" presId="urn:microsoft.com/office/officeart/2005/8/layout/process2"/>
    <dgm:cxn modelId="{FD2C9DAE-E9F9-4BB4-9EF1-1992873678DE}" srcId="{C6B2A107-4740-4708-891E-D0489EC32470}" destId="{1D65001D-1E83-49E3-9C72-51F016E8633A}" srcOrd="2" destOrd="0" parTransId="{D6C1D36B-ACB6-4F23-855E-7D3A5AFB686F}" sibTransId="{32F2D116-2736-4C50-94E7-C12414BA4E13}"/>
    <dgm:cxn modelId="{BAE684CF-0E9C-4FCA-87DD-BFD341B61336}" type="presOf" srcId="{C6B2A107-4740-4708-891E-D0489EC32470}" destId="{8DDDD849-4012-4D42-9E33-9373ECA563EE}" srcOrd="0" destOrd="0" presId="urn:microsoft.com/office/officeart/2005/8/layout/process2"/>
    <dgm:cxn modelId="{4AFD7692-4DB2-46AE-AC3C-4D9F2F0510BF}" type="presOf" srcId="{5CE70287-8546-4A33-96E5-7A8ABB6C2844}" destId="{D34B96E3-209A-47C0-ABBE-6F73577ADE3B}" srcOrd="0" destOrd="0" presId="urn:microsoft.com/office/officeart/2005/8/layout/process2"/>
    <dgm:cxn modelId="{5A5FB29B-9106-4453-B1A8-42F51B78E0DB}" srcId="{C6B2A107-4740-4708-891E-D0489EC32470}" destId="{5CE70287-8546-4A33-96E5-7A8ABB6C2844}" srcOrd="1" destOrd="0" parTransId="{54D6B8B8-E7E4-451D-B813-13B35DFB07D2}" sibTransId="{8DB10637-C30D-450A-AF62-69CDC470783F}"/>
    <dgm:cxn modelId="{42AB2006-65C6-4175-B722-93F545314ADE}" type="presOf" srcId="{D236DD57-B22B-4DD0-9082-D24F0085E457}" destId="{5A05915C-8D7A-49CB-88A9-32FD2D347FBC}" srcOrd="0" destOrd="0" presId="urn:microsoft.com/office/officeart/2005/8/layout/process2"/>
    <dgm:cxn modelId="{043EB3C6-EF5D-4A5E-9E51-79E0BD6A678C}" srcId="{C6B2A107-4740-4708-891E-D0489EC32470}" destId="{5FB3E1EF-674D-4811-AD1B-584973ACE604}" srcOrd="0" destOrd="0" parTransId="{C2705ADA-205C-4817-A374-0CBACEE03F9E}" sibTransId="{D236DD57-B22B-4DD0-9082-D24F0085E457}"/>
    <dgm:cxn modelId="{4AC18858-8E42-4178-9286-9728CA55DE8B}" type="presOf" srcId="{1D65001D-1E83-49E3-9C72-51F016E8633A}" destId="{E64AB8A7-DDCB-41C6-A14C-F621736133DD}" srcOrd="0" destOrd="0" presId="urn:microsoft.com/office/officeart/2005/8/layout/process2"/>
    <dgm:cxn modelId="{5D8370CB-DDDB-4A0E-BF6D-429156178913}" type="presParOf" srcId="{8DDDD849-4012-4D42-9E33-9373ECA563EE}" destId="{D77191CB-83BC-404D-A0B8-5EBF7BD7B501}" srcOrd="0" destOrd="0" presId="urn:microsoft.com/office/officeart/2005/8/layout/process2"/>
    <dgm:cxn modelId="{6609EA8E-6B8C-42D1-A0C9-7C49A968B0CA}" type="presParOf" srcId="{8DDDD849-4012-4D42-9E33-9373ECA563EE}" destId="{5A05915C-8D7A-49CB-88A9-32FD2D347FBC}" srcOrd="1" destOrd="0" presId="urn:microsoft.com/office/officeart/2005/8/layout/process2"/>
    <dgm:cxn modelId="{96C784A5-2A5C-4F63-A82A-F06FBC90830D}" type="presParOf" srcId="{5A05915C-8D7A-49CB-88A9-32FD2D347FBC}" destId="{F34842FD-6086-4D47-A89B-3C6AE9BBB8E1}" srcOrd="0" destOrd="0" presId="urn:microsoft.com/office/officeart/2005/8/layout/process2"/>
    <dgm:cxn modelId="{38A010DE-7F1D-48BA-A19F-75888921D990}" type="presParOf" srcId="{8DDDD849-4012-4D42-9E33-9373ECA563EE}" destId="{D34B96E3-209A-47C0-ABBE-6F73577ADE3B}" srcOrd="2" destOrd="0" presId="urn:microsoft.com/office/officeart/2005/8/layout/process2"/>
    <dgm:cxn modelId="{2A011364-3E70-42F0-8010-920C7884C043}" type="presParOf" srcId="{8DDDD849-4012-4D42-9E33-9373ECA563EE}" destId="{0632976F-5681-43B0-A41E-09E7DCA0B47E}" srcOrd="3" destOrd="0" presId="urn:microsoft.com/office/officeart/2005/8/layout/process2"/>
    <dgm:cxn modelId="{347892C1-F721-446B-806C-2189ECE2E335}" type="presParOf" srcId="{0632976F-5681-43B0-A41E-09E7DCA0B47E}" destId="{F88DB921-700F-492B-82E2-15B3B58B79C3}" srcOrd="0" destOrd="0" presId="urn:microsoft.com/office/officeart/2005/8/layout/process2"/>
    <dgm:cxn modelId="{FEF313A4-687B-433B-A5CF-5A967AF3A88A}" type="presParOf" srcId="{8DDDD849-4012-4D42-9E33-9373ECA563EE}" destId="{E64AB8A7-DDCB-41C6-A14C-F621736133D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Армия: центурии – когорта – легион;  </a:t>
          </a: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EA89553-6180-4FAA-AAAD-9909532E10E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Три Пунические войны;</a:t>
          </a:r>
          <a:endParaRPr lang="ru-RU" sz="32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B0DD50-29B8-4687-914E-D76AC97AB94A}" type="par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487E08-DEF3-4D75-B1FC-3E3F4B1C4FBE}" type="sib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2F75C3A-57CD-4AD3-B5CD-0B3B753DCE42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В промежуток между войнами римляне покорили Македонию и Грецию;</a:t>
          </a:r>
          <a:endParaRPr lang="ru-RU" sz="2800" b="1" i="0" dirty="0">
            <a:solidFill>
              <a:srgbClr val="00B05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C31C8313-E993-4C52-9014-3218BDC4C81E}" type="parTrans" cxnId="{78B5A30C-7116-428D-8283-4CF42E8E41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67E395E-3AEA-4979-8F8C-AC6C319140E1}" type="sibTrans" cxnId="{78B5A30C-7116-428D-8283-4CF42E8E41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8286DF2-C8D0-49CC-B6E5-68100321D37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3200" b="1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Карфаген разрушен, а его владения были превращены в провинцию «Африка»;</a:t>
          </a:r>
          <a:endParaRPr kumimoji="0" lang="ru-RU" sz="3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0A7AA3C-8892-4205-B4BC-75176D101489}" type="parTrans" cxnId="{933E6F1D-982E-43F7-8FAA-04831289A818}">
      <dgm:prSet/>
      <dgm:spPr/>
      <dgm:t>
        <a:bodyPr/>
        <a:lstStyle/>
        <a:p>
          <a:endParaRPr lang="ru-RU"/>
        </a:p>
      </dgm:t>
    </dgm:pt>
    <dgm:pt modelId="{1AA495F1-22F8-4CE0-AB60-D4BF5CF0B5C2}" type="sibTrans" cxnId="{933E6F1D-982E-43F7-8FAA-04831289A818}">
      <dgm:prSet/>
      <dgm:spPr/>
      <dgm:t>
        <a:bodyPr/>
        <a:lstStyle/>
        <a:p>
          <a:endParaRPr lang="ru-RU"/>
        </a:p>
      </dgm:t>
    </dgm:pt>
    <dgm:pt modelId="{36F047AC-EA7D-4E5D-BB0A-54F3C54C991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rgbClr val="003366"/>
              </a:solidFill>
              <a:latin typeface="Arial" pitchFamily="34" charset="0"/>
              <a:cs typeface="Arial" pitchFamily="34" charset="0"/>
            </a:rPr>
            <a:t>Рим стал господином всего  средиземноморья и превратился в  наиболее могущественное государство всего древнего мира.</a:t>
          </a:r>
          <a:endParaRPr lang="ru-RU" sz="3200" b="1" i="0" dirty="0">
            <a:solidFill>
              <a:srgbClr val="00B050"/>
            </a:solidFill>
            <a:latin typeface="Arial" pitchFamily="34" charset="0"/>
            <a:cs typeface="Arial" pitchFamily="34" charset="0"/>
          </a:endParaRPr>
        </a:p>
      </dgm:t>
    </dgm:pt>
    <dgm:pt modelId="{93E1EFBC-6B6C-4A72-8313-388F512A50A8}" type="parTrans" cxnId="{3B269614-BF40-48FA-894B-49AC17687BC5}">
      <dgm:prSet/>
      <dgm:spPr/>
      <dgm:t>
        <a:bodyPr/>
        <a:lstStyle/>
        <a:p>
          <a:endParaRPr lang="ru-RU"/>
        </a:p>
      </dgm:t>
    </dgm:pt>
    <dgm:pt modelId="{2DDE76AE-363C-4539-AEA9-F0CD3F7C3B52}" type="sibTrans" cxnId="{3B269614-BF40-48FA-894B-49AC17687BC5}">
      <dgm:prSet/>
      <dgm:spPr/>
      <dgm:t>
        <a:bodyPr/>
        <a:lstStyle/>
        <a:p>
          <a:endParaRPr lang="ru-RU"/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5" custScaleX="454496" custScaleY="72190" custLinFactNeighborX="-2683" custLinFactNeighborY="-1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DF9D484D-30C5-431E-8A5E-D67BA2C9E47C}" type="pres">
      <dgm:prSet presAssocID="{DEA89553-6180-4FAA-AAAD-9909532E10ED}" presName="node" presStyleLbl="node1" presStyleIdx="1" presStyleCnt="5" custScaleX="455159" custScaleY="119271" custLinFactNeighborY="-32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CE63-0666-44C2-AA28-E384327E64EF}" type="pres">
      <dgm:prSet presAssocID="{2A487E08-DEF3-4D75-B1FC-3E3F4B1C4FBE}" presName="sibTrans" presStyleLbl="sibTrans2D1" presStyleIdx="1" presStyleCnt="4"/>
      <dgm:spPr/>
      <dgm:t>
        <a:bodyPr/>
        <a:lstStyle/>
        <a:p>
          <a:endParaRPr lang="ru-RU"/>
        </a:p>
      </dgm:t>
    </dgm:pt>
    <dgm:pt modelId="{8A97E25A-0A74-4716-A683-AF7233C1526D}" type="pres">
      <dgm:prSet presAssocID="{2A487E08-DEF3-4D75-B1FC-3E3F4B1C4FB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0E5A3EF4-3416-4C86-99FC-011750AFA9B5}" type="pres">
      <dgm:prSet presAssocID="{68286DF2-C8D0-49CC-B6E5-68100321D37D}" presName="node" presStyleLbl="node1" presStyleIdx="2" presStyleCnt="5" custScaleX="455159" custScaleY="156426" custLinFactNeighborX="0" custLinFactNeighborY="-64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7C4112-A4A5-486A-A222-5AB02317598F}" type="pres">
      <dgm:prSet presAssocID="{1AA495F1-22F8-4CE0-AB60-D4BF5CF0B5C2}" presName="sibTrans" presStyleLbl="sibTrans2D1" presStyleIdx="2" presStyleCnt="4"/>
      <dgm:spPr/>
      <dgm:t>
        <a:bodyPr/>
        <a:lstStyle/>
        <a:p>
          <a:endParaRPr lang="ru-RU"/>
        </a:p>
      </dgm:t>
    </dgm:pt>
    <dgm:pt modelId="{E46850DD-30B1-4E07-BA8C-37A41A53DFE8}" type="pres">
      <dgm:prSet presAssocID="{1AA495F1-22F8-4CE0-AB60-D4BF5CF0B5C2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EE9F6481-FF01-4BA4-8B38-DDB98608C279}" type="pres">
      <dgm:prSet presAssocID="{F2F75C3A-57CD-4AD3-B5CD-0B3B753DCE42}" presName="node" presStyleLbl="node1" presStyleIdx="3" presStyleCnt="5" custScaleX="455159" custScaleY="113196" custLinFactNeighborX="0" custLinFactNeighborY="-56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F025B-7C96-49D3-AD37-2F1EAD01C1D5}" type="pres">
      <dgm:prSet presAssocID="{567E395E-3AEA-4979-8F8C-AC6C319140E1}" presName="sibTrans" presStyleLbl="sibTrans2D1" presStyleIdx="3" presStyleCnt="4"/>
      <dgm:spPr/>
      <dgm:t>
        <a:bodyPr/>
        <a:lstStyle/>
        <a:p>
          <a:endParaRPr lang="ru-RU"/>
        </a:p>
      </dgm:t>
    </dgm:pt>
    <dgm:pt modelId="{71F5404D-082C-459F-A5D6-C50467CB2A62}" type="pres">
      <dgm:prSet presAssocID="{567E395E-3AEA-4979-8F8C-AC6C319140E1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F11F98FE-2605-460D-A77A-BD2B431B2B23}" type="pres">
      <dgm:prSet presAssocID="{36F047AC-EA7D-4E5D-BB0A-54F3C54C991C}" presName="node" presStyleLbl="node1" presStyleIdx="4" presStyleCnt="5" custScaleX="449505" custScaleY="208822" custLinFactNeighborX="0" custLinFactNeighborY="-26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A04EE6-C396-4DB0-9E59-81B61A00CF31}" srcId="{55CA8F6A-A719-4DC8-94AC-BDB5570A48AD}" destId="{DEA89553-6180-4FAA-AAAD-9909532E10ED}" srcOrd="1" destOrd="0" parTransId="{22B0DD50-29B8-4687-914E-D76AC97AB94A}" sibTransId="{2A487E08-DEF3-4D75-B1FC-3E3F4B1C4FBE}"/>
    <dgm:cxn modelId="{D482AA20-9EE8-4419-86A1-16C6BECBCE7D}" type="presOf" srcId="{36F047AC-EA7D-4E5D-BB0A-54F3C54C991C}" destId="{F11F98FE-2605-460D-A77A-BD2B431B2B23}" srcOrd="0" destOrd="0" presId="urn:microsoft.com/office/officeart/2005/8/layout/process2"/>
    <dgm:cxn modelId="{A4C72D9B-9546-462B-8C0E-CF1A2A0F2A98}" type="presOf" srcId="{7BB888F9-38AC-491F-9767-A2740C7024A5}" destId="{DCBDC0F0-6741-4C7F-BF09-E698C478B404}" srcOrd="1" destOrd="0" presId="urn:microsoft.com/office/officeart/2005/8/layout/process2"/>
    <dgm:cxn modelId="{3AC193F9-BECB-4166-A32E-6CE4F7BB7B0A}" type="presOf" srcId="{F2F75C3A-57CD-4AD3-B5CD-0B3B753DCE42}" destId="{EE9F6481-FF01-4BA4-8B38-DDB98608C279}" srcOrd="0" destOrd="0" presId="urn:microsoft.com/office/officeart/2005/8/layout/process2"/>
    <dgm:cxn modelId="{250DC906-5F0D-431C-A98B-7E852EEA7282}" type="presOf" srcId="{68286DF2-C8D0-49CC-B6E5-68100321D37D}" destId="{0E5A3EF4-3416-4C86-99FC-011750AFA9B5}" srcOrd="0" destOrd="0" presId="urn:microsoft.com/office/officeart/2005/8/layout/process2"/>
    <dgm:cxn modelId="{78B5A30C-7116-428D-8283-4CF42E8E41DE}" srcId="{55CA8F6A-A719-4DC8-94AC-BDB5570A48AD}" destId="{F2F75C3A-57CD-4AD3-B5CD-0B3B753DCE42}" srcOrd="3" destOrd="0" parTransId="{C31C8313-E993-4C52-9014-3218BDC4C81E}" sibTransId="{567E395E-3AEA-4979-8F8C-AC6C319140E1}"/>
    <dgm:cxn modelId="{F883B482-4D6E-4292-8593-F258BEEE8BC8}" type="presOf" srcId="{567E395E-3AEA-4979-8F8C-AC6C319140E1}" destId="{086F025B-7C96-49D3-AD37-2F1EAD01C1D5}" srcOrd="0" destOrd="0" presId="urn:microsoft.com/office/officeart/2005/8/layout/process2"/>
    <dgm:cxn modelId="{933E6F1D-982E-43F7-8FAA-04831289A818}" srcId="{55CA8F6A-A719-4DC8-94AC-BDB5570A48AD}" destId="{68286DF2-C8D0-49CC-B6E5-68100321D37D}" srcOrd="2" destOrd="0" parTransId="{A0A7AA3C-8892-4205-B4BC-75176D101489}" sibTransId="{1AA495F1-22F8-4CE0-AB60-D4BF5CF0B5C2}"/>
    <dgm:cxn modelId="{649145A6-DA23-4861-BC52-A8A6269F2E38}" type="presOf" srcId="{55CA8F6A-A719-4DC8-94AC-BDB5570A48AD}" destId="{71FD606C-BDF9-431F-B036-6ACA5D71E9FB}" srcOrd="0" destOrd="0" presId="urn:microsoft.com/office/officeart/2005/8/layout/process2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CD3273BD-CBD9-4579-BF03-4F40A8B5F807}" type="presOf" srcId="{40BFF0ED-64E2-459A-A26E-8D0018A04622}" destId="{121CE2F8-E67C-4BB2-8B7A-0153E465E37B}" srcOrd="0" destOrd="0" presId="urn:microsoft.com/office/officeart/2005/8/layout/process2"/>
    <dgm:cxn modelId="{0621E177-75A4-4E38-9160-E3CA1715E089}" type="presOf" srcId="{567E395E-3AEA-4979-8F8C-AC6C319140E1}" destId="{71F5404D-082C-459F-A5D6-C50467CB2A62}" srcOrd="1" destOrd="0" presId="urn:microsoft.com/office/officeart/2005/8/layout/process2"/>
    <dgm:cxn modelId="{670EF6B6-D584-4A12-9FE9-9C3478A9931E}" type="presOf" srcId="{DEA89553-6180-4FAA-AAAD-9909532E10ED}" destId="{DF9D484D-30C5-431E-8A5E-D67BA2C9E47C}" srcOrd="0" destOrd="0" presId="urn:microsoft.com/office/officeart/2005/8/layout/process2"/>
    <dgm:cxn modelId="{F9D25211-0E5A-48A6-930F-E1DBC868C38C}" type="presOf" srcId="{1AA495F1-22F8-4CE0-AB60-D4BF5CF0B5C2}" destId="{6B7C4112-A4A5-486A-A222-5AB02317598F}" srcOrd="0" destOrd="0" presId="urn:microsoft.com/office/officeart/2005/8/layout/process2"/>
    <dgm:cxn modelId="{3B269614-BF40-48FA-894B-49AC17687BC5}" srcId="{55CA8F6A-A719-4DC8-94AC-BDB5570A48AD}" destId="{36F047AC-EA7D-4E5D-BB0A-54F3C54C991C}" srcOrd="4" destOrd="0" parTransId="{93E1EFBC-6B6C-4A72-8313-388F512A50A8}" sibTransId="{2DDE76AE-363C-4539-AEA9-F0CD3F7C3B52}"/>
    <dgm:cxn modelId="{47CA5478-9B49-4DBB-8B6F-465520CED152}" type="presOf" srcId="{2A487E08-DEF3-4D75-B1FC-3E3F4B1C4FBE}" destId="{8A97E25A-0A74-4716-A683-AF7233C1526D}" srcOrd="1" destOrd="0" presId="urn:microsoft.com/office/officeart/2005/8/layout/process2"/>
    <dgm:cxn modelId="{E85E1295-3411-4451-A07B-411F50B65BB0}" type="presOf" srcId="{7BB888F9-38AC-491F-9767-A2740C7024A5}" destId="{261EA25F-C933-4C09-B661-2E3993E0CA6F}" srcOrd="0" destOrd="0" presId="urn:microsoft.com/office/officeart/2005/8/layout/process2"/>
    <dgm:cxn modelId="{3AE5BA0D-8BA8-4A9D-A84B-609C87F32638}" type="presOf" srcId="{1AA495F1-22F8-4CE0-AB60-D4BF5CF0B5C2}" destId="{E46850DD-30B1-4E07-BA8C-37A41A53DFE8}" srcOrd="1" destOrd="0" presId="urn:microsoft.com/office/officeart/2005/8/layout/process2"/>
    <dgm:cxn modelId="{BE559F70-7E63-432D-974C-2D7C7010B556}" type="presOf" srcId="{2A487E08-DEF3-4D75-B1FC-3E3F4B1C4FBE}" destId="{8300CE63-0666-44C2-AA28-E384327E64EF}" srcOrd="0" destOrd="0" presId="urn:microsoft.com/office/officeart/2005/8/layout/process2"/>
    <dgm:cxn modelId="{95A0800D-2A2A-46A9-AAA1-92A2EEA114A5}" type="presParOf" srcId="{71FD606C-BDF9-431F-B036-6ACA5D71E9FB}" destId="{121CE2F8-E67C-4BB2-8B7A-0153E465E37B}" srcOrd="0" destOrd="0" presId="urn:microsoft.com/office/officeart/2005/8/layout/process2"/>
    <dgm:cxn modelId="{C4C00027-8F58-4B6F-9A77-65FD42BC767B}" type="presParOf" srcId="{71FD606C-BDF9-431F-B036-6ACA5D71E9FB}" destId="{261EA25F-C933-4C09-B661-2E3993E0CA6F}" srcOrd="1" destOrd="0" presId="urn:microsoft.com/office/officeart/2005/8/layout/process2"/>
    <dgm:cxn modelId="{EDBDDF7D-BF58-4027-A938-1EB169532A81}" type="presParOf" srcId="{261EA25F-C933-4C09-B661-2E3993E0CA6F}" destId="{DCBDC0F0-6741-4C7F-BF09-E698C478B404}" srcOrd="0" destOrd="0" presId="urn:microsoft.com/office/officeart/2005/8/layout/process2"/>
    <dgm:cxn modelId="{F71EF061-3442-43DF-A5A0-AC82C21FEB3F}" type="presParOf" srcId="{71FD606C-BDF9-431F-B036-6ACA5D71E9FB}" destId="{DF9D484D-30C5-431E-8A5E-D67BA2C9E47C}" srcOrd="2" destOrd="0" presId="urn:microsoft.com/office/officeart/2005/8/layout/process2"/>
    <dgm:cxn modelId="{900F3173-4B70-4F87-9427-7FD1F34D44D3}" type="presParOf" srcId="{71FD606C-BDF9-431F-B036-6ACA5D71E9FB}" destId="{8300CE63-0666-44C2-AA28-E384327E64EF}" srcOrd="3" destOrd="0" presId="urn:microsoft.com/office/officeart/2005/8/layout/process2"/>
    <dgm:cxn modelId="{8A18865C-0626-45A6-9E88-D7544D622A89}" type="presParOf" srcId="{8300CE63-0666-44C2-AA28-E384327E64EF}" destId="{8A97E25A-0A74-4716-A683-AF7233C1526D}" srcOrd="0" destOrd="0" presId="urn:microsoft.com/office/officeart/2005/8/layout/process2"/>
    <dgm:cxn modelId="{6A59C5CB-4E92-4FD4-94B5-8BABDF16E478}" type="presParOf" srcId="{71FD606C-BDF9-431F-B036-6ACA5D71E9FB}" destId="{0E5A3EF4-3416-4C86-99FC-011750AFA9B5}" srcOrd="4" destOrd="0" presId="urn:microsoft.com/office/officeart/2005/8/layout/process2"/>
    <dgm:cxn modelId="{3A715E5B-33F5-4134-A7E2-C3BEA7B3656C}" type="presParOf" srcId="{71FD606C-BDF9-431F-B036-6ACA5D71E9FB}" destId="{6B7C4112-A4A5-486A-A222-5AB02317598F}" srcOrd="5" destOrd="0" presId="urn:microsoft.com/office/officeart/2005/8/layout/process2"/>
    <dgm:cxn modelId="{5C6DF977-996E-478C-B744-C703F4263347}" type="presParOf" srcId="{6B7C4112-A4A5-486A-A222-5AB02317598F}" destId="{E46850DD-30B1-4E07-BA8C-37A41A53DFE8}" srcOrd="0" destOrd="0" presId="urn:microsoft.com/office/officeart/2005/8/layout/process2"/>
    <dgm:cxn modelId="{5DC9A8AB-F384-4A4C-9816-71D1909633D2}" type="presParOf" srcId="{71FD606C-BDF9-431F-B036-6ACA5D71E9FB}" destId="{EE9F6481-FF01-4BA4-8B38-DDB98608C279}" srcOrd="6" destOrd="0" presId="urn:microsoft.com/office/officeart/2005/8/layout/process2"/>
    <dgm:cxn modelId="{40BB2200-0730-448B-83E1-2ADFEF328095}" type="presParOf" srcId="{71FD606C-BDF9-431F-B036-6ACA5D71E9FB}" destId="{086F025B-7C96-49D3-AD37-2F1EAD01C1D5}" srcOrd="7" destOrd="0" presId="urn:microsoft.com/office/officeart/2005/8/layout/process2"/>
    <dgm:cxn modelId="{32E8A7C1-68CE-4190-A4D2-17F56A650646}" type="presParOf" srcId="{086F025B-7C96-49D3-AD37-2F1EAD01C1D5}" destId="{71F5404D-082C-459F-A5D6-C50467CB2A62}" srcOrd="0" destOrd="0" presId="urn:microsoft.com/office/officeart/2005/8/layout/process2"/>
    <dgm:cxn modelId="{70FFB1EA-2E29-4C3D-94EC-4104E8DAABD5}" type="presParOf" srcId="{71FD606C-BDF9-431F-B036-6ACA5D71E9FB}" destId="{F11F98FE-2605-460D-A77A-BD2B431B2B23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7191CB-83BC-404D-A0B8-5EBF7BD7B501}">
      <dsp:nvSpPr>
        <dsp:cNvPr id="0" name=""/>
        <dsp:cNvSpPr/>
      </dsp:nvSpPr>
      <dsp:spPr>
        <a:xfrm>
          <a:off x="1756554" y="0"/>
          <a:ext cx="2247531" cy="11600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центурия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1756554" y="0"/>
        <a:ext cx="2247531" cy="1160016"/>
      </dsp:txXfrm>
    </dsp:sp>
    <dsp:sp modelId="{5A05915C-8D7A-49CB-88A9-32FD2D347FBC}">
      <dsp:nvSpPr>
        <dsp:cNvPr id="0" name=""/>
        <dsp:cNvSpPr/>
      </dsp:nvSpPr>
      <dsp:spPr>
        <a:xfrm rot="5400000">
          <a:off x="2662816" y="1189016"/>
          <a:ext cx="435006" cy="5220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2662816" y="1189016"/>
        <a:ext cx="435006" cy="522007"/>
      </dsp:txXfrm>
    </dsp:sp>
    <dsp:sp modelId="{D34B96E3-209A-47C0-ABBE-6F73577ADE3B}">
      <dsp:nvSpPr>
        <dsp:cNvPr id="0" name=""/>
        <dsp:cNvSpPr/>
      </dsp:nvSpPr>
      <dsp:spPr>
        <a:xfrm>
          <a:off x="1756554" y="1740024"/>
          <a:ext cx="2247531" cy="11600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когорта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1756554" y="1740024"/>
        <a:ext cx="2247531" cy="1160016"/>
      </dsp:txXfrm>
    </dsp:sp>
    <dsp:sp modelId="{0632976F-5681-43B0-A41E-09E7DCA0B47E}">
      <dsp:nvSpPr>
        <dsp:cNvPr id="0" name=""/>
        <dsp:cNvSpPr/>
      </dsp:nvSpPr>
      <dsp:spPr>
        <a:xfrm rot="5400000">
          <a:off x="2662816" y="2929040"/>
          <a:ext cx="435006" cy="5220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2662816" y="2929040"/>
        <a:ext cx="435006" cy="522007"/>
      </dsp:txXfrm>
    </dsp:sp>
    <dsp:sp modelId="{E64AB8A7-DDCB-41C6-A14C-F621736133DD}">
      <dsp:nvSpPr>
        <dsp:cNvPr id="0" name=""/>
        <dsp:cNvSpPr/>
      </dsp:nvSpPr>
      <dsp:spPr>
        <a:xfrm>
          <a:off x="1756554" y="3480048"/>
          <a:ext cx="2247531" cy="11600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легион</a:t>
          </a:r>
          <a:endParaRPr lang="ru-RU" sz="3200" b="1" kern="1200" dirty="0">
            <a:latin typeface="Arial" pitchFamily="34" charset="0"/>
            <a:cs typeface="Arial" pitchFamily="34" charset="0"/>
          </a:endParaRPr>
        </a:p>
      </dsp:txBody>
      <dsp:txXfrm>
        <a:off x="1756554" y="3480048"/>
        <a:ext cx="2247531" cy="116001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0" y="0"/>
          <a:ext cx="11576400" cy="4870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Армия: центурии – когорта – легион;  </a:t>
          </a: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0"/>
        <a:ext cx="11576400" cy="487030"/>
      </dsp:txXfrm>
    </dsp:sp>
    <dsp:sp modelId="{261EA25F-C933-4C09-B661-2E3993E0CA6F}">
      <dsp:nvSpPr>
        <dsp:cNvPr id="0" name=""/>
        <dsp:cNvSpPr/>
      </dsp:nvSpPr>
      <dsp:spPr>
        <a:xfrm rot="5366926">
          <a:off x="5704739" y="451121"/>
          <a:ext cx="173838" cy="303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Times New Roman" pitchFamily="18" charset="0"/>
            <a:cs typeface="Times New Roman" pitchFamily="18" charset="0"/>
          </a:endParaRPr>
        </a:p>
      </dsp:txBody>
      <dsp:txXfrm rot="5366926">
        <a:off x="5704739" y="451121"/>
        <a:ext cx="173838" cy="303593"/>
      </dsp:txXfrm>
    </dsp:sp>
    <dsp:sp modelId="{DF9D484D-30C5-431E-8A5E-D67BA2C9E47C}">
      <dsp:nvSpPr>
        <dsp:cNvPr id="0" name=""/>
        <dsp:cNvSpPr/>
      </dsp:nvSpPr>
      <dsp:spPr>
        <a:xfrm>
          <a:off x="0" y="718804"/>
          <a:ext cx="11593287" cy="80466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Три Пунические войны;</a:t>
          </a:r>
          <a:endParaRPr lang="ru-RU" sz="32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718804"/>
        <a:ext cx="11593287" cy="804663"/>
      </dsp:txXfrm>
    </dsp:sp>
    <dsp:sp modelId="{8300CE63-0666-44C2-AA28-E384327E64EF}">
      <dsp:nvSpPr>
        <dsp:cNvPr id="0" name=""/>
        <dsp:cNvSpPr/>
      </dsp:nvSpPr>
      <dsp:spPr>
        <a:xfrm rot="5400000">
          <a:off x="5709968" y="1487238"/>
          <a:ext cx="173351" cy="303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709968" y="1487238"/>
        <a:ext cx="173351" cy="303593"/>
      </dsp:txXfrm>
    </dsp:sp>
    <dsp:sp modelId="{0E5A3EF4-3416-4C86-99FC-011750AFA9B5}">
      <dsp:nvSpPr>
        <dsp:cNvPr id="0" name=""/>
        <dsp:cNvSpPr/>
      </dsp:nvSpPr>
      <dsp:spPr>
        <a:xfrm>
          <a:off x="0" y="1754603"/>
          <a:ext cx="11593287" cy="105532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Карфаген разрушен, а его владения были превращены в провинцию «Африка»;</a:t>
          </a:r>
          <a:endParaRPr kumimoji="0" lang="ru-RU" sz="32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1754603"/>
        <a:ext cx="11593287" cy="1055329"/>
      </dsp:txXfrm>
    </dsp:sp>
    <dsp:sp modelId="{6B7C4112-A4A5-486A-A222-5AB02317598F}">
      <dsp:nvSpPr>
        <dsp:cNvPr id="0" name=""/>
        <dsp:cNvSpPr/>
      </dsp:nvSpPr>
      <dsp:spPr>
        <a:xfrm rot="5400000">
          <a:off x="5660649" y="2839462"/>
          <a:ext cx="271988" cy="303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5400000">
        <a:off x="5660649" y="2839462"/>
        <a:ext cx="271988" cy="303593"/>
      </dsp:txXfrm>
    </dsp:sp>
    <dsp:sp modelId="{EE9F6481-FF01-4BA4-8B38-DDB98608C279}">
      <dsp:nvSpPr>
        <dsp:cNvPr id="0" name=""/>
        <dsp:cNvSpPr/>
      </dsp:nvSpPr>
      <dsp:spPr>
        <a:xfrm>
          <a:off x="0" y="3172584"/>
          <a:ext cx="11593287" cy="76367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В промежуток между войнами римляне покорили Македонию и Грецию;</a:t>
          </a:r>
          <a:endParaRPr lang="ru-RU" sz="2800" b="1" i="0" kern="1200" dirty="0">
            <a:solidFill>
              <a:srgbClr val="00B050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0" y="3172584"/>
        <a:ext cx="11593287" cy="763678"/>
      </dsp:txXfrm>
    </dsp:sp>
    <dsp:sp modelId="{086F025B-7C96-49D3-AD37-2F1EAD01C1D5}">
      <dsp:nvSpPr>
        <dsp:cNvPr id="0" name=""/>
        <dsp:cNvSpPr/>
      </dsp:nvSpPr>
      <dsp:spPr>
        <a:xfrm rot="5400000">
          <a:off x="5632352" y="4003522"/>
          <a:ext cx="328583" cy="3035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632352" y="4003522"/>
        <a:ext cx="328583" cy="303593"/>
      </dsp:txXfrm>
    </dsp:sp>
    <dsp:sp modelId="{F11F98FE-2605-460D-A77A-BD2B431B2B23}">
      <dsp:nvSpPr>
        <dsp:cNvPr id="0" name=""/>
        <dsp:cNvSpPr/>
      </dsp:nvSpPr>
      <dsp:spPr>
        <a:xfrm>
          <a:off x="72006" y="4374374"/>
          <a:ext cx="11449275" cy="140882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3366"/>
              </a:solidFill>
              <a:latin typeface="Arial" pitchFamily="34" charset="0"/>
              <a:cs typeface="Arial" pitchFamily="34" charset="0"/>
            </a:rPr>
            <a:t>Рим стал господином всего  средиземноморья и превратился в  наиболее могущественное государство всего древнего мира.</a:t>
          </a:r>
          <a:endParaRPr lang="ru-RU" sz="3200" b="1" i="0" kern="1200" dirty="0">
            <a:solidFill>
              <a:srgbClr val="00B050"/>
            </a:solidFill>
            <a:latin typeface="Arial" pitchFamily="34" charset="0"/>
            <a:cs typeface="Arial" pitchFamily="34" charset="0"/>
          </a:endParaRPr>
        </a:p>
      </dsp:txBody>
      <dsp:txXfrm>
        <a:off x="72006" y="4374374"/>
        <a:ext cx="11449275" cy="1408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8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4656218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91429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9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9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8451520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45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0222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721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328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328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328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426712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5FFC0-C0DE-43D3-8087-B9101D7F5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451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5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809141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024066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34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506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30959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80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0102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6214034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10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6" r:id="rId15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2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0.jpeg"/><Relationship Id="rId7" Type="http://schemas.openxmlformats.org/officeDocument/2006/relationships/image" Target="../media/image4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41.jpeg"/><Relationship Id="rId4" Type="http://schemas.openxmlformats.org/officeDocument/2006/relationships/image" Target="../media/image18.jpeg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slide" Target="slide4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52.jpeg"/><Relationship Id="rId9" Type="http://schemas.openxmlformats.org/officeDocument/2006/relationships/image" Target="../media/image5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892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511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199456" y="2492896"/>
            <a:ext cx="5976664" cy="3744009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«БОРЬБА РИМА ЗА ГОСПОДСТВО В СРЕДИЗЕМНОМ МОРЕ</a:t>
            </a: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4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845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07368" y="2564904"/>
            <a:ext cx="576064" cy="374441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2770" name="AutoShape 2" descr="https://s0.slide-share.ru/s_slide/2b7d649884e826da0df36b8188f44a03/f2263d37-603a-44d5-8559-bf6f34fc7b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4" descr="http://gm1.s-ports.ru/sites/default/files/26751tw_rome_ii_naval_invasion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82" y="3068960"/>
            <a:ext cx="371421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80728"/>
            <a:ext cx="11521280" cy="32403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 победы, по решению сената, римское войско отмечало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триумф 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(с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латинского - 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торжество),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въезжая через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Триумфальную арку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Рим. Впереди войска на колеснице, запряжённой четвёркой белых лошадей, с лавровым венком на голове, ехал полководец. За ним несли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трофеи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ÐÐ²ÑÐ¾Ñ  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4365104"/>
            <a:ext cx="5384800" cy="21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avatars.mds.yandex.net/get-zen_doc/927575/pub_5bf2f6e114e43500a9f2e90c_5bf2fa06c2d77a00acbb21c3/scale_12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4293096"/>
            <a:ext cx="531337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РИМСКАЯ АРМИЯ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1124744"/>
            <a:ext cx="6552728" cy="540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Территория Римского государства постоянно увеличивалась. К середине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III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в. до н.э. римским полководцам удалось завоевать всю Италию. В это время западной частью Сицилии завладели рабовладельцы другого могущественного государства – Карфагена.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4" descr="14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268760"/>
            <a:ext cx="4967015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4608512" cy="511256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состав государства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Карфаген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входили земли побережья Северной Африки и острова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Сардиния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Корсика.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Сицилия и стала причиной войны между Римом и Карфагеном.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2" descr="Карфаген-1копирова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052736"/>
            <a:ext cx="6543653" cy="530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624418" y="4652964"/>
            <a:ext cx="5471583" cy="1222375"/>
            <a:chOff x="295" y="2886"/>
            <a:chExt cx="2585" cy="770"/>
          </a:xfrm>
        </p:grpSpPr>
        <p:sp>
          <p:nvSpPr>
            <p:cNvPr id="18457" name="Rectangle 6"/>
            <p:cNvSpPr>
              <a:spLocks noChangeArrowheads="1"/>
            </p:cNvSpPr>
            <p:nvPr/>
          </p:nvSpPr>
          <p:spPr bwMode="auto">
            <a:xfrm>
              <a:off x="295" y="2886"/>
              <a:ext cx="2585" cy="770"/>
            </a:xfrm>
            <a:prstGeom prst="rect">
              <a:avLst/>
            </a:prstGeom>
            <a:solidFill>
              <a:srgbClr val="DD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8458" name="Picture 5" descr="карфаг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5" y="2976"/>
              <a:ext cx="250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9" name="Picture 7" descr="карфаг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2" y="2977"/>
              <a:ext cx="25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0" name="Picture 8" descr="карфаг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30" y="2976"/>
              <a:ext cx="250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1" name="Picture 12" descr="карфаг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48" y="2976"/>
              <a:ext cx="250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2" name="Picture 13" descr="карфаг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65" y="2976"/>
              <a:ext cx="250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63" name="Text Box 14"/>
            <p:cNvSpPr txBox="1">
              <a:spLocks noChangeArrowheads="1"/>
            </p:cNvSpPr>
            <p:nvPr/>
          </p:nvSpPr>
          <p:spPr bwMode="auto">
            <a:xfrm>
              <a:off x="1791" y="3067"/>
              <a:ext cx="1089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>
                  <a:solidFill>
                    <a:srgbClr val="5C0000"/>
                  </a:solidFill>
                  <a:latin typeface="Arial" pitchFamily="34" charset="0"/>
                  <a:cs typeface="Arial" pitchFamily="34" charset="0"/>
                </a:rPr>
                <a:t>Сухопутная армия</a:t>
              </a:r>
            </a:p>
          </p:txBody>
        </p:sp>
      </p:grpSp>
      <p:sp>
        <p:nvSpPr>
          <p:cNvPr id="18435" name="Rectangle 20"/>
          <p:cNvSpPr>
            <a:spLocks noChangeArrowheads="1"/>
          </p:cNvSpPr>
          <p:nvPr/>
        </p:nvSpPr>
        <p:spPr bwMode="auto">
          <a:xfrm>
            <a:off x="624418" y="2708275"/>
            <a:ext cx="5471583" cy="172720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8436" name="Picture 18" descr="Пунийск к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3141664"/>
            <a:ext cx="2878667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5" descr="Пунийск к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0" y="2852739"/>
            <a:ext cx="2878667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6" descr="Пунийск к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284" y="3429000"/>
            <a:ext cx="2878667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7" descr="Пунийск к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284" y="3789364"/>
            <a:ext cx="2878667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1" descr="Пунийск к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9484" y="2636839"/>
            <a:ext cx="2878667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3888318" y="3644901"/>
            <a:ext cx="20171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5C0000"/>
                </a:solidFill>
                <a:latin typeface="Arial" pitchFamily="34" charset="0"/>
                <a:cs typeface="Arial" pitchFamily="34" charset="0"/>
              </a:rPr>
              <a:t>Военный флот</a:t>
            </a:r>
          </a:p>
        </p:txBody>
      </p:sp>
      <p:sp>
        <p:nvSpPr>
          <p:cNvPr id="18442" name="Rectangle 23"/>
          <p:cNvSpPr>
            <a:spLocks noChangeArrowheads="1"/>
          </p:cNvSpPr>
          <p:nvPr/>
        </p:nvSpPr>
        <p:spPr bwMode="auto">
          <a:xfrm>
            <a:off x="6769100" y="4581526"/>
            <a:ext cx="4944533" cy="12223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3" name="Rectangle 24"/>
          <p:cNvSpPr>
            <a:spLocks noChangeArrowheads="1"/>
          </p:cNvSpPr>
          <p:nvPr/>
        </p:nvSpPr>
        <p:spPr bwMode="auto">
          <a:xfrm>
            <a:off x="6671734" y="2708275"/>
            <a:ext cx="4993217" cy="15843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44" name="Text Box 25"/>
          <p:cNvSpPr txBox="1">
            <a:spLocks noChangeArrowheads="1"/>
          </p:cNvSpPr>
          <p:nvPr/>
        </p:nvSpPr>
        <p:spPr bwMode="auto">
          <a:xfrm>
            <a:off x="6864351" y="4581526"/>
            <a:ext cx="24720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Сухопутная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армия - легионы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2" name="Text Box 26"/>
          <p:cNvSpPr txBox="1">
            <a:spLocks noChangeArrowheads="1"/>
          </p:cNvSpPr>
          <p:nvPr/>
        </p:nvSpPr>
        <p:spPr bwMode="auto">
          <a:xfrm>
            <a:off x="6671733" y="3357564"/>
            <a:ext cx="23050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Военного флота нет</a:t>
            </a:r>
          </a:p>
        </p:txBody>
      </p:sp>
      <p:pic>
        <p:nvPicPr>
          <p:cNvPr id="18446" name="Picture 27" descr="гаст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18000"/>
          </a:blip>
          <a:srcRect/>
          <a:stretch>
            <a:fillRect/>
          </a:stretch>
        </p:blipFill>
        <p:spPr bwMode="auto">
          <a:xfrm>
            <a:off x="10801351" y="4508500"/>
            <a:ext cx="759883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28" descr="img060102-0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36360" y="4653136"/>
            <a:ext cx="592667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29" descr="img060101-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</a:blip>
          <a:srcRect/>
          <a:stretch>
            <a:fillRect/>
          </a:stretch>
        </p:blipFill>
        <p:spPr bwMode="auto">
          <a:xfrm>
            <a:off x="10056440" y="4653136"/>
            <a:ext cx="590551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9" name="Text Box 31"/>
          <p:cNvSpPr txBox="1">
            <a:spLocks noChangeArrowheads="1"/>
          </p:cNvSpPr>
          <p:nvPr/>
        </p:nvSpPr>
        <p:spPr bwMode="auto">
          <a:xfrm>
            <a:off x="624417" y="1700213"/>
            <a:ext cx="5376333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Вооруженные силы Карфагена</a:t>
            </a:r>
          </a:p>
        </p:txBody>
      </p:sp>
      <p:sp>
        <p:nvSpPr>
          <p:cNvPr id="18450" name="Text Box 32"/>
          <p:cNvSpPr txBox="1">
            <a:spLocks noChangeArrowheads="1"/>
          </p:cNvSpPr>
          <p:nvPr/>
        </p:nvSpPr>
        <p:spPr bwMode="auto">
          <a:xfrm>
            <a:off x="6600056" y="1628800"/>
            <a:ext cx="5376333" cy="387798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Вооруженные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силы Рима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719667" y="260351"/>
            <a:ext cx="11040533" cy="1077218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Оцените готовность сторон  к войне.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Что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следовало предпринять Риму?</a:t>
            </a:r>
          </a:p>
        </p:txBody>
      </p:sp>
      <p:sp>
        <p:nvSpPr>
          <p:cNvPr id="24611" name="Text Box 35"/>
          <p:cNvSpPr txBox="1">
            <a:spLocks noChangeArrowheads="1"/>
          </p:cNvSpPr>
          <p:nvPr/>
        </p:nvSpPr>
        <p:spPr bwMode="auto">
          <a:xfrm>
            <a:off x="695400" y="260648"/>
            <a:ext cx="11040533" cy="1077218"/>
          </a:xfrm>
          <a:prstGeom prst="rect">
            <a:avLst/>
          </a:prstGeom>
          <a:solidFill>
            <a:schemeClr val="bg2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Tahoma" pitchFamily="34" charset="0"/>
              </a:rPr>
              <a:t> 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За три года до начала войны Рим создал военный флот. И Рим начал боевые  действия.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614" name="Picture 3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64651" y="2924175"/>
            <a:ext cx="2207683" cy="1060450"/>
          </a:xfrm>
          <a:prstGeom prst="rect">
            <a:avLst/>
          </a:prstGeom>
          <a:noFill/>
          <a:ln w="76200" cmpd="tri">
            <a:solidFill>
              <a:srgbClr val="660033"/>
            </a:solidFill>
            <a:miter lim="800000"/>
            <a:headEnd/>
            <a:tailEnd/>
          </a:ln>
        </p:spPr>
      </p:pic>
      <p:sp>
        <p:nvSpPr>
          <p:cNvPr id="24625" name="Text Box 49"/>
          <p:cNvSpPr txBox="1">
            <a:spLocks noChangeArrowheads="1"/>
          </p:cNvSpPr>
          <p:nvPr/>
        </p:nvSpPr>
        <p:spPr bwMode="auto">
          <a:xfrm>
            <a:off x="6816080" y="3212976"/>
            <a:ext cx="23050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Военный флот   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2" grpId="0"/>
      <p:bldP spid="24609" grpId="0" animBg="1"/>
      <p:bldP spid="24611" grpId="0" animBg="1"/>
      <p:bldP spid="24614" grpId="0" animBg="1"/>
      <p:bldP spid="246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6"/>
            <a:ext cx="11377264" cy="182879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Трижды римляне воевали с Карфагеном. Эти войны вошли в историю под названием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Пунических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так как римляне называли карфагенян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пунами. 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  <p:grpSp>
        <p:nvGrpSpPr>
          <p:cNvPr id="7" name="Group 73"/>
          <p:cNvGrpSpPr>
            <a:grpSpLocks/>
          </p:cNvGrpSpPr>
          <p:nvPr/>
        </p:nvGrpSpPr>
        <p:grpSpPr bwMode="auto">
          <a:xfrm rot="2068565">
            <a:off x="705323" y="3777205"/>
            <a:ext cx="2929252" cy="2280896"/>
            <a:chOff x="4967" y="1616"/>
            <a:chExt cx="336" cy="363"/>
          </a:xfrm>
        </p:grpSpPr>
        <p:pic>
          <p:nvPicPr>
            <p:cNvPr id="8" name="Picture 74" descr="новый-1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8000"/>
            </a:blip>
            <a:srcRect/>
            <a:stretch>
              <a:fillRect/>
            </a:stretch>
          </p:blipFill>
          <p:spPr bwMode="auto">
            <a:xfrm rot="19618490" flipH="1">
              <a:off x="4967" y="1616"/>
              <a:ext cx="336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5" descr="карфаг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825653">
              <a:off x="5012" y="1616"/>
              <a:ext cx="14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77" descr="рим кон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2144" y="2924944"/>
            <a:ext cx="2592760" cy="313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8" descr="img060102-0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08368" y="3645024"/>
            <a:ext cx="1368152" cy="268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MMj03544740000[1]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1824" y="4005064"/>
            <a:ext cx="2376488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5879976" y="5661248"/>
            <a:ext cx="301943" cy="381000"/>
          </a:xfrm>
          <a:prstGeom prst="downArrow">
            <a:avLst>
              <a:gd name="adj1" fmla="val 50000"/>
              <a:gd name="adj2" fmla="val 41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5879976" y="4653136"/>
            <a:ext cx="301943" cy="381000"/>
          </a:xfrm>
          <a:prstGeom prst="downArrow">
            <a:avLst>
              <a:gd name="adj1" fmla="val 50000"/>
              <a:gd name="adj2" fmla="val 41667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5879976" y="3645024"/>
            <a:ext cx="319801" cy="381000"/>
          </a:xfrm>
          <a:prstGeom prst="downArrow">
            <a:avLst>
              <a:gd name="adj1" fmla="val 50000"/>
              <a:gd name="adj2" fmla="val 41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59696" y="980728"/>
            <a:ext cx="5610225" cy="579438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ПРИЧИНЫ ВОЙН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559496" y="1772816"/>
            <a:ext cx="2252663" cy="943213"/>
          </a:xfrm>
          <a:prstGeom prst="downArrowCallout">
            <a:avLst>
              <a:gd name="adj1" fmla="val 35526"/>
              <a:gd name="adj2" fmla="val 35526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3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РИМ</a:t>
            </a: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8400256" y="1772816"/>
            <a:ext cx="2284095" cy="951747"/>
          </a:xfrm>
          <a:prstGeom prst="downArrowCallout">
            <a:avLst>
              <a:gd name="adj1" fmla="val 35526"/>
              <a:gd name="adj2" fmla="val 35526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3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КАРФАГЕН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335361" y="2780928"/>
            <a:ext cx="11161240" cy="864096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ЗАХВАТНИЧЕСКИЕ СТРЕМЛЕНИЯ </a:t>
            </a:r>
            <a:endParaRPr lang="ru-RU" alt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ЗАПАДНОМ СРЕДИЗЕМНОМОРЬЕ</a:t>
            </a: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1343472" y="4005064"/>
            <a:ext cx="9145016" cy="609600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alt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ая</a:t>
            </a:r>
            <a:r>
              <a:rPr lang="ru-RU" alt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Пуническая война </a:t>
            </a:r>
            <a:r>
              <a:rPr lang="ru-RU" altLang="ru-RU" sz="32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32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264 - 241 г.г</a:t>
            </a:r>
            <a:r>
              <a:rPr lang="ru-RU" altLang="ru-RU" sz="3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. до н.э</a:t>
            </a:r>
            <a:r>
              <a:rPr lang="ru-RU" altLang="ru-RU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1343472" y="5013176"/>
            <a:ext cx="9073008" cy="609600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alt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ая</a:t>
            </a:r>
            <a:r>
              <a:rPr lang="ru-RU" alt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Пуническая </a:t>
            </a:r>
            <a:r>
              <a:rPr lang="ru-RU" alt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война -  </a:t>
            </a:r>
            <a:r>
              <a:rPr lang="ru-RU" altLang="ru-RU" sz="32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218 - 201 </a:t>
            </a:r>
            <a:r>
              <a:rPr lang="ru-RU" altLang="ru-RU" sz="3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г.г. до н.э.</a:t>
            </a: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1415480" y="6021288"/>
            <a:ext cx="9001000" cy="609600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alt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-я </a:t>
            </a:r>
            <a:r>
              <a:rPr lang="ru-RU" alt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Пуническая </a:t>
            </a:r>
            <a:r>
              <a:rPr lang="ru-RU" alt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война </a:t>
            </a:r>
            <a:r>
              <a:rPr lang="ru-RU" alt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2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149 - 146 </a:t>
            </a:r>
            <a:r>
              <a:rPr lang="ru-RU" altLang="ru-RU" sz="3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г.г до н.э.</a:t>
            </a:r>
          </a:p>
        </p:txBody>
      </p:sp>
      <p:sp>
        <p:nvSpPr>
          <p:cNvPr id="21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3643446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4" grpId="0" animBg="1"/>
      <p:bldP spid="11" grpId="0" animBg="1" autoUpdateAnimBg="0"/>
      <p:bldP spid="12" grpId="0" animBg="1" autoUpdateAnimBg="0"/>
      <p:bldP spid="13" grpId="0" animBg="1" autoUpdateAnimBg="0"/>
      <p:bldP spid="15" grpId="0" animBg="1" autoUpdateAnimBg="0"/>
      <p:bldP spid="16" grpId="0" animBg="1" autoUpdateAnimBg="0"/>
      <p:bldP spid="17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51384" y="3573016"/>
            <a:ext cx="10945216" cy="3046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время  первой Пунической войны возникла необходимость быстрого  строительства военного флота. Римляне нашли брошенное карфагенянами военное судно и за 60 дней построили  100 точных его копий. Вскоре их флот  насчитывал уже свыше 200 судов.</a:t>
            </a: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1" name="Picture 37" descr="0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376" y="1768842"/>
            <a:ext cx="2795196" cy="132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7" descr="0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0256" y="1196752"/>
            <a:ext cx="2976575" cy="140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7" descr="0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1824" y="980728"/>
            <a:ext cx="3120591" cy="147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764704"/>
            <a:ext cx="10972800" cy="720080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ТАКТИКА БОЯ</a:t>
            </a:r>
          </a:p>
        </p:txBody>
      </p:sp>
      <p:pic>
        <p:nvPicPr>
          <p:cNvPr id="31752" name="Picture 8" descr="фло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1412776"/>
            <a:ext cx="10448032" cy="2401888"/>
          </a:xfrm>
          <a:prstGeom prst="rect">
            <a:avLst/>
          </a:prstGeom>
          <a:noFill/>
        </p:spPr>
      </p:pic>
      <p:sp>
        <p:nvSpPr>
          <p:cNvPr id="11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91344" y="3933056"/>
            <a:ext cx="11593288" cy="576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Экипаж – 300 гребцов; на палубе располагалось 120 воинов;</a:t>
            </a:r>
            <a:endParaRPr lang="ru-RU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63352" y="4653136"/>
            <a:ext cx="11593288" cy="576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Скорость корабля – 19 км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час;</a:t>
            </a:r>
            <a:endParaRPr lang="ru-RU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63352" y="5373216"/>
            <a:ext cx="11665296" cy="576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Перекидной мостик</a:t>
            </a:r>
            <a:r>
              <a:rPr lang="ru-RU" sz="3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перекидывался на вражеский корабль</a:t>
            </a:r>
            <a:endParaRPr lang="ru-RU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63352" y="6093296"/>
            <a:ext cx="11665296" cy="576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Некоторые корабли имели подводные тараны.</a:t>
            </a:r>
            <a:endParaRPr lang="ru-RU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52" y="980728"/>
            <a:ext cx="5472608" cy="841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ая</a:t>
            </a:r>
            <a:r>
              <a:rPr lang="ru-RU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пуническая война </a:t>
            </a:r>
            <a:br>
              <a:rPr lang="ru-RU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264-241 г.г. до н.э.</a:t>
            </a:r>
            <a:endParaRPr lang="ru-RU" sz="3200" b="1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6" name="Picture 8" descr="Квиекремакопиров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3212976"/>
            <a:ext cx="5384800" cy="3041650"/>
          </a:xfrm>
          <a:prstGeom prst="rect">
            <a:avLst/>
          </a:prstGeom>
          <a:noFill/>
        </p:spPr>
      </p:pic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191344" y="1988840"/>
            <a:ext cx="5544616" cy="9479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Цели войны:  борьба за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остров  Сицилия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5879976" y="908720"/>
            <a:ext cx="6120680" cy="56886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итоги:   Заключен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мирный </a:t>
            </a:r>
          </a:p>
          <a:p>
            <a:pPr marL="457200" indent="-457200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договор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между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Римом и</a:t>
            </a:r>
          </a:p>
          <a:p>
            <a:pPr marL="457200" indent="-457200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Карфагеном в 241 г. до н.э.: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жители Карфагена             </a:t>
            </a:r>
          </a:p>
          <a:p>
            <a:pPr marL="457200" indent="-45720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уплатили Риму контрибуцию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остров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Сицилия перешел</a:t>
            </a:r>
          </a:p>
          <a:p>
            <a:pPr marL="457200" indent="-457200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Риму и стал первой </a:t>
            </a:r>
          </a:p>
          <a:p>
            <a:pPr marL="457200" indent="-457200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Римской провинцией;</a:t>
            </a:r>
          </a:p>
          <a:p>
            <a:pPr marL="457200" indent="-457200">
              <a:buFontTx/>
              <a:buChar char="-"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позже римляне </a:t>
            </a:r>
          </a:p>
          <a:p>
            <a:pPr marL="457200" indent="-457200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захватили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острова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Корсику</a:t>
            </a:r>
          </a:p>
          <a:p>
            <a:pPr marL="457200" indent="-457200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Сардинию;</a:t>
            </a:r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 autoUpdateAnimBg="0"/>
      <p:bldP spid="32777" grpId="0" animBg="1" autoUpdateAnimBg="0"/>
      <p:bldP spid="32778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672" y="908720"/>
            <a:ext cx="5976664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ая</a:t>
            </a:r>
            <a:r>
              <a:rPr lang="ru-RU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пуническая война</a:t>
            </a:r>
            <a:br>
              <a:rPr lang="ru-RU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218-201 г.г. до н.э.</a:t>
            </a:r>
            <a:endParaRPr lang="ru-RU" sz="3200" b="1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3647728" y="2204864"/>
            <a:ext cx="4608512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ВОЕННЫЕ ПЛАНЫ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88" name="AutoShape 16"/>
          <p:cNvSpPr>
            <a:spLocks noChangeArrowheads="1"/>
          </p:cNvSpPr>
          <p:nvPr/>
        </p:nvSpPr>
        <p:spPr bwMode="auto">
          <a:xfrm>
            <a:off x="9264352" y="1484784"/>
            <a:ext cx="2743200" cy="1447800"/>
          </a:xfrm>
          <a:prstGeom prst="downArrowCallout">
            <a:avLst>
              <a:gd name="adj1" fmla="val 35526"/>
              <a:gd name="adj2" fmla="val 35526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РИМ</a:t>
            </a:r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263352" y="1412776"/>
            <a:ext cx="2743200" cy="1447800"/>
          </a:xfrm>
          <a:prstGeom prst="downArrowCallout">
            <a:avLst>
              <a:gd name="adj1" fmla="val 35526"/>
              <a:gd name="adj2" fmla="val 35526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КАРФАГЕН</a:t>
            </a: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191344" y="3068960"/>
            <a:ext cx="6480720" cy="28083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>
              <a:buFontTx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Перейти с большей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армией </a:t>
            </a:r>
          </a:p>
          <a:p>
            <a:pPr marL="457200" indent="-457200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Пиренеи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Альпы и вторгнуться</a:t>
            </a:r>
          </a:p>
          <a:p>
            <a:pPr marL="457200" indent="-457200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Италию.</a:t>
            </a:r>
          </a:p>
          <a:p>
            <a:pPr marL="457200" indent="-457200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Разбить полевую армию и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457200" indent="-457200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покорить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Рим.</a:t>
            </a:r>
          </a:p>
          <a:p>
            <a:pPr marL="457200" indent="-457200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Расчет на помощь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завоеванных </a:t>
            </a:r>
          </a:p>
          <a:p>
            <a:pPr marL="457200" indent="-457200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Римом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народов.</a:t>
            </a: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7213600" y="3429000"/>
            <a:ext cx="4978400" cy="1981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>
              <a:buFontTx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Нанесение двойного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удара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Ганнибалу в Италии;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Карфагену в Африке.</a:t>
            </a:r>
          </a:p>
          <a:p>
            <a:pPr marL="457200" indent="-457200"/>
            <a:endParaRPr lang="ru-RU" sz="1800" dirty="0">
              <a:solidFill>
                <a:srgbClr val="FF9900"/>
              </a:solidFill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263352" y="6172200"/>
            <a:ext cx="11737304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Повод: </a:t>
            </a:r>
            <a:r>
              <a:rPr lang="ru-RU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Захват Карфагеном </a:t>
            </a:r>
            <a:r>
              <a:rPr lang="ru-RU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г</a:t>
            </a:r>
            <a:r>
              <a:rPr lang="ru-RU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err="1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Сагунта</a:t>
            </a:r>
            <a:r>
              <a:rPr lang="ru-RU" sz="28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в Испании (союзника Рима</a:t>
            </a:r>
            <a:r>
              <a:rPr lang="ru-RU" sz="28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 autoUpdateAnimBg="0"/>
      <p:bldP spid="28687" grpId="0" animBg="1" autoUpdateAnimBg="0"/>
      <p:bldP spid="28688" grpId="0" animBg="1" autoUpdateAnimBg="0"/>
      <p:bldP spid="28689" grpId="0" animBg="1" autoUpdateAnimBg="0"/>
      <p:bldP spid="28690" grpId="0" animBg="1" autoUpdateAnimBg="0"/>
      <p:bldP spid="28691" grpId="0" animBg="1" autoUpdateAnimBg="0"/>
      <p:bldP spid="2869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1196754"/>
            <a:ext cx="1113723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РИМСКАЯ АРМИЯ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384" y="2420888"/>
            <a:ext cx="1123324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ПУНИЧЕСКИЕ ВОЙНЫ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79376" y="3789041"/>
            <a:ext cx="11233248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РАЗРУШЕНИЕ КАРФАГЕНА</a:t>
            </a:r>
            <a:endParaRPr lang="ru-RU" sz="5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9376" y="5085184"/>
            <a:ext cx="11233248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ПРОВИНЦИИ РИМА</a:t>
            </a:r>
            <a:endParaRPr lang="ru-RU" sz="54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639616" y="980728"/>
            <a:ext cx="6076256" cy="5760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atang" pitchFamily="18" charset="-127"/>
              </a:rPr>
              <a:t>  </a:t>
            </a:r>
            <a:r>
              <a:rPr lang="ru-RU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Итоги </a:t>
            </a:r>
            <a:r>
              <a:rPr lang="en-US" sz="3200" b="1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II</a:t>
            </a:r>
            <a:r>
              <a:rPr lang="ru-RU" sz="3200" b="1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-ой Пунической </a:t>
            </a:r>
            <a:r>
              <a:rPr lang="ru-RU" sz="3200" b="1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войны:</a:t>
            </a:r>
            <a:endParaRPr lang="ru-RU" sz="3200" b="1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07368" y="1700808"/>
            <a:ext cx="11449272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 г. до н.э. – Заключение мирного договора между Римом и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Карфагеном: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263352" y="3140968"/>
            <a:ext cx="11593288" cy="609600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Карфаген лишался  всех своих владений вне Африки.</a:t>
            </a:r>
          </a:p>
        </p:txBody>
      </p:sp>
      <p:sp>
        <p:nvSpPr>
          <p:cNvPr id="26640" name="AutoShape 16"/>
          <p:cNvSpPr>
            <a:spLocks noChangeArrowheads="1"/>
          </p:cNvSpPr>
          <p:nvPr/>
        </p:nvSpPr>
        <p:spPr bwMode="auto">
          <a:xfrm>
            <a:off x="1631504" y="3861048"/>
            <a:ext cx="9144000" cy="609600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Нумидия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независима от Карфагена.</a:t>
            </a:r>
          </a:p>
        </p:txBody>
      </p:sp>
      <p:sp>
        <p:nvSpPr>
          <p:cNvPr id="26642" name="AutoShape 18"/>
          <p:cNvSpPr>
            <a:spLocks noChangeArrowheads="1"/>
          </p:cNvSpPr>
          <p:nvPr/>
        </p:nvSpPr>
        <p:spPr bwMode="auto">
          <a:xfrm>
            <a:off x="1199456" y="4653136"/>
            <a:ext cx="9937104" cy="609600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Карфаген  выдает римлянам весь свой флот.</a:t>
            </a:r>
          </a:p>
        </p:txBody>
      </p:sp>
      <p:sp>
        <p:nvSpPr>
          <p:cNvPr id="26643" name="AutoShape 19"/>
          <p:cNvSpPr>
            <a:spLocks noChangeArrowheads="1"/>
          </p:cNvSpPr>
          <p:nvPr/>
        </p:nvSpPr>
        <p:spPr bwMode="auto">
          <a:xfrm>
            <a:off x="335360" y="5589240"/>
            <a:ext cx="11521280" cy="990600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Карфаген в течение 50 лет выплачивает римлянам 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тыс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таланов  (24 млн. рублей золотом).</a:t>
            </a:r>
          </a:p>
        </p:txBody>
      </p:sp>
      <p:sp>
        <p:nvSpPr>
          <p:cNvPr id="15" name="object 2"/>
          <p:cNvSpPr>
            <a:spLocks/>
          </p:cNvSpPr>
          <p:nvPr/>
        </p:nvSpPr>
        <p:spPr bwMode="auto">
          <a:xfrm>
            <a:off x="0" y="0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animBg="1" autoUpdateAnimBg="0"/>
      <p:bldP spid="26639" grpId="0" animBg="1" autoUpdateAnimBg="0"/>
      <p:bldP spid="26640" grpId="0" animBg="1" autoUpdateAnimBg="0"/>
      <p:bldP spid="26642" grpId="0" animBg="1" autoUpdateAnimBg="0"/>
      <p:bldP spid="26643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0" y="188640"/>
            <a:ext cx="10969549" cy="129614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окончания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Пунической войны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прошло                       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52 года. Римский сенат довольствовался былыми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победами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однако …</a:t>
            </a:r>
          </a:p>
        </p:txBody>
      </p:sp>
      <p:pic>
        <p:nvPicPr>
          <p:cNvPr id="27651" name="Picture 4" descr="22_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2361"/>
          <a:stretch>
            <a:fillRect/>
          </a:stretch>
        </p:blipFill>
        <p:spPr>
          <a:xfrm>
            <a:off x="767408" y="3501008"/>
            <a:ext cx="4032251" cy="2946400"/>
          </a:xfrm>
          <a:solidFill>
            <a:schemeClr val="tx1"/>
          </a:solidFill>
          <a:ln w="76200" cmpd="tri">
            <a:solidFill>
              <a:srgbClr val="C0C0C0"/>
            </a:solidFill>
          </a:ln>
        </p:spPr>
      </p:pic>
      <p:pic>
        <p:nvPicPr>
          <p:cNvPr id="27652" name="Picture 5" descr="22_12"/>
          <p:cNvPicPr>
            <a:picLocks noChangeAspect="1" noChangeArrowheads="1"/>
          </p:cNvPicPr>
          <p:nvPr/>
        </p:nvPicPr>
        <p:blipFill>
          <a:blip r:embed="rId2" cstate="print"/>
          <a:srcRect l="56563"/>
          <a:stretch>
            <a:fillRect/>
          </a:stretch>
        </p:blipFill>
        <p:spPr bwMode="auto">
          <a:xfrm>
            <a:off x="8472264" y="3284984"/>
            <a:ext cx="3067049" cy="3192463"/>
          </a:xfrm>
          <a:prstGeom prst="rect">
            <a:avLst/>
          </a:prstGeom>
          <a:noFill/>
          <a:ln w="76200" cmpd="tri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7344834" y="1700213"/>
            <a:ext cx="4561417" cy="864691"/>
          </a:xfrm>
          <a:prstGeom prst="wedgeRoundRectCallout">
            <a:avLst>
              <a:gd name="adj1" fmla="val -19977"/>
              <a:gd name="adj2" fmla="val 134546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 настаиваю: Карфаген должен быть разрушен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263352" y="1628800"/>
            <a:ext cx="6768752" cy="1008112"/>
          </a:xfrm>
          <a:prstGeom prst="wedgeRoundRectCallout">
            <a:avLst>
              <a:gd name="adj1" fmla="val -23421"/>
              <a:gd name="adj2" fmla="val 18841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 этой фразой заканчиваете все свои выступления! Сколько можно!</a:t>
            </a:r>
          </a:p>
        </p:txBody>
      </p:sp>
      <p:sp>
        <p:nvSpPr>
          <p:cNvPr id="54281" name="AutoShape 9"/>
          <p:cNvSpPr>
            <a:spLocks noChangeArrowheads="1"/>
          </p:cNvSpPr>
          <p:nvPr/>
        </p:nvSpPr>
        <p:spPr bwMode="auto">
          <a:xfrm>
            <a:off x="335360" y="1772816"/>
            <a:ext cx="6408712" cy="719138"/>
          </a:xfrm>
          <a:prstGeom prst="wedgeRoundRectCallout">
            <a:avLst>
              <a:gd name="adj1" fmla="val 8542"/>
              <a:gd name="adj2" fmla="val 197240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Карфаген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снова вооружается!</a:t>
            </a:r>
            <a:endParaRPr lang="ru-RU" sz="20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4282" name="WordArt 10"/>
          <p:cNvSpPr>
            <a:spLocks noChangeArrowheads="1" noChangeShapeType="1" noTextEdit="1"/>
          </p:cNvSpPr>
          <p:nvPr/>
        </p:nvSpPr>
        <p:spPr bwMode="auto">
          <a:xfrm>
            <a:off x="9192344" y="5877272"/>
            <a:ext cx="1996016" cy="2746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Марк </a:t>
            </a:r>
            <a:r>
              <a:rPr lang="ru-RU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Катон</a:t>
            </a:r>
            <a:endParaRPr lang="ru-RU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285" name="AutoShape 13"/>
          <p:cNvSpPr>
            <a:spLocks noChangeArrowheads="1"/>
          </p:cNvSpPr>
          <p:nvPr/>
        </p:nvSpPr>
        <p:spPr bwMode="auto">
          <a:xfrm>
            <a:off x="4871864" y="3284984"/>
            <a:ext cx="3359151" cy="1080120"/>
          </a:xfrm>
          <a:prstGeom prst="wedgeRectCallout">
            <a:avLst>
              <a:gd name="adj1" fmla="val -68843"/>
              <a:gd name="adj2" fmla="val 77255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Новой войны не избежать!</a:t>
            </a:r>
          </a:p>
        </p:txBody>
      </p:sp>
      <p:sp>
        <p:nvSpPr>
          <p:cNvPr id="54280" name="AutoShape 8"/>
          <p:cNvSpPr>
            <a:spLocks noChangeArrowheads="1"/>
          </p:cNvSpPr>
          <p:nvPr/>
        </p:nvSpPr>
        <p:spPr bwMode="auto">
          <a:xfrm>
            <a:off x="7320136" y="1700808"/>
            <a:ext cx="4561417" cy="1008707"/>
          </a:xfrm>
          <a:prstGeom prst="wedgeRoundRectCallout">
            <a:avLst>
              <a:gd name="adj1" fmla="val -115"/>
              <a:gd name="adj2" fmla="val 203326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Карфаген должен быть разрушен!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 animBg="1"/>
      <p:bldP spid="54279" grpId="0" animBg="1"/>
      <p:bldP spid="54279" grpId="1" animBg="1"/>
      <p:bldP spid="54281" grpId="0" animBg="1"/>
      <p:bldP spid="54282" grpId="0" animBg="1"/>
      <p:bldP spid="54285" grpId="0" animBg="1"/>
      <p:bldP spid="54280" grpId="0" animBg="1"/>
      <p:bldP spid="5428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980728"/>
            <a:ext cx="11678411" cy="302433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Испании войско, во главе с  Ганнибалом, совершает поход в Италию, перейдя через, казалось бы, непроходимые горы - Альпы, вторглось на территорию  Северной Италии и в битве при Каннах в 216 г. до н.э. разгромила армию римлян. В этом сражении погибло более 70 тысяч римских воинов.</a:t>
            </a:r>
          </a:p>
          <a:p>
            <a:pPr algn="ctr"/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0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lki.ru/Txt/Horizon/0809/Weapon/Main/c_al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7368" y="4149080"/>
            <a:ext cx="3048000" cy="2430016"/>
          </a:xfrm>
          <a:prstGeom prst="rect">
            <a:avLst/>
          </a:prstGeom>
          <a:noFill/>
          <a:ln/>
        </p:spPr>
      </p:pic>
      <p:pic>
        <p:nvPicPr>
          <p:cNvPr id="6" name="Picture 2050" descr="elef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5760" y="4149080"/>
            <a:ext cx="2448272" cy="2444602"/>
          </a:xfrm>
          <a:prstGeom prst="rect">
            <a:avLst/>
          </a:prstGeom>
          <a:noFill/>
        </p:spPr>
      </p:pic>
      <p:pic>
        <p:nvPicPr>
          <p:cNvPr id="7" name="Picture 2" descr="http://konan.3dn.ru/Rome/punicwar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88088" y="4149080"/>
            <a:ext cx="4968552" cy="2453929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551384" y="1124744"/>
            <a:ext cx="9120716" cy="2952750"/>
            <a:chOff x="340" y="-244"/>
            <a:chExt cx="4309" cy="2267"/>
          </a:xfrm>
        </p:grpSpPr>
        <p:pic>
          <p:nvPicPr>
            <p:cNvPr id="8241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18457" t="41475" r="43147" b="30122"/>
            <a:stretch>
              <a:fillRect/>
            </a:stretch>
          </p:blipFill>
          <p:spPr bwMode="auto">
            <a:xfrm>
              <a:off x="340" y="-244"/>
              <a:ext cx="4309" cy="2267"/>
            </a:xfrm>
            <a:prstGeom prst="rect">
              <a:avLst/>
            </a:prstGeom>
            <a:noFill/>
            <a:ln w="76200" cmpd="tri">
              <a:solidFill>
                <a:srgbClr val="C0C0C0"/>
              </a:solidFill>
              <a:miter lim="800000"/>
              <a:headEnd/>
              <a:tailEnd/>
            </a:ln>
          </p:spPr>
        </p:pic>
        <p:graphicFrame>
          <p:nvGraphicFramePr>
            <p:cNvPr id="8194" name="Object 59"/>
            <p:cNvGraphicFramePr>
              <a:graphicFrameLocks noChangeAspect="1"/>
            </p:cNvGraphicFramePr>
            <p:nvPr/>
          </p:nvGraphicFramePr>
          <p:xfrm>
            <a:off x="340" y="-244"/>
            <a:ext cx="4255" cy="1434"/>
          </p:xfrm>
          <a:graphic>
            <a:graphicData uri="http://schemas.openxmlformats.org/presentationml/2006/ole">
              <p:oleObj spid="_x0000_s1026" name="PHOTO-PAINT" r:id="rId4" imgW="6755556" imgH="2514286" progId="">
                <p:embed/>
              </p:oleObj>
            </a:graphicData>
          </a:graphic>
        </p:graphicFrame>
      </p:grp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343472" y="1124744"/>
            <a:ext cx="748876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ru-RU" sz="3200" b="1" dirty="0">
                <a:solidFill>
                  <a:schemeClr val="tx2"/>
                </a:solidFill>
                <a:latin typeface="Tahoma" pitchFamily="34" charset="0"/>
                <a:cs typeface="+mn-cs"/>
              </a:rPr>
              <a:t>Битва при Каннах   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95400" y="1196752"/>
            <a:ext cx="3360372" cy="1583829"/>
            <a:chOff x="1202" y="2024"/>
            <a:chExt cx="1542" cy="885"/>
          </a:xfrm>
        </p:grpSpPr>
        <p:sp>
          <p:nvSpPr>
            <p:cNvPr id="8231" name="Rectangle 12"/>
            <p:cNvSpPr>
              <a:spLocks noChangeArrowheads="1"/>
            </p:cNvSpPr>
            <p:nvPr/>
          </p:nvSpPr>
          <p:spPr bwMode="auto">
            <a:xfrm>
              <a:off x="1927" y="2296"/>
              <a:ext cx="817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000" b="1" dirty="0"/>
                <a:t>Лагерь </a:t>
              </a:r>
            </a:p>
            <a:p>
              <a:pPr algn="ctr"/>
              <a:r>
                <a:rPr lang="ru-RU" sz="2000" b="1" dirty="0"/>
                <a:t>римлян</a:t>
              </a:r>
            </a:p>
          </p:txBody>
        </p:sp>
        <p:pic>
          <p:nvPicPr>
            <p:cNvPr id="8232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 l="78050" t="46994" r="18457" b="50095"/>
            <a:stretch>
              <a:fillRect/>
            </a:stretch>
          </p:blipFill>
          <p:spPr bwMode="auto">
            <a:xfrm>
              <a:off x="1248" y="2540"/>
              <a:ext cx="590" cy="369"/>
            </a:xfrm>
            <a:prstGeom prst="rect">
              <a:avLst/>
            </a:prstGeom>
            <a:noFill/>
            <a:ln w="76200" cmpd="tri">
              <a:noFill/>
              <a:miter lim="800000"/>
              <a:headEnd/>
              <a:tailEnd/>
            </a:ln>
          </p:spPr>
        </p:pic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202" y="2024"/>
              <a:ext cx="318" cy="272"/>
              <a:chOff x="1247" y="2024"/>
              <a:chExt cx="318" cy="272"/>
            </a:xfrm>
          </p:grpSpPr>
          <p:sp>
            <p:nvSpPr>
              <p:cNvPr id="8238" name="Line 15"/>
              <p:cNvSpPr>
                <a:spLocks noChangeShapeType="1"/>
              </p:cNvSpPr>
              <p:nvPr/>
            </p:nvSpPr>
            <p:spPr bwMode="auto">
              <a:xfrm flipH="1">
                <a:off x="1292" y="2069"/>
                <a:ext cx="273" cy="227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39" name="Line 16"/>
              <p:cNvSpPr>
                <a:spLocks noChangeShapeType="1"/>
              </p:cNvSpPr>
              <p:nvPr/>
            </p:nvSpPr>
            <p:spPr bwMode="auto">
              <a:xfrm flipH="1">
                <a:off x="1247" y="2024"/>
                <a:ext cx="273" cy="227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40" name="Line 17"/>
              <p:cNvSpPr>
                <a:spLocks noChangeShapeType="1"/>
              </p:cNvSpPr>
              <p:nvPr/>
            </p:nvSpPr>
            <p:spPr bwMode="auto">
              <a:xfrm flipH="1">
                <a:off x="1247" y="2069"/>
                <a:ext cx="273" cy="227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338" y="2069"/>
              <a:ext cx="318" cy="272"/>
              <a:chOff x="1247" y="2024"/>
              <a:chExt cx="318" cy="272"/>
            </a:xfrm>
          </p:grpSpPr>
          <p:sp>
            <p:nvSpPr>
              <p:cNvPr id="8235" name="Line 19"/>
              <p:cNvSpPr>
                <a:spLocks noChangeShapeType="1"/>
              </p:cNvSpPr>
              <p:nvPr/>
            </p:nvSpPr>
            <p:spPr bwMode="auto">
              <a:xfrm flipH="1">
                <a:off x="1292" y="2069"/>
                <a:ext cx="273" cy="227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36" name="Line 20"/>
              <p:cNvSpPr>
                <a:spLocks noChangeShapeType="1"/>
              </p:cNvSpPr>
              <p:nvPr/>
            </p:nvSpPr>
            <p:spPr bwMode="auto">
              <a:xfrm flipH="1">
                <a:off x="1247" y="2024"/>
                <a:ext cx="273" cy="227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37" name="Line 21"/>
              <p:cNvSpPr>
                <a:spLocks noChangeShapeType="1"/>
              </p:cNvSpPr>
              <p:nvPr/>
            </p:nvSpPr>
            <p:spPr bwMode="auto">
              <a:xfrm flipH="1">
                <a:off x="1247" y="2069"/>
                <a:ext cx="273" cy="227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7056967" y="1052513"/>
            <a:ext cx="2302933" cy="1509712"/>
            <a:chOff x="3470" y="1979"/>
            <a:chExt cx="1088" cy="951"/>
          </a:xfrm>
        </p:grpSpPr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3470" y="2341"/>
              <a:ext cx="727" cy="589"/>
              <a:chOff x="2562" y="2478"/>
              <a:chExt cx="1044" cy="589"/>
            </a:xfrm>
          </p:grpSpPr>
          <p:sp>
            <p:nvSpPr>
              <p:cNvPr id="8229" name="Rectangle 38"/>
              <p:cNvSpPr>
                <a:spLocks noChangeArrowheads="1"/>
              </p:cNvSpPr>
              <p:nvPr/>
            </p:nvSpPr>
            <p:spPr bwMode="auto">
              <a:xfrm flipH="1">
                <a:off x="2562" y="2478"/>
                <a:ext cx="1043" cy="363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</a:pPr>
                <a:r>
                  <a:rPr lang="ru-RU" sz="2000" b="1">
                    <a:solidFill>
                      <a:srgbClr val="5C0000"/>
                    </a:solidFill>
                  </a:rPr>
                  <a:t>Лагерь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2000" b="1">
                    <a:solidFill>
                      <a:srgbClr val="5C0000"/>
                    </a:solidFill>
                  </a:rPr>
                  <a:t>пунов</a:t>
                </a:r>
              </a:p>
            </p:txBody>
          </p:sp>
          <p:sp>
            <p:nvSpPr>
              <p:cNvPr id="8230" name="Line 39"/>
              <p:cNvSpPr>
                <a:spLocks noChangeShapeType="1"/>
              </p:cNvSpPr>
              <p:nvPr/>
            </p:nvSpPr>
            <p:spPr bwMode="auto">
              <a:xfrm>
                <a:off x="3606" y="2659"/>
                <a:ext cx="0" cy="408"/>
              </a:xfrm>
              <a:prstGeom prst="line">
                <a:avLst/>
              </a:prstGeom>
              <a:noFill/>
              <a:ln w="76200" cmpd="tri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4241" y="1979"/>
              <a:ext cx="317" cy="317"/>
              <a:chOff x="4332" y="1933"/>
              <a:chExt cx="271" cy="273"/>
            </a:xfrm>
          </p:grpSpPr>
          <p:sp>
            <p:nvSpPr>
              <p:cNvPr id="8225" name="Line 41"/>
              <p:cNvSpPr>
                <a:spLocks noChangeShapeType="1"/>
              </p:cNvSpPr>
              <p:nvPr/>
            </p:nvSpPr>
            <p:spPr bwMode="auto">
              <a:xfrm>
                <a:off x="4332" y="1979"/>
                <a:ext cx="226" cy="227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9" name="Group 42"/>
              <p:cNvGrpSpPr>
                <a:grpSpLocks/>
              </p:cNvGrpSpPr>
              <p:nvPr/>
            </p:nvGrpSpPr>
            <p:grpSpPr bwMode="auto">
              <a:xfrm>
                <a:off x="4377" y="1933"/>
                <a:ext cx="226" cy="272"/>
                <a:chOff x="4332" y="1979"/>
                <a:chExt cx="226" cy="272"/>
              </a:xfrm>
            </p:grpSpPr>
            <p:sp>
              <p:nvSpPr>
                <p:cNvPr id="8227" name="Line 43"/>
                <p:cNvSpPr>
                  <a:spLocks noChangeShapeType="1"/>
                </p:cNvSpPr>
                <p:nvPr/>
              </p:nvSpPr>
              <p:spPr bwMode="auto">
                <a:xfrm>
                  <a:off x="4332" y="2024"/>
                  <a:ext cx="226" cy="227"/>
                </a:xfrm>
                <a:prstGeom prst="line">
                  <a:avLst/>
                </a:prstGeom>
                <a:noFill/>
                <a:ln w="762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28" name="Line 44"/>
                <p:cNvSpPr>
                  <a:spLocks noChangeShapeType="1"/>
                </p:cNvSpPr>
                <p:nvPr/>
              </p:nvSpPr>
              <p:spPr bwMode="auto">
                <a:xfrm>
                  <a:off x="4332" y="1979"/>
                  <a:ext cx="225" cy="226"/>
                </a:xfrm>
                <a:prstGeom prst="line">
                  <a:avLst/>
                </a:prstGeom>
                <a:noFill/>
                <a:ln w="762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0" name="Group 54"/>
          <p:cNvGrpSpPr>
            <a:grpSpLocks/>
          </p:cNvGrpSpPr>
          <p:nvPr/>
        </p:nvGrpSpPr>
        <p:grpSpPr bwMode="auto">
          <a:xfrm>
            <a:off x="9169400" y="1484784"/>
            <a:ext cx="3022600" cy="1773238"/>
            <a:chOff x="4332" y="-244"/>
            <a:chExt cx="1428" cy="1117"/>
          </a:xfrm>
        </p:grpSpPr>
        <p:pic>
          <p:nvPicPr>
            <p:cNvPr id="8221" name="Picture 53" descr="BADGE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32" y="-244"/>
              <a:ext cx="1428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2" name="Text Box 52"/>
            <p:cNvSpPr txBox="1">
              <a:spLocks noChangeArrowheads="1"/>
            </p:cNvSpPr>
            <p:nvPr/>
          </p:nvSpPr>
          <p:spPr bwMode="auto">
            <a:xfrm>
              <a:off x="4558" y="11"/>
              <a:ext cx="976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sz="3200" dirty="0" smtClean="0">
                  <a:solidFill>
                    <a:srgbClr val="121413"/>
                  </a:solidFill>
                  <a:latin typeface="Arial Black" pitchFamily="34" charset="0"/>
                </a:rPr>
                <a:t>216 г</a:t>
              </a:r>
              <a:r>
                <a:rPr lang="ru-RU" sz="3200" dirty="0">
                  <a:solidFill>
                    <a:srgbClr val="121413"/>
                  </a:solidFill>
                  <a:latin typeface="Arial Black" pitchFamily="34" charset="0"/>
                </a:rPr>
                <a:t>.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</a:pPr>
              <a:r>
                <a:rPr lang="ru-RU" sz="3200" dirty="0">
                  <a:solidFill>
                    <a:srgbClr val="121413"/>
                  </a:solidFill>
                  <a:latin typeface="Arial Black" pitchFamily="34" charset="0"/>
                </a:rPr>
                <a:t> до.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</a:pPr>
              <a:r>
                <a:rPr lang="ru-RU" sz="3200" dirty="0" smtClean="0">
                  <a:solidFill>
                    <a:srgbClr val="121413"/>
                  </a:solidFill>
                  <a:latin typeface="Arial Black" pitchFamily="34" charset="0"/>
                </a:rPr>
                <a:t> н. э</a:t>
              </a:r>
              <a:r>
                <a:rPr lang="ru-RU" sz="3200" dirty="0">
                  <a:solidFill>
                    <a:srgbClr val="121413"/>
                  </a:solidFill>
                  <a:latin typeface="Tahoma" pitchFamily="34" charset="0"/>
                </a:rPr>
                <a:t>.</a:t>
              </a:r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6528048" y="3933056"/>
            <a:ext cx="3168649" cy="1222375"/>
            <a:chOff x="3878" y="2387"/>
            <a:chExt cx="1497" cy="770"/>
          </a:xfrm>
        </p:grpSpPr>
        <p:sp>
          <p:nvSpPr>
            <p:cNvPr id="8217" name="Rectangle 65"/>
            <p:cNvSpPr>
              <a:spLocks noChangeArrowheads="1"/>
            </p:cNvSpPr>
            <p:nvPr/>
          </p:nvSpPr>
          <p:spPr bwMode="auto">
            <a:xfrm>
              <a:off x="3878" y="2387"/>
              <a:ext cx="1361" cy="770"/>
            </a:xfrm>
            <a:prstGeom prst="rect">
              <a:avLst/>
            </a:prstGeom>
            <a:solidFill>
              <a:srgbClr val="DD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b="1">
                <a:solidFill>
                  <a:srgbClr val="121413"/>
                </a:solidFill>
                <a:latin typeface="Tahoma" pitchFamily="34" charset="0"/>
              </a:endParaRPr>
            </a:p>
          </p:txBody>
        </p:sp>
        <p:pic>
          <p:nvPicPr>
            <p:cNvPr id="8218" name="Picture 66" descr="карфаг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4059" y="2432"/>
              <a:ext cx="250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9" name="Text Box 67"/>
            <p:cNvSpPr txBox="1">
              <a:spLocks noChangeArrowheads="1"/>
            </p:cNvSpPr>
            <p:nvPr/>
          </p:nvSpPr>
          <p:spPr bwMode="auto">
            <a:xfrm>
              <a:off x="4286" y="2795"/>
              <a:ext cx="108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5C0000"/>
                  </a:solidFill>
                  <a:latin typeface="Arial" pitchFamily="34" charset="0"/>
                  <a:cs typeface="Arial" pitchFamily="34" charset="0"/>
                </a:rPr>
                <a:t>пехота</a:t>
              </a:r>
              <a:endParaRPr lang="ru-RU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20" name="Rectangle 68"/>
            <p:cNvSpPr>
              <a:spLocks noChangeArrowheads="1"/>
            </p:cNvSpPr>
            <p:nvPr/>
          </p:nvSpPr>
          <p:spPr bwMode="auto">
            <a:xfrm>
              <a:off x="4558" y="2523"/>
              <a:ext cx="6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121413"/>
                  </a:solidFill>
                  <a:latin typeface="Arial" pitchFamily="34" charset="0"/>
                  <a:cs typeface="Arial" pitchFamily="34" charset="0"/>
                </a:rPr>
                <a:t>40.000</a:t>
              </a:r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8976320" y="5229200"/>
            <a:ext cx="2976033" cy="1223962"/>
            <a:chOff x="3878" y="1435"/>
            <a:chExt cx="1406" cy="771"/>
          </a:xfrm>
        </p:grpSpPr>
        <p:sp>
          <p:nvSpPr>
            <p:cNvPr id="8213" name="Rectangle 70"/>
            <p:cNvSpPr>
              <a:spLocks noChangeArrowheads="1"/>
            </p:cNvSpPr>
            <p:nvPr/>
          </p:nvSpPr>
          <p:spPr bwMode="auto">
            <a:xfrm>
              <a:off x="3878" y="1435"/>
              <a:ext cx="1361" cy="771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b="1">
                <a:solidFill>
                  <a:srgbClr val="121413"/>
                </a:solidFill>
                <a:latin typeface="Tahoma" pitchFamily="34" charset="0"/>
              </a:endParaRPr>
            </a:p>
          </p:txBody>
        </p:sp>
        <p:pic>
          <p:nvPicPr>
            <p:cNvPr id="8214" name="Picture 71" descr="карф конн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3878" y="1480"/>
              <a:ext cx="765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5" name="Text Box 72"/>
            <p:cNvSpPr txBox="1">
              <a:spLocks noChangeArrowheads="1"/>
            </p:cNvSpPr>
            <p:nvPr/>
          </p:nvSpPr>
          <p:spPr bwMode="auto">
            <a:xfrm>
              <a:off x="4422" y="1843"/>
              <a:ext cx="86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b="1" dirty="0">
                  <a:solidFill>
                    <a:srgbClr val="5C0000"/>
                  </a:solidFill>
                  <a:latin typeface="Arial" pitchFamily="34" charset="0"/>
                  <a:cs typeface="Arial" pitchFamily="34" charset="0"/>
                </a:rPr>
                <a:t>конница</a:t>
              </a:r>
            </a:p>
          </p:txBody>
        </p:sp>
        <p:sp>
          <p:nvSpPr>
            <p:cNvPr id="8216" name="Rectangle 73"/>
            <p:cNvSpPr>
              <a:spLocks noChangeArrowheads="1"/>
            </p:cNvSpPr>
            <p:nvPr/>
          </p:nvSpPr>
          <p:spPr bwMode="auto">
            <a:xfrm>
              <a:off x="4468" y="1526"/>
              <a:ext cx="6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121413"/>
                  </a:solidFill>
                  <a:latin typeface="Arial" pitchFamily="34" charset="0"/>
                  <a:cs typeface="Arial" pitchFamily="34" charset="0"/>
                </a:rPr>
                <a:t>10.000</a:t>
              </a:r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3071664" y="3933058"/>
            <a:ext cx="2688167" cy="1243013"/>
            <a:chOff x="3198" y="2840"/>
            <a:chExt cx="1270" cy="783"/>
          </a:xfrm>
        </p:grpSpPr>
        <p:sp>
          <p:nvSpPr>
            <p:cNvPr id="8209" name="Rectangle 75"/>
            <p:cNvSpPr>
              <a:spLocks noChangeArrowheads="1"/>
            </p:cNvSpPr>
            <p:nvPr/>
          </p:nvSpPr>
          <p:spPr bwMode="auto">
            <a:xfrm>
              <a:off x="3198" y="2840"/>
              <a:ext cx="1270" cy="77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4" name="Group 76"/>
            <p:cNvGrpSpPr>
              <a:grpSpLocks/>
            </p:cNvGrpSpPr>
            <p:nvPr/>
          </p:nvGrpSpPr>
          <p:grpSpPr bwMode="auto">
            <a:xfrm>
              <a:off x="3243" y="2840"/>
              <a:ext cx="1051" cy="783"/>
              <a:chOff x="2925" y="2840"/>
              <a:chExt cx="1051" cy="783"/>
            </a:xfrm>
          </p:grpSpPr>
          <p:sp>
            <p:nvSpPr>
              <p:cNvPr id="8211" name="Text Box 77"/>
              <p:cNvSpPr txBox="1">
                <a:spLocks noChangeArrowheads="1"/>
              </p:cNvSpPr>
              <p:nvPr/>
            </p:nvSpPr>
            <p:spPr bwMode="auto">
              <a:xfrm>
                <a:off x="2925" y="2886"/>
                <a:ext cx="862" cy="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2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80 000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ru-RU" sz="28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пехота</a:t>
                </a:r>
              </a:p>
            </p:txBody>
          </p:sp>
          <p:pic>
            <p:nvPicPr>
              <p:cNvPr id="8212" name="Picture 78" descr="img060102-03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696" y="2840"/>
                <a:ext cx="280" cy="6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5" name="Group 79"/>
          <p:cNvGrpSpPr>
            <a:grpSpLocks/>
          </p:cNvGrpSpPr>
          <p:nvPr/>
        </p:nvGrpSpPr>
        <p:grpSpPr bwMode="auto">
          <a:xfrm>
            <a:off x="623392" y="5301209"/>
            <a:ext cx="2688167" cy="1312863"/>
            <a:chOff x="3651" y="1752"/>
            <a:chExt cx="1338" cy="827"/>
          </a:xfrm>
        </p:grpSpPr>
        <p:sp>
          <p:nvSpPr>
            <p:cNvPr id="8206" name="Rectangle 80"/>
            <p:cNvSpPr>
              <a:spLocks noChangeArrowheads="1"/>
            </p:cNvSpPr>
            <p:nvPr/>
          </p:nvSpPr>
          <p:spPr bwMode="auto">
            <a:xfrm>
              <a:off x="3651" y="1752"/>
              <a:ext cx="1338" cy="77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8207" name="Picture 81" descr="рим кон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4422" y="1797"/>
              <a:ext cx="485" cy="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8" name="Text Box 82"/>
            <p:cNvSpPr txBox="1">
              <a:spLocks noChangeArrowheads="1"/>
            </p:cNvSpPr>
            <p:nvPr/>
          </p:nvSpPr>
          <p:spPr bwMode="auto">
            <a:xfrm>
              <a:off x="3696" y="1842"/>
              <a:ext cx="953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6 000</a:t>
              </a:r>
            </a:p>
            <a:p>
              <a:pPr algn="ctr">
                <a:spcBef>
                  <a:spcPct val="50000"/>
                </a:spcBef>
              </a:pP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конница</a:t>
              </a:r>
            </a:p>
          </p:txBody>
        </p:sp>
      </p:grpSp>
      <p:sp>
        <p:nvSpPr>
          <p:cNvPr id="8205" name="Text Box 84"/>
          <p:cNvSpPr txBox="1">
            <a:spLocks noChangeArrowheads="1"/>
          </p:cNvSpPr>
          <p:nvPr/>
        </p:nvSpPr>
        <p:spPr bwMode="auto">
          <a:xfrm rot="-329016">
            <a:off x="4164695" y="2300305"/>
            <a:ext cx="201506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 err="1">
                <a:solidFill>
                  <a:srgbClr val="003399"/>
                </a:solidFill>
              </a:rPr>
              <a:t>р.Ауфид</a:t>
            </a:r>
            <a:endParaRPr lang="ru-RU" b="1" i="1" dirty="0">
              <a:solidFill>
                <a:srgbClr val="003399"/>
              </a:solidFill>
            </a:endParaRPr>
          </a:p>
        </p:txBody>
      </p:sp>
      <p:sp>
        <p:nvSpPr>
          <p:cNvPr id="49" name="object 2"/>
          <p:cNvSpPr>
            <a:spLocks/>
          </p:cNvSpPr>
          <p:nvPr/>
        </p:nvSpPr>
        <p:spPr bwMode="auto">
          <a:xfrm>
            <a:off x="0" y="0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79376" y="908720"/>
            <a:ext cx="11305256" cy="23762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 поражения римляне стали избегать крупных сражений. Но и Ганнибал оказался в трудном положении, так как жители Италии перестали поддерживать его, потому что наёмные войска Карфагена грабили страну.</a:t>
            </a:r>
          </a:p>
          <a:p>
            <a:endParaRPr lang="ru-RU" dirty="0"/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0" y="0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s://i1.wp.com/4knigaman.ru/wp-content/uploads/2018/03/%D0%97%D0%B0%D1%89%D0%B8%D1%82%D0%B0-%D0%9A%D0%B0%D1%80%D1%84%D0%B0%D0%B3%D0%B5%D0%BD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848" y="3645024"/>
            <a:ext cx="3113127" cy="2880320"/>
          </a:xfrm>
          <a:prstGeom prst="rect">
            <a:avLst/>
          </a:prstGeom>
          <a:noFill/>
        </p:spPr>
      </p:pic>
      <p:pic>
        <p:nvPicPr>
          <p:cNvPr id="11268" name="Picture 4" descr="https://i.pinimg.com/originals/63/10/eb/6310eb2ef5886755e2332292d71140e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3645024"/>
            <a:ext cx="3922728" cy="2788653"/>
          </a:xfrm>
          <a:prstGeom prst="rect">
            <a:avLst/>
          </a:prstGeom>
          <a:noFill/>
        </p:spPr>
      </p:pic>
      <p:pic>
        <p:nvPicPr>
          <p:cNvPr id="11270" name="Picture 6" descr="http://history-doc.ru/wp-content/uploads/2019/08/2-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8248" y="3573016"/>
            <a:ext cx="3506507" cy="2949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 cstate="print"/>
          <a:srcRect l="18457" t="29535" r="43147" b="42050"/>
          <a:stretch>
            <a:fillRect/>
          </a:stretch>
        </p:blipFill>
        <p:spPr bwMode="auto">
          <a:xfrm>
            <a:off x="814918" y="620712"/>
            <a:ext cx="10079567" cy="5328567"/>
          </a:xfrm>
          <a:prstGeom prst="rect">
            <a:avLst/>
          </a:prstGeom>
          <a:noFill/>
          <a:ln w="76200" cmpd="tri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2887133" y="1128713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b="1" i="1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871134" y="692151"/>
            <a:ext cx="748876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Битва при Каннах   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8879417" y="0"/>
            <a:ext cx="3022600" cy="1773238"/>
            <a:chOff x="4332" y="-244"/>
            <a:chExt cx="1428" cy="1117"/>
          </a:xfrm>
        </p:grpSpPr>
        <p:pic>
          <p:nvPicPr>
            <p:cNvPr id="24613" name="Picture 33" descr="BADGE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32" y="-244"/>
              <a:ext cx="1428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14" name="Text Box 34"/>
            <p:cNvSpPr txBox="1">
              <a:spLocks noChangeArrowheads="1"/>
            </p:cNvSpPr>
            <p:nvPr/>
          </p:nvSpPr>
          <p:spPr bwMode="auto">
            <a:xfrm>
              <a:off x="4558" y="11"/>
              <a:ext cx="976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sz="3200">
                  <a:solidFill>
                    <a:srgbClr val="121413"/>
                  </a:solidFill>
                  <a:latin typeface="Arial Black" pitchFamily="34" charset="0"/>
                </a:rPr>
                <a:t>216г.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</a:pPr>
              <a:r>
                <a:rPr lang="ru-RU" sz="3200">
                  <a:solidFill>
                    <a:srgbClr val="121413"/>
                  </a:solidFill>
                  <a:latin typeface="Arial Black" pitchFamily="34" charset="0"/>
                </a:rPr>
                <a:t> до.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</a:pPr>
              <a:r>
                <a:rPr lang="ru-RU" sz="3200">
                  <a:solidFill>
                    <a:srgbClr val="121413"/>
                  </a:solidFill>
                  <a:latin typeface="Arial Black" pitchFamily="34" charset="0"/>
                </a:rPr>
                <a:t>н.э</a:t>
              </a:r>
              <a:r>
                <a:rPr lang="ru-RU" sz="3200">
                  <a:solidFill>
                    <a:srgbClr val="121413"/>
                  </a:solidFill>
                  <a:latin typeface="Tahoma" pitchFamily="34" charset="0"/>
                </a:rPr>
                <a:t>.</a:t>
              </a: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8879417" y="0"/>
            <a:ext cx="3022600" cy="1773238"/>
            <a:chOff x="4332" y="-244"/>
            <a:chExt cx="1428" cy="1117"/>
          </a:xfrm>
        </p:grpSpPr>
        <p:pic>
          <p:nvPicPr>
            <p:cNvPr id="24611" name="Picture 37" descr="BADGE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32" y="-244"/>
              <a:ext cx="1428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12" name="Text Box 38"/>
            <p:cNvSpPr txBox="1">
              <a:spLocks noChangeArrowheads="1"/>
            </p:cNvSpPr>
            <p:nvPr/>
          </p:nvSpPr>
          <p:spPr bwMode="auto">
            <a:xfrm>
              <a:off x="4558" y="11"/>
              <a:ext cx="976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sz="3200" dirty="0">
                  <a:solidFill>
                    <a:srgbClr val="121413"/>
                  </a:solidFill>
                  <a:latin typeface="Arial Black" pitchFamily="34" charset="0"/>
                </a:rPr>
                <a:t>216г.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</a:pPr>
              <a:r>
                <a:rPr lang="ru-RU" sz="3200" dirty="0">
                  <a:solidFill>
                    <a:srgbClr val="121413"/>
                  </a:solidFill>
                  <a:latin typeface="Arial Black" pitchFamily="34" charset="0"/>
                </a:rPr>
                <a:t> до.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</a:pPr>
              <a:r>
                <a:rPr lang="ru-RU" sz="3200" dirty="0">
                  <a:solidFill>
                    <a:srgbClr val="121413"/>
                  </a:solidFill>
                  <a:latin typeface="Arial Black" pitchFamily="34" charset="0"/>
                </a:rPr>
                <a:t>н.э</a:t>
              </a:r>
              <a:r>
                <a:rPr lang="ru-RU" sz="3200" dirty="0">
                  <a:solidFill>
                    <a:srgbClr val="121413"/>
                  </a:solidFill>
                  <a:latin typeface="Tahoma" pitchFamily="34" charset="0"/>
                </a:rPr>
                <a:t>.</a:t>
              </a:r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3119967" y="2492376"/>
            <a:ext cx="7283451" cy="2471738"/>
            <a:chOff x="1429" y="1752"/>
            <a:chExt cx="3441" cy="1557"/>
          </a:xfrm>
        </p:grpSpPr>
        <p:grpSp>
          <p:nvGrpSpPr>
            <p:cNvPr id="5" name="Group 49"/>
            <p:cNvGrpSpPr>
              <a:grpSpLocks/>
            </p:cNvGrpSpPr>
            <p:nvPr/>
          </p:nvGrpSpPr>
          <p:grpSpPr bwMode="auto">
            <a:xfrm>
              <a:off x="2971" y="1933"/>
              <a:ext cx="862" cy="850"/>
              <a:chOff x="2925" y="1752"/>
              <a:chExt cx="862" cy="850"/>
            </a:xfrm>
          </p:grpSpPr>
          <p:sp>
            <p:nvSpPr>
              <p:cNvPr id="59423" name="Text Box 31"/>
              <p:cNvSpPr txBox="1">
                <a:spLocks noChangeArrowheads="1"/>
              </p:cNvSpPr>
              <p:nvPr/>
            </p:nvSpPr>
            <p:spPr bwMode="auto">
              <a:xfrm rot="20643277">
                <a:off x="2925" y="2311"/>
                <a:ext cx="86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2400" b="1" dirty="0">
                    <a:latin typeface="Arial" pitchFamily="34" charset="0"/>
                    <a:cs typeface="Arial" pitchFamily="34" charset="0"/>
                  </a:rPr>
                  <a:t>пехота</a:t>
                </a:r>
              </a:p>
            </p:txBody>
          </p:sp>
          <p:pic>
            <p:nvPicPr>
              <p:cNvPr id="24610" name="Picture 39" descr="карфаг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3016" y="1752"/>
                <a:ext cx="250" cy="6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1"/>
            <p:cNvGrpSpPr>
              <a:grpSpLocks/>
            </p:cNvGrpSpPr>
            <p:nvPr/>
          </p:nvGrpSpPr>
          <p:grpSpPr bwMode="auto">
            <a:xfrm>
              <a:off x="1429" y="2341"/>
              <a:ext cx="1099" cy="968"/>
              <a:chOff x="1383" y="2160"/>
              <a:chExt cx="1099" cy="968"/>
            </a:xfrm>
          </p:grpSpPr>
          <p:sp>
            <p:nvSpPr>
              <p:cNvPr id="59418" name="Text Box 26"/>
              <p:cNvSpPr txBox="1">
                <a:spLocks noChangeArrowheads="1"/>
              </p:cNvSpPr>
              <p:nvPr/>
            </p:nvSpPr>
            <p:spPr bwMode="auto">
              <a:xfrm rot="21095883">
                <a:off x="1575" y="2837"/>
                <a:ext cx="9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ru-RU" sz="2400" b="1" dirty="0">
                    <a:latin typeface="Arial" pitchFamily="34" charset="0"/>
                    <a:cs typeface="Arial" pitchFamily="34" charset="0"/>
                  </a:rPr>
                  <a:t>конница</a:t>
                </a:r>
              </a:p>
            </p:txBody>
          </p:sp>
          <p:pic>
            <p:nvPicPr>
              <p:cNvPr id="24608" name="Picture 40" descr="карф конн9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1383" y="2160"/>
                <a:ext cx="765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48"/>
            <p:cNvGrpSpPr>
              <a:grpSpLocks/>
            </p:cNvGrpSpPr>
            <p:nvPr/>
          </p:nvGrpSpPr>
          <p:grpSpPr bwMode="auto">
            <a:xfrm>
              <a:off x="3969" y="1752"/>
              <a:ext cx="901" cy="896"/>
              <a:chOff x="3969" y="1752"/>
              <a:chExt cx="901" cy="896"/>
            </a:xfrm>
          </p:grpSpPr>
          <p:sp>
            <p:nvSpPr>
              <p:cNvPr id="59419" name="Text Box 27"/>
              <p:cNvSpPr txBox="1">
                <a:spLocks noChangeArrowheads="1"/>
              </p:cNvSpPr>
              <p:nvPr/>
            </p:nvSpPr>
            <p:spPr bwMode="auto">
              <a:xfrm rot="20494064">
                <a:off x="3969" y="2357"/>
                <a:ext cx="86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ru-RU" sz="2400" b="1" dirty="0">
                    <a:latin typeface="Arial" pitchFamily="34" charset="0"/>
                    <a:cs typeface="Arial" pitchFamily="34" charset="0"/>
                  </a:rPr>
                  <a:t>конница</a:t>
                </a:r>
              </a:p>
            </p:txBody>
          </p:sp>
          <p:pic>
            <p:nvPicPr>
              <p:cNvPr id="24606" name="Picture 44" descr="карф конн9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flipH="1">
                <a:off x="4105" y="1752"/>
                <a:ext cx="765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4585" name="Text Box 55"/>
          <p:cNvSpPr txBox="1">
            <a:spLocks noChangeArrowheads="1"/>
          </p:cNvSpPr>
          <p:nvPr/>
        </p:nvSpPr>
        <p:spPr bwMode="auto">
          <a:xfrm>
            <a:off x="2351618" y="1412875"/>
            <a:ext cx="739351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chemeClr val="bg1"/>
                </a:solidFill>
                <a:latin typeface="Tahoma" pitchFamily="34" charset="0"/>
              </a:rPr>
              <a:t>Адриатическое море</a:t>
            </a:r>
          </a:p>
        </p:txBody>
      </p:sp>
      <p:sp>
        <p:nvSpPr>
          <p:cNvPr id="24586" name="Text Box 56"/>
          <p:cNvSpPr txBox="1">
            <a:spLocks noChangeArrowheads="1"/>
          </p:cNvSpPr>
          <p:nvPr/>
        </p:nvSpPr>
        <p:spPr bwMode="auto">
          <a:xfrm rot="1368582">
            <a:off x="1606051" y="5060358"/>
            <a:ext cx="2191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р.Ауфид</a:t>
            </a:r>
            <a:endParaRPr lang="ru-RU" sz="28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34434" y="476250"/>
            <a:ext cx="9038167" cy="3241675"/>
            <a:chOff x="204" y="119"/>
            <a:chExt cx="4270" cy="2042"/>
          </a:xfrm>
        </p:grpSpPr>
        <p:grpSp>
          <p:nvGrpSpPr>
            <p:cNvPr id="9" name="Group 54"/>
            <p:cNvGrpSpPr>
              <a:grpSpLocks/>
            </p:cNvGrpSpPr>
            <p:nvPr/>
          </p:nvGrpSpPr>
          <p:grpSpPr bwMode="auto">
            <a:xfrm>
              <a:off x="927" y="1162"/>
              <a:ext cx="3547" cy="999"/>
              <a:chOff x="746" y="1344"/>
              <a:chExt cx="3547" cy="999"/>
            </a:xfrm>
          </p:grpSpPr>
          <p:grpSp>
            <p:nvGrpSpPr>
              <p:cNvPr id="10" name="Group 46"/>
              <p:cNvGrpSpPr>
                <a:grpSpLocks/>
              </p:cNvGrpSpPr>
              <p:nvPr/>
            </p:nvGrpSpPr>
            <p:grpSpPr bwMode="auto">
              <a:xfrm>
                <a:off x="3107" y="1389"/>
                <a:ext cx="1186" cy="637"/>
                <a:chOff x="3107" y="1162"/>
                <a:chExt cx="1186" cy="637"/>
              </a:xfrm>
            </p:grpSpPr>
            <p:sp>
              <p:nvSpPr>
                <p:cNvPr id="59421" name="Text Box 29"/>
                <p:cNvSpPr txBox="1">
                  <a:spLocks noChangeArrowheads="1"/>
                </p:cNvSpPr>
                <p:nvPr/>
              </p:nvSpPr>
              <p:spPr bwMode="auto">
                <a:xfrm rot="21177446">
                  <a:off x="3107" y="1313"/>
                  <a:ext cx="86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ru-RU" sz="2400" b="1" dirty="0">
                      <a:latin typeface="Arial" pitchFamily="34" charset="0"/>
                      <a:cs typeface="Arial" pitchFamily="34" charset="0"/>
                    </a:rPr>
                    <a:t>конница</a:t>
                  </a:r>
                </a:p>
              </p:txBody>
            </p:sp>
            <p:pic>
              <p:nvPicPr>
                <p:cNvPr id="24601" name="Picture 42" descr="рим кон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flipH="1">
                  <a:off x="3833" y="1162"/>
                  <a:ext cx="460" cy="6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52"/>
              <p:cNvGrpSpPr>
                <a:grpSpLocks/>
              </p:cNvGrpSpPr>
              <p:nvPr/>
            </p:nvGrpSpPr>
            <p:grpSpPr bwMode="auto">
              <a:xfrm>
                <a:off x="2109" y="1344"/>
                <a:ext cx="1015" cy="760"/>
                <a:chOff x="1973" y="1162"/>
                <a:chExt cx="1015" cy="760"/>
              </a:xfrm>
            </p:grpSpPr>
            <p:sp>
              <p:nvSpPr>
                <p:cNvPr id="59422" name="Text Box 30"/>
                <p:cNvSpPr txBox="1">
                  <a:spLocks noChangeArrowheads="1"/>
                </p:cNvSpPr>
                <p:nvPr/>
              </p:nvSpPr>
              <p:spPr bwMode="auto">
                <a:xfrm rot="21030420">
                  <a:off x="1973" y="1631"/>
                  <a:ext cx="862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ru-RU" sz="2400" b="1" dirty="0">
                      <a:latin typeface="Arial" pitchFamily="34" charset="0"/>
                      <a:cs typeface="Arial" pitchFamily="34" charset="0"/>
                    </a:rPr>
                    <a:t>пехота</a:t>
                  </a:r>
                </a:p>
              </p:txBody>
            </p:sp>
            <p:pic>
              <p:nvPicPr>
                <p:cNvPr id="24599" name="Picture 41" descr="img060102-0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flipH="1">
                  <a:off x="2653" y="1162"/>
                  <a:ext cx="335" cy="7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45"/>
              <p:cNvGrpSpPr>
                <a:grpSpLocks/>
              </p:cNvGrpSpPr>
              <p:nvPr/>
            </p:nvGrpSpPr>
            <p:grpSpPr bwMode="auto">
              <a:xfrm>
                <a:off x="746" y="1706"/>
                <a:ext cx="1097" cy="637"/>
                <a:chOff x="655" y="1616"/>
                <a:chExt cx="1097" cy="637"/>
              </a:xfrm>
            </p:grpSpPr>
            <p:sp>
              <p:nvSpPr>
                <p:cNvPr id="59420" name="Text Box 28"/>
                <p:cNvSpPr txBox="1">
                  <a:spLocks noChangeArrowheads="1"/>
                </p:cNvSpPr>
                <p:nvPr/>
              </p:nvSpPr>
              <p:spPr bwMode="auto">
                <a:xfrm rot="20950195">
                  <a:off x="655" y="1920"/>
                  <a:ext cx="862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ru-RU" sz="2400" b="1" dirty="0">
                      <a:latin typeface="Arial" pitchFamily="34" charset="0"/>
                      <a:cs typeface="Arial" pitchFamily="34" charset="0"/>
                    </a:rPr>
                    <a:t>конница</a:t>
                  </a:r>
                </a:p>
              </p:txBody>
            </p:sp>
            <p:pic>
              <p:nvPicPr>
                <p:cNvPr id="24597" name="Picture 43" descr="рим кон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flipH="1">
                  <a:off x="1292" y="1616"/>
                  <a:ext cx="460" cy="6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24591" name="Picture 63" descr="Варрон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4" y="119"/>
              <a:ext cx="1133" cy="1434"/>
            </a:xfrm>
            <a:prstGeom prst="rect">
              <a:avLst/>
            </a:prstGeom>
            <a:noFill/>
            <a:ln w="57150" cmpd="thickThin">
              <a:solidFill>
                <a:srgbClr val="DDDDDD"/>
              </a:solidFill>
              <a:miter lim="800000"/>
              <a:headEnd/>
              <a:tailEnd/>
            </a:ln>
          </p:spPr>
        </p:pic>
        <p:sp>
          <p:nvSpPr>
            <p:cNvPr id="24592" name="Text Box 64"/>
            <p:cNvSpPr txBox="1">
              <a:spLocks noChangeArrowheads="1"/>
            </p:cNvSpPr>
            <p:nvPr/>
          </p:nvSpPr>
          <p:spPr bwMode="auto">
            <a:xfrm>
              <a:off x="295" y="1661"/>
              <a:ext cx="908" cy="291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 err="1" smtClean="0">
                  <a:latin typeface="Arial" pitchFamily="34" charset="0"/>
                  <a:cs typeface="Arial" pitchFamily="34" charset="0"/>
                </a:rPr>
                <a:t>Варрон</a:t>
              </a:r>
              <a:r>
                <a:rPr lang="ru-RU" sz="2400" b="1" dirty="0" smtClean="0">
                  <a:latin typeface="Arial" pitchFamily="34" charset="0"/>
                  <a:cs typeface="Arial" pitchFamily="34" charset="0"/>
                </a:rPr>
                <a:t>(?)</a:t>
              </a:r>
              <a:endParaRPr lang="ru-RU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9457" name="Picture 65" descr="00096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85" t="14270" r="22562" b="28542"/>
          <a:stretch>
            <a:fillRect/>
          </a:stretch>
        </p:blipFill>
        <p:spPr bwMode="auto">
          <a:xfrm>
            <a:off x="10128252" y="3500438"/>
            <a:ext cx="1756833" cy="1439862"/>
          </a:xfrm>
          <a:prstGeom prst="rect">
            <a:avLst/>
          </a:prstGeom>
          <a:solidFill>
            <a:srgbClr val="C0C0C0"/>
          </a:solidFill>
          <a:ln w="76200" cmpd="tri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59458" name="Text Box 66"/>
          <p:cNvSpPr txBox="1">
            <a:spLocks noChangeArrowheads="1"/>
          </p:cNvSpPr>
          <p:nvPr/>
        </p:nvSpPr>
        <p:spPr bwMode="auto">
          <a:xfrm>
            <a:off x="9935634" y="5229226"/>
            <a:ext cx="2256367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Ганнибал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Содержимое 3" descr="пунические войны.gif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857375"/>
            <a:ext cx="12192000" cy="6000750"/>
          </a:xfrm>
        </p:spPr>
      </p:pic>
      <p:sp>
        <p:nvSpPr>
          <p:cNvPr id="5" name="Прямоугольник 4"/>
          <p:cNvSpPr/>
          <p:nvPr/>
        </p:nvSpPr>
        <p:spPr>
          <a:xfrm>
            <a:off x="335360" y="116632"/>
            <a:ext cx="4572000" cy="785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Карфаген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68208" y="188640"/>
            <a:ext cx="3905249" cy="714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Рим</a:t>
            </a:r>
          </a:p>
        </p:txBody>
      </p:sp>
      <p:sp>
        <p:nvSpPr>
          <p:cNvPr id="9" name="Тройная стрелка влево/вправо/вверх 8"/>
          <p:cNvSpPr/>
          <p:nvPr/>
        </p:nvSpPr>
        <p:spPr>
          <a:xfrm rot="10800000">
            <a:off x="5143501" y="47625"/>
            <a:ext cx="2476500" cy="850900"/>
          </a:xfrm>
          <a:prstGeom prst="leftRigh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43251" y="1000126"/>
            <a:ext cx="6477000" cy="785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Пунические войны</a:t>
            </a:r>
          </a:p>
        </p:txBody>
      </p:sp>
      <p:sp>
        <p:nvSpPr>
          <p:cNvPr id="11" name="Овал 10">
            <a:hlinkClick r:id="rId4" action="ppaction://hlinksldjump"/>
          </p:cNvPr>
          <p:cNvSpPr/>
          <p:nvPr/>
        </p:nvSpPr>
        <p:spPr>
          <a:xfrm rot="669743">
            <a:off x="5071534" y="4168775"/>
            <a:ext cx="155151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>
            <a:hlinkClick r:id="rId5" action="ppaction://hlinksldjump"/>
          </p:cNvPr>
          <p:cNvSpPr/>
          <p:nvPr/>
        </p:nvSpPr>
        <p:spPr>
          <a:xfrm>
            <a:off x="4572001" y="4286251"/>
            <a:ext cx="285751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953001" y="3286126"/>
            <a:ext cx="285751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rot="5400000" flipH="1" flipV="1">
            <a:off x="2380193" y="4001030"/>
            <a:ext cx="571500" cy="21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 flipH="1" flipV="1">
            <a:off x="2750345" y="2940844"/>
            <a:ext cx="785812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3619500" y="2857500"/>
            <a:ext cx="857251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 flipH="1" flipV="1">
            <a:off x="4464845" y="2583657"/>
            <a:ext cx="214313" cy="190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6200000" flipH="1">
            <a:off x="4726782" y="2678907"/>
            <a:ext cx="642937" cy="571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429251" y="3357563"/>
            <a:ext cx="381000" cy="2143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>
            <a:hlinkClick r:id="rId6" action="ppaction://hlinksldjump"/>
          </p:cNvPr>
          <p:cNvSpPr/>
          <p:nvPr/>
        </p:nvSpPr>
        <p:spPr>
          <a:xfrm>
            <a:off x="5715000" y="3500438"/>
            <a:ext cx="857251" cy="5715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905500" y="2348880"/>
            <a:ext cx="6095156" cy="9286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216 г. до н.э. – битва при Каннах</a:t>
            </a:r>
          </a:p>
        </p:txBody>
      </p:sp>
      <p:cxnSp>
        <p:nvCxnSpPr>
          <p:cNvPr id="42" name="Скругленная соединительная линия 41"/>
          <p:cNvCxnSpPr>
            <a:stCxn id="37" idx="3"/>
          </p:cNvCxnSpPr>
          <p:nvPr/>
        </p:nvCxnSpPr>
        <p:spPr>
          <a:xfrm rot="5400000">
            <a:off x="4800336" y="3759465"/>
            <a:ext cx="811213" cy="1267884"/>
          </a:xfrm>
          <a:prstGeom prst="curved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>
            <a:hlinkClick r:id="rId7" action="ppaction://hlinksldjump"/>
          </p:cNvPr>
          <p:cNvSpPr/>
          <p:nvPr/>
        </p:nvSpPr>
        <p:spPr>
          <a:xfrm>
            <a:off x="3810001" y="4714876"/>
            <a:ext cx="952500" cy="5000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191000" y="5286375"/>
            <a:ext cx="7620000" cy="8572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 г. до. н.э  - битва близ города Зама</a:t>
            </a:r>
          </a:p>
        </p:txBody>
      </p:sp>
      <p:sp>
        <p:nvSpPr>
          <p:cNvPr id="22" name="Прямоугольник 21">
            <a:hlinkClick r:id="rId4" action="ppaction://hlinksldjump"/>
          </p:cNvPr>
          <p:cNvSpPr/>
          <p:nvPr/>
        </p:nvSpPr>
        <p:spPr>
          <a:xfrm>
            <a:off x="5238751" y="4143375"/>
            <a:ext cx="13335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7" grpId="0" animBg="1"/>
      <p:bldP spid="38" grpId="0" animBg="1"/>
      <p:bldP spid="38" grpId="1" animBg="1"/>
      <p:bldP spid="46" grpId="0" animBg="1"/>
      <p:bldP spid="49" grpId="0" animBg="1"/>
      <p:bldP spid="4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53"/>
          <p:cNvGraphicFramePr>
            <a:graphicFrameLocks noChangeAspect="1"/>
          </p:cNvGraphicFramePr>
          <p:nvPr/>
        </p:nvGraphicFramePr>
        <p:xfrm>
          <a:off x="334434" y="1196975"/>
          <a:ext cx="10327217" cy="4724400"/>
        </p:xfrm>
        <a:graphic>
          <a:graphicData uri="http://schemas.openxmlformats.org/presentationml/2006/ole">
            <p:oleObj spid="_x0000_s2050" name="PHOTO-PAINT" r:id="rId3" imgW="7746032" imgH="4723810" progId="">
              <p:embed/>
            </p:oleObj>
          </a:graphicData>
        </a:graphic>
      </p:graphicFrame>
      <p:pic>
        <p:nvPicPr>
          <p:cNvPr id="11269" name="Picture 6" descr="оо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1" y="4579939"/>
            <a:ext cx="480484" cy="3587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6766984" y="2941638"/>
          <a:ext cx="728133" cy="1295400"/>
        </p:xfrm>
        <a:graphic>
          <a:graphicData uri="http://schemas.openxmlformats.org/presentationml/2006/ole">
            <p:oleObj spid="_x0000_s2051" name="PHOTO-PAINT" r:id="rId5" imgW="545839" imgH="1295238" progId="">
              <p:embed/>
            </p:oleObj>
          </a:graphicData>
        </a:graphic>
      </p:graphicFrame>
      <p:graphicFrame>
        <p:nvGraphicFramePr>
          <p:cNvPr id="11268" name="Object 8"/>
          <p:cNvGraphicFramePr>
            <a:graphicFrameLocks noChangeAspect="1"/>
          </p:cNvGraphicFramePr>
          <p:nvPr/>
        </p:nvGraphicFramePr>
        <p:xfrm>
          <a:off x="7823200" y="4292600"/>
          <a:ext cx="1439333" cy="630238"/>
        </p:xfrm>
        <a:graphic>
          <a:graphicData uri="http://schemas.openxmlformats.org/presentationml/2006/ole">
            <p:oleObj spid="_x0000_s2052" name="PHOTO-PAINT" r:id="rId6" imgW="800000" imgH="545839" progId="">
              <p:embed/>
            </p:oleObj>
          </a:graphicData>
        </a:graphic>
      </p:graphicFrame>
      <p:sp>
        <p:nvSpPr>
          <p:cNvPr id="11270" name="Text Box 9"/>
          <p:cNvSpPr txBox="1">
            <a:spLocks noChangeArrowheads="1"/>
          </p:cNvSpPr>
          <p:nvPr/>
        </p:nvSpPr>
        <p:spPr bwMode="auto">
          <a:xfrm rot="445885">
            <a:off x="781445" y="5016844"/>
            <a:ext cx="56620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rgbClr val="540000"/>
                </a:solidFill>
                <a:latin typeface="Arial" pitchFamily="34" charset="0"/>
                <a:cs typeface="Arial" pitchFamily="34" charset="0"/>
              </a:rPr>
              <a:t>А     Ф     Р    И     К      А</a:t>
            </a:r>
          </a:p>
        </p:txBody>
      </p:sp>
      <p:sp>
        <p:nvSpPr>
          <p:cNvPr id="11271" name="Text Box 10"/>
          <p:cNvSpPr txBox="1">
            <a:spLocks noChangeArrowheads="1"/>
          </p:cNvSpPr>
          <p:nvPr/>
        </p:nvSpPr>
        <p:spPr bwMode="auto">
          <a:xfrm rot="-1144726">
            <a:off x="3512279" y="1608154"/>
            <a:ext cx="49599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rgbClr val="540000"/>
                </a:solidFill>
                <a:latin typeface="Arial" pitchFamily="34" charset="0"/>
                <a:cs typeface="Arial" pitchFamily="34" charset="0"/>
              </a:rPr>
              <a:t>Е В </a:t>
            </a:r>
            <a:r>
              <a:rPr lang="ru-RU" sz="3200" b="1" dirty="0">
                <a:solidFill>
                  <a:srgbClr val="540000"/>
                </a:solidFill>
                <a:latin typeface="Arial" pitchFamily="34" charset="0"/>
                <a:cs typeface="Arial" pitchFamily="34" charset="0"/>
              </a:rPr>
              <a:t>Р </a:t>
            </a:r>
            <a:r>
              <a:rPr lang="ru-RU" sz="3200" b="1" dirty="0" smtClean="0">
                <a:solidFill>
                  <a:srgbClr val="540000"/>
                </a:solidFill>
                <a:latin typeface="Arial" pitchFamily="34" charset="0"/>
                <a:cs typeface="Arial" pitchFamily="34" charset="0"/>
              </a:rPr>
              <a:t>О П  А</a:t>
            </a:r>
            <a:endParaRPr lang="ru-RU" sz="3200" b="1" dirty="0">
              <a:solidFill>
                <a:srgbClr val="54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2" name="Text Box 11"/>
          <p:cNvSpPr txBox="1">
            <a:spLocks noChangeArrowheads="1"/>
          </p:cNvSpPr>
          <p:nvPr/>
        </p:nvSpPr>
        <p:spPr bwMode="auto">
          <a:xfrm>
            <a:off x="4223792" y="3429000"/>
            <a:ext cx="300026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rgbClr val="DDFFFF"/>
                </a:solidFill>
                <a:latin typeface="Arial" pitchFamily="34" charset="0"/>
                <a:cs typeface="Arial" pitchFamily="34" charset="0"/>
              </a:rPr>
              <a:t>СРЕДИЗЕМНОЕ</a:t>
            </a:r>
          </a:p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rgbClr val="DDFFFF"/>
                </a:solidFill>
                <a:latin typeface="Arial" pitchFamily="34" charset="0"/>
                <a:cs typeface="Arial" pitchFamily="34" charset="0"/>
              </a:rPr>
              <a:t>        МОРЕ</a:t>
            </a:r>
            <a:endParaRPr lang="ru-RU" sz="2800" b="1" dirty="0">
              <a:solidFill>
                <a:srgbClr val="DD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4" name="Oval 13"/>
          <p:cNvSpPr>
            <a:spLocks noChangeArrowheads="1"/>
          </p:cNvSpPr>
          <p:nvPr/>
        </p:nvSpPr>
        <p:spPr bwMode="auto">
          <a:xfrm>
            <a:off x="7152217" y="4652964"/>
            <a:ext cx="378883" cy="249237"/>
          </a:xfrm>
          <a:prstGeom prst="ellipse">
            <a:avLst/>
          </a:prstGeom>
          <a:solidFill>
            <a:srgbClr val="66FFFF"/>
          </a:solidFill>
          <a:ln w="76200" cmpd="tri">
            <a:solidFill>
              <a:srgbClr val="54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5" name="Oval 14"/>
          <p:cNvSpPr>
            <a:spLocks noChangeArrowheads="1"/>
          </p:cNvSpPr>
          <p:nvPr/>
        </p:nvSpPr>
        <p:spPr bwMode="auto">
          <a:xfrm>
            <a:off x="8208434" y="3141664"/>
            <a:ext cx="378884" cy="249237"/>
          </a:xfrm>
          <a:prstGeom prst="ellipse">
            <a:avLst/>
          </a:prstGeom>
          <a:solidFill>
            <a:schemeClr val="hlink"/>
          </a:solidFill>
          <a:ln w="76200" cmpd="tri">
            <a:solidFill>
              <a:srgbClr val="54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7632701" y="3429000"/>
            <a:ext cx="1250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>
                <a:latin typeface="Arial" charset="0"/>
                <a:cs typeface="+mn-cs"/>
              </a:rPr>
              <a:t>РИМ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7440085" y="5157788"/>
            <a:ext cx="25929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>
                <a:latin typeface="Arial" charset="0"/>
                <a:cs typeface="+mn-cs"/>
              </a:rPr>
              <a:t>КАРФАГЕН</a:t>
            </a: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3790951" y="188913"/>
            <a:ext cx="480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tx2"/>
                </a:solidFill>
                <a:latin typeface="Arial" charset="0"/>
                <a:cs typeface="+mn-cs"/>
              </a:rPr>
              <a:t>Третья Пуническая война.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8064501" y="0"/>
            <a:ext cx="4127500" cy="2565400"/>
            <a:chOff x="4332" y="-244"/>
            <a:chExt cx="1428" cy="1117"/>
          </a:xfrm>
        </p:grpSpPr>
        <p:pic>
          <p:nvPicPr>
            <p:cNvPr id="11291" name="Picture 33" descr="BADGE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32" y="-244"/>
              <a:ext cx="1428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92" name="Text Box 34"/>
            <p:cNvSpPr txBox="1">
              <a:spLocks noChangeArrowheads="1"/>
            </p:cNvSpPr>
            <p:nvPr/>
          </p:nvSpPr>
          <p:spPr bwMode="auto">
            <a:xfrm>
              <a:off x="4558" y="11"/>
              <a:ext cx="986" cy="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</a:pPr>
              <a:endParaRPr lang="ru-RU" sz="3200" dirty="0">
                <a:solidFill>
                  <a:srgbClr val="121413"/>
                </a:solidFill>
                <a:latin typeface="Arial Black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ru-RU" sz="3200" dirty="0" smtClean="0">
                  <a:solidFill>
                    <a:srgbClr val="121413"/>
                  </a:solidFill>
                  <a:latin typeface="Arial Black" pitchFamily="34" charset="0"/>
                </a:rPr>
                <a:t>  149 – </a:t>
              </a:r>
            </a:p>
            <a:p>
              <a:pPr algn="ctr">
                <a:lnSpc>
                  <a:spcPct val="70000"/>
                </a:lnSpc>
              </a:pPr>
              <a:r>
                <a:rPr lang="ru-RU" sz="3200" dirty="0" smtClean="0">
                  <a:solidFill>
                    <a:srgbClr val="121413"/>
                  </a:solidFill>
                  <a:latin typeface="Arial Black" pitchFamily="34" charset="0"/>
                </a:rPr>
                <a:t>146г.</a:t>
              </a:r>
              <a:endParaRPr lang="ru-RU" sz="3200" dirty="0">
                <a:solidFill>
                  <a:srgbClr val="121413"/>
                </a:solidFill>
                <a:latin typeface="Arial Black" pitchFamily="34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ru-RU" sz="3200" dirty="0">
                  <a:solidFill>
                    <a:srgbClr val="121413"/>
                  </a:solidFill>
                  <a:latin typeface="Arial Black" pitchFamily="34" charset="0"/>
                </a:rPr>
                <a:t> </a:t>
              </a:r>
              <a:r>
                <a:rPr lang="ru-RU" sz="2800" dirty="0" smtClean="0">
                  <a:solidFill>
                    <a:srgbClr val="121413"/>
                  </a:solidFill>
                  <a:latin typeface="Arial Black" pitchFamily="34" charset="0"/>
                </a:rPr>
                <a:t>до</a:t>
              </a:r>
              <a:r>
                <a:rPr lang="ru-RU" sz="2800" dirty="0">
                  <a:solidFill>
                    <a:srgbClr val="121413"/>
                  </a:solidFill>
                  <a:latin typeface="Arial Black" pitchFamily="34" charset="0"/>
                </a:rPr>
                <a:t>. н.э</a:t>
              </a:r>
              <a:r>
                <a:rPr lang="ru-RU" sz="2800" dirty="0">
                  <a:solidFill>
                    <a:srgbClr val="121413"/>
                  </a:solidFill>
                  <a:latin typeface="Tahoma" pitchFamily="34" charset="0"/>
                </a:rPr>
                <a:t>.</a:t>
              </a:r>
            </a:p>
          </p:txBody>
        </p:sp>
      </p:grpSp>
      <p:sp>
        <p:nvSpPr>
          <p:cNvPr id="55333" name="Line 37"/>
          <p:cNvSpPr>
            <a:spLocks noChangeShapeType="1"/>
          </p:cNvSpPr>
          <p:nvPr/>
        </p:nvSpPr>
        <p:spPr bwMode="auto">
          <a:xfrm flipH="1">
            <a:off x="7632700" y="4652963"/>
            <a:ext cx="95251" cy="144462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34" name="Line 38"/>
          <p:cNvSpPr>
            <a:spLocks noChangeShapeType="1"/>
          </p:cNvSpPr>
          <p:nvPr/>
        </p:nvSpPr>
        <p:spPr bwMode="auto">
          <a:xfrm>
            <a:off x="6959601" y="4652964"/>
            <a:ext cx="241300" cy="71437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37" name="Line 41"/>
          <p:cNvSpPr>
            <a:spLocks noChangeShapeType="1"/>
          </p:cNvSpPr>
          <p:nvPr/>
        </p:nvSpPr>
        <p:spPr bwMode="auto">
          <a:xfrm flipH="1" flipV="1">
            <a:off x="7440084" y="4868863"/>
            <a:ext cx="287867" cy="144462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39" name="Line 43"/>
          <p:cNvSpPr>
            <a:spLocks noChangeShapeType="1"/>
          </p:cNvSpPr>
          <p:nvPr/>
        </p:nvSpPr>
        <p:spPr bwMode="auto">
          <a:xfrm>
            <a:off x="7344834" y="4508501"/>
            <a:ext cx="48684" cy="144463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40" name="Line 44"/>
          <p:cNvSpPr>
            <a:spLocks noChangeShapeType="1"/>
          </p:cNvSpPr>
          <p:nvPr/>
        </p:nvSpPr>
        <p:spPr bwMode="auto">
          <a:xfrm flipV="1">
            <a:off x="7152218" y="4868863"/>
            <a:ext cx="95249" cy="2159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41" name="Line 45"/>
          <p:cNvSpPr>
            <a:spLocks noChangeShapeType="1"/>
          </p:cNvSpPr>
          <p:nvPr/>
        </p:nvSpPr>
        <p:spPr bwMode="auto">
          <a:xfrm flipH="1">
            <a:off x="7823200" y="3357563"/>
            <a:ext cx="577851" cy="6477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334433" y="549276"/>
            <a:ext cx="3169279" cy="3815828"/>
            <a:chOff x="204" y="346"/>
            <a:chExt cx="1588" cy="2674"/>
          </a:xfrm>
        </p:grpSpPr>
        <p:pic>
          <p:nvPicPr>
            <p:cNvPr id="11289" name="Picture 5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5" y="346"/>
              <a:ext cx="1459" cy="1842"/>
            </a:xfrm>
            <a:prstGeom prst="rect">
              <a:avLst/>
            </a:prstGeom>
            <a:noFill/>
            <a:ln w="57150" cmpd="thickThin">
              <a:solidFill>
                <a:srgbClr val="C0C0C0"/>
              </a:solidFill>
              <a:miter lim="800000"/>
              <a:headEnd/>
              <a:tailEnd/>
            </a:ln>
          </p:spPr>
        </p:pic>
        <p:sp>
          <p:nvSpPr>
            <p:cNvPr id="11290" name="Text Box 59"/>
            <p:cNvSpPr txBox="1">
              <a:spLocks noChangeArrowheads="1"/>
            </p:cNvSpPr>
            <p:nvPr/>
          </p:nvSpPr>
          <p:spPr bwMode="auto">
            <a:xfrm>
              <a:off x="204" y="2341"/>
              <a:ext cx="1588" cy="6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3200" b="1" dirty="0" err="1">
                  <a:latin typeface="Arial" pitchFamily="34" charset="0"/>
                  <a:cs typeface="Arial" pitchFamily="34" charset="0"/>
                </a:rPr>
                <a:t>Сципион</a:t>
              </a:r>
              <a:r>
                <a:rPr lang="ru-RU" sz="3200" b="1" dirty="0">
                  <a:latin typeface="Arial" pitchFamily="34" charset="0"/>
                  <a:cs typeface="Arial" pitchFamily="34" charset="0"/>
                </a:rPr>
                <a:t>  Младший</a:t>
              </a:r>
            </a:p>
          </p:txBody>
        </p:sp>
      </p:grpSp>
      <p:pic>
        <p:nvPicPr>
          <p:cNvPr id="55356" name="Picture 60" descr="camp_fire_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64351" y="3933826"/>
            <a:ext cx="82973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55556E-6 L -0.05504 0.11527 " pathEditMode="relative" ptsTypes="AA">
                                      <p:cBhvr>
                                        <p:cTn id="22" dur="1000" fill="hold"/>
                                        <p:tgtEl>
                                          <p:spTgt spid="55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5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33" grpId="0" animBg="1"/>
      <p:bldP spid="55334" grpId="0" animBg="1"/>
      <p:bldP spid="55337" grpId="0" animBg="1"/>
      <p:bldP spid="55339" grpId="0" animBg="1"/>
      <p:bldP spid="55340" grpId="0" animBg="1"/>
      <p:bldP spid="55341" grpId="0" animBg="1"/>
      <p:bldP spid="55341" grpId="1" animBg="1"/>
      <p:bldP spid="55341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24745"/>
            <a:ext cx="11582400" cy="259228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Когда полководец Рима </a:t>
            </a:r>
            <a:r>
              <a:rPr lang="ru-RU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Сципион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неожиданно высадился с войском в Африке, Ганнибал поспешил на защиту Карфагена. В 202 г. до н.э. около города Зама (Северная Африка) состоялось решающие сражение, и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Сципион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разбил армию Ганнибала.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0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im0-tub-ru.yandex.net/i?id=39cab3fbcdc6d4700d1889dd07bc1f48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3933056"/>
            <a:ext cx="3675956" cy="2712039"/>
          </a:xfrm>
          <a:prstGeom prst="rect">
            <a:avLst/>
          </a:prstGeom>
          <a:noFill/>
        </p:spPr>
      </p:pic>
      <p:pic>
        <p:nvPicPr>
          <p:cNvPr id="8196" name="Picture 4" descr="https://www.roman-glory.com/images/palmer-gallery/img04.jpg"/>
          <p:cNvPicPr>
            <a:picLocks noChangeAspect="1" noChangeArrowheads="1"/>
          </p:cNvPicPr>
          <p:nvPr/>
        </p:nvPicPr>
        <p:blipFill>
          <a:blip r:embed="rId3" cstate="print"/>
          <a:srcRect b="8286"/>
          <a:stretch>
            <a:fillRect/>
          </a:stretch>
        </p:blipFill>
        <p:spPr bwMode="auto">
          <a:xfrm>
            <a:off x="4151784" y="3933056"/>
            <a:ext cx="4163616" cy="2664296"/>
          </a:xfrm>
          <a:prstGeom prst="rect">
            <a:avLst/>
          </a:prstGeom>
          <a:noFill/>
        </p:spPr>
      </p:pic>
      <p:pic>
        <p:nvPicPr>
          <p:cNvPr id="8198" name="Picture 6" descr="https://agesmystery.ru/wp-content/uploads/2016/04/13.-%D0%91%D0%B8%D1%82%D0%B2%D0%B0-%D0%BF%D1%80%D0%B8-%D0%9A%D0%B0%D0%BD%D0%BD%D0%B0%D1%85-216-%D0%B3%D0%BE%D0%B4-%D0%B4%D0%BE-%D0%BD.-%D1%8D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3778" y="3933056"/>
            <a:ext cx="3394870" cy="260417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1120/00062b9f-19508973/6/img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3" t="18653" r="25858" b="11068"/>
          <a:stretch/>
        </p:blipFill>
        <p:spPr bwMode="auto">
          <a:xfrm>
            <a:off x="8256240" y="2636912"/>
            <a:ext cx="327636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0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ПУНИЧЕСКИЕ ВОЙНЫ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352" y="980728"/>
            <a:ext cx="11377264" cy="1440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Карфаген попал в зависимость от Рима и вынужден был платить римлянам дань, но вскоре стал восстанавливать былую мощь.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360" y="4797152"/>
            <a:ext cx="11521280" cy="18722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Римляне осадили Карфаген. Два года обороняли жители город. В нём начался голод. Римские легионеры брали штурмом дом за домом, сжигая всё на своём пути.</a:t>
            </a:r>
          </a:p>
        </p:txBody>
      </p:sp>
      <p:pic>
        <p:nvPicPr>
          <p:cNvPr id="7170" name="Picture 2" descr="https://avatars.mds.yandex.net/get-zen_doc/964926/pub_5c058a2d86096903cc49acdf_5c058bb75e1f090450a760eb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2564904"/>
            <a:ext cx="3456384" cy="2088232"/>
          </a:xfrm>
          <a:prstGeom prst="rect">
            <a:avLst/>
          </a:prstGeom>
          <a:noFill/>
        </p:spPr>
      </p:pic>
      <p:pic>
        <p:nvPicPr>
          <p:cNvPr id="7172" name="Picture 4" descr="https://avatars.mds.yandex.net/get-zen_doc/1542444/pub_5c725816be549400b427aa4b_5c725d68e6ece300b3a7591a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5800" y="2564904"/>
            <a:ext cx="3528392" cy="215903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7368" y="1124744"/>
            <a:ext cx="5760640" cy="52565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609600" indent="-609600" algn="ctr">
              <a:lnSpc>
                <a:spcPct val="90000"/>
              </a:lnSpc>
              <a:buNone/>
            </a:pPr>
            <a:r>
              <a:rPr lang="ru-RU" dirty="0" smtClean="0"/>
              <a:t>      </a:t>
            </a:r>
            <a:r>
              <a:rPr lang="ru-RU" sz="5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Армия была необходима Риму для  защиты от внешних  врагов, и завоевания соседних стран. В неё  призывались юноши  17-летнего возраста. Сначала ряды войск пополнялись путём добровольного найма римских граждан за плату.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РИМСКАЯ АРМИЯ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Picture 8" descr="http://4.bp.blogspot.com/-9IO3XARKmL8/UDigsmV_xgI/AAAAAAAAPX8/XR-31Q95l1A/s1600/0511_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1556792"/>
            <a:ext cx="5184576" cy="424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239184" y="0"/>
            <a:ext cx="1137708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</a:t>
            </a:r>
          </a:p>
        </p:txBody>
      </p:sp>
      <p:sp>
        <p:nvSpPr>
          <p:cNvPr id="58406" name="Rectangle 38"/>
          <p:cNvSpPr>
            <a:spLocks noChangeArrowheads="1"/>
          </p:cNvSpPr>
          <p:nvPr/>
        </p:nvSpPr>
        <p:spPr bwMode="auto">
          <a:xfrm>
            <a:off x="839417" y="260350"/>
            <a:ext cx="8568952" cy="8826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Карфаген  пал  и был разрушен   римлянами</a:t>
            </a: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814917" y="1557338"/>
            <a:ext cx="10464800" cy="4594225"/>
            <a:chOff x="385" y="981"/>
            <a:chExt cx="4944" cy="2894"/>
          </a:xfrm>
        </p:grpSpPr>
        <p:graphicFrame>
          <p:nvGraphicFramePr>
            <p:cNvPr id="12290" name="Object 61"/>
            <p:cNvGraphicFramePr>
              <a:graphicFrameLocks noChangeAspect="1"/>
            </p:cNvGraphicFramePr>
            <p:nvPr/>
          </p:nvGraphicFramePr>
          <p:xfrm>
            <a:off x="385" y="981"/>
            <a:ext cx="4944" cy="2894"/>
          </p:xfrm>
          <a:graphic>
            <a:graphicData uri="http://schemas.openxmlformats.org/presentationml/2006/ole">
              <p:oleObj spid="_x0000_s3074" name="PHOTO-PAINT" r:id="rId3" imgW="3263492" imgH="2704762" progId="">
                <p:embed/>
              </p:oleObj>
            </a:graphicData>
          </a:graphic>
        </p:graphicFrame>
        <p:sp>
          <p:nvSpPr>
            <p:cNvPr id="12304" name="Text Box 12"/>
            <p:cNvSpPr txBox="1">
              <a:spLocks noChangeArrowheads="1"/>
            </p:cNvSpPr>
            <p:nvPr/>
          </p:nvSpPr>
          <p:spPr bwMode="auto">
            <a:xfrm rot="1557436">
              <a:off x="4195" y="2886"/>
              <a:ext cx="7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1" i="1">
                  <a:solidFill>
                    <a:srgbClr val="DDFFFF"/>
                  </a:solidFill>
                </a:rPr>
                <a:t>  М О Р Е</a:t>
              </a:r>
            </a:p>
          </p:txBody>
        </p:sp>
        <p:sp>
          <p:nvSpPr>
            <p:cNvPr id="12305" name="Oval 14"/>
            <p:cNvSpPr>
              <a:spLocks noChangeArrowheads="1"/>
            </p:cNvSpPr>
            <p:nvPr/>
          </p:nvSpPr>
          <p:spPr bwMode="auto">
            <a:xfrm>
              <a:off x="4150" y="1616"/>
              <a:ext cx="179" cy="157"/>
            </a:xfrm>
            <a:prstGeom prst="ellipse">
              <a:avLst/>
            </a:prstGeom>
            <a:solidFill>
              <a:schemeClr val="hlink"/>
            </a:solidFill>
            <a:ln w="76200" cmpd="tri">
              <a:solidFill>
                <a:srgbClr val="54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6" name="Text Box 11"/>
            <p:cNvSpPr txBox="1">
              <a:spLocks noChangeArrowheads="1"/>
            </p:cNvSpPr>
            <p:nvPr/>
          </p:nvSpPr>
          <p:spPr bwMode="auto">
            <a:xfrm rot="1189883">
              <a:off x="1927" y="2115"/>
              <a:ext cx="18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1" i="1">
                  <a:solidFill>
                    <a:srgbClr val="DDFFFF"/>
                  </a:solidFill>
                </a:rPr>
                <a:t>С Р Е Д И З Е М Н О Е</a:t>
              </a:r>
            </a:p>
          </p:txBody>
        </p:sp>
      </p:grpSp>
      <p:sp>
        <p:nvSpPr>
          <p:cNvPr id="58381" name="Oval 13"/>
          <p:cNvSpPr>
            <a:spLocks noChangeArrowheads="1"/>
          </p:cNvSpPr>
          <p:nvPr/>
        </p:nvSpPr>
        <p:spPr bwMode="auto">
          <a:xfrm>
            <a:off x="8113185" y="4437063"/>
            <a:ext cx="190500" cy="144462"/>
          </a:xfrm>
          <a:prstGeom prst="ellipse">
            <a:avLst/>
          </a:prstGeom>
          <a:solidFill>
            <a:srgbClr val="66FFFF"/>
          </a:solidFill>
          <a:ln w="76200" cmpd="tri">
            <a:solidFill>
              <a:srgbClr val="54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8303685" y="2852738"/>
            <a:ext cx="12488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>
                <a:latin typeface="Arial" charset="0"/>
                <a:cs typeface="+mn-cs"/>
              </a:rPr>
              <a:t>РИМ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5615518" y="4221163"/>
            <a:ext cx="24955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>
                <a:latin typeface="Arial" charset="0"/>
                <a:cs typeface="+mn-cs"/>
              </a:rPr>
              <a:t>КАРФАГЕН</a:t>
            </a: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9169400" y="476250"/>
            <a:ext cx="3022600" cy="1790700"/>
            <a:chOff x="4332" y="-244"/>
            <a:chExt cx="1428" cy="1117"/>
          </a:xfrm>
        </p:grpSpPr>
        <p:pic>
          <p:nvPicPr>
            <p:cNvPr id="12302" name="Picture 40" descr="BADGE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32" y="-244"/>
              <a:ext cx="1428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3" name="Text Box 41"/>
            <p:cNvSpPr txBox="1">
              <a:spLocks noChangeArrowheads="1"/>
            </p:cNvSpPr>
            <p:nvPr/>
          </p:nvSpPr>
          <p:spPr bwMode="auto">
            <a:xfrm>
              <a:off x="4558" y="11"/>
              <a:ext cx="976" cy="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ru-RU" sz="3200">
                  <a:solidFill>
                    <a:srgbClr val="121413"/>
                  </a:solidFill>
                  <a:latin typeface="Arial Black" pitchFamily="34" charset="0"/>
                </a:rPr>
                <a:t>146г.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</a:pPr>
              <a:r>
                <a:rPr lang="ru-RU" sz="3200">
                  <a:solidFill>
                    <a:srgbClr val="121413"/>
                  </a:solidFill>
                  <a:latin typeface="Arial Black" pitchFamily="34" charset="0"/>
                </a:rPr>
                <a:t> до.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</a:pPr>
              <a:r>
                <a:rPr lang="ru-RU" sz="3200">
                  <a:solidFill>
                    <a:srgbClr val="121413"/>
                  </a:solidFill>
                  <a:latin typeface="Arial Black" pitchFamily="34" charset="0"/>
                </a:rPr>
                <a:t>н.э</a:t>
              </a:r>
              <a:r>
                <a:rPr lang="ru-RU" sz="3200">
                  <a:solidFill>
                    <a:srgbClr val="121413"/>
                  </a:solidFill>
                  <a:latin typeface="Tahoma" pitchFamily="34" charset="0"/>
                </a:rPr>
                <a:t>.</a:t>
              </a:r>
            </a:p>
          </p:txBody>
        </p:sp>
      </p:grpSp>
      <p:pic>
        <p:nvPicPr>
          <p:cNvPr id="58431" name="Picture 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1904" y="3284984"/>
            <a:ext cx="5856816" cy="3008312"/>
          </a:xfrm>
          <a:prstGeom prst="rect">
            <a:avLst/>
          </a:prstGeom>
          <a:noFill/>
          <a:ln w="57150" cmpd="thickThin">
            <a:solidFill>
              <a:srgbClr val="DDDDDD"/>
            </a:solidFill>
            <a:miter lim="800000"/>
            <a:headEnd/>
            <a:tailEnd/>
          </a:ln>
        </p:spPr>
      </p:pic>
      <p:pic>
        <p:nvPicPr>
          <p:cNvPr id="58435" name="Picture 67" descr="карфаген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416" y="1556792"/>
            <a:ext cx="5568951" cy="2544762"/>
          </a:xfrm>
          <a:prstGeom prst="rect">
            <a:avLst/>
          </a:prstGeom>
          <a:noFill/>
          <a:ln w="57150" cmpd="thickThin">
            <a:solidFill>
              <a:srgbClr val="DDDDDD"/>
            </a:solidFill>
            <a:miter lim="800000"/>
            <a:headEnd/>
            <a:tailEnd/>
          </a:ln>
        </p:spPr>
      </p:pic>
      <p:sp>
        <p:nvSpPr>
          <p:cNvPr id="58437" name="Rectangle 69"/>
          <p:cNvSpPr>
            <a:spLocks noChangeArrowheads="1"/>
          </p:cNvSpPr>
          <p:nvPr/>
        </p:nvSpPr>
        <p:spPr bwMode="auto">
          <a:xfrm>
            <a:off x="191344" y="260648"/>
            <a:ext cx="9145016" cy="11521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Сокрушив  Карфаген,  Рим стал самой могущественной державой Западного Средиземноморья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5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83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06" grpId="0" animBg="1"/>
      <p:bldP spid="58381" grpId="0" animBg="1"/>
      <p:bldP spid="58383" grpId="0"/>
      <p:bldP spid="58383" grpId="1"/>
      <p:bldP spid="58384" grpId="0" build="allAtOnce"/>
      <p:bldP spid="584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35360" y="1124744"/>
            <a:ext cx="11188824" cy="25922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 Пунических войн под  власть Рима попали территории, находившиеся далеко за пределами Италии. Завоёванные земли римляне называли </a:t>
            </a:r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провинциями.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их число вошли </a:t>
            </a:r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Сицилия, Корсика, Сардиния, Испания.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ru-RU" dirty="0"/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0" y="0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ПРОВИНЦИИ РИМА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sun9-21.userapi.com/c854416/v854416654/d2f50/y2ldyf0D4S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0216" y="4149080"/>
            <a:ext cx="3356992" cy="2225686"/>
          </a:xfrm>
          <a:prstGeom prst="rect">
            <a:avLst/>
          </a:prstGeom>
          <a:noFill/>
        </p:spPr>
      </p:pic>
      <p:pic>
        <p:nvPicPr>
          <p:cNvPr id="6148" name="Picture 4" descr="https://cdn.promodj.com/afs/88d162764d1f4d59fb58baf1e65565bd:resize:900x900:same:promodj:f98dd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848" y="3789040"/>
            <a:ext cx="2592288" cy="2840941"/>
          </a:xfrm>
          <a:prstGeom prst="rect">
            <a:avLst/>
          </a:prstGeom>
          <a:noFill/>
        </p:spPr>
      </p:pic>
      <p:pic>
        <p:nvPicPr>
          <p:cNvPr id="6150" name="Picture 6" descr="https://img3.goodfon.ru/original/2560x1440/3/47/positano-provincia-di-salerno-6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384" y="4077072"/>
            <a:ext cx="3393903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007768" y="1844824"/>
            <a:ext cx="7588424" cy="3600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главе провинций были поставлены наместники - </a:t>
            </a:r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проконсулы.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Они обладали неограниченной властью. Проконсулов обычно избирали на один год, и они беспощадно грабили подвластные им страны.</a:t>
            </a:r>
          </a:p>
          <a:p>
            <a:endParaRPr lang="ru-RU" dirty="0"/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0" y="0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ПРОВИНЦИИ РИМА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274790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8"/>
          <p:cNvGraphicFramePr>
            <a:graphicFrameLocks noChangeAspect="1"/>
          </p:cNvGraphicFramePr>
          <p:nvPr>
            <p:ph idx="4294967295"/>
          </p:nvPr>
        </p:nvGraphicFramePr>
        <p:xfrm>
          <a:off x="623392" y="1628800"/>
          <a:ext cx="11568609" cy="3168352"/>
        </p:xfrm>
        <a:graphic>
          <a:graphicData uri="http://schemas.openxmlformats.org/presentationml/2006/ole">
            <p:oleObj spid="_x0000_s4098" name="PHOTO-PAINT" r:id="rId3" imgW="6146032" imgH="2704762" progId="">
              <p:embed/>
            </p:oleObj>
          </a:graphicData>
        </a:graphic>
      </p:graphicFrame>
      <p:sp>
        <p:nvSpPr>
          <p:cNvPr id="13316" name="Oval 17"/>
          <p:cNvSpPr>
            <a:spLocks noChangeArrowheads="1"/>
          </p:cNvSpPr>
          <p:nvPr/>
        </p:nvSpPr>
        <p:spPr bwMode="auto">
          <a:xfrm>
            <a:off x="5375920" y="2564904"/>
            <a:ext cx="378884" cy="249238"/>
          </a:xfrm>
          <a:prstGeom prst="ellipse">
            <a:avLst/>
          </a:prstGeom>
          <a:solidFill>
            <a:schemeClr val="hlink"/>
          </a:solidFill>
          <a:ln w="76200" cmpd="tri">
            <a:solidFill>
              <a:srgbClr val="54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4943872" y="1700808"/>
            <a:ext cx="1250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>
                <a:latin typeface="Arial" charset="0"/>
                <a:cs typeface="+mn-cs"/>
              </a:rPr>
              <a:t>РИМ</a:t>
            </a:r>
          </a:p>
        </p:txBody>
      </p:sp>
      <p:sp>
        <p:nvSpPr>
          <p:cNvPr id="13318" name="Text Box 26"/>
          <p:cNvSpPr txBox="1">
            <a:spLocks noChangeArrowheads="1"/>
          </p:cNvSpPr>
          <p:nvPr/>
        </p:nvSpPr>
        <p:spPr bwMode="auto">
          <a:xfrm rot="1222856">
            <a:off x="6326387" y="4052887"/>
            <a:ext cx="1581149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>
                <a:solidFill>
                  <a:srgbClr val="DDFFFF"/>
                </a:solidFill>
              </a:rPr>
              <a:t>  М О Р Е</a:t>
            </a:r>
          </a:p>
        </p:txBody>
      </p:sp>
      <p:sp>
        <p:nvSpPr>
          <p:cNvPr id="13319" name="Text Box 28"/>
          <p:cNvSpPr txBox="1">
            <a:spLocks noChangeArrowheads="1"/>
          </p:cNvSpPr>
          <p:nvPr/>
        </p:nvSpPr>
        <p:spPr bwMode="auto">
          <a:xfrm rot="1189883">
            <a:off x="2874805" y="3212156"/>
            <a:ext cx="387985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>
                <a:solidFill>
                  <a:srgbClr val="DDFFFF"/>
                </a:solidFill>
              </a:rPr>
              <a:t>С Р Е Д И З Е М Н О Е</a:t>
            </a: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551384" y="260648"/>
            <a:ext cx="10943167" cy="11521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в. до н.э. Рим   подчинил себе Восточное Средиземноморье - Македонию и значительную часть Малой Азии.</a:t>
            </a: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/>
            </a:r>
            <a:b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</a:br>
            <a:endParaRPr lang="ru-RU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68639" name="Rectangle 31"/>
          <p:cNvSpPr>
            <a:spLocks noChangeArrowheads="1"/>
          </p:cNvSpPr>
          <p:nvPr/>
        </p:nvSpPr>
        <p:spPr bwMode="auto">
          <a:xfrm rot="4083607">
            <a:off x="6660757" y="2121532"/>
            <a:ext cx="116003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Греция</a:t>
            </a:r>
          </a:p>
        </p:txBody>
      </p:sp>
      <p:sp>
        <p:nvSpPr>
          <p:cNvPr id="68640" name="Text Box 32"/>
          <p:cNvSpPr txBox="1">
            <a:spLocks noChangeArrowheads="1"/>
          </p:cNvSpPr>
          <p:nvPr/>
        </p:nvSpPr>
        <p:spPr bwMode="auto">
          <a:xfrm rot="1792015">
            <a:off x="8208434" y="2517310"/>
            <a:ext cx="1439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Сирия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9169400" y="1268760"/>
            <a:ext cx="3022600" cy="1773237"/>
            <a:chOff x="4332" y="-244"/>
            <a:chExt cx="1428" cy="1117"/>
          </a:xfrm>
        </p:grpSpPr>
        <p:pic>
          <p:nvPicPr>
            <p:cNvPr id="13327" name="Picture 35" descr="BADGE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32" y="-244"/>
              <a:ext cx="1428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8" name="Text Box 36"/>
            <p:cNvSpPr txBox="1">
              <a:spLocks noChangeArrowheads="1"/>
            </p:cNvSpPr>
            <p:nvPr/>
          </p:nvSpPr>
          <p:spPr bwMode="auto">
            <a:xfrm>
              <a:off x="4558" y="11"/>
              <a:ext cx="976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3200">
                  <a:solidFill>
                    <a:srgbClr val="121413"/>
                  </a:solidFill>
                  <a:latin typeface="Arial Black" pitchFamily="34" charset="0"/>
                </a:rPr>
                <a:t>II </a:t>
              </a:r>
              <a:r>
                <a:rPr lang="ru-RU" sz="3200">
                  <a:solidFill>
                    <a:srgbClr val="121413"/>
                  </a:solidFill>
                  <a:latin typeface="Arial Black" pitchFamily="34" charset="0"/>
                </a:rPr>
                <a:t>век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</a:pPr>
              <a:r>
                <a:rPr lang="ru-RU" sz="3200">
                  <a:solidFill>
                    <a:srgbClr val="121413"/>
                  </a:solidFill>
                  <a:latin typeface="Arial Black" pitchFamily="34" charset="0"/>
                </a:rPr>
                <a:t> до </a:t>
              </a:r>
            </a:p>
            <a:p>
              <a:pPr algn="ctr">
                <a:lnSpc>
                  <a:spcPct val="20000"/>
                </a:lnSpc>
                <a:spcBef>
                  <a:spcPct val="50000"/>
                </a:spcBef>
              </a:pPr>
              <a:r>
                <a:rPr lang="ru-RU" sz="3200">
                  <a:solidFill>
                    <a:srgbClr val="121413"/>
                  </a:solidFill>
                  <a:latin typeface="Arial Black" pitchFamily="34" charset="0"/>
                </a:rPr>
                <a:t>н.э</a:t>
              </a:r>
              <a:r>
                <a:rPr lang="ru-RU" sz="3200">
                  <a:solidFill>
                    <a:srgbClr val="121413"/>
                  </a:solidFill>
                  <a:latin typeface="Tahoma" pitchFamily="34" charset="0"/>
                </a:rPr>
                <a:t>.</a:t>
              </a:r>
            </a:p>
          </p:txBody>
        </p:sp>
      </p:grpSp>
      <p:pic>
        <p:nvPicPr>
          <p:cNvPr id="68645" name="Picture 37" descr="0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1704" y="2204864"/>
            <a:ext cx="162983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559496" y="5373216"/>
            <a:ext cx="881233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70000"/>
              </a:lnSpc>
              <a:defRPr/>
            </a:pPr>
            <a:r>
              <a:rPr lang="ru-RU" sz="3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Так Рим стал господствовать во всем Средиземноморье.  </a:t>
            </a:r>
            <a:endParaRPr lang="ru-RU" sz="3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86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63352" y="836712"/>
          <a:ext cx="11593288" cy="587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" y="3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E5A3EF4-3416-4C86-99FC-011750AFA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0E5A3EF4-3416-4C86-99FC-011750AFA9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7C4112-A4A5-486A-A222-5AB023175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6B7C4112-A4A5-486A-A222-5AB0231759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9F6481-FF01-4BA4-8B38-DDB98608C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EE9F6481-FF01-4BA4-8B38-DDB98608C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6F025B-7C96-49D3-AD37-2F1EAD01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086F025B-7C96-49D3-AD37-2F1EAD01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1F98FE-2605-460D-A77A-BD2B431B2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F11F98FE-2605-460D-A77A-BD2B431B2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118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4000" dirty="0" smtClean="0"/>
              <a:t>  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870" y="337250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§40.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155 – 155.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151784" y="3356994"/>
            <a:ext cx="3888432" cy="19303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Заполните таблицу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«Пунические войны».</a:t>
            </a:r>
            <a:endParaRPr lang="ru-RU" sz="2800" b="1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9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00" y="1340768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1340768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8544272" y="3284984"/>
            <a:ext cx="3359696" cy="3223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Составьте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рассказ от имени центуриона римской армии о его участии в военном походе</a:t>
            </a:r>
          </a:p>
        </p:txBody>
      </p:sp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9" grpId="0" animBg="1"/>
      <p:bldP spid="21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96200" y="1484784"/>
            <a:ext cx="3384375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Группа воинов             из 80 человек называлась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центурией.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Несколько центурий составляли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когорту,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10 когорт -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легион.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91344" y="1772816"/>
          <a:ext cx="5760640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utoShape 8"/>
          <p:cNvSpPr>
            <a:spLocks noChangeArrowheads="1"/>
          </p:cNvSpPr>
          <p:nvPr/>
        </p:nvSpPr>
        <p:spPr bwMode="auto">
          <a:xfrm rot="1026139">
            <a:off x="4796881" y="2400095"/>
            <a:ext cx="2858487" cy="409575"/>
          </a:xfrm>
          <a:prstGeom prst="leftArrow">
            <a:avLst>
              <a:gd name="adj1" fmla="val 50000"/>
              <a:gd name="adj2" fmla="val 116279"/>
            </a:avLst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 rot="929647">
            <a:off x="4511165" y="4188573"/>
            <a:ext cx="3046905" cy="409575"/>
          </a:xfrm>
          <a:prstGeom prst="leftArrow">
            <a:avLst>
              <a:gd name="adj1" fmla="val 50000"/>
              <a:gd name="adj2" fmla="val 116279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 rot="453572">
            <a:off x="4454789" y="5696592"/>
            <a:ext cx="2753811" cy="409575"/>
          </a:xfrm>
          <a:prstGeom prst="leftArrow">
            <a:avLst>
              <a:gd name="adj1" fmla="val 40536"/>
              <a:gd name="adj2" fmla="val 116279"/>
            </a:avLst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РИМСКАЯ АРМИЯ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360" y="908720"/>
            <a:ext cx="11553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Затем армия  становилась постоянной  военной силой.</a:t>
            </a:r>
            <a:endParaRPr lang="ru-RU" sz="3200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1268760"/>
            <a:ext cx="4968552" cy="52565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    </a:t>
            </a:r>
            <a:r>
              <a:rPr lang="ru-RU" sz="3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Большинство воинов были хорошо обученными солдатами. Срок службы составлял        25 лет. Воинам платили жалование. Кроме денег они получали хлеб, а также одежду и оружие.</a:t>
            </a:r>
            <a:endParaRPr lang="ru-RU" sz="3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РИМСКАЯ АРМИЯ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liubavyshka.ru/_ph/93/2/56716363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2384" y="1340768"/>
            <a:ext cx="1656184" cy="2906772"/>
          </a:xfrm>
          <a:prstGeom prst="rect">
            <a:avLst/>
          </a:prstGeom>
          <a:noFill/>
        </p:spPr>
      </p:pic>
      <p:pic>
        <p:nvPicPr>
          <p:cNvPr id="7172" name="Picture 4" descr="https://s018.radikal.ru/i502/1205/ca/8ef807272de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9069" y="1364302"/>
            <a:ext cx="1529059" cy="2527629"/>
          </a:xfrm>
          <a:prstGeom prst="rect">
            <a:avLst/>
          </a:prstGeom>
          <a:noFill/>
        </p:spPr>
      </p:pic>
      <p:pic>
        <p:nvPicPr>
          <p:cNvPr id="7174" name="Picture 6" descr="https://i.ya-webdesign.com/images/gladiator-clip-carto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6120" y="3284984"/>
            <a:ext cx="1905000" cy="30670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9376" y="1484784"/>
            <a:ext cx="4607516" cy="438555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639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5519936" y="1124744"/>
            <a:ext cx="6151240" cy="52565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Clr>
                <a:srgbClr val="CC0000"/>
              </a:buClr>
              <a:buFont typeface="Monotype Sorts" pitchFamily="2" charset="2"/>
              <a:buNone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Поступая на службу в армию, новобранец давал клятву верности.</a:t>
            </a:r>
          </a:p>
          <a:p>
            <a:pPr algn="ctr">
              <a:buClr>
                <a:srgbClr val="CC0000"/>
              </a:buClr>
              <a:buFont typeface="Monotype Sorts" pitchFamily="2" charset="2"/>
              <a:buNone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Прежде это было обещание исполнять </a:t>
            </a:r>
          </a:p>
          <a:p>
            <a:pPr algn="ctr">
              <a:buClr>
                <a:srgbClr val="CC0000"/>
              </a:buClr>
              <a:buFont typeface="Monotype Sorts" pitchFamily="2" charset="2"/>
              <a:buNone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приказы своих командиров, затем -клятва верности императору.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РИМСКАЯ АРМИЯ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052736"/>
            <a:ext cx="7632848" cy="5029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Военная подготовка была очень тяжелой. Каждый день все воины легиона тренировались в плавании, беге, прыжках, метании дротика и фехтовании. Трижды в месяц войско совершало марш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броски на 30 км. Воины шли в быстром темпе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со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скоростью 6,5 и даже 8 км в час. </a:t>
            </a:r>
          </a:p>
          <a:p>
            <a:pPr algn="ctr">
              <a:buClr>
                <a:srgbClr val="CC0000"/>
              </a:buClr>
              <a:buFont typeface="Monotype Sorts" pitchFamily="2" charset="2"/>
              <a:buNone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Легионеры учились строить и разбирать военный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лагерь.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Clr>
                <a:srgbClr val="CC0000"/>
              </a:buClr>
              <a:buFont typeface="Monotype Sorts" pitchFamily="2" charset="2"/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РИМСКАЯ АРМИЯ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s://avatars.mds.yandex.net/get-zen_doc/1884623/pub_5d68f2fcbd45c000ad8ca6f4_5d68f411394b2a00ada91890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4232" y="1124744"/>
            <a:ext cx="3434782" cy="486340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3352" y="1052736"/>
            <a:ext cx="11521280" cy="18002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Римляне выработали свою тактику ведения боя: сначала окружали город, а затем, используя осадные орудия - </a:t>
            </a:r>
            <a:r>
              <a:rPr lang="ru-RU" sz="3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катапульты,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разбивали стены и врывались в город.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РИМСКАЯ АРМИЯ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996952"/>
            <a:ext cx="2891663" cy="2566565"/>
          </a:xfrm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3140968"/>
            <a:ext cx="4404205" cy="2478661"/>
          </a:xfrm>
          <a:prstGeom prst="rect">
            <a:avLst/>
          </a:prstGeom>
        </p:spPr>
      </p:pic>
      <p:pic>
        <p:nvPicPr>
          <p:cNvPr id="9" name="Picture 2" descr="C:\Users\Алексей\Pictures\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356992"/>
            <a:ext cx="3895982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3352" y="5949280"/>
            <a:ext cx="11593288" cy="5078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Осадные орудия римлян: баллиста, скорпион, осадная лестница.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4603460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1" y="27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РИМСКАЯ АРМИЯ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itexts.net/files/online_html/198409/i_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960" y="4365104"/>
            <a:ext cx="2952328" cy="2153879"/>
          </a:xfrm>
          <a:prstGeom prst="rect">
            <a:avLst/>
          </a:prstGeom>
          <a:noFill/>
        </p:spPr>
      </p:pic>
      <p:pic>
        <p:nvPicPr>
          <p:cNvPr id="2052" name="Picture 4" descr="https://oir.mobi/uploads/posts/2019-12/thumbs/1576017363_30-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4293096"/>
            <a:ext cx="4923337" cy="2160240"/>
          </a:xfrm>
          <a:prstGeom prst="rect">
            <a:avLst/>
          </a:prstGeom>
          <a:noFill/>
        </p:spPr>
      </p:pic>
      <p:sp>
        <p:nvSpPr>
          <p:cNvPr id="8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08720"/>
            <a:ext cx="11377264" cy="324035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 помощью высоких осадных башен, обшитых прочными металлическими листами, они преодолевали высокие стены. Чтобы военные отряды могли быстро передвигаться по территории государства, в стране была построена хорошая сеть дорог. На границах государства возводились каменные крепости.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9" name="Picture 4" descr="Magical%20Snap%20-%202011"/>
          <p:cNvPicPr>
            <a:picLocks noChangeAspect="1" noChangeArrowheads="1"/>
          </p:cNvPicPr>
          <p:nvPr/>
        </p:nvPicPr>
        <p:blipFill>
          <a:blip r:embed="rId4" cstate="print"/>
          <a:srcRect b="13506"/>
          <a:stretch>
            <a:fillRect/>
          </a:stretch>
        </p:blipFill>
        <p:spPr>
          <a:xfrm>
            <a:off x="9120336" y="4365104"/>
            <a:ext cx="2520280" cy="2032248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9792</TotalTime>
  <Words>1412</Words>
  <Application>Microsoft Office PowerPoint</Application>
  <PresentationFormat>Произвольный</PresentationFormat>
  <Paragraphs>216</Paragraphs>
  <Slides>35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PHOTO-PAINT</vt:lpstr>
      <vt:lpstr>  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Римляне выработали свою тактику ведения боя: сначала окружали город, а затем, используя осадные орудия - катапульты, - разбивали стены и врывались в город.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ТАКТИКА БОЯ</vt:lpstr>
      <vt:lpstr>I-ая пуническая война  264-241 г.г. до н.э.</vt:lpstr>
      <vt:lpstr>II-ая пуническая война 218-201 г.г. до н.э.</vt:lpstr>
      <vt:lpstr>  Итоги II-ой Пунической войны:</vt:lpstr>
      <vt:lpstr>С  окончания II Пунической войны прошло                        52 года. Римский сенат довольствовался былыми  победами, однако …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2025</cp:revision>
  <dcterms:created xsi:type="dcterms:W3CDTF">2020-04-27T09:08:17Z</dcterms:created>
  <dcterms:modified xsi:type="dcterms:W3CDTF">2021-03-11T03:13:02Z</dcterms:modified>
</cp:coreProperties>
</file>