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1305" r:id="rId2"/>
    <p:sldId id="1304" r:id="rId3"/>
    <p:sldId id="1263" r:id="rId4"/>
    <p:sldId id="1297" r:id="rId5"/>
    <p:sldId id="1264" r:id="rId6"/>
    <p:sldId id="1277" r:id="rId7"/>
    <p:sldId id="1299" r:id="rId8"/>
    <p:sldId id="1283" r:id="rId9"/>
    <p:sldId id="1265" r:id="rId10"/>
    <p:sldId id="1266" r:id="rId11"/>
    <p:sldId id="1270" r:id="rId12"/>
    <p:sldId id="1307" r:id="rId13"/>
    <p:sldId id="1309" r:id="rId14"/>
    <p:sldId id="1311" r:id="rId15"/>
    <p:sldId id="1272" r:id="rId16"/>
    <p:sldId id="1274" r:id="rId17"/>
    <p:sldId id="1285" r:id="rId18"/>
    <p:sldId id="1287" r:id="rId19"/>
    <p:sldId id="1291" r:id="rId20"/>
    <p:sldId id="1293" r:id="rId21"/>
    <p:sldId id="1267" r:id="rId22"/>
    <p:sldId id="1268" r:id="rId23"/>
    <p:sldId id="1302" r:id="rId24"/>
    <p:sldId id="1313" r:id="rId25"/>
    <p:sldId id="1315" r:id="rId26"/>
    <p:sldId id="1317" r:id="rId27"/>
    <p:sldId id="1319" r:id="rId28"/>
    <p:sldId id="1294" r:id="rId29"/>
    <p:sldId id="1295" r:id="rId30"/>
    <p:sldId id="1278" r:id="rId31"/>
    <p:sldId id="1279" r:id="rId32"/>
    <p:sldId id="1280" r:id="rId33"/>
    <p:sldId id="1281" r:id="rId34"/>
    <p:sldId id="1300" r:id="rId35"/>
    <p:sldId id="1238" r:id="rId36"/>
    <p:sldId id="627" r:id="rId37"/>
  </p:sldIdLst>
  <p:sldSz cx="12192000" cy="6858000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68" autoAdjust="0"/>
    <p:restoredTop sz="86389" autoAdjust="0"/>
  </p:normalViewPr>
  <p:slideViewPr>
    <p:cSldViewPr>
      <p:cViewPr varScale="1">
        <p:scale>
          <a:sx n="98" d="100"/>
          <a:sy n="98" d="100"/>
        </p:scale>
        <p:origin x="-108" y="-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СТАЛИ РАЗВИВАТЬСЯ  ШЕЛКОВОДСТВО, ТКАЦКОЕ ПРОИЗВОДСТВО И РАЗЛИЧНЫЕ ВИДЫ РЕМЁСЕЛ</a:t>
          </a: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EA89553-6180-4FAA-AAAD-9909532E10E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ПОЯВЛЯЛИСЬ И РАЗВИВАЛИСЬ НОВЫЕ ГОРОДА</a:t>
          </a:r>
          <a:endParaRPr lang="ru-RU" sz="32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B0DD50-29B8-4687-914E-D76AC97AB94A}" type="par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487E08-DEF3-4D75-B1FC-3E3F4B1C4FBE}" type="sib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0B02CF0-0E84-45E8-A08E-BB067ADA59EA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РАЗВИВАЛОСЬ ИСКУССТВО</a:t>
          </a:r>
          <a:endParaRPr lang="ru-RU" sz="32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1CC9781-C71E-48C6-938B-3B6525B0B9D9}" type="par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0539D8D-ADD8-4A64-A233-398A574C1AE0}" type="sib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2F75C3A-57CD-4AD3-B5CD-0B3B753DCE42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КРЕПЛИ МЕЖДУНАРОДНЫЕ ДИПЛОМАТИЧЕСКИЕ, ЭКОНОМИЧЕСКИЕ, КУЛЬТУРНЫЕ СВЯЗИ</a:t>
          </a:r>
          <a:endParaRPr lang="ru-RU" sz="32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31C8313-E993-4C52-9014-3218BDC4C81E}" type="parTrans" cxnId="{78B5A30C-7116-428D-8283-4CF42E8E41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67E395E-3AEA-4979-8F8C-AC6C319140E1}" type="sibTrans" cxnId="{78B5A30C-7116-428D-8283-4CF42E8E41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4" custScaleX="404529" custScaleY="107270" custLinFactNeighborY="-6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F9D484D-30C5-431E-8A5E-D67BA2C9E47C}" type="pres">
      <dgm:prSet presAssocID="{DEA89553-6180-4FAA-AAAD-9909532E10ED}" presName="node" presStyleLbl="node1" presStyleIdx="1" presStyleCnt="4" custScaleX="416198" custScaleY="110038" custLinFactNeighborX="1458" custLinFactNeighborY="11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CE63-0666-44C2-AA28-E384327E64EF}" type="pres">
      <dgm:prSet presAssocID="{2A487E08-DEF3-4D75-B1FC-3E3F4B1C4FB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A97E25A-0A74-4716-A683-AF7233C1526D}" type="pres">
      <dgm:prSet presAssocID="{2A487E08-DEF3-4D75-B1FC-3E3F4B1C4FB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0BB82512-463B-4E54-8478-98C7AC28CD07}" type="pres">
      <dgm:prSet presAssocID="{E0B02CF0-0E84-45E8-A08E-BB067ADA59EA}" presName="node" presStyleLbl="node1" presStyleIdx="2" presStyleCnt="4" custScaleX="416198" custLinFactNeighborX="5940" custLinFactNeighborY="-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751FA-5F82-4DEA-9A7C-E68800A610D4}" type="pres">
      <dgm:prSet presAssocID="{50539D8D-ADD8-4A64-A233-398A574C1AE0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D3EA092-AFC6-4606-A102-F3B1B2C17374}" type="pres">
      <dgm:prSet presAssocID="{50539D8D-ADD8-4A64-A233-398A574C1AE0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EE9F6481-FF01-4BA4-8B38-DDB98608C279}" type="pres">
      <dgm:prSet presAssocID="{F2F75C3A-57CD-4AD3-B5CD-0B3B753DCE42}" presName="node" presStyleLbl="node1" presStyleIdx="3" presStyleCnt="4" custScaleX="404529" custScaleY="145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CEEF2E-96D1-4D90-9551-00A073DA989B}" type="presOf" srcId="{E0B02CF0-0E84-45E8-A08E-BB067ADA59EA}" destId="{0BB82512-463B-4E54-8478-98C7AC28CD07}" srcOrd="0" destOrd="0" presId="urn:microsoft.com/office/officeart/2005/8/layout/process2"/>
    <dgm:cxn modelId="{A3B1E639-23F5-4D95-8C9D-E81ADC7630AA}" type="presOf" srcId="{55CA8F6A-A719-4DC8-94AC-BDB5570A48AD}" destId="{71FD606C-BDF9-431F-B036-6ACA5D71E9FB}" srcOrd="0" destOrd="0" presId="urn:microsoft.com/office/officeart/2005/8/layout/process2"/>
    <dgm:cxn modelId="{0FDF4A0F-735C-46ED-A3CA-562F314E3EFB}" type="presOf" srcId="{2A487E08-DEF3-4D75-B1FC-3E3F4B1C4FBE}" destId="{8A97E25A-0A74-4716-A683-AF7233C1526D}" srcOrd="1" destOrd="0" presId="urn:microsoft.com/office/officeart/2005/8/layout/process2"/>
    <dgm:cxn modelId="{FBA19EB7-29C4-452F-B6C8-381C0F2C17BD}" type="presOf" srcId="{F2F75C3A-57CD-4AD3-B5CD-0B3B753DCE42}" destId="{EE9F6481-FF01-4BA4-8B38-DDB98608C279}" srcOrd="0" destOrd="0" presId="urn:microsoft.com/office/officeart/2005/8/layout/process2"/>
    <dgm:cxn modelId="{C5AD858B-0CA4-4CBF-8E89-E4C6B51C472F}" type="presOf" srcId="{40BFF0ED-64E2-459A-A26E-8D0018A04622}" destId="{121CE2F8-E67C-4BB2-8B7A-0153E465E37B}" srcOrd="0" destOrd="0" presId="urn:microsoft.com/office/officeart/2005/8/layout/process2"/>
    <dgm:cxn modelId="{4A41BFD3-8C3D-41D8-94B2-A23FB5AB003C}" srcId="{55CA8F6A-A719-4DC8-94AC-BDB5570A48AD}" destId="{E0B02CF0-0E84-45E8-A08E-BB067ADA59EA}" srcOrd="2" destOrd="0" parTransId="{A1CC9781-C71E-48C6-938B-3B6525B0B9D9}" sibTransId="{50539D8D-ADD8-4A64-A233-398A574C1AE0}"/>
    <dgm:cxn modelId="{5AA04EE6-C396-4DB0-9E59-81B61A00CF31}" srcId="{55CA8F6A-A719-4DC8-94AC-BDB5570A48AD}" destId="{DEA89553-6180-4FAA-AAAD-9909532E10ED}" srcOrd="1" destOrd="0" parTransId="{22B0DD50-29B8-4687-914E-D76AC97AB94A}" sibTransId="{2A487E08-DEF3-4D75-B1FC-3E3F4B1C4FBE}"/>
    <dgm:cxn modelId="{78B5A30C-7116-428D-8283-4CF42E8E41DE}" srcId="{55CA8F6A-A719-4DC8-94AC-BDB5570A48AD}" destId="{F2F75C3A-57CD-4AD3-B5CD-0B3B753DCE42}" srcOrd="3" destOrd="0" parTransId="{C31C8313-E993-4C52-9014-3218BDC4C81E}" sibTransId="{567E395E-3AEA-4979-8F8C-AC6C319140E1}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E5E78FF8-5C25-4664-B78B-B91F0D3E243D}" type="presOf" srcId="{50539D8D-ADD8-4A64-A233-398A574C1AE0}" destId="{829751FA-5F82-4DEA-9A7C-E68800A610D4}" srcOrd="0" destOrd="0" presId="urn:microsoft.com/office/officeart/2005/8/layout/process2"/>
    <dgm:cxn modelId="{A5E12FE2-3417-45E5-A514-3C2C1DD8AFA5}" type="presOf" srcId="{50539D8D-ADD8-4A64-A233-398A574C1AE0}" destId="{DD3EA092-AFC6-4606-A102-F3B1B2C17374}" srcOrd="1" destOrd="0" presId="urn:microsoft.com/office/officeart/2005/8/layout/process2"/>
    <dgm:cxn modelId="{B6735EE1-832E-4041-ABAA-9A373835A6C7}" type="presOf" srcId="{7BB888F9-38AC-491F-9767-A2740C7024A5}" destId="{DCBDC0F0-6741-4C7F-BF09-E698C478B404}" srcOrd="1" destOrd="0" presId="urn:microsoft.com/office/officeart/2005/8/layout/process2"/>
    <dgm:cxn modelId="{22AB258E-A45B-40FE-AAB2-D594929FEC44}" type="presOf" srcId="{DEA89553-6180-4FAA-AAAD-9909532E10ED}" destId="{DF9D484D-30C5-431E-8A5E-D67BA2C9E47C}" srcOrd="0" destOrd="0" presId="urn:microsoft.com/office/officeart/2005/8/layout/process2"/>
    <dgm:cxn modelId="{094D4F87-DFF5-4060-AFF4-9666623A18DE}" type="presOf" srcId="{7BB888F9-38AC-491F-9767-A2740C7024A5}" destId="{261EA25F-C933-4C09-B661-2E3993E0CA6F}" srcOrd="0" destOrd="0" presId="urn:microsoft.com/office/officeart/2005/8/layout/process2"/>
    <dgm:cxn modelId="{E5D15857-FFDC-4E36-BE75-201A69232D5B}" type="presOf" srcId="{2A487E08-DEF3-4D75-B1FC-3E3F4B1C4FBE}" destId="{8300CE63-0666-44C2-AA28-E384327E64EF}" srcOrd="0" destOrd="0" presId="urn:microsoft.com/office/officeart/2005/8/layout/process2"/>
    <dgm:cxn modelId="{FC0EB5F9-17A0-4F54-8683-4D08893595F7}" type="presParOf" srcId="{71FD606C-BDF9-431F-B036-6ACA5D71E9FB}" destId="{121CE2F8-E67C-4BB2-8B7A-0153E465E37B}" srcOrd="0" destOrd="0" presId="urn:microsoft.com/office/officeart/2005/8/layout/process2"/>
    <dgm:cxn modelId="{2F3ED292-8703-4324-B83A-CEB3113B62A3}" type="presParOf" srcId="{71FD606C-BDF9-431F-B036-6ACA5D71E9FB}" destId="{261EA25F-C933-4C09-B661-2E3993E0CA6F}" srcOrd="1" destOrd="0" presId="urn:microsoft.com/office/officeart/2005/8/layout/process2"/>
    <dgm:cxn modelId="{149548B2-F645-4C67-8148-7F3A76069CBB}" type="presParOf" srcId="{261EA25F-C933-4C09-B661-2E3993E0CA6F}" destId="{DCBDC0F0-6741-4C7F-BF09-E698C478B404}" srcOrd="0" destOrd="0" presId="urn:microsoft.com/office/officeart/2005/8/layout/process2"/>
    <dgm:cxn modelId="{847FD519-31C6-4191-9844-02B68DAF037C}" type="presParOf" srcId="{71FD606C-BDF9-431F-B036-6ACA5D71E9FB}" destId="{DF9D484D-30C5-431E-8A5E-D67BA2C9E47C}" srcOrd="2" destOrd="0" presId="urn:microsoft.com/office/officeart/2005/8/layout/process2"/>
    <dgm:cxn modelId="{B247F7F0-7DA7-4CD1-9887-6287045BBA24}" type="presParOf" srcId="{71FD606C-BDF9-431F-B036-6ACA5D71E9FB}" destId="{8300CE63-0666-44C2-AA28-E384327E64EF}" srcOrd="3" destOrd="0" presId="urn:microsoft.com/office/officeart/2005/8/layout/process2"/>
    <dgm:cxn modelId="{B97CD9E2-0534-4863-BB92-A54F6AE7312D}" type="presParOf" srcId="{8300CE63-0666-44C2-AA28-E384327E64EF}" destId="{8A97E25A-0A74-4716-A683-AF7233C1526D}" srcOrd="0" destOrd="0" presId="urn:microsoft.com/office/officeart/2005/8/layout/process2"/>
    <dgm:cxn modelId="{22DED9E5-02DD-4AC6-BC85-AD064DD974AB}" type="presParOf" srcId="{71FD606C-BDF9-431F-B036-6ACA5D71E9FB}" destId="{0BB82512-463B-4E54-8478-98C7AC28CD07}" srcOrd="4" destOrd="0" presId="urn:microsoft.com/office/officeart/2005/8/layout/process2"/>
    <dgm:cxn modelId="{CF0B8365-515E-4267-A9B6-5C7FAABBC790}" type="presParOf" srcId="{71FD606C-BDF9-431F-B036-6ACA5D71E9FB}" destId="{829751FA-5F82-4DEA-9A7C-E68800A610D4}" srcOrd="5" destOrd="0" presId="urn:microsoft.com/office/officeart/2005/8/layout/process2"/>
    <dgm:cxn modelId="{8C5093DC-A59B-49DD-A5E2-6DFAEEED6112}" type="presParOf" srcId="{829751FA-5F82-4DEA-9A7C-E68800A610D4}" destId="{DD3EA092-AFC6-4606-A102-F3B1B2C17374}" srcOrd="0" destOrd="0" presId="urn:microsoft.com/office/officeart/2005/8/layout/process2"/>
    <dgm:cxn modelId="{D50F4A98-6D90-47FE-A188-D3C95857E922}" type="presParOf" srcId="{71FD606C-BDF9-431F-B036-6ACA5D71E9FB}" destId="{EE9F6481-FF01-4BA4-8B38-DDB98608C27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161511" y="0"/>
          <a:ext cx="11198256" cy="10274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СТАЛИ РАЗВИВАТЬСЯ  ШЕЛКОВОДСТВО, ТКАЦКОЕ ПРОИЗВОДСТВО И РАЗЛИЧНЫЕ ВИДЫ РЕМЁСЕЛ</a:t>
          </a: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61511" y="0"/>
        <a:ext cx="11198256" cy="1027482"/>
      </dsp:txXfrm>
    </dsp:sp>
    <dsp:sp modelId="{261EA25F-C933-4C09-B661-2E3993E0CA6F}">
      <dsp:nvSpPr>
        <dsp:cNvPr id="0" name=""/>
        <dsp:cNvSpPr/>
      </dsp:nvSpPr>
      <dsp:spPr>
        <a:xfrm rot="5400000">
          <a:off x="5559962" y="1079536"/>
          <a:ext cx="401354" cy="431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559962" y="1079536"/>
        <a:ext cx="401354" cy="431031"/>
      </dsp:txXfrm>
    </dsp:sp>
    <dsp:sp modelId="{DF9D484D-30C5-431E-8A5E-D67BA2C9E47C}">
      <dsp:nvSpPr>
        <dsp:cNvPr id="0" name=""/>
        <dsp:cNvSpPr/>
      </dsp:nvSpPr>
      <dsp:spPr>
        <a:xfrm>
          <a:off x="0" y="1562622"/>
          <a:ext cx="11521280" cy="105399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ПОЯВЛЯЛИСЬ И РАЗВИВАЛИСЬ НОВЫЕ ГОРОДА</a:t>
          </a:r>
          <a:endParaRPr lang="ru-RU" sz="32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1562622"/>
        <a:ext cx="11521280" cy="1053995"/>
      </dsp:txXfrm>
    </dsp:sp>
    <dsp:sp modelId="{8300CE63-0666-44C2-AA28-E384327E64EF}">
      <dsp:nvSpPr>
        <dsp:cNvPr id="0" name=""/>
        <dsp:cNvSpPr/>
      </dsp:nvSpPr>
      <dsp:spPr>
        <a:xfrm rot="5400000">
          <a:off x="5601993" y="2612630"/>
          <a:ext cx="317292" cy="431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601993" y="2612630"/>
        <a:ext cx="317292" cy="431031"/>
      </dsp:txXfrm>
    </dsp:sp>
    <dsp:sp modelId="{0BB82512-463B-4E54-8478-98C7AC28CD07}">
      <dsp:nvSpPr>
        <dsp:cNvPr id="0" name=""/>
        <dsp:cNvSpPr/>
      </dsp:nvSpPr>
      <dsp:spPr>
        <a:xfrm>
          <a:off x="0" y="3039674"/>
          <a:ext cx="11521280" cy="95784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РАЗВИВАЛОСЬ ИСКУССТВО</a:t>
          </a:r>
          <a:endParaRPr lang="ru-RU" sz="32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3039674"/>
        <a:ext cx="11521280" cy="957846"/>
      </dsp:txXfrm>
    </dsp:sp>
    <dsp:sp modelId="{829751FA-5F82-4DEA-9A7C-E68800A610D4}">
      <dsp:nvSpPr>
        <dsp:cNvPr id="0" name=""/>
        <dsp:cNvSpPr/>
      </dsp:nvSpPr>
      <dsp:spPr>
        <a:xfrm rot="5400000">
          <a:off x="5579861" y="4023043"/>
          <a:ext cx="361556" cy="4310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579861" y="4023043"/>
        <a:ext cx="361556" cy="431031"/>
      </dsp:txXfrm>
    </dsp:sp>
    <dsp:sp modelId="{EE9F6481-FF01-4BA4-8B38-DDB98608C279}">
      <dsp:nvSpPr>
        <dsp:cNvPr id="0" name=""/>
        <dsp:cNvSpPr/>
      </dsp:nvSpPr>
      <dsp:spPr>
        <a:xfrm>
          <a:off x="161511" y="4479596"/>
          <a:ext cx="11198256" cy="13959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КРЕПЛИ МЕЖДУНАРОДНЫЕ ДИПЛОМАТИЧЕСКИЕ, ЭКОНОМИЧЕСКИЕ, КУЛЬТУРНЫЕ СВЯЗИ</a:t>
          </a:r>
          <a:endParaRPr lang="ru-RU" sz="32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61511" y="4479596"/>
        <a:ext cx="11198256" cy="1395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2070B-DBA8-4B37-ADD0-6C8F2A48F15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803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5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4656218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91429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7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7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451520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1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222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9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30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30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30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426712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451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809141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7024066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5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34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506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30959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0102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6214034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8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old.prosveshenie.kz/uploads/posts/2015-04/1428765968_02.jpg" TargetMode="External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866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94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767408" y="2586023"/>
            <a:ext cx="6336704" cy="376965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  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«ВЕЛИКИЙ </a:t>
            </a:r>
            <a:b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ШЕЛКОВЫЙ </a:t>
            </a:r>
            <a:b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ПУТЬ»</a:t>
            </a:r>
          </a:p>
          <a:p>
            <a:pPr marL="32690" algn="ctr" defTabSz="1023886">
              <a:spcBef>
                <a:spcPts val="196"/>
              </a:spcBef>
              <a:defRPr/>
            </a:pPr>
            <a:endParaRPr lang="ru-RU" sz="4800" b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819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79376" y="2708920"/>
            <a:ext cx="576064" cy="29523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2770" name="AutoShape 2" descr="https://s0.slide-share.ru/s_slide/2b7d649884e826da0df36b8188f44a03/f2263d37-603a-44d5-8559-bf6f34fc7b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4754" name="Picture 2" descr="https://thumbs.gfycat.com/UnpleasantScientificGermanpinscher-smal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7970" y="2780928"/>
            <a:ext cx="5826395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19336" y="4581128"/>
            <a:ext cx="11737304" cy="194421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2000" dirty="0" smtClean="0"/>
              <a:t>     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Дорога занимала 200 дней. Протяжённость Великого шёлкового пути составляла 12 тысяч  километров. Мало кто из торговцев проходил всю дорогу полностью.                            В основном они двигались, сменяя друг друга, и обменивали товары в пунктах на этом пути.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79376" y="1052736"/>
            <a:ext cx="11334829" cy="343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552384" y="2276872"/>
            <a:ext cx="1683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Китай 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4033" y="2708921"/>
            <a:ext cx="1774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Индия 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400" y="2852936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Египет 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1504" y="1844824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Греция 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376" y="1124744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Рим  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3992" y="1268760"/>
            <a:ext cx="3026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Узбекистан 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ШЕЛКОВЫЙ 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26793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map_sil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1484784"/>
            <a:ext cx="11593288" cy="3600400"/>
          </a:xfrm>
          <a:prstGeom prst="rect">
            <a:avLst/>
          </a:prstGeom>
          <a:noFill/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51384" y="764704"/>
            <a:ext cx="10972800" cy="7920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Трассы  Великого Шелкового пути</a:t>
            </a:r>
            <a:endParaRPr lang="kk-KZ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360" y="5229200"/>
            <a:ext cx="11449272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Примечательно, что сами торговцы никогда не называли свой маршрут Великим Шелковым путем. Назывался он по - разному. 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1600200"/>
            <a:ext cx="5994400" cy="4876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Один из древнейших путей –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«лазуритовый»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– сложился ещё в 3-2 тысячелетиях до н. э.</a:t>
            </a:r>
          </a:p>
          <a:p>
            <a:pPr algn="ctr" eaLnBrk="1" hangingPunct="1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Он начинался в горах Памира,</a:t>
            </a:r>
          </a:p>
          <a:p>
            <a:pPr algn="ctr" eaLnBrk="1" hangingPunct="1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далее проходил через Иран до Передней Азии и Египта. </a:t>
            </a:r>
          </a:p>
        </p:txBody>
      </p:sp>
      <p:pic>
        <p:nvPicPr>
          <p:cNvPr id="8197" name="Picture 5" descr="памир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032104" y="1484784"/>
            <a:ext cx="4572000" cy="3048000"/>
          </a:xfr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7650" name="Picture 2" descr="https://o-prirode.ru/wp-content/uploads/2017/12/cveta-lazurita-e1513018744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224" y="4712800"/>
            <a:ext cx="2779068" cy="187091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360" y="3814192"/>
            <a:ext cx="11464032" cy="26391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 eaLnBrk="1" hangingPunct="1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Другой путь – знаменитая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«царская дорога»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Ахеменидов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 eaLnBrk="1" hangingPunct="1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Связывал города Эфес и Сарды на берегу Средиземного моря с одной из столиц Ирана – городом Сузы.   Ещё один путь вел из Ирана через Бактрию, Согдиану, Ташкентский оазис, территорию Казахстана до Алтая. </a:t>
            </a:r>
          </a:p>
        </p:txBody>
      </p:sp>
      <p:pic>
        <p:nvPicPr>
          <p:cNvPr id="9222" name="Picture 6" descr="царская дорога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11824" y="1052736"/>
            <a:ext cx="7014344" cy="2514600"/>
          </a:xfrm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6626" name="Picture 2" descr="https://img1.picmix.com/output/stamp/thumb/7/4/1/2/112147_7b1d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4" y="1484784"/>
            <a:ext cx="3024336" cy="181460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360" y="1052736"/>
            <a:ext cx="11593288" cy="2520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Существовал и так называемый </a:t>
            </a:r>
            <a:r>
              <a:rPr lang="ru-RU" sz="3000" b="1" i="1" dirty="0" smtClean="0">
                <a:latin typeface="Arial" pitchFamily="34" charset="0"/>
                <a:cs typeface="Arial" pitchFamily="34" charset="0"/>
              </a:rPr>
              <a:t>«серебряный» путь.  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По нему шли караваны через Хазарский каганат, Булгарское государство – в Киевскую Русь и страны Европы.   Серебро, добываемое в рудниках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Шаша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и на горе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Кухи-сим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(«серебряная гора»), шло на чеканку монет. </a:t>
            </a:r>
          </a:p>
        </p:txBody>
      </p:sp>
      <p:pic>
        <p:nvPicPr>
          <p:cNvPr id="10246" name="Picture 6" descr="03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9376" y="3789040"/>
            <a:ext cx="5184576" cy="2736304"/>
          </a:xfrm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5602" name="Picture 2" descr="https://media1.tenor.com/images/fa478ca2468246b363cab503767fbb41/tenor.gif?itemid=1546567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088" y="3717032"/>
            <a:ext cx="4511824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24" descr="Трассы Великого Шёлкового пути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176120" y="1124744"/>
            <a:ext cx="4824536" cy="4104456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66" name="Google Shape;466;p24"/>
          <p:cNvSpPr txBox="1"/>
          <p:nvPr/>
        </p:nvSpPr>
        <p:spPr>
          <a:xfrm>
            <a:off x="263352" y="2492896"/>
            <a:ext cx="6696744" cy="381642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D0B"/>
              </a:buClr>
              <a:buSzPts val="1800"/>
              <a:buFont typeface="Tahoma"/>
              <a:buNone/>
            </a:pPr>
            <a:r>
              <a:rPr lang="en-US" sz="3200" b="1" i="0" u="none" dirty="0" smtClean="0">
                <a:solidFill>
                  <a:srgbClr val="0070C0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«</a:t>
            </a:r>
            <a:r>
              <a:rPr lang="en-US" sz="3200" b="1" i="0" u="none" dirty="0" err="1">
                <a:solidFill>
                  <a:srgbClr val="0070C0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Нефритовый</a:t>
            </a:r>
            <a:r>
              <a:rPr lang="en-US" sz="3200" b="1" i="0" u="none" dirty="0">
                <a:solidFill>
                  <a:srgbClr val="0070C0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</a:t>
            </a:r>
            <a:r>
              <a:rPr lang="en-US" sz="3200" b="1" i="0" u="none" dirty="0" err="1">
                <a:solidFill>
                  <a:srgbClr val="0070C0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путь</a:t>
            </a:r>
            <a:r>
              <a:rPr lang="en-US" sz="3200" b="1" i="0" u="none" dirty="0">
                <a:solidFill>
                  <a:srgbClr val="0070C0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» </a:t>
            </a:r>
            <a:endParaRPr lang="ru-RU" sz="3200" b="1" i="0" u="none" dirty="0" smtClean="0">
              <a:solidFill>
                <a:srgbClr val="0070C0"/>
              </a:solidFill>
              <a:latin typeface="Arial" pitchFamily="34" charset="0"/>
              <a:ea typeface="Tahoma"/>
              <a:cs typeface="Arial" pitchFamily="34" charset="0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D0B"/>
              </a:buClr>
              <a:buSzPts val="1800"/>
              <a:buFont typeface="Tahoma"/>
              <a:buNone/>
            </a:pPr>
            <a:r>
              <a:rPr lang="en-US" sz="3200" b="1" i="0" u="none" dirty="0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- </a:t>
            </a:r>
            <a:r>
              <a:rPr lang="en-US" sz="3200" b="1" i="0" u="none" dirty="0" err="1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связывал</a:t>
            </a:r>
            <a:r>
              <a:rPr lang="en-US" sz="3200" b="1" i="0" u="none" dirty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 </a:t>
            </a:r>
            <a:r>
              <a:rPr lang="en-US" sz="3200" b="1" i="0" u="none" dirty="0" err="1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Восточный</a:t>
            </a:r>
            <a:r>
              <a:rPr lang="en-US" sz="3200" b="1" i="0" u="none" dirty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</a:t>
            </a:r>
            <a:r>
              <a:rPr lang="en-US" sz="3200" b="1" i="0" u="none" dirty="0" err="1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Туркестан</a:t>
            </a:r>
            <a:r>
              <a:rPr lang="en-US" sz="3200" b="1" i="0" u="none" dirty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с </a:t>
            </a:r>
            <a:r>
              <a:rPr lang="en-US" sz="3200" b="1" i="0" u="none" dirty="0" err="1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Китаем</a:t>
            </a:r>
            <a:r>
              <a:rPr lang="ru-RU" sz="3200" b="1" dirty="0" smtClean="0">
                <a:latin typeface="Arial" pitchFamily="34" charset="0"/>
                <a:ea typeface="Tahoma"/>
                <a:cs typeface="Arial" pitchFamily="34" charset="0"/>
                <a:sym typeface="Tahoma"/>
              </a:rPr>
              <a:t>.</a:t>
            </a:r>
            <a:endParaRPr sz="32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D0B"/>
              </a:buClr>
              <a:buSzPts val="1800"/>
              <a:buFont typeface="Tahoma"/>
              <a:buNone/>
            </a:pPr>
            <a:r>
              <a:rPr lang="en-US" sz="3200" b="1" i="0" u="none" dirty="0">
                <a:solidFill>
                  <a:srgbClr val="0070C0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«</a:t>
            </a:r>
            <a:r>
              <a:rPr lang="en-US" sz="3200" b="1" i="0" u="none" dirty="0" err="1">
                <a:solidFill>
                  <a:srgbClr val="0070C0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Степной</a:t>
            </a:r>
            <a:r>
              <a:rPr lang="en-US" sz="3200" b="1" i="0" u="none" dirty="0">
                <a:solidFill>
                  <a:srgbClr val="0070C0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</a:t>
            </a:r>
            <a:r>
              <a:rPr lang="en-US" sz="3200" b="1" i="0" u="none" dirty="0" err="1">
                <a:solidFill>
                  <a:srgbClr val="0070C0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путь</a:t>
            </a:r>
            <a:r>
              <a:rPr lang="en-US" sz="3200" b="1" i="0" u="none" dirty="0">
                <a:solidFill>
                  <a:srgbClr val="0070C0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» </a:t>
            </a:r>
            <a:endParaRPr lang="ru-RU" sz="3200" b="1" i="0" u="none" dirty="0" smtClean="0">
              <a:solidFill>
                <a:srgbClr val="0070C0"/>
              </a:solidFill>
              <a:latin typeface="Arial" pitchFamily="34" charset="0"/>
              <a:ea typeface="Tahoma"/>
              <a:cs typeface="Arial" pitchFamily="34" charset="0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D0B"/>
              </a:buClr>
              <a:buSzPts val="1800"/>
              <a:buFont typeface="Tahoma"/>
              <a:buNone/>
            </a:pPr>
            <a:r>
              <a:rPr lang="en-US" sz="3200" b="1" i="0" u="none" dirty="0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- </a:t>
            </a:r>
            <a:r>
              <a:rPr lang="en-US" sz="3200" b="1" i="0" u="none" dirty="0" err="1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из</a:t>
            </a:r>
            <a:r>
              <a:rPr lang="en-US" sz="3200" b="1" i="0" u="none" dirty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</a:t>
            </a:r>
            <a:r>
              <a:rPr lang="en-US" sz="3200" b="1" i="0" u="none" dirty="0" err="1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Причерноморья</a:t>
            </a:r>
            <a:r>
              <a:rPr lang="en-US" sz="3200" b="1" i="0" u="none" dirty="0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</a:t>
            </a:r>
            <a:r>
              <a:rPr lang="en-US" sz="3200" b="1" i="0" u="none" dirty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к </a:t>
            </a:r>
            <a:r>
              <a:rPr lang="en-US" sz="3200" b="1" i="0" u="none" dirty="0" err="1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берегам</a:t>
            </a:r>
            <a:r>
              <a:rPr lang="en-US" sz="3200" b="1" i="0" u="none" dirty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</a:t>
            </a:r>
            <a:r>
              <a:rPr lang="en-US" sz="3200" b="1" i="0" u="none" dirty="0" err="1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Дона</a:t>
            </a:r>
            <a:r>
              <a:rPr lang="en-US" sz="3200" b="1" i="0" u="none" dirty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, </a:t>
            </a:r>
            <a:r>
              <a:rPr lang="en-US" sz="3200" b="1" i="0" u="none" dirty="0" err="1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оттуда</a:t>
            </a:r>
            <a:r>
              <a:rPr lang="en-US" sz="3200" b="1" i="0" u="none" dirty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</a:t>
            </a:r>
            <a:r>
              <a:rPr lang="en-US" sz="3200" b="1" i="0" u="none" dirty="0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–</a:t>
            </a:r>
            <a:r>
              <a:rPr lang="ru-RU" sz="3200" b="1" i="0" u="none" dirty="0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</a:t>
            </a:r>
            <a:r>
              <a:rPr lang="en-US" sz="3200" b="1" i="0" u="none" dirty="0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в </a:t>
            </a:r>
            <a:r>
              <a:rPr lang="en-US" sz="3200" b="1" i="0" u="none" dirty="0" err="1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Южное</a:t>
            </a:r>
            <a:r>
              <a:rPr lang="en-US" sz="3200" b="1" i="0" u="none" dirty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</a:t>
            </a:r>
            <a:r>
              <a:rPr lang="en-US" sz="3200" b="1" i="0" u="none" dirty="0" err="1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Приуралье</a:t>
            </a:r>
            <a:r>
              <a:rPr lang="ru-RU" sz="3200" b="1" i="0" u="none" dirty="0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 и </a:t>
            </a:r>
            <a:r>
              <a:rPr lang="en-US" sz="3200" b="1" i="0" u="none" dirty="0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к о</a:t>
            </a:r>
            <a:r>
              <a:rPr lang="ru-RU" sz="3200" b="1" dirty="0" err="1" smtClean="0">
                <a:latin typeface="Arial" pitchFamily="34" charset="0"/>
                <a:ea typeface="Tahoma"/>
                <a:cs typeface="Arial" pitchFamily="34" charset="0"/>
                <a:sym typeface="Tahoma"/>
              </a:rPr>
              <a:t>з</a:t>
            </a:r>
            <a:r>
              <a:rPr lang="ru-RU" sz="3200" b="1" i="0" u="none" dirty="0" err="1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еру</a:t>
            </a:r>
            <a:r>
              <a:rPr lang="ru-RU" sz="3200" b="1" dirty="0" smtClean="0">
                <a:latin typeface="Arial" pitchFamily="34" charset="0"/>
                <a:ea typeface="Tahoma"/>
                <a:cs typeface="Arial" pitchFamily="34" charset="0"/>
                <a:sym typeface="Tahoma"/>
              </a:rPr>
              <a:t> </a:t>
            </a:r>
            <a:r>
              <a:rPr lang="en-US" sz="3200" b="1" i="0" u="none" dirty="0" err="1" smtClean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Зайсан</a:t>
            </a:r>
            <a:r>
              <a:rPr lang="en-US" sz="3200" b="1" i="0" u="none" dirty="0">
                <a:solidFill>
                  <a:schemeClr val="dk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.</a:t>
            </a:r>
            <a:endParaRPr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6562" name="Picture 2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4152" y="5517232"/>
            <a:ext cx="936104" cy="936106"/>
          </a:xfrm>
          <a:prstGeom prst="rect">
            <a:avLst/>
          </a:prstGeom>
          <a:noFill/>
        </p:spPr>
      </p:pic>
      <p:pic>
        <p:nvPicPr>
          <p:cNvPr id="66564" name="Picture 4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4392" y="5589240"/>
            <a:ext cx="864096" cy="864098"/>
          </a:xfrm>
          <a:prstGeom prst="rect">
            <a:avLst/>
          </a:prstGeom>
          <a:noFill/>
        </p:spPr>
      </p:pic>
      <p:pic>
        <p:nvPicPr>
          <p:cNvPr id="66566" name="Picture 6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8488" y="5445224"/>
            <a:ext cx="1003548" cy="1003550"/>
          </a:xfrm>
          <a:prstGeom prst="rect">
            <a:avLst/>
          </a:prstGeom>
          <a:noFill/>
        </p:spPr>
      </p:pic>
      <p:pic>
        <p:nvPicPr>
          <p:cNvPr id="66568" name="Picture 8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4272" y="5589240"/>
            <a:ext cx="859531" cy="859533"/>
          </a:xfrm>
          <a:prstGeom prst="rect">
            <a:avLst/>
          </a:prstGeom>
          <a:noFill/>
        </p:spPr>
      </p:pic>
      <p:pic>
        <p:nvPicPr>
          <p:cNvPr id="9" name="Picture 2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92" y="1340768"/>
            <a:ext cx="936104" cy="936106"/>
          </a:xfrm>
          <a:prstGeom prst="rect">
            <a:avLst/>
          </a:prstGeom>
          <a:noFill/>
        </p:spPr>
      </p:pic>
      <p:pic>
        <p:nvPicPr>
          <p:cNvPr id="10" name="Picture 2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7488" y="1052736"/>
            <a:ext cx="936104" cy="936106"/>
          </a:xfrm>
          <a:prstGeom prst="rect">
            <a:avLst/>
          </a:prstGeom>
          <a:noFill/>
        </p:spPr>
      </p:pic>
      <p:pic>
        <p:nvPicPr>
          <p:cNvPr id="11" name="Picture 2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7568" y="1484784"/>
            <a:ext cx="936104" cy="936106"/>
          </a:xfrm>
          <a:prstGeom prst="rect">
            <a:avLst/>
          </a:prstGeom>
          <a:noFill/>
        </p:spPr>
      </p:pic>
      <p:pic>
        <p:nvPicPr>
          <p:cNvPr id="12" name="Picture 2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5640" y="1484784"/>
            <a:ext cx="936104" cy="936106"/>
          </a:xfrm>
          <a:prstGeom prst="rect">
            <a:avLst/>
          </a:prstGeom>
          <a:noFill/>
        </p:spPr>
      </p:pic>
      <p:pic>
        <p:nvPicPr>
          <p:cNvPr id="13" name="Picture 2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3712" y="1124744"/>
            <a:ext cx="936104" cy="936106"/>
          </a:xfrm>
          <a:prstGeom prst="rect">
            <a:avLst/>
          </a:prstGeom>
          <a:noFill/>
        </p:spPr>
      </p:pic>
      <p:pic>
        <p:nvPicPr>
          <p:cNvPr id="14" name="Picture 2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816" y="1556792"/>
            <a:ext cx="936104" cy="936106"/>
          </a:xfrm>
          <a:prstGeom prst="rect">
            <a:avLst/>
          </a:prstGeom>
          <a:noFill/>
        </p:spPr>
      </p:pic>
      <p:pic>
        <p:nvPicPr>
          <p:cNvPr id="15" name="Picture 2" descr="verblyud-animatsionnaya-kartinka-004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3952" y="1052736"/>
            <a:ext cx="936104" cy="93610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>
            <a:normAutofit fontScale="90000"/>
          </a:bodyPr>
          <a:lstStyle/>
          <a:p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D:\Мама\5 класс\23 урок. Великий шелковый путь\23-КК5. ВШпуть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22"/>
            <a:ext cx="12192000" cy="68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17804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9736" y="1556792"/>
            <a:ext cx="4896544" cy="42484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Шёлк был не единственным ценным товаром на Великом Шёлковом Пути. Китай экспортировал на Запад ещё чай и фарфор.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6" y="1916832"/>
            <a:ext cx="3312368" cy="41133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4312" y="1916832"/>
            <a:ext cx="3062131" cy="4032448"/>
          </a:xfrm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79338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941168"/>
            <a:ext cx="11161240" cy="136815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Бесконечные караваны верблюдов везли на Восток лучшие товары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 Индии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: диковинные пряности, драгоценные камни</a:t>
            </a:r>
            <a:r>
              <a:rPr lang="ru-RU" sz="2400" i="1" dirty="0" smtClean="0"/>
              <a:t>. </a:t>
            </a:r>
            <a:endParaRPr lang="ru-RU" sz="24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384" y="908720"/>
            <a:ext cx="5329436" cy="37444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8048" y="1010750"/>
            <a:ext cx="5136571" cy="3639062"/>
          </a:xfrm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68561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052736"/>
            <a:ext cx="109728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Очень ценились в Китае серебряные изделия из Ирана и стеклянная посуда из Египта.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760" y="2420888"/>
            <a:ext cx="3930848" cy="244172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0256" y="2348880"/>
            <a:ext cx="3336371" cy="2502278"/>
          </a:xfrm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60" y="2708920"/>
            <a:ext cx="2960131" cy="16702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5400" y="5445224"/>
            <a:ext cx="108012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древней торговле большим спросом пользовались ковры </a:t>
            </a:r>
            <a:r>
              <a:rPr lang="ru-RU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из Центральной Азии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14382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980728"/>
            <a:ext cx="1113723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384" y="2060848"/>
            <a:ext cx="1123324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МАРШРУТЫ ШЕЛКОВОГО ПУТИ</a:t>
            </a:r>
            <a:endParaRPr lang="ru-RU" sz="4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51384" y="3140968"/>
            <a:ext cx="11233248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ВЕЛИКИЙ ШЕЛКОВЫЙ ПУТЬ В ОПИСАНИИ ЧЖАН ЦИНЯ</a:t>
            </a: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1384" y="4941168"/>
            <a:ext cx="11233248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ЗНАЧЕНИЕ ВЕЛИКОГО ШЕЛКОВОГО ПУТИ</a:t>
            </a:r>
          </a:p>
        </p:txBody>
      </p:sp>
    </p:spTree>
    <p:extLst>
      <p:ext uri="{BB962C8B-B14F-4D97-AF65-F5344CB8AC3E}">
        <p14:creationId xmlns="" xmlns:p14="http://schemas.microsoft.com/office/powerpoint/2010/main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980728"/>
            <a:ext cx="11593288" cy="28803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 Запада на Восток караваны верблюдов везли меха, кожи, шерстяные и хлопчатобумажные ткани.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Благодаря Великому Шёлковому пути китайцы, отделенные от других цивилизаций, попробовали и полюбили виноград, инжир, гранат, грецкие орехи и цитрусовые фрукты.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392" y="4005064"/>
            <a:ext cx="5381105" cy="2269375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2024" y="4005064"/>
            <a:ext cx="5384800" cy="2307771"/>
          </a:xfrm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23921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065030"/>
            <a:ext cx="3504389" cy="243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1022" y="3933056"/>
            <a:ext cx="357968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7368" y="1124744"/>
            <a:ext cx="7272808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Караваны везли прославленную фарфоровую посуду.  В Западной Европе китайский фарфор ценился на вес золота.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9634" name="Picture 2" descr="https://ds02.infourok.ru/uploads/ex/0831/00047500-60da7118/img35.jpg"/>
          <p:cNvPicPr>
            <a:picLocks noChangeAspect="1" noChangeArrowheads="1"/>
          </p:cNvPicPr>
          <p:nvPr/>
        </p:nvPicPr>
        <p:blipFill>
          <a:blip r:embed="rId4" cstate="print"/>
          <a:srcRect l="6593" r="6044"/>
          <a:stretch>
            <a:fillRect/>
          </a:stretch>
        </p:blipFill>
        <p:spPr bwMode="auto">
          <a:xfrm>
            <a:off x="695400" y="3573016"/>
            <a:ext cx="3168352" cy="2720000"/>
          </a:xfrm>
          <a:prstGeom prst="rect">
            <a:avLst/>
          </a:prstGeom>
          <a:noFill/>
        </p:spPr>
      </p:pic>
      <p:pic>
        <p:nvPicPr>
          <p:cNvPr id="69636" name="Picture 4" descr="https://ds02.infourok.ru/uploads/ex/0dd8/0006b10f-9a1d1cb6/img11.jpg"/>
          <p:cNvPicPr>
            <a:picLocks noChangeAspect="1" noChangeArrowheads="1"/>
          </p:cNvPicPr>
          <p:nvPr/>
        </p:nvPicPr>
        <p:blipFill>
          <a:blip r:embed="rId5" cstate="print"/>
          <a:srcRect l="13387" t="56699" r="57476" b="6551"/>
          <a:stretch>
            <a:fillRect/>
          </a:stretch>
        </p:blipFill>
        <p:spPr bwMode="auto">
          <a:xfrm>
            <a:off x="4367808" y="3573016"/>
            <a:ext cx="2952328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49603661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07368" y="1084676"/>
            <a:ext cx="11017224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 среднеазиатских даров особенно ценились знаменитые кони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Давани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быстроногие скакуны, которых китайцы называли «небесными», «крылатыми». А ценились они потому, что в Китае существовала легенда.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C:\Documents and Settings\23\Рабочий стол\japan3_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4005064"/>
            <a:ext cx="4184666" cy="245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8610" name="Picture 2" descr="анимашка лошад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800" y="3933056"/>
            <a:ext cx="2736304" cy="2712301"/>
          </a:xfrm>
          <a:prstGeom prst="rect">
            <a:avLst/>
          </a:prstGeom>
          <a:noFill/>
        </p:spPr>
      </p:pic>
      <p:pic>
        <p:nvPicPr>
          <p:cNvPr id="68612" name="Picture 4" descr="https://mirgif.com/1/loshadi1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344" y="4149080"/>
            <a:ext cx="3816424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07368" y="908720"/>
            <a:ext cx="7632848" cy="5509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тобы утвердить свою божественность и достичь бессмертия, император должен был вознестись на небо при помощи упряжки неземных лошадей. Именно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Чжан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Цянь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завез в Китай «небесных» коней. Этот предприимчивый путешественник вывез из Средней Азии не только лошадей, но и корм для них – семена люцерны. Вскоре посевы люцерны распространились по всему Китаю.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1684" name="Picture 4" descr="https://i082.radikal.ru/1102/53/40c674239cb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6240" y="1556792"/>
            <a:ext cx="3080993" cy="1080120"/>
          </a:xfrm>
          <a:prstGeom prst="rect">
            <a:avLst/>
          </a:prstGeom>
          <a:noFill/>
        </p:spPr>
      </p:pic>
      <p:pic>
        <p:nvPicPr>
          <p:cNvPr id="71686" name="Picture 6" descr="https://s005.radikal.ru/i210/1102/68/221af5e6c5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4941168"/>
            <a:ext cx="2304256" cy="1392970"/>
          </a:xfrm>
          <a:prstGeom prst="rect">
            <a:avLst/>
          </a:prstGeom>
          <a:noFill/>
        </p:spPr>
      </p:pic>
      <p:pic>
        <p:nvPicPr>
          <p:cNvPr id="71690" name="Picture 10" descr="https://i004.radikal.ru/1102/42/19207b53551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4232" y="3140968"/>
            <a:ext cx="2064114" cy="140359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Прямоугольник 7"/>
          <p:cNvSpPr>
            <a:spLocks noChangeArrowheads="1"/>
          </p:cNvSpPr>
          <p:nvPr/>
        </p:nvSpPr>
        <p:spPr bwMode="auto">
          <a:xfrm>
            <a:off x="335360" y="1484784"/>
            <a:ext cx="6632624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ru-RU" sz="3200" b="1" dirty="0">
                <a:latin typeface="Arial" pitchFamily="34" charset="0"/>
                <a:cs typeface="Arial" pitchFamily="34" charset="0"/>
              </a:rPr>
              <a:t>Китайский император У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Ди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                 в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138 г. до н. э. отправил посла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Чжан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Цянь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на поиски союзников в борьбе против воинственных кочевых племён гуннов, которые опустошали северные окраины Китая. </a:t>
            </a:r>
          </a:p>
          <a:p>
            <a:pPr algn="ctr" eaLnBrk="1" hangingPunct="1"/>
            <a:r>
              <a:rPr lang="ru-RU" sz="3200" b="1" dirty="0">
                <a:latin typeface="Arial" pitchFamily="34" charset="0"/>
                <a:cs typeface="Arial" pitchFamily="34" charset="0"/>
              </a:rPr>
              <a:t>Путешествуя, посол попал в плен к гуннам на десять лет. Однако, ему удалось бежать.</a:t>
            </a:r>
          </a:p>
        </p:txBody>
      </p:sp>
      <p:pic>
        <p:nvPicPr>
          <p:cNvPr id="9" name="Picture 8" descr="0_33c75_38b9918d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168" y="1916832"/>
            <a:ext cx="39751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3392" y="764704"/>
            <a:ext cx="10552608" cy="55889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Возникновение Великого шелкового пути</a:t>
            </a:r>
            <a:r>
              <a:rPr lang="ru-RU" sz="38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24744"/>
            <a:ext cx="7924800" cy="511256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>
              <a:buNone/>
            </a:pPr>
            <a:endParaRPr lang="ru-RU" sz="2800" dirty="0" smtClean="0"/>
          </a:p>
          <a:p>
            <a:pPr algn="ctr" eaLnBrk="1" hangingPunct="1"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И он попадает в Ферганскую долину.  Для него явилось неожиданностью то, что в долине располагались множество городов,  и существовали могущественные государства, такие, как Хорезм, Согдиана и др., обладающие высокоразвитой культурой. </a:t>
            </a:r>
          </a:p>
        </p:txBody>
      </p:sp>
      <p:pic>
        <p:nvPicPr>
          <p:cNvPr id="18438" name="Picture 6" descr="Чжан Цянь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368" y="1052736"/>
            <a:ext cx="3324678" cy="2734816"/>
          </a:xfrm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s://img1.advisor.travel/530x398px-Fergana_Valley_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3789040"/>
            <a:ext cx="3392066" cy="25472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1052736"/>
            <a:ext cx="6197600" cy="542426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Правительство императора    У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Ди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решило непременно установить прямую связь со странами Средней Азией и Индией, </a:t>
            </a:r>
          </a:p>
          <a:p>
            <a:pPr algn="ctr" eaLnBrk="1" hangingPunct="1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Для этого нужно было разгромить гуннов и проложить через степи и пустыни удобные и безопасные пути.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9464" name="Picture 8" descr="гунны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48128" y="3861048"/>
            <a:ext cx="4368800" cy="2552700"/>
          </a:xfrm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s://pm1.narvii.com/7014/f8b6118327610767fb65dea093c2fde3adadd307r1-745-745v2_h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980728"/>
            <a:ext cx="3240360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360" y="980728"/>
            <a:ext cx="11377264" cy="2088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104 году до н.э. китайские армии, миновав пустыню, перевалили через Тянь-Шань и спустились в Ферганскую долину. Так встретились древние цивилизации Китая и Средней Азии</a:t>
            </a:r>
          </a:p>
          <a:p>
            <a:pPr eaLnBrk="1" hangingPunct="1"/>
            <a:endParaRPr lang="ru-RU" sz="2800" dirty="0" smtClean="0"/>
          </a:p>
        </p:txBody>
      </p:sp>
      <p:pic>
        <p:nvPicPr>
          <p:cNvPr id="36872" name="Picture 8" descr="ферг дол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368" y="3356992"/>
            <a:ext cx="4536504" cy="2777822"/>
          </a:xfrm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i.mycdn.me/i?r=AzEPZsRbOZEKgBhR0XGMT1RkMIygKVMIn0W84zaEJG_KiaaKTM5SRkZCeTgDn6uOy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4" y="3356992"/>
            <a:ext cx="5796136" cy="278777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908720"/>
            <a:ext cx="11233248" cy="23762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Торговые караваны привозили с собой не только новые  товары, но и много новых знаний и технологий из других стран. А увозили с собой сведения о местных городах, их жителях, культуре, быте и традициях.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080" y="3429000"/>
            <a:ext cx="4702200" cy="2955579"/>
          </a:xfrm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ds02.infourok.ru/uploads/ex/0831/00047500-60da7118/img1.jpg"/>
          <p:cNvPicPr>
            <a:picLocks noChangeAspect="1" noChangeArrowheads="1"/>
          </p:cNvPicPr>
          <p:nvPr/>
        </p:nvPicPr>
        <p:blipFill>
          <a:blip r:embed="rId3" cstate="print"/>
          <a:srcRect t="15750" b="11801"/>
          <a:stretch>
            <a:fillRect/>
          </a:stretch>
        </p:blipFill>
        <p:spPr bwMode="auto">
          <a:xfrm>
            <a:off x="479376" y="3429000"/>
            <a:ext cx="5688632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470001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4149080"/>
            <a:ext cx="11521280" cy="24391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Благодаря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Великому Шёлковому Пути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то далекое время формировались торговые отношения между народами. Страны, которые связал этот путь, перенимали друг у друга мастерство и опыт, знакомились с новыми языками и культурами.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2736"/>
            <a:ext cx="5903979" cy="280831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1984" y="1124744"/>
            <a:ext cx="6048672" cy="2664296"/>
          </a:xfrm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88946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3352" y="980728"/>
            <a:ext cx="11305256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Великий шёлковый путь - караванная дорога, связывавшая Восточную Азию со Средиземноморьем в древности и в Средние века. В первую очередь, использовался для вывоза шёлка из Китая, с чем и связано его название.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C:\Documents and Settings\23\Рабочий стол\article_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61" y="3573016"/>
            <a:ext cx="10953827" cy="3070694"/>
          </a:xfrm>
          <a:prstGeom prst="rect">
            <a:avLst/>
          </a:prstGeom>
          <a:noFill/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67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5591944" cy="5328592"/>
          </a:xfrm>
          <a:prstGeom prst="rect">
            <a:avLst/>
          </a:prstGeom>
          <a:noFill/>
        </p:spPr>
      </p:pic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1196975"/>
            <a:ext cx="5688632" cy="53276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Tx/>
              <a:buNone/>
            </a:pPr>
            <a:endParaRPr lang="ru-RU" sz="1600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Великий </a:t>
            </a: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Шелковый - восьмое  чудо света,  </a:t>
            </a:r>
          </a:p>
          <a:p>
            <a:pPr algn="ctr">
              <a:buFontTx/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В </a:t>
            </a: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отличие от тех чудес, других, </a:t>
            </a:r>
          </a:p>
          <a:p>
            <a:pPr algn="ctr">
              <a:buFontTx/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Не </a:t>
            </a: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 кем-то был </a:t>
            </a:r>
            <a:endParaRPr lang="ru-RU" sz="3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и где-то.  </a:t>
            </a:r>
            <a:endParaRPr lang="ru-RU" sz="3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Лишь </a:t>
            </a: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одной страны и для людей  одних.     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</a:t>
            </a:r>
            <a:endParaRPr lang="kk-KZ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Silkrou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6" y="1052736"/>
            <a:ext cx="5087888" cy="5635815"/>
          </a:xfrm>
          <a:prstGeom prst="rect">
            <a:avLst/>
          </a:prstGeom>
          <a:noFill/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24744"/>
            <a:ext cx="4982343" cy="525700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400" b="1" dirty="0">
                <a:latin typeface="Arial" pitchFamily="34" charset="0"/>
                <a:cs typeface="Arial" pitchFamily="34" charset="0"/>
              </a:rPr>
              <a:t>Из древности шагнул в средневековье,</a:t>
            </a:r>
            <a:br>
              <a:rPr lang="ru-RU" sz="3400" b="1" dirty="0">
                <a:latin typeface="Arial" pitchFamily="34" charset="0"/>
                <a:cs typeface="Arial" pitchFamily="34" charset="0"/>
              </a:rPr>
            </a:br>
            <a:r>
              <a:rPr lang="ru-RU" sz="3400" b="1" dirty="0">
                <a:latin typeface="Arial" pitchFamily="34" charset="0"/>
                <a:cs typeface="Arial" pitchFamily="34" charset="0"/>
              </a:rPr>
              <a:t> Европу с Азией связал,</a:t>
            </a:r>
            <a:br>
              <a:rPr lang="ru-RU" sz="3400" b="1" dirty="0">
                <a:latin typeface="Arial" pitchFamily="34" charset="0"/>
                <a:cs typeface="Arial" pitchFamily="34" charset="0"/>
              </a:rPr>
            </a:b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3400" b="1" dirty="0">
                <a:latin typeface="Arial" pitchFamily="34" charset="0"/>
                <a:cs typeface="Arial" pitchFamily="34" charset="0"/>
              </a:rPr>
              <a:t>равнинам и высокогорью,</a:t>
            </a:r>
            <a:br>
              <a:rPr lang="ru-RU" sz="3400" b="1" dirty="0">
                <a:latin typeface="Arial" pitchFamily="34" charset="0"/>
                <a:cs typeface="Arial" pitchFamily="34" charset="0"/>
              </a:rPr>
            </a:br>
            <a:r>
              <a:rPr lang="ru-RU" sz="3400" b="1" dirty="0">
                <a:latin typeface="Arial" pitchFamily="34" charset="0"/>
                <a:cs typeface="Arial" pitchFamily="34" charset="0"/>
              </a:rPr>
              <a:t>Где еле полз, а где размашисто шагал.</a:t>
            </a:r>
            <a:endParaRPr lang="kk-KZ" sz="3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silk_yassaw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34" y="980728"/>
            <a:ext cx="4897470" cy="2735610"/>
          </a:xfrm>
          <a:prstGeom prst="rect">
            <a:avLst/>
          </a:prstGeom>
          <a:noFill/>
        </p:spPr>
      </p:pic>
      <p:pic>
        <p:nvPicPr>
          <p:cNvPr id="57349" name="Picture 5" descr="lyabi-khauz-nodir-devanbegi-khana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056" y="3645024"/>
            <a:ext cx="5183717" cy="2921000"/>
          </a:xfrm>
          <a:prstGeom prst="rect">
            <a:avLst/>
          </a:prstGeom>
          <a:noFill/>
        </p:spPr>
      </p:pic>
      <p:sp>
        <p:nvSpPr>
          <p:cNvPr id="57350" name="Rectangle 6"/>
          <p:cNvSpPr>
            <a:spLocks noGrp="1" noChangeArrowheads="1"/>
          </p:cNvSpPr>
          <p:nvPr>
            <p:ph type="title"/>
          </p:nvPr>
        </p:nvSpPr>
        <p:spPr>
          <a:xfrm>
            <a:off x="6023992" y="1340768"/>
            <a:ext cx="5679016" cy="165618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 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жизни возрождал пустыни, </a:t>
            </a:r>
            <a:b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трассах строил города.</a:t>
            </a:r>
            <a:endParaRPr lang="kk-KZ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54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407368" y="4005064"/>
            <a:ext cx="5384800" cy="219233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3600" dirty="0">
                <a:solidFill>
                  <a:srgbClr val="0000CC"/>
                </a:solidFill>
              </a:rPr>
              <a:t>   </a:t>
            </a: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Двенадцать </a:t>
            </a:r>
            <a:r>
              <a:rPr lang="ru-RU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тысяч километров и поныне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 восхищают как и в те года.</a:t>
            </a:r>
            <a:endParaRPr lang="kk-KZ"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9736" y="908720"/>
            <a:ext cx="4752528" cy="8549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подумайте!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2564904"/>
            <a:ext cx="4032448" cy="33123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Почему                       древние летописцы назвали этот путь – 8 чудом света ?</a:t>
            </a:r>
            <a:endParaRPr lang="ru-RU" sz="34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800" dirty="0"/>
          </a:p>
        </p:txBody>
      </p:sp>
      <p:pic>
        <p:nvPicPr>
          <p:cNvPr id="4" name="Рисунок 3" descr="ÐÐ¾ÑÐ¾Ð¶ÐµÐµ Ð¸Ð·Ð¾Ð±ÑÐ°Ð¶ÐµÐ½Ð¸Ð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848" y="2204864"/>
            <a:ext cx="7128791" cy="401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8370" name="Picture 2" descr="https://img1.picmix.com/output/stamp/thumb/7/4/1/2/112147_7b1d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4" y="1052736"/>
            <a:ext cx="1905000" cy="114300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63752" y="908720"/>
            <a:ext cx="4968552" cy="1296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ЗНАЧЕНИЕ ПУТИ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МЕЖДУНАРОДНЫХ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ОТНОШЕНИЯХ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3632252">
            <a:off x="2005946" y="938153"/>
            <a:ext cx="696872" cy="19284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19336" y="2636912"/>
            <a:ext cx="6192688" cy="18722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Укрепление дипломатических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отношений между странами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Востока и Запада </a:t>
            </a:r>
            <a:endParaRPr lang="kk-K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456040" y="2276872"/>
            <a:ext cx="552856" cy="244827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31504" y="5445224"/>
            <a:ext cx="9289032" cy="936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Укрепление международных и политических 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отношений и дипломатических связей</a:t>
            </a:r>
            <a:endParaRPr lang="kk-K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8406742">
            <a:off x="9495006" y="958254"/>
            <a:ext cx="696872" cy="17089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176120" y="2492896"/>
            <a:ext cx="4824536" cy="20882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Установление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 развитие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торговых связей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между народами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verblyud-animatsionnaya-kartinka-003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1052736"/>
            <a:ext cx="1238250" cy="1095376"/>
          </a:xfrm>
          <a:prstGeom prst="rect">
            <a:avLst/>
          </a:prstGeom>
          <a:noFill/>
        </p:spPr>
      </p:pic>
      <p:pic>
        <p:nvPicPr>
          <p:cNvPr id="14" name="Picture 2" descr="verblyud-animatsionnaya-kartinka-003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0496" y="980728"/>
            <a:ext cx="1238250" cy="109537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07368" y="836712"/>
          <a:ext cx="11521280" cy="587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9751FA-5F82-4DEA-9A7C-E68800A61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829751FA-5F82-4DEA-9A7C-E68800A610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9F6481-FF01-4BA4-8B38-DDB98608C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EE9F6481-FF01-4BA4-8B38-DDB98608C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114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</a:t>
            </a:r>
            <a:r>
              <a:rPr lang="ru-RU" sz="4000" dirty="0" smtClean="0"/>
              <a:t>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945" y="337362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551385" y="3717036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142 – 144.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079777" y="3933056"/>
            <a:ext cx="2160239" cy="9454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Заполните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схему.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994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4871864" y="1196752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760" y="1700808"/>
            <a:ext cx="11521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Содержимое 3" descr="Возникновение и функционирование Шелкового пути">
            <a:hlinkClick r:id="rId3"/>
          </p:cNvPr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8048" y="1556792"/>
            <a:ext cx="532859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m_f_4b9380babd3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106" t="9539" r="10106" b="9078"/>
          <a:stretch>
            <a:fillRect/>
          </a:stretch>
        </p:blipFill>
        <p:spPr>
          <a:xfrm>
            <a:off x="3905235" y="498614"/>
            <a:ext cx="7429552" cy="5683607"/>
          </a:xfrm>
          <a:effectLst>
            <a:softEdge rad="317500"/>
          </a:effectLst>
        </p:spPr>
      </p:pic>
      <p:pic>
        <p:nvPicPr>
          <p:cNvPr id="5" name="Рисунок 4" descr="desde-comerciantes-como-marco-polo-a-militares-como-jenofonte-a-lo-largo-de-la-historia-muchos-grandes-aventureros-han-sido-tambien-celebrados-literat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712" y="789156"/>
            <a:ext cx="9429816" cy="54259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 descr="P1040095.JPG"/>
          <p:cNvPicPr>
            <a:picLocks noChangeAspect="1"/>
          </p:cNvPicPr>
          <p:nvPr/>
        </p:nvPicPr>
        <p:blipFill>
          <a:blip r:embed="rId4" cstate="print"/>
          <a:srcRect l="5000" t="20000" r="6875" b="52500"/>
          <a:stretch>
            <a:fillRect/>
          </a:stretch>
        </p:blipFill>
        <p:spPr>
          <a:xfrm>
            <a:off x="952464" y="1285860"/>
            <a:ext cx="10603376" cy="42148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 descr="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65" y="357166"/>
            <a:ext cx="10115587" cy="5077550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0"/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рим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400256" y="3717032"/>
            <a:ext cx="3479800" cy="1872208"/>
          </a:xfrm>
        </p:spPr>
      </p:pic>
      <p:pic>
        <p:nvPicPr>
          <p:cNvPr id="20489" name="Picture 9" descr="китай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7368" y="3717032"/>
            <a:ext cx="3454400" cy="1944216"/>
          </a:xfrm>
        </p:spPr>
      </p:pic>
      <p:pic>
        <p:nvPicPr>
          <p:cNvPr id="20490" name="Picture 10" descr="ср азия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95800" y="4293096"/>
            <a:ext cx="3606924" cy="2016249"/>
          </a:xfrm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360" y="1052736"/>
            <a:ext cx="11521280" cy="22898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3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период со </a:t>
            </a:r>
            <a:r>
              <a:rPr lang="en-US" sz="3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3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века до нашей эры стали зарождаться торговые отношения между Средней Азией и Китаем.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Постепенно эти связи дотянулись и до Рима. 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63352" y="908720"/>
            <a:ext cx="11521280" cy="187220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500" b="1" dirty="0" smtClean="0"/>
              <a:t>   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По нему шли караваны с шелком, украшениями, лекарствами, краской, передвигались дипломаты и путешественники из Японии, Китая, Кореи в Центральную Азию, Русь, Византию, Рим.</a:t>
            </a:r>
            <a:endParaRPr lang="ru-RU" sz="35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None/>
            </a:pPr>
            <a:endParaRPr lang="ru-RU" sz="2800" dirty="0" smtClean="0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824" y="3140968"/>
            <a:ext cx="3360373" cy="1800200"/>
          </a:xfrm>
          <a:prstGeom prst="rect">
            <a:avLst/>
          </a:prstGeom>
          <a:noFill/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4293096"/>
            <a:ext cx="3456384" cy="2088232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" name="Picture 3" descr="C:\Users\Samat\Desktop\Школа\image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8248" y="4005064"/>
            <a:ext cx="33123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зеркала из бронз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840" y="5157192"/>
            <a:ext cx="1723950" cy="142718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0" name="Picture 5" descr="сирийский стеклянный сосуд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2104" y="5083191"/>
            <a:ext cx="844873" cy="1516096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1" name="Picture 7" descr="бронзовый чираг-светильни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43472" y="3068960"/>
            <a:ext cx="1791433" cy="101758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2" name="Picture 11" descr="гигиенический стеклянный союз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76320" y="2924944"/>
            <a:ext cx="1812925" cy="96837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360" y="3789040"/>
            <a:ext cx="11665296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 дороге находились караван - сараи, места отдыха   для купцов и обслуживающего караван персонала, стойбища для верблюдов, лошадей, мулов и ослов.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Тут же можно было продать и купить оптом товар узнать коммерческие новости и цены на товары.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караван-сара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83832" y="1052736"/>
            <a:ext cx="3068167" cy="2376264"/>
          </a:xfrm>
          <a:prstGeom prst="rect">
            <a:avLst/>
          </a:prstGeom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" name="Picture 4" descr="saraichik3_www"/>
          <p:cNvPicPr>
            <a:picLocks noChangeAspect="1" noChangeArrowheads="1"/>
          </p:cNvPicPr>
          <p:nvPr/>
        </p:nvPicPr>
        <p:blipFill>
          <a:blip r:embed="rId3" cstate="print"/>
          <a:srcRect b="9253"/>
          <a:stretch>
            <a:fillRect/>
          </a:stretch>
        </p:blipFill>
        <p:spPr bwMode="auto">
          <a:xfrm>
            <a:off x="335360" y="908720"/>
            <a:ext cx="4033391" cy="2749441"/>
          </a:xfrm>
          <a:prstGeom prst="rect">
            <a:avLst/>
          </a:prstGeom>
          <a:noFill/>
        </p:spPr>
      </p:pic>
      <p:pic>
        <p:nvPicPr>
          <p:cNvPr id="9" name="Picture 2" descr="C:\Users\Samat\Desktop\Школа\1040619714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6200" y="980728"/>
            <a:ext cx="4023047" cy="274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1052736"/>
            <a:ext cx="11305256" cy="23042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 древних времён слава о китайском шёлке распространилась по всему континенту. Многие народы желали приобрести этот уникальный товар. Поэтому главными товарами были шёлковые ткани и шёлк - сырец.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350" y="3573016"/>
            <a:ext cx="5952661" cy="28803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0016" y="3645024"/>
            <a:ext cx="5384800" cy="2685669"/>
          </a:xfrm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11534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7"/>
            <a:ext cx="11593288" cy="288031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Название «шелковый путь» ему было дано лишь                       в 1877 году, немецким географом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Ф.Рихтгофеном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.                        А почему? </a:t>
            </a:r>
          </a:p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Прохладную ткань, "легкую, как облако" и "прозрачную, как лёд", римляне называли "китайской вуалью".  И это был шелк.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3" descr="F:\ткан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293096"/>
            <a:ext cx="4360485" cy="204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ВЕЛИКИЙ ШЕЛКОВЫЙ ПУТЬ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avatars.mds.yandex.net/get-zen_doc/1545908/pub_5d7113cba3f6e400ad6c03f8_5d715ec7e882c300ae8aeb4d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4221088"/>
            <a:ext cx="4536504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8783</TotalTime>
  <Words>1105</Words>
  <Application>Microsoft Office PowerPoint</Application>
  <PresentationFormat>Произвольный</PresentationFormat>
  <Paragraphs>124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  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 древних времён слава о китайском шёлке распространилась по всему континенту. Многие народы желали приобрести этот уникальный товар. Поэтому главными товарами были шёлковые ткани и шёлк - сырец.</vt:lpstr>
      <vt:lpstr>Слайд 9</vt:lpstr>
      <vt:lpstr>Слайд 10</vt:lpstr>
      <vt:lpstr>Трассы  Великого Шелкового пути</vt:lpstr>
      <vt:lpstr>Слайд 12</vt:lpstr>
      <vt:lpstr>Слайд 13</vt:lpstr>
      <vt:lpstr>Слайд 14</vt:lpstr>
      <vt:lpstr>Слайд 15</vt:lpstr>
      <vt:lpstr>Слайд 16</vt:lpstr>
      <vt:lpstr>Шёлк был не единственным ценным товаром на Великом Шёлковом Пути. Китай экспортировал на Запад ещё чай и фарфор. </vt:lpstr>
      <vt:lpstr>Бесконечные караваны верблюдов везли на Восток лучшие товары из Индии: диковинные пряности, драгоценные камни. </vt:lpstr>
      <vt:lpstr>Очень ценились в Китае серебряные изделия из Ирана и стеклянная посуда из Египта.</vt:lpstr>
      <vt:lpstr>С Запада на Восток караваны верблюдов везли меха, кожи, шерстяные и хлопчатобумажные ткани. Благодаря Великому Шёлковому пути китайцы, отделенные от других цивилизаций, попробовали и полюбили виноград, инжир, гранат, грецкие орехи и цитрусовые фрукты.</vt:lpstr>
      <vt:lpstr>Слайд 21</vt:lpstr>
      <vt:lpstr>Слайд 22</vt:lpstr>
      <vt:lpstr>Слайд 23</vt:lpstr>
      <vt:lpstr>Возникновение Великого шелкового пути </vt:lpstr>
      <vt:lpstr>Слайд 25</vt:lpstr>
      <vt:lpstr>Слайд 26</vt:lpstr>
      <vt:lpstr>Слайд 27</vt:lpstr>
      <vt:lpstr>Торговые караваны привозили с собой не только новые  товары, но и много новых знаний и технологий из других стран. А увозили с собой сведения о местных городах, их жителях, культуре, быте и традициях.</vt:lpstr>
      <vt:lpstr>Благодаря Великому Шёлковому Пути в то далекое время формировались торговые отношения между народами. Страны, которые связал этот путь, перенимали друг у друга мастерство и опыт, знакомились с новыми языками и культурами.</vt:lpstr>
      <vt:lpstr>Слайд 30</vt:lpstr>
      <vt:lpstr>Из древности шагнул в средневековье,  Европу с Азией связал, по равнинам и высокогорью, Где еле полз, а где размашисто шагал.</vt:lpstr>
      <vt:lpstr>Он к жизни возрождал пустыни,  На трассах строил города.</vt:lpstr>
      <vt:lpstr>подумайте!</vt:lpstr>
      <vt:lpstr>Слайд 34</vt:lpstr>
      <vt:lpstr>Слайд 35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1828</cp:revision>
  <dcterms:created xsi:type="dcterms:W3CDTF">2020-04-27T09:08:17Z</dcterms:created>
  <dcterms:modified xsi:type="dcterms:W3CDTF">2021-03-24T10:57:54Z</dcterms:modified>
</cp:coreProperties>
</file>