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31" r:id="rId2"/>
    <p:sldId id="1187" r:id="rId3"/>
    <p:sldId id="1241" r:id="rId4"/>
    <p:sldId id="1242" r:id="rId5"/>
    <p:sldId id="1243" r:id="rId6"/>
    <p:sldId id="1244" r:id="rId7"/>
    <p:sldId id="1245" r:id="rId8"/>
    <p:sldId id="1246" r:id="rId9"/>
    <p:sldId id="1286" r:id="rId10"/>
    <p:sldId id="1247" r:id="rId11"/>
    <p:sldId id="1250" r:id="rId12"/>
    <p:sldId id="1272" r:id="rId13"/>
    <p:sldId id="1273" r:id="rId14"/>
    <p:sldId id="1251" r:id="rId15"/>
    <p:sldId id="1252" r:id="rId16"/>
    <p:sldId id="1267" r:id="rId17"/>
    <p:sldId id="1277" r:id="rId18"/>
    <p:sldId id="1275" r:id="rId19"/>
    <p:sldId id="1253" r:id="rId20"/>
    <p:sldId id="1268" r:id="rId21"/>
    <p:sldId id="1279" r:id="rId22"/>
    <p:sldId id="1255" r:id="rId23"/>
    <p:sldId id="1285" r:id="rId24"/>
    <p:sldId id="1281" r:id="rId25"/>
    <p:sldId id="1256" r:id="rId26"/>
    <p:sldId id="1283" r:id="rId27"/>
    <p:sldId id="1288" r:id="rId28"/>
    <p:sldId id="1291" r:id="rId29"/>
    <p:sldId id="1292" r:id="rId30"/>
    <p:sldId id="627" r:id="rId31"/>
  </p:sldIdLst>
  <p:sldSz cx="12192000" cy="6858000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68" autoAdjust="0"/>
    <p:restoredTop sz="86389" autoAdjust="0"/>
  </p:normalViewPr>
  <p:slideViewPr>
    <p:cSldViewPr>
      <p:cViewPr varScale="1">
        <p:scale>
          <a:sx n="98" d="100"/>
          <a:sy n="98" d="100"/>
        </p:scale>
        <p:origin x="-108" y="-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dirty="0" smtClean="0">
              <a:latin typeface="Arial" pitchFamily="34" charset="0"/>
              <a:cs typeface="Arial" pitchFamily="34" charset="0"/>
            </a:rPr>
            <a:t>ОСНОВА ЭКОНОМИКИ – ОРОШАЕМОЕ ЗЕМЛЕДЕЛИЕ</a:t>
          </a:r>
          <a:endParaRPr lang="ru-RU" sz="3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dirty="0" smtClean="0">
              <a:latin typeface="Arial" pitchFamily="34" charset="0"/>
              <a:cs typeface="Arial" pitchFamily="34" charset="0"/>
            </a:rPr>
            <a:t>ВЫРАЩИВАЛИСЬ ЗЕРНОВЫЕ, ТЕХНИЧЕСКИЕ, САДОВЫЕ И КОРМОВЫЕ КУЛЬТУРЫ</a:t>
          </a:r>
          <a:endParaRPr lang="ru-RU" sz="3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0B02CF0-0E84-45E8-A08E-BB067ADA59E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dirty="0" smtClean="0">
              <a:latin typeface="Arial" pitchFamily="34" charset="0"/>
              <a:cs typeface="Arial" pitchFamily="34" charset="0"/>
            </a:rPr>
            <a:t>В ПРЕДГОРНЫХ И СТЕПНЫХ РАЙОНАХ РАЗВИВАЛОСЬ ОТГОННОЕ СКОТОВОДСТВО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1CC9781-C71E-48C6-938B-3B6525B0B9D9}" type="par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0539D8D-ADD8-4A64-A233-398A574C1AE0}" type="sib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2F75C3A-57CD-4AD3-B5CD-0B3B753DCE42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dirty="0" smtClean="0">
              <a:latin typeface="Arial" pitchFamily="34" charset="0"/>
              <a:cs typeface="Arial" pitchFamily="34" charset="0"/>
            </a:rPr>
            <a:t>ВОЗРОСЛА ДОБЫЧА ПОЛЕЗНЫХ ИСКОПАЕМЫХ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C31C8313-E993-4C52-9014-3218BDC4C81E}" type="par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67E395E-3AEA-4979-8F8C-AC6C319140E1}" type="sibTrans" cxnId="{78B5A30C-7116-428D-8283-4CF42E8E41D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250B9D5-EA85-4EE2-AC01-4AB4C1983EE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000" b="1" dirty="0" smtClean="0">
              <a:latin typeface="Arial" pitchFamily="34" charset="0"/>
              <a:cs typeface="Arial" pitchFamily="34" charset="0"/>
            </a:rPr>
            <a:t>ПОЯВИЛИСЬ ВЫСОКОУРОЖАЙНЫЕ СОРТА И УВЕЛИЧИЛОСЬ ИХ РАЗНООБРАЗИЕ</a:t>
          </a:r>
          <a:endParaRPr lang="ru-RU" sz="30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ADE0474-5764-459F-99B6-2BDA66DC5548}" type="par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E677265-4466-4F62-828C-C111B714D3F4}" type="sib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5" custScaleX="404529" custScaleY="83314" custLinFactNeighborY="-6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5" custScaleX="416198" custLinFactNeighborX="1458" custLinFactNeighborY="11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4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0BB82512-463B-4E54-8478-98C7AC28CD07}" type="pres">
      <dgm:prSet presAssocID="{E0B02CF0-0E84-45E8-A08E-BB067ADA59EA}" presName="node" presStyleLbl="node1" presStyleIdx="2" presStyleCnt="5" custScaleX="416198" custLinFactNeighborX="5940" custLinFactNeighborY="-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751FA-5F82-4DEA-9A7C-E68800A610D4}" type="pres">
      <dgm:prSet presAssocID="{50539D8D-ADD8-4A64-A233-398A574C1AE0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D3EA092-AFC6-4606-A102-F3B1B2C17374}" type="pres">
      <dgm:prSet presAssocID="{50539D8D-ADD8-4A64-A233-398A574C1AE0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EE9F6481-FF01-4BA4-8B38-DDB98608C279}" type="pres">
      <dgm:prSet presAssocID="{F2F75C3A-57CD-4AD3-B5CD-0B3B753DCE42}" presName="node" presStyleLbl="node1" presStyleIdx="3" presStyleCnt="5" custScaleX="404529" custScaleY="103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B7B9A1-0F3B-4546-B949-305E9F83B395}" type="pres">
      <dgm:prSet presAssocID="{567E395E-3AEA-4979-8F8C-AC6C319140E1}" presName="sibTrans" presStyleLbl="sibTrans2D1" presStyleIdx="3" presStyleCnt="4"/>
      <dgm:spPr/>
      <dgm:t>
        <a:bodyPr/>
        <a:lstStyle/>
        <a:p>
          <a:endParaRPr lang="ru-RU"/>
        </a:p>
      </dgm:t>
    </dgm:pt>
    <dgm:pt modelId="{C95B5CE6-10AD-43B7-9EF6-BF4B6C8EE04D}" type="pres">
      <dgm:prSet presAssocID="{567E395E-3AEA-4979-8F8C-AC6C319140E1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D92AB306-7E3D-477C-9D22-FDE42D09E422}" type="pres">
      <dgm:prSet presAssocID="{C250B9D5-EA85-4EE2-AC01-4AB4C1983EE1}" presName="node" presStyleLbl="node1" presStyleIdx="4" presStyleCnt="5" custScaleX="404529" custLinFactNeighborX="5834" custLinFactNeighborY="-3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ECA3C441-3AC9-4BEE-AE22-CA1C681BDE80}" type="presOf" srcId="{40BFF0ED-64E2-459A-A26E-8D0018A04622}" destId="{121CE2F8-E67C-4BB2-8B7A-0153E465E37B}" srcOrd="0" destOrd="0" presId="urn:microsoft.com/office/officeart/2005/8/layout/process2"/>
    <dgm:cxn modelId="{D4D6F194-07D8-4D2F-8FCB-B0F190D25FEC}" type="presOf" srcId="{55CA8F6A-A719-4DC8-94AC-BDB5570A48AD}" destId="{71FD606C-BDF9-431F-B036-6ACA5D71E9FB}" srcOrd="0" destOrd="0" presId="urn:microsoft.com/office/officeart/2005/8/layout/process2"/>
    <dgm:cxn modelId="{2FEBE147-C046-4010-952E-CD32E4E9D311}" srcId="{55CA8F6A-A719-4DC8-94AC-BDB5570A48AD}" destId="{C250B9D5-EA85-4EE2-AC01-4AB4C1983EE1}" srcOrd="4" destOrd="0" parTransId="{AADE0474-5764-459F-99B6-2BDA66DC5548}" sibTransId="{2E677265-4466-4F62-828C-C111B714D3F4}"/>
    <dgm:cxn modelId="{4A41BFD3-8C3D-41D8-94B2-A23FB5AB003C}" srcId="{55CA8F6A-A719-4DC8-94AC-BDB5570A48AD}" destId="{E0B02CF0-0E84-45E8-A08E-BB067ADA59EA}" srcOrd="2" destOrd="0" parTransId="{A1CC9781-C71E-48C6-938B-3B6525B0B9D9}" sibTransId="{50539D8D-ADD8-4A64-A233-398A574C1AE0}"/>
    <dgm:cxn modelId="{EAEF9824-55FB-4359-AA3D-29F570E7169A}" type="presOf" srcId="{50539D8D-ADD8-4A64-A233-398A574C1AE0}" destId="{DD3EA092-AFC6-4606-A102-F3B1B2C17374}" srcOrd="1" destOrd="0" presId="urn:microsoft.com/office/officeart/2005/8/layout/process2"/>
    <dgm:cxn modelId="{439A416C-8689-4ED0-A928-1B2D5C59FB0F}" type="presOf" srcId="{F2F75C3A-57CD-4AD3-B5CD-0B3B753DCE42}" destId="{EE9F6481-FF01-4BA4-8B38-DDB98608C279}" srcOrd="0" destOrd="0" presId="urn:microsoft.com/office/officeart/2005/8/layout/process2"/>
    <dgm:cxn modelId="{EDA9AB4E-4ED1-456C-AD07-30A641709C6A}" type="presOf" srcId="{567E395E-3AEA-4979-8F8C-AC6C319140E1}" destId="{FBB7B9A1-0F3B-4546-B949-305E9F83B395}" srcOrd="0" destOrd="0" presId="urn:microsoft.com/office/officeart/2005/8/layout/process2"/>
    <dgm:cxn modelId="{78B5A30C-7116-428D-8283-4CF42E8E41DE}" srcId="{55CA8F6A-A719-4DC8-94AC-BDB5570A48AD}" destId="{F2F75C3A-57CD-4AD3-B5CD-0B3B753DCE42}" srcOrd="3" destOrd="0" parTransId="{C31C8313-E993-4C52-9014-3218BDC4C81E}" sibTransId="{567E395E-3AEA-4979-8F8C-AC6C319140E1}"/>
    <dgm:cxn modelId="{9999C2D4-A3ED-43C7-94DF-21EFD816A120}" type="presOf" srcId="{E0B02CF0-0E84-45E8-A08E-BB067ADA59EA}" destId="{0BB82512-463B-4E54-8478-98C7AC28CD07}" srcOrd="0" destOrd="0" presId="urn:microsoft.com/office/officeart/2005/8/layout/process2"/>
    <dgm:cxn modelId="{D8A7636E-0E72-4BD2-B959-15056F10FE4F}" type="presOf" srcId="{2A487E08-DEF3-4D75-B1FC-3E3F4B1C4FBE}" destId="{8300CE63-0666-44C2-AA28-E384327E64EF}" srcOrd="0" destOrd="0" presId="urn:microsoft.com/office/officeart/2005/8/layout/process2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022FD868-DF9C-4C65-8EAB-3BBFFC7AA70B}" type="presOf" srcId="{7BB888F9-38AC-491F-9767-A2740C7024A5}" destId="{DCBDC0F0-6741-4C7F-BF09-E698C478B404}" srcOrd="1" destOrd="0" presId="urn:microsoft.com/office/officeart/2005/8/layout/process2"/>
    <dgm:cxn modelId="{7E2D0569-32AE-4E80-9DD4-0DF323210A6B}" type="presOf" srcId="{50539D8D-ADD8-4A64-A233-398A574C1AE0}" destId="{829751FA-5F82-4DEA-9A7C-E68800A610D4}" srcOrd="0" destOrd="0" presId="urn:microsoft.com/office/officeart/2005/8/layout/process2"/>
    <dgm:cxn modelId="{C723C6B4-5A0D-478B-B1C4-551B2A1936A6}" type="presOf" srcId="{567E395E-3AEA-4979-8F8C-AC6C319140E1}" destId="{C95B5CE6-10AD-43B7-9EF6-BF4B6C8EE04D}" srcOrd="1" destOrd="0" presId="urn:microsoft.com/office/officeart/2005/8/layout/process2"/>
    <dgm:cxn modelId="{A36814E8-C831-408E-9F5B-3F17E6DA0634}" type="presOf" srcId="{C250B9D5-EA85-4EE2-AC01-4AB4C1983EE1}" destId="{D92AB306-7E3D-477C-9D22-FDE42D09E422}" srcOrd="0" destOrd="0" presId="urn:microsoft.com/office/officeart/2005/8/layout/process2"/>
    <dgm:cxn modelId="{B0F86A3F-E929-4460-A935-C5E19BAFBC22}" type="presOf" srcId="{7BB888F9-38AC-491F-9767-A2740C7024A5}" destId="{261EA25F-C933-4C09-B661-2E3993E0CA6F}" srcOrd="0" destOrd="0" presId="urn:microsoft.com/office/officeart/2005/8/layout/process2"/>
    <dgm:cxn modelId="{359C512A-7C98-4CFC-894E-21E80CFE08CC}" type="presOf" srcId="{DEA89553-6180-4FAA-AAAD-9909532E10ED}" destId="{DF9D484D-30C5-431E-8A5E-D67BA2C9E47C}" srcOrd="0" destOrd="0" presId="urn:microsoft.com/office/officeart/2005/8/layout/process2"/>
    <dgm:cxn modelId="{AEE83133-321A-4C1A-A48B-ED59A6DF2CA3}" type="presOf" srcId="{2A487E08-DEF3-4D75-B1FC-3E3F4B1C4FBE}" destId="{8A97E25A-0A74-4716-A683-AF7233C1526D}" srcOrd="1" destOrd="0" presId="urn:microsoft.com/office/officeart/2005/8/layout/process2"/>
    <dgm:cxn modelId="{56A937F4-EA92-48BD-97FB-C44951A0EEBF}" type="presParOf" srcId="{71FD606C-BDF9-431F-B036-6ACA5D71E9FB}" destId="{121CE2F8-E67C-4BB2-8B7A-0153E465E37B}" srcOrd="0" destOrd="0" presId="urn:microsoft.com/office/officeart/2005/8/layout/process2"/>
    <dgm:cxn modelId="{B577A933-F50A-44C7-BFA3-9FB956C18880}" type="presParOf" srcId="{71FD606C-BDF9-431F-B036-6ACA5D71E9FB}" destId="{261EA25F-C933-4C09-B661-2E3993E0CA6F}" srcOrd="1" destOrd="0" presId="urn:microsoft.com/office/officeart/2005/8/layout/process2"/>
    <dgm:cxn modelId="{9ECEB50B-E725-44BE-8DE0-16277450CCD9}" type="presParOf" srcId="{261EA25F-C933-4C09-B661-2E3993E0CA6F}" destId="{DCBDC0F0-6741-4C7F-BF09-E698C478B404}" srcOrd="0" destOrd="0" presId="urn:microsoft.com/office/officeart/2005/8/layout/process2"/>
    <dgm:cxn modelId="{583FAB16-471D-4D69-A4CD-A8720453836C}" type="presParOf" srcId="{71FD606C-BDF9-431F-B036-6ACA5D71E9FB}" destId="{DF9D484D-30C5-431E-8A5E-D67BA2C9E47C}" srcOrd="2" destOrd="0" presId="urn:microsoft.com/office/officeart/2005/8/layout/process2"/>
    <dgm:cxn modelId="{F9C945F6-F172-4BBE-B07D-4FEA64AF132C}" type="presParOf" srcId="{71FD606C-BDF9-431F-B036-6ACA5D71E9FB}" destId="{8300CE63-0666-44C2-AA28-E384327E64EF}" srcOrd="3" destOrd="0" presId="urn:microsoft.com/office/officeart/2005/8/layout/process2"/>
    <dgm:cxn modelId="{DDF9C1A9-3C21-4E9F-B3BE-493C8F42AEE2}" type="presParOf" srcId="{8300CE63-0666-44C2-AA28-E384327E64EF}" destId="{8A97E25A-0A74-4716-A683-AF7233C1526D}" srcOrd="0" destOrd="0" presId="urn:microsoft.com/office/officeart/2005/8/layout/process2"/>
    <dgm:cxn modelId="{8DD12484-EA04-44F4-BB77-73B5F96893EE}" type="presParOf" srcId="{71FD606C-BDF9-431F-B036-6ACA5D71E9FB}" destId="{0BB82512-463B-4E54-8478-98C7AC28CD07}" srcOrd="4" destOrd="0" presId="urn:microsoft.com/office/officeart/2005/8/layout/process2"/>
    <dgm:cxn modelId="{61946910-FDFC-4FF6-B319-4C14AED7024D}" type="presParOf" srcId="{71FD606C-BDF9-431F-B036-6ACA5D71E9FB}" destId="{829751FA-5F82-4DEA-9A7C-E68800A610D4}" srcOrd="5" destOrd="0" presId="urn:microsoft.com/office/officeart/2005/8/layout/process2"/>
    <dgm:cxn modelId="{585DCEA0-FD7B-4152-9FCC-5083A41EC23A}" type="presParOf" srcId="{829751FA-5F82-4DEA-9A7C-E68800A610D4}" destId="{DD3EA092-AFC6-4606-A102-F3B1B2C17374}" srcOrd="0" destOrd="0" presId="urn:microsoft.com/office/officeart/2005/8/layout/process2"/>
    <dgm:cxn modelId="{5ED91AEC-E5DA-4495-B547-D9FD615B5604}" type="presParOf" srcId="{71FD606C-BDF9-431F-B036-6ACA5D71E9FB}" destId="{EE9F6481-FF01-4BA4-8B38-DDB98608C279}" srcOrd="6" destOrd="0" presId="urn:microsoft.com/office/officeart/2005/8/layout/process2"/>
    <dgm:cxn modelId="{25C836AB-087D-4DA5-B68F-DF23A3A51935}" type="presParOf" srcId="{71FD606C-BDF9-431F-B036-6ACA5D71E9FB}" destId="{FBB7B9A1-0F3B-4546-B949-305E9F83B395}" srcOrd="7" destOrd="0" presId="urn:microsoft.com/office/officeart/2005/8/layout/process2"/>
    <dgm:cxn modelId="{ED6BD8F9-B106-4666-8E57-8C5CA2C623F0}" type="presParOf" srcId="{FBB7B9A1-0F3B-4546-B949-305E9F83B395}" destId="{C95B5CE6-10AD-43B7-9EF6-BF4B6C8EE04D}" srcOrd="0" destOrd="0" presId="urn:microsoft.com/office/officeart/2005/8/layout/process2"/>
    <dgm:cxn modelId="{E60239C1-7FF9-492E-8FE8-D7F0765BF5A4}" type="presParOf" srcId="{71FD606C-BDF9-431F-B036-6ACA5D71E9FB}" destId="{D92AB306-7E3D-477C-9D22-FDE42D09E422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161511" y="0"/>
          <a:ext cx="11198256" cy="7120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" pitchFamily="34" charset="0"/>
              <a:cs typeface="Arial" pitchFamily="34" charset="0"/>
            </a:rPr>
            <a:t>ОСНОВА ЭКОНОМИКИ – ОРОШАЕМОЕ ЗЕМЛЕДЕЛИЕ</a:t>
          </a:r>
          <a:endParaRPr lang="ru-RU" sz="30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61511" y="0"/>
        <a:ext cx="11198256" cy="712006"/>
      </dsp:txXfrm>
    </dsp:sp>
    <dsp:sp modelId="{261EA25F-C933-4C09-B661-2E3993E0CA6F}">
      <dsp:nvSpPr>
        <dsp:cNvPr id="0" name=""/>
        <dsp:cNvSpPr/>
      </dsp:nvSpPr>
      <dsp:spPr>
        <a:xfrm rot="5400000">
          <a:off x="5581017" y="759217"/>
          <a:ext cx="359245" cy="3845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581017" y="759217"/>
        <a:ext cx="359245" cy="384572"/>
      </dsp:txXfrm>
    </dsp:sp>
    <dsp:sp modelId="{DF9D484D-30C5-431E-8A5E-D67BA2C9E47C}">
      <dsp:nvSpPr>
        <dsp:cNvPr id="0" name=""/>
        <dsp:cNvSpPr/>
      </dsp:nvSpPr>
      <dsp:spPr>
        <a:xfrm>
          <a:off x="0" y="1191000"/>
          <a:ext cx="11521280" cy="85460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" pitchFamily="34" charset="0"/>
              <a:cs typeface="Arial" pitchFamily="34" charset="0"/>
            </a:rPr>
            <a:t>ВЫРАЩИВАЛИСЬ ЗЕРНОВЫЕ, ТЕХНИЧЕСКИЕ, САДОВЫЕ И КОРМОВЫЕ КУЛЬТУРЫ</a:t>
          </a:r>
          <a:endParaRPr lang="ru-RU" sz="30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1191000"/>
        <a:ext cx="11521280" cy="854605"/>
      </dsp:txXfrm>
    </dsp:sp>
    <dsp:sp modelId="{8300CE63-0666-44C2-AA28-E384327E64EF}">
      <dsp:nvSpPr>
        <dsp:cNvPr id="0" name=""/>
        <dsp:cNvSpPr/>
      </dsp:nvSpPr>
      <dsp:spPr>
        <a:xfrm rot="5400000">
          <a:off x="5619093" y="2042049"/>
          <a:ext cx="283093" cy="3845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619093" y="2042049"/>
        <a:ext cx="283093" cy="384572"/>
      </dsp:txXfrm>
    </dsp:sp>
    <dsp:sp modelId="{0BB82512-463B-4E54-8478-98C7AC28CD07}">
      <dsp:nvSpPr>
        <dsp:cNvPr id="0" name=""/>
        <dsp:cNvSpPr/>
      </dsp:nvSpPr>
      <dsp:spPr>
        <a:xfrm>
          <a:off x="0" y="2423064"/>
          <a:ext cx="11521280" cy="85460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" pitchFamily="34" charset="0"/>
              <a:cs typeface="Arial" pitchFamily="34" charset="0"/>
            </a:rPr>
            <a:t>В ПРЕДГОРНЫХ И СТЕПНЫХ РАЙОНАХ РАЗВИВАЛОСЬ ОТГОННОЕ СКОТОВОДСТВО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2423064"/>
        <a:ext cx="11521280" cy="854605"/>
      </dsp:txXfrm>
    </dsp:sp>
    <dsp:sp modelId="{829751FA-5F82-4DEA-9A7C-E68800A610D4}">
      <dsp:nvSpPr>
        <dsp:cNvPr id="0" name=""/>
        <dsp:cNvSpPr/>
      </dsp:nvSpPr>
      <dsp:spPr>
        <a:xfrm rot="5400000">
          <a:off x="5599347" y="3300441"/>
          <a:ext cx="322585" cy="3845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latin typeface="Times New Roman" pitchFamily="18" charset="0"/>
            <a:cs typeface="Times New Roman" pitchFamily="18" charset="0"/>
          </a:endParaRPr>
        </a:p>
      </dsp:txBody>
      <dsp:txXfrm rot="5400000">
        <a:off x="5599347" y="3300441"/>
        <a:ext cx="322585" cy="384572"/>
      </dsp:txXfrm>
    </dsp:sp>
    <dsp:sp modelId="{EE9F6481-FF01-4BA4-8B38-DDB98608C279}">
      <dsp:nvSpPr>
        <dsp:cNvPr id="0" name=""/>
        <dsp:cNvSpPr/>
      </dsp:nvSpPr>
      <dsp:spPr>
        <a:xfrm>
          <a:off x="161511" y="3707785"/>
          <a:ext cx="11198256" cy="8846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" pitchFamily="34" charset="0"/>
              <a:cs typeface="Arial" pitchFamily="34" charset="0"/>
            </a:rPr>
            <a:t>ВОЗРОСЛА ДОБЫЧА ПОЛЕЗНЫХ ИСКОПАЕМЫХ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61511" y="3707785"/>
        <a:ext cx="11198256" cy="884653"/>
      </dsp:txXfrm>
    </dsp:sp>
    <dsp:sp modelId="{FBB7B9A1-0F3B-4546-B949-305E9F83B395}">
      <dsp:nvSpPr>
        <dsp:cNvPr id="0" name=""/>
        <dsp:cNvSpPr/>
      </dsp:nvSpPr>
      <dsp:spPr>
        <a:xfrm rot="4969298">
          <a:off x="5686368" y="4606478"/>
          <a:ext cx="311933" cy="3845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itchFamily="18" charset="0"/>
            <a:cs typeface="Times New Roman" pitchFamily="18" charset="0"/>
          </a:endParaRPr>
        </a:p>
      </dsp:txBody>
      <dsp:txXfrm rot="4969298">
        <a:off x="5686368" y="4606478"/>
        <a:ext cx="311933" cy="384572"/>
      </dsp:txXfrm>
    </dsp:sp>
    <dsp:sp modelId="{D92AB306-7E3D-477C-9D22-FDE42D09E422}">
      <dsp:nvSpPr>
        <dsp:cNvPr id="0" name=""/>
        <dsp:cNvSpPr/>
      </dsp:nvSpPr>
      <dsp:spPr>
        <a:xfrm>
          <a:off x="323009" y="5005089"/>
          <a:ext cx="11198256" cy="85460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Arial" pitchFamily="34" charset="0"/>
              <a:cs typeface="Arial" pitchFamily="34" charset="0"/>
            </a:rPr>
            <a:t>ПОЯВИЛИСЬ ВЫСОКОУРОЖАЙНЫЕ СОРТА И УВЕЛИЧИЛОСЬ ИХ РАЗНООБРАЗИЕ</a:t>
          </a:r>
          <a:endParaRPr lang="ru-RU" sz="30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323009" y="5005089"/>
        <a:ext cx="11198256" cy="854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5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7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7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9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30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30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30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1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5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8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66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94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767408" y="2586023"/>
            <a:ext cx="6336704" cy="3030993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 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«КУШАНСКОЕ ЦАРСТВО»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(1 - урок)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819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79376" y="2708920"/>
            <a:ext cx="576064" cy="29523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2770" name="AutoShape 2" descr="https://s0.slide-share.ru/s_slide/2b7d649884e826da0df36b8188f44a03/f2263d37-603a-44d5-8559-bf6f34fc7b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Қазақстан жеріндегі тайпалық одақтар мен ежелгі мемлекетт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8" name="Picture 2" descr="http://art-blog.uz/wp-content/uploads/2009/01/map18-1-300x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2797250"/>
            <a:ext cx="4608512" cy="3296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052736"/>
            <a:ext cx="11593288" cy="1224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Виме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Кадфизе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Кушанском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царстве начинается чеканка монет с указанием имени правителя.</a:t>
            </a:r>
            <a:endParaRPr lang="ru-RU" sz="3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upload.wikimedia.org/wikipedia/commons/7/76/Coin_of_Heraio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3645024"/>
            <a:ext cx="25922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РАСЦВЕТ И РАСПАД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3554" name="Picture 2" descr="https://www.hermesauction.ru/filestore/0013/0005/430385/581d0c49-37c8-11e7-91b0-00151760f8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2348880"/>
            <a:ext cx="2563035" cy="1224136"/>
          </a:xfrm>
          <a:prstGeom prst="rect">
            <a:avLst/>
          </a:prstGeom>
          <a:noFill/>
        </p:spPr>
      </p:pic>
      <p:pic>
        <p:nvPicPr>
          <p:cNvPr id="23556" name="Picture 4" descr="https://kronk.spb.ru/img/trever-kv-1958-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2564904"/>
            <a:ext cx="1872208" cy="1979367"/>
          </a:xfrm>
          <a:prstGeom prst="rect">
            <a:avLst/>
          </a:prstGeom>
          <a:noFill/>
        </p:spPr>
      </p:pic>
      <p:pic>
        <p:nvPicPr>
          <p:cNvPr id="23558" name="Picture 6" descr="http://www.coinproject.com/siteimages/97-813659.jpg"/>
          <p:cNvPicPr>
            <a:picLocks noChangeAspect="1" noChangeArrowheads="1"/>
          </p:cNvPicPr>
          <p:nvPr/>
        </p:nvPicPr>
        <p:blipFill>
          <a:blip r:embed="rId5" cstate="print"/>
          <a:srcRect l="49325"/>
          <a:stretch>
            <a:fillRect/>
          </a:stretch>
        </p:blipFill>
        <p:spPr bwMode="auto">
          <a:xfrm>
            <a:off x="9840416" y="2564904"/>
            <a:ext cx="1715344" cy="1645939"/>
          </a:xfrm>
          <a:prstGeom prst="rect">
            <a:avLst/>
          </a:prstGeom>
          <a:noFill/>
        </p:spPr>
      </p:pic>
      <p:pic>
        <p:nvPicPr>
          <p:cNvPr id="12" name="Picture 6" descr="http://www.coinproject.com/siteimages/97-813659.jpg"/>
          <p:cNvPicPr>
            <a:picLocks noChangeAspect="1" noChangeArrowheads="1"/>
          </p:cNvPicPr>
          <p:nvPr/>
        </p:nvPicPr>
        <p:blipFill>
          <a:blip r:embed="rId5" cstate="print"/>
          <a:srcRect r="50675"/>
          <a:stretch>
            <a:fillRect/>
          </a:stretch>
        </p:blipFill>
        <p:spPr bwMode="auto">
          <a:xfrm>
            <a:off x="7392144" y="2492896"/>
            <a:ext cx="1899145" cy="1872208"/>
          </a:xfrm>
          <a:prstGeom prst="rect">
            <a:avLst/>
          </a:prstGeom>
          <a:noFill/>
        </p:spPr>
      </p:pic>
      <p:sp>
        <p:nvSpPr>
          <p:cNvPr id="1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4797152"/>
            <a:ext cx="11031016" cy="17610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нём была проведена денежная реформа, после которой возросла ценность чеканных монет. Они изготавливались из золота, серебра и меди.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5832648" cy="514544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Наивысшего расцвета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Кушанское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царство достигло во времена правления </a:t>
            </a: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Канишки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Строятся новые города, развивается торговля с Индией, Китаем и Римской империей.</a:t>
            </a:r>
          </a:p>
          <a:p>
            <a:endParaRPr lang="ru-RU" dirty="0"/>
          </a:p>
        </p:txBody>
      </p:sp>
      <p:pic>
        <p:nvPicPr>
          <p:cNvPr id="6" name="Рисунок 5" descr="https://i.mycdn.me/i?r=AyH4iRPQ2q0otWIFepML2LxRZF_fEZRU1bqdABOR3-jOUA"/>
          <p:cNvPicPr/>
          <p:nvPr/>
        </p:nvPicPr>
        <p:blipFill>
          <a:blip r:embed="rId2" cstate="print"/>
          <a:srcRect l="22430" r="22430"/>
          <a:stretch>
            <a:fillRect/>
          </a:stretch>
        </p:blipFill>
        <p:spPr bwMode="auto">
          <a:xfrm>
            <a:off x="7032104" y="1196752"/>
            <a:ext cx="475252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РАСЦВЕТ И РАСПАД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807968" y="3645024"/>
            <a:ext cx="5744840" cy="30243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Кушанская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монета с изображением императора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Канишки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 и Будды с надписью  греческими буквами «БОДДО».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s://upload.wikimedia.org/wikipedia/commons/4/48/Coin_of_Kanishka_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968" y="1052736"/>
            <a:ext cx="59404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РАСЦВЕТ И РАСПАД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ÐÐ°Ð½Ð¸ÑÐºÐ° (78-123)"/>
          <p:cNvPicPr/>
          <p:nvPr/>
        </p:nvPicPr>
        <p:blipFill>
          <a:blip r:embed="rId3" cstate="print"/>
          <a:srcRect l="67724" t="23750" r="2351" b="4851"/>
          <a:stretch>
            <a:fillRect/>
          </a:stretch>
        </p:blipFill>
        <p:spPr bwMode="auto">
          <a:xfrm>
            <a:off x="695400" y="1124744"/>
            <a:ext cx="367240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95400" y="1052736"/>
            <a:ext cx="1094521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Создание централизованного государства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РАСЦВЕТ И РАСПАД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3405282">
            <a:off x="2237292" y="1355255"/>
            <a:ext cx="648072" cy="1454359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91344" y="2636912"/>
            <a:ext cx="5328592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Реформы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Вимы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Кадфиза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7857076">
            <a:off x="7790638" y="1381820"/>
            <a:ext cx="648072" cy="145435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320136" y="2708920"/>
            <a:ext cx="446449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Реформы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Канишки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3762880">
            <a:off x="729294" y="3069579"/>
            <a:ext cx="648072" cy="79528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19336" y="3933056"/>
            <a:ext cx="2088232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Монетная</a:t>
            </a:r>
            <a:endParaRPr lang="ru-RU" sz="3200" dirty="0"/>
          </a:p>
        </p:txBody>
      </p:sp>
      <p:sp>
        <p:nvSpPr>
          <p:cNvPr id="14" name="Стрелка вниз 13"/>
          <p:cNvSpPr/>
          <p:nvPr/>
        </p:nvSpPr>
        <p:spPr>
          <a:xfrm rot="18297599">
            <a:off x="3547223" y="3020717"/>
            <a:ext cx="648072" cy="79528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351584" y="3861048"/>
            <a:ext cx="3960440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Административная </a:t>
            </a:r>
            <a:endParaRPr lang="ru-RU" sz="3200" dirty="0"/>
          </a:p>
        </p:txBody>
      </p:sp>
      <p:sp>
        <p:nvSpPr>
          <p:cNvPr id="16" name="Стрелка вниз 15"/>
          <p:cNvSpPr/>
          <p:nvPr/>
        </p:nvSpPr>
        <p:spPr>
          <a:xfrm rot="3084703">
            <a:off x="7797058" y="3172617"/>
            <a:ext cx="648072" cy="7952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960096" y="4077072"/>
            <a:ext cx="266429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Религиозная</a:t>
            </a:r>
            <a:endParaRPr lang="ru-RU" sz="3200" dirty="0" smtClean="0"/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/>
          </a:p>
        </p:txBody>
      </p:sp>
      <p:sp>
        <p:nvSpPr>
          <p:cNvPr id="18" name="Стрелка вниз 17"/>
          <p:cNvSpPr/>
          <p:nvPr/>
        </p:nvSpPr>
        <p:spPr>
          <a:xfrm rot="18704881">
            <a:off x="10460864" y="3321862"/>
            <a:ext cx="648072" cy="7952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9912424" y="4149080"/>
            <a:ext cx="2088232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Языковая</a:t>
            </a:r>
            <a:endParaRPr lang="ru-RU" sz="3200" dirty="0" smtClean="0"/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/>
          </a:p>
        </p:txBody>
      </p:sp>
      <p:sp>
        <p:nvSpPr>
          <p:cNvPr id="20" name="Стрелка вниз 19"/>
          <p:cNvSpPr/>
          <p:nvPr/>
        </p:nvSpPr>
        <p:spPr>
          <a:xfrm rot="958263">
            <a:off x="772051" y="4441755"/>
            <a:ext cx="648072" cy="64807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91344" y="5085184"/>
            <a:ext cx="2160240" cy="16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введение в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обращение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золотых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динаров</a:t>
            </a:r>
            <a:endParaRPr lang="ru-RU" sz="2800" dirty="0" smtClean="0"/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3575720" y="4365104"/>
            <a:ext cx="648072" cy="64807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567608" y="5085184"/>
            <a:ext cx="2160240" cy="12687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деление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страны на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сатрапии</a:t>
            </a:r>
            <a:endParaRPr lang="ru-RU" sz="2800" dirty="0" smtClean="0"/>
          </a:p>
          <a:p>
            <a:pPr lvl="0" algn="ctr"/>
            <a:endParaRPr lang="ru-RU" sz="2800" dirty="0" smtClean="0"/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/>
          </a:p>
        </p:txBody>
      </p:sp>
      <p:sp>
        <p:nvSpPr>
          <p:cNvPr id="24" name="Стрелка вниз 23"/>
          <p:cNvSpPr/>
          <p:nvPr/>
        </p:nvSpPr>
        <p:spPr>
          <a:xfrm rot="1461591">
            <a:off x="7640967" y="4613926"/>
            <a:ext cx="648072" cy="64807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4799856" y="5301208"/>
            <a:ext cx="3600400" cy="11521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преимущественное 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буддизма</a:t>
            </a:r>
            <a:endParaRPr lang="ru-RU" sz="2800" dirty="0" smtClean="0"/>
          </a:p>
          <a:p>
            <a:pPr lvl="0" algn="ctr"/>
            <a:endParaRPr lang="ru-RU" sz="2800" dirty="0" smtClean="0"/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/>
          </a:p>
        </p:txBody>
      </p:sp>
      <p:sp>
        <p:nvSpPr>
          <p:cNvPr id="26" name="Стрелка вниз 25"/>
          <p:cNvSpPr/>
          <p:nvPr/>
        </p:nvSpPr>
        <p:spPr>
          <a:xfrm rot="19523405">
            <a:off x="10903226" y="4707834"/>
            <a:ext cx="648072" cy="64807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8472264" y="5301208"/>
            <a:ext cx="3600400" cy="11521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введение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государственного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бактрийского языка</a:t>
            </a:r>
            <a:endParaRPr lang="ru-RU" sz="2800" dirty="0" smtClean="0"/>
          </a:p>
          <a:p>
            <a:pPr lvl="0" algn="ctr"/>
            <a:endParaRPr lang="ru-RU" sz="2800" dirty="0" smtClean="0"/>
          </a:p>
          <a:p>
            <a:pPr lvl="0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67808" y="1196752"/>
            <a:ext cx="7200800" cy="208823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 в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в. н.э. в результате беспрерывных войн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Кушанское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царство приходит в упадок и распадается.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РАСЦВЕТ И РАСПАД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Kushan, Indo-Saka, Indian from Khurasan Miniatures painted by Neldoreth - An Hour of Wolves &amp; Shattered Shields"/>
          <p:cNvPicPr/>
          <p:nvPr/>
        </p:nvPicPr>
        <p:blipFill>
          <a:blip r:embed="rId2" cstate="print"/>
          <a:srcRect r="55878"/>
          <a:stretch>
            <a:fillRect/>
          </a:stretch>
        </p:blipFill>
        <p:spPr bwMode="auto">
          <a:xfrm>
            <a:off x="551384" y="1124744"/>
            <a:ext cx="3456384" cy="5112568"/>
          </a:xfrm>
          <a:prstGeom prst="rect">
            <a:avLst/>
          </a:prstGeom>
          <a:noFill/>
        </p:spPr>
      </p:pic>
      <p:pic>
        <p:nvPicPr>
          <p:cNvPr id="19460" name="Picture 4" descr="Kushan, Indo-Saka, Indians from Khurasan Miniatures painted by Neldoreth - An Hour of Wolves &amp; Shattered Shields"/>
          <p:cNvPicPr>
            <a:picLocks noChangeAspect="1" noChangeArrowheads="1"/>
          </p:cNvPicPr>
          <p:nvPr/>
        </p:nvPicPr>
        <p:blipFill>
          <a:blip r:embed="rId3" cstate="print"/>
          <a:srcRect t="17231"/>
          <a:stretch>
            <a:fillRect/>
          </a:stretch>
        </p:blipFill>
        <p:spPr bwMode="auto">
          <a:xfrm>
            <a:off x="4439816" y="3645024"/>
            <a:ext cx="7104906" cy="25563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4149080"/>
            <a:ext cx="11665296" cy="25097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Основой хозяйства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Кушанского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царства были ирригационное земледелие, торговля и ремесло. Выращивались различные сельскохозяйственные культуры - пшеница, ячмень, рис.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i.pinimg.com/originals/94/33/99/943399600ec3e077f9b401428f6d5d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836712"/>
            <a:ext cx="5760640" cy="2880319"/>
          </a:xfrm>
          <a:prstGeom prst="rect">
            <a:avLst/>
          </a:prstGeom>
          <a:noFill/>
        </p:spPr>
      </p:pic>
      <p:pic>
        <p:nvPicPr>
          <p:cNvPr id="16388" name="Picture 4" descr="https://i0.wp.com/www.circleofblue.org/wp-content/uploads/2008/06/JGanter-Punjab_G3_1433.jpg?ssl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908720"/>
            <a:ext cx="5472608" cy="289506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11593288" cy="21168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Росла численность оседлого населения. В сухие безжизненные пустыни вручную прокладывались каналы и они превращались в цветущие оазисы. При обработке земли использовался плуг с железным наконечником. </a:t>
            </a:r>
          </a:p>
          <a:p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5362" name="AutoShape 2" descr="https://www.cuscomantatour.com/wp-content/uploads/2018/06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www.cuscomantatour.com/wp-content/uploads/2018/06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https://www.cuscomantatour.com/wp-content/uploads/2018/06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https://www.cuscomantatour.com/wp-content/uploads/2018/06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3501008"/>
            <a:ext cx="4464496" cy="25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https://xn--80ajjin2aw.xn----7sbbfb7a7aej.xn--p1ai/fotoalbom/img_elektiv/poster_razdel_02_01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0136" y="3573016"/>
            <a:ext cx="4709592" cy="2460142"/>
          </a:xfrm>
          <a:prstGeom prst="rect">
            <a:avLst/>
          </a:prstGeom>
          <a:noFill/>
        </p:spPr>
      </p:pic>
      <p:pic>
        <p:nvPicPr>
          <p:cNvPr id="15373" name="Picture 13" descr="https://fsd.kopilkaurokov.ru/uploads/user_file_582456552b5a2/user_file_582456552b5a2_0_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856" y="3573016"/>
            <a:ext cx="2453232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51784" y="980728"/>
            <a:ext cx="4680520" cy="25922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5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51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Кушанском</a:t>
            </a:r>
            <a:r>
              <a:rPr lang="ru-RU" sz="5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царстве широко использовались </a:t>
            </a:r>
            <a:r>
              <a:rPr lang="ru-RU" sz="51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водяная мельница</a:t>
            </a:r>
            <a:r>
              <a:rPr lang="ru-RU" sz="5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водоподъёмный механизм - </a:t>
            </a:r>
            <a:r>
              <a:rPr lang="ru-RU" sz="51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чигирь.</a:t>
            </a:r>
            <a:endParaRPr lang="ru-RU" sz="51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" name="Рисунок 5" descr="ÐÐ°ÑÑÐ¸Ð½ÐºÐ¸ Ð¿Ð¾ Ð·Ð°Ð¿ÑÐ¾ÑÑ ÑÐ¸Ð³Ð¸ÑÑ Ð¸ Ð²Ð¾Ð´ÑÐ½Ð°Ñ Ð¼ÐµÐ»ÑÐ½Ð¸ÑÐ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1628800"/>
            <a:ext cx="3816424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ÐÐ¾ÑÐ¾Ð¶ÐµÐµ Ð¸Ð·Ð¾Ð±ÑÐ°Ð¶ÐµÐ½Ð¸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0" y="1628800"/>
            <a:ext cx="302433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s://st2.depositphotos.com/1041725/9029/v/950/depositphotos_90298980-stock-illustration-egyptian-noria-vintage-engrav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3792" y="4005064"/>
            <a:ext cx="4536504" cy="244743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4005064"/>
            <a:ext cx="11233248" cy="262516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Стремительно увеличивалось количество городов и поселений городского типа, что привело к формированию и развитию городской культуры. Особый вид городам придавали буддистские храмы и комплексы. Города превращались в центры ремесла и торговли. </a:t>
            </a:r>
          </a:p>
          <a:p>
            <a:endParaRPr lang="ru-RU" dirty="0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avatars.mds.yandex.net/get-zen_doc/135437/pub_5c19723e863c0600ac86aa97_5c197278ceeb9100aacfc73d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908720"/>
            <a:ext cx="5256584" cy="2880320"/>
          </a:xfrm>
          <a:prstGeom prst="rect">
            <a:avLst/>
          </a:prstGeom>
          <a:noFill/>
        </p:spPr>
      </p:pic>
      <p:pic>
        <p:nvPicPr>
          <p:cNvPr id="7172" name="Picture 4" descr="https://upload.wikimedia.org/wikipedia/commons/e/e1/Sanchi_Stupa_Pil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980728"/>
            <a:ext cx="4968551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1384" y="1052736"/>
            <a:ext cx="11103024" cy="21168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Высокого уровня достигло и ремесло. Это подтвердили археологические раскопки таких городов </a:t>
            </a:r>
            <a:r>
              <a:rPr lang="ru-RU" sz="35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Кушанского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царства, как  </a:t>
            </a:r>
            <a:r>
              <a:rPr lang="ru-RU" sz="35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Халчаян</a:t>
            </a:r>
            <a:r>
              <a:rPr lang="ru-RU" sz="35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5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Дальверзинтепа</a:t>
            </a:r>
            <a:r>
              <a:rPr lang="ru-RU" sz="35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5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Айртам</a:t>
            </a:r>
            <a:r>
              <a:rPr lang="ru-RU" sz="35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5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Зартепа</a:t>
            </a:r>
            <a:r>
              <a:rPr lang="ru-RU" sz="35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древний Термез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других.</a:t>
            </a:r>
          </a:p>
          <a:p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ÐÐ°ÑÑÐ¸Ð½ÐºÐ¸ Ð¿Ð¾ Ð·Ð°Ð¿ÑÐ¾ÑÑ Ð´Ð°Ð»ÑÐ²ÐµÑÐ·Ð¸Ð½ Ð¸ ÑÑÐ°ÑÑÐ¹ ÑÐµÑÐ¼ÐµÐ·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3573016"/>
            <a:ext cx="4824536" cy="26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Ð°ÑÑÐ¸Ð½ÐºÐ¸ Ð¿Ð¾ Ð·Ð°Ð¿ÑÐ¾ÑÑ Ð´Ð°Ð»ÑÐ²ÐµÑÐ·Ð¸Ð½ Ð¸ ÑÑÐ°ÑÑÐ¹ ÑÐµÑÐ¼ÐµÐ·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080" y="3573016"/>
            <a:ext cx="482352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51384" y="1268766"/>
            <a:ext cx="11137237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ОБРАЗОВАНИЕ КУШАНСКОГО ЦАРСТВА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79376" y="3140968"/>
            <a:ext cx="11233247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РАСЦВЕТ И РАСПАД КУШАНСКОГО ЦАРСТВА</a:t>
            </a:r>
            <a:endParaRPr lang="ru-RU" sz="4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07368" y="4869160"/>
            <a:ext cx="11137237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СОЦИАЛЬНО – ЭКОНОМИЧЕСКАЯ ЖИЗНЬ И ХОЗЯЙСТВО</a:t>
            </a: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052736"/>
            <a:ext cx="5803056" cy="507343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Значительные успехи были в производстве гончарной посуды. Она изготавливалась из глины на гончарном круге, подвергалась обжигу, покрывалась красной краской, глянцевалась. 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s://cdn.photosight.ru/img/4/c84/4769060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1052736"/>
            <a:ext cx="4018669" cy="2322676"/>
          </a:xfrm>
          <a:prstGeom prst="rect">
            <a:avLst/>
          </a:prstGeom>
          <a:noFill/>
        </p:spPr>
      </p:pic>
      <p:pic>
        <p:nvPicPr>
          <p:cNvPr id="13316" name="Picture 4" descr="http://minkultrd.ru/upload/iblock/213/213236596ddf94258a20b4748da173b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048" y="3501008"/>
            <a:ext cx="5256584" cy="259524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268760"/>
            <a:ext cx="5384800" cy="48245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Мастера крепили на нее одну или две ручки и наносили изображения растений или орнамент. В эпоху </a:t>
            </a:r>
            <a:r>
              <a:rPr lang="ru-RU" sz="3800" b="1" dirty="0" err="1" smtClean="0">
                <a:latin typeface="Arial" pitchFamily="34" charset="0"/>
                <a:cs typeface="Arial" pitchFamily="34" charset="0"/>
              </a:rPr>
              <a:t>Кушанского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царства из домашнего хозяйства выделяется прикладное ремесло и превращается в самостоятельный вид деятельности.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avatars.mds.yandex.net/get-zen_doc/1062011/pub_5c1f7b08971eb900aa67f9d0_5c1f7b2e48936900a98006bc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1268760"/>
            <a:ext cx="5664629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08720"/>
            <a:ext cx="11521280" cy="252027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времена правления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основным оружием армейской кавалерии и пехоты был лук. В это время было улучшено оружие для дальнего действия, и для его изготовления были созданы местные оружейные мастерские. </a:t>
            </a:r>
            <a:b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2292" name="AutoShape 4" descr="Кушанское ц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Кушанское ц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6" name="AutoShape 8" descr="Кушанское ц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3645024"/>
            <a:ext cx="77768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87688" y="1052737"/>
            <a:ext cx="8510736" cy="19442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каждом оружейном цехе работало от 30 до 50 квалифицированных мастера с большим опытом работы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2292" name="AutoShape 4" descr="Кушанское ц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Кушанское ц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0" name="AutoShape 2" descr="Кушанское ц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2" name="AutoShape 4" descr="Кушанское цар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6" descr="https://sun9-28.userapi.com/c856124/v856124640/204b28/K3VLvYri5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3573016"/>
            <a:ext cx="4854452" cy="2983371"/>
          </a:xfrm>
          <a:prstGeom prst="rect">
            <a:avLst/>
          </a:prstGeom>
          <a:noFill/>
        </p:spPr>
      </p:pic>
      <p:pic>
        <p:nvPicPr>
          <p:cNvPr id="48134" name="Picture 6" descr="https://i.pinimg.com/originals/d9/22/63/d92263f27aed6312158ceccb20f9d2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7648" y="3429000"/>
            <a:ext cx="3600400" cy="3048337"/>
          </a:xfrm>
          <a:prstGeom prst="rect">
            <a:avLst/>
          </a:prstGeom>
          <a:noFill/>
        </p:spPr>
      </p:pic>
      <p:pic>
        <p:nvPicPr>
          <p:cNvPr id="48136" name="Picture 8" descr="https://img14.postila.ru/resize?w=467&amp;src=%2Fdata%2Ffd%2Fab%2F67%2F3c%2Ffdab673c2b6631cd879a54572a2eafeace80cbeb9d7c1a50a15ee54229257eb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2" y="908720"/>
            <a:ext cx="2448272" cy="561662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08720"/>
            <a:ext cx="5616624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 разработан сложный специальный тип лука, состоящий из пяти компонентов, изготовленных из пластин кости и рога. Родиной такого мощного оружия была Центральная Азия, </a:t>
            </a:r>
            <a:r>
              <a:rPr 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который </a:t>
            </a:r>
            <a:r>
              <a:rPr 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впоследствии </a:t>
            </a:r>
            <a:r>
              <a:rPr 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распространился и на территории </a:t>
            </a:r>
            <a:r>
              <a:rPr lang="ru-RU" sz="3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</a:t>
            </a:r>
            <a:r>
              <a:rPr 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.</a:t>
            </a:r>
            <a:r>
              <a:rPr lang="ru-RU" sz="3300" dirty="0" smtClean="0"/>
              <a:t/>
            </a:r>
            <a:br>
              <a:rPr lang="ru-RU" sz="3300" dirty="0" smtClean="0"/>
            </a:br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magazin-soldatikov.ru/upload/iblock/1d3/1d3541598b2022688849ea1051fd683c.jpg"/>
          <p:cNvPicPr>
            <a:picLocks noChangeAspect="1" noChangeArrowheads="1"/>
          </p:cNvPicPr>
          <p:nvPr/>
        </p:nvPicPr>
        <p:blipFill>
          <a:blip r:embed="rId2" cstate="print"/>
          <a:srcRect l="24102" t="7177" r="9154" b="15672"/>
          <a:stretch>
            <a:fillRect/>
          </a:stretch>
        </p:blipFill>
        <p:spPr bwMode="auto">
          <a:xfrm>
            <a:off x="9264352" y="1700808"/>
            <a:ext cx="2592288" cy="3744416"/>
          </a:xfrm>
          <a:prstGeom prst="rect">
            <a:avLst/>
          </a:prstGeom>
          <a:noFill/>
        </p:spPr>
      </p:pic>
      <p:pic>
        <p:nvPicPr>
          <p:cNvPr id="3076" name="Picture 4" descr="https://i.pinimg.com/736x/85/2d/33/852d337b2141be6ee18f0083ed4e3d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68760"/>
            <a:ext cx="2783632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08720"/>
            <a:ext cx="11521280" cy="208823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Стрелы лука сделаны из дерева или тростника, концы которого изготовлены из железа несколькими различными способами. Особенно распространены острые и трехлопастные стрелы.</a:t>
            </a:r>
            <a:endParaRPr lang="ru-RU" sz="3800" dirty="0" smtClean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5085184"/>
            <a:ext cx="11521280" cy="12961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Затем были созданы остроконечные стрелы со сложным профилем и со срезом наконечника.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11268" name="Picture 4" descr="https://i.pinimg.com/736x/08/c1/81/08c181c62bff992eb0ac339e84f51820--archery-costume-desi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3212976"/>
            <a:ext cx="3312368" cy="1763688"/>
          </a:xfrm>
          <a:prstGeom prst="rect">
            <a:avLst/>
          </a:prstGeom>
          <a:noFill/>
        </p:spPr>
      </p:pic>
      <p:pic>
        <p:nvPicPr>
          <p:cNvPr id="11270" name="Picture 6" descr="https://i.pinimg.com/236x/29/81/22/2981226f742f347b5efd9c9e11acd70d--bow-arrows-indian-artifacts.jpg?nii=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808" y="3284984"/>
            <a:ext cx="3384376" cy="1639442"/>
          </a:xfrm>
          <a:prstGeom prst="rect">
            <a:avLst/>
          </a:prstGeom>
          <a:noFill/>
        </p:spPr>
      </p:pic>
      <p:sp>
        <p:nvSpPr>
          <p:cNvPr id="11272" name="AutoShape 8" descr="http://ae01.alicdn.com/kf/HTB1_QhzpwaTBuNjSszfq6xgfpXa7/6-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http://www.manchuarchery.org/images/arrows/arro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0256" y="3212976"/>
            <a:ext cx="3262855" cy="170535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7272808" cy="532859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Короткие мечи оружейными мастерами назывались </a:t>
            </a:r>
            <a:r>
              <a:rPr lang="ru-RU" sz="3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7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Акинак</a:t>
            </a:r>
            <a:r>
              <a:rPr lang="ru-RU" sz="3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3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кривая, короткая сабля. Ковались сабли из железа - лезвие которых имели </a:t>
            </a:r>
            <a:r>
              <a:rPr lang="ru-RU" sz="37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штангообразную</a:t>
            </a:r>
            <a:r>
              <a:rPr lang="ru-RU" sz="3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рукоятку. Для воинов армии мастерами также делались длинные копья с бронзовыми и железными наконечниками, молотки и острые боевые топоры </a:t>
            </a:r>
            <a:r>
              <a:rPr lang="ru-RU" sz="3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7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Сагарис</a:t>
            </a:r>
            <a:r>
              <a:rPr lang="ru-RU" sz="3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».</a:t>
            </a:r>
          </a:p>
          <a:p>
            <a:endParaRPr lang="ru-RU"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ХОЗЯЙСТВО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https://sun9-53.userapi.com/impg/Zc2wtoPRwVDmz38HMxaRzpFRu8QrLx6uWuvw_w/abygGegFlsQ.jpg?size=1280x962&amp;quality=96&amp;proxy=1&amp;sign=b7c7e36500933a44dcc0aeeccdc6acfc&amp;type=album"/>
          <p:cNvPicPr/>
          <p:nvPr/>
        </p:nvPicPr>
        <p:blipFill>
          <a:blip r:embed="rId2" cstate="print"/>
          <a:srcRect l="1017" t="23529" b="3030"/>
          <a:stretch>
            <a:fillRect/>
          </a:stretch>
        </p:blipFill>
        <p:spPr bwMode="auto">
          <a:xfrm>
            <a:off x="8184232" y="908720"/>
            <a:ext cx="372706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240" y="3717032"/>
            <a:ext cx="3535710" cy="244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215680" y="908720"/>
            <a:ext cx="4824536" cy="5760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КУШАНСКОЕ ЦАРСТВО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63352" y="1700808"/>
            <a:ext cx="302433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Название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91344" y="2492896"/>
            <a:ext cx="3912568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Основатель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35360" y="3212976"/>
            <a:ext cx="2952328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Кадфиз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191344" y="4077072"/>
            <a:ext cx="3912568" cy="4320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Вима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Кадфиз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3719736" y="1700808"/>
            <a:ext cx="828092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Происходит от имени одного из 5 родов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7680176" y="2420888"/>
            <a:ext cx="3816424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Кудзула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Кадфиз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231904" y="3140968"/>
            <a:ext cx="6336705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Вся территория Афганистана 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северо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западная Индия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5015880" y="4293096"/>
            <a:ext cx="6696744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Многие области северной Индии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407368" y="5013176"/>
            <a:ext cx="3096344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Канишка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4511824" y="5085184"/>
            <a:ext cx="662473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dirty="0" smtClean="0"/>
              <a:t> 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Области Восточного Туркестана </a:t>
            </a:r>
            <a:r>
              <a:rPr lang="ru-RU" sz="2800" dirty="0" smtClean="0"/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407368" y="6093296"/>
            <a:ext cx="2448272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Столица </a:t>
            </a:r>
            <a:r>
              <a:rPr lang="ru-RU" sz="2800" dirty="0" smtClean="0"/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3359696" y="5877272"/>
            <a:ext cx="8352928" cy="8367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 месте городища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Дальверзинтепа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 Пешавар </a:t>
            </a:r>
            <a:r>
              <a:rPr lang="ru-RU" sz="2800" dirty="0" smtClean="0"/>
              <a:t> 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  <p:bldP spid="5127" grpId="0" animBg="1"/>
      <p:bldP spid="5128" grpId="0" animBg="1"/>
      <p:bldP spid="5129" grpId="0" animBg="1"/>
      <p:bldP spid="5132" grpId="0" animBg="1"/>
      <p:bldP spid="5133" grpId="0" animBg="1"/>
      <p:bldP spid="5134" grpId="0" animBg="1"/>
      <p:bldP spid="5135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07368" y="836712"/>
          <a:ext cx="11521280" cy="587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9751FA-5F82-4DEA-9A7C-E68800A61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829751FA-5F82-4DEA-9A7C-E68800A610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EE9F6481-FF01-4BA4-8B38-DDB98608C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B7B9A1-0F3B-4546-B949-305E9F83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FBB7B9A1-0F3B-4546-B949-305E9F83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3352" y="1052736"/>
            <a:ext cx="4536504" cy="10801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ПОДЪЕМ В РАЗВИТИИ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ЗЕМЛЕДЕЛИЯ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6200000">
            <a:off x="5563040" y="721600"/>
            <a:ext cx="648072" cy="145435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464152" y="908720"/>
            <a:ext cx="4464496" cy="18722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Грандиозный размах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большой прогресс 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ирригационном 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строительстве.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9336" y="2492896"/>
            <a:ext cx="5256584" cy="11521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КРУПНЫЕ ИЗОБРЕТЕНИЯ</a:t>
            </a:r>
            <a:b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КУШАНСКОЙ ЭПОХИ</a:t>
            </a:r>
          </a:p>
        </p:txBody>
      </p:sp>
      <p:sp>
        <p:nvSpPr>
          <p:cNvPr id="9" name="Стрелка вниз 8"/>
          <p:cNvSpPr/>
          <p:nvPr/>
        </p:nvSpPr>
        <p:spPr>
          <a:xfrm rot="17072314">
            <a:off x="5987989" y="2816931"/>
            <a:ext cx="648072" cy="115212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960096" y="2996952"/>
            <a:ext cx="5065240" cy="13681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Водяная мельница;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Чигирь;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Применение удобрений.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79376" y="3861048"/>
            <a:ext cx="3600400" cy="13681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ОСОБЕННОСТИ 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РЕМЕСЛЕННОГО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ПРОИЗВОДСТВА</a:t>
            </a:r>
          </a:p>
        </p:txBody>
      </p:sp>
      <p:sp>
        <p:nvSpPr>
          <p:cNvPr id="12" name="Стрелка вниз 11"/>
          <p:cNvSpPr/>
          <p:nvPr/>
        </p:nvSpPr>
        <p:spPr>
          <a:xfrm rot="18419030">
            <a:off x="4410840" y="4106403"/>
            <a:ext cx="648072" cy="115212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303912" y="4653136"/>
            <a:ext cx="6408712" cy="1800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Широкий ассортимент 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качество продукции;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Возникновение ремесленных</a:t>
            </a:r>
          </a:p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кварталов и пунктов.</a:t>
            </a:r>
          </a:p>
          <a:p>
            <a:pPr>
              <a:defRPr/>
            </a:pPr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96752"/>
            <a:ext cx="5976664" cy="52565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Между 140 - 130 гг. до н.э.     на территорию Греко-Бактрийского царства вторгаются кочевые племена - </a:t>
            </a:r>
            <a:r>
              <a:rPr lang="ru-RU" sz="3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юеджи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                   Их вторжение в Греко-Бактрийское царство приводит к его распаду. </a:t>
            </a:r>
            <a:r>
              <a:rPr lang="ru-RU" sz="3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Юеджи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поселяются на землях Бактрии.</a:t>
            </a:r>
            <a:endParaRPr lang="ru-RU" sz="3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9698" name="Picture 2" descr="юэчж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1628800"/>
            <a:ext cx="4661739" cy="392395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114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</a:t>
            </a:r>
            <a:r>
              <a:rPr lang="ru-RU" sz="4000" dirty="0" smtClean="0"/>
              <a:t>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945" y="337362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551385" y="3717036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137 – 139.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295801" y="4797152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Составьте кластер на тему: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Кушанское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царство».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256240" y="3717035"/>
            <a:ext cx="3312368" cy="24227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Дайте сравнительную характеристику правителям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Кушанского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царства.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94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519937" y="1196752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120337" y="1988840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3912" y="2492896"/>
            <a:ext cx="11521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95400" y="1268760"/>
            <a:ext cx="53848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I в. н.э. возвышается владение </a:t>
            </a:r>
            <a:r>
              <a:rPr lang="ru-RU" sz="3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</a:t>
            </a:r>
            <a:r>
              <a:rPr lang="ru-RU" sz="3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на его основе возникает </a:t>
            </a:r>
            <a:r>
              <a:rPr lang="ru-RU" sz="3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Кушанское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царство. Первым правителем, объединившим пять владений </a:t>
            </a:r>
            <a:r>
              <a:rPr lang="ru-RU" sz="3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юеджей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стал </a:t>
            </a:r>
            <a:r>
              <a:rPr lang="ru-RU" sz="3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Кудзула</a:t>
            </a:r>
            <a:r>
              <a:rPr lang="ru-RU" sz="3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Кадфиз</a:t>
            </a:r>
            <a:r>
              <a:rPr lang="ru-RU" sz="3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Кушанская цивилизация"/>
          <p:cNvPicPr/>
          <p:nvPr/>
        </p:nvPicPr>
        <p:blipFill>
          <a:blip r:embed="rId2" cstate="print"/>
          <a:srcRect b="11564"/>
          <a:stretch>
            <a:fillRect/>
          </a:stretch>
        </p:blipFill>
        <p:spPr bwMode="auto">
          <a:xfrm>
            <a:off x="6960096" y="1268760"/>
            <a:ext cx="4464496" cy="450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состав </a:t>
            </a:r>
            <a:r>
              <a:rPr lang="ru-RU" sz="3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Кушанского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царства вошли Афганистан и область Индии - Кашмир. При </a:t>
            </a:r>
            <a:r>
              <a:rPr lang="ru-RU" sz="3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Виме</a:t>
            </a:r>
            <a:r>
              <a:rPr lang="ru-RU" sz="3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Кадфизе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территория государства ещё больше увеличилась.</a:t>
            </a:r>
            <a:endParaRPr lang="ru-RU" sz="3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upload.wikimedia.org/wikipedia/commons/thumb/1/17/Joppen_1907_India_in_the_2nd_Century_A.D.jpg/640px-Joppen_1907_India_in_the_2nd_Century_A.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1124744"/>
            <a:ext cx="4680520" cy="539853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11593288" cy="16561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времена правления </a:t>
            </a:r>
            <a:r>
              <a:rPr lang="ru-RU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Канишки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столица государства была переведена из Бактрии в Пешавар (современный Пакистан.)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416" y="2780928"/>
            <a:ext cx="5733415" cy="383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s://pakistani.pk/uploads/reviews/photos/original/e4/78/2c/Buddhist20Stupa204-83-1471270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0216" y="2852936"/>
            <a:ext cx="2880320" cy="3600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Кушанское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царство превращается в огромную империю, занимавшую территорию от Индии до Афганистана и южного Узбекистана.</a:t>
            </a:r>
          </a:p>
          <a:p>
            <a:endParaRPr lang="ru-RU" dirty="0"/>
          </a:p>
        </p:txBody>
      </p:sp>
      <p:pic>
        <p:nvPicPr>
          <p:cNvPr id="6" name="Picture 2" descr="D:\slide_1.jpg"/>
          <p:cNvPicPr>
            <a:picLocks noChangeAspect="1" noChangeArrowheads="1"/>
          </p:cNvPicPr>
          <p:nvPr/>
        </p:nvPicPr>
        <p:blipFill>
          <a:blip r:embed="rId2" cstate="print"/>
          <a:srcRect t="13650"/>
          <a:stretch>
            <a:fillRect/>
          </a:stretch>
        </p:blipFill>
        <p:spPr bwMode="auto">
          <a:xfrm>
            <a:off x="6744072" y="1052736"/>
            <a:ext cx="4880300" cy="5302213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 КУШАНСКОГО ЦАРСТВА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052737"/>
            <a:ext cx="11233248" cy="12961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Кушанское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царство, наряду с Римом, Парфией и Китаем, являлось одной из мировых империй.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РАСЦВЕТ И РАСПАД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карта Кушанской импер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2" y="2564904"/>
            <a:ext cx="3690900" cy="4043609"/>
          </a:xfrm>
          <a:prstGeom prst="rect">
            <a:avLst/>
          </a:prstGeom>
          <a:noFill/>
        </p:spPr>
      </p:pic>
      <p:pic>
        <p:nvPicPr>
          <p:cNvPr id="24580" name="Picture 4" descr="Барельеф из Гандхары, одной из кушанских провинц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128" y="2636912"/>
            <a:ext cx="4536504" cy="3600400"/>
          </a:xfrm>
          <a:prstGeom prst="rect">
            <a:avLst/>
          </a:prstGeom>
          <a:noFill/>
        </p:spPr>
      </p:pic>
      <p:pic>
        <p:nvPicPr>
          <p:cNvPr id="24582" name="Picture 6" descr="кушанская монета с изображением Канишки и Бога Шивы"/>
          <p:cNvPicPr>
            <a:picLocks noChangeAspect="1" noChangeArrowheads="1"/>
          </p:cNvPicPr>
          <p:nvPr/>
        </p:nvPicPr>
        <p:blipFill>
          <a:blip r:embed="rId4" cstate="print"/>
          <a:srcRect r="49741"/>
          <a:stretch>
            <a:fillRect/>
          </a:stretch>
        </p:blipFill>
        <p:spPr bwMode="auto">
          <a:xfrm>
            <a:off x="839416" y="2420888"/>
            <a:ext cx="2160240" cy="2088232"/>
          </a:xfrm>
          <a:prstGeom prst="rect">
            <a:avLst/>
          </a:prstGeom>
          <a:noFill/>
        </p:spPr>
      </p:pic>
      <p:pic>
        <p:nvPicPr>
          <p:cNvPr id="10" name="Picture 6" descr="кушанская монета с изображением Канишки и Бога Шивы"/>
          <p:cNvPicPr>
            <a:picLocks noChangeAspect="1" noChangeArrowheads="1"/>
          </p:cNvPicPr>
          <p:nvPr/>
        </p:nvPicPr>
        <p:blipFill>
          <a:blip r:embed="rId4" cstate="print"/>
          <a:srcRect l="50259"/>
          <a:stretch>
            <a:fillRect/>
          </a:stretch>
        </p:blipFill>
        <p:spPr bwMode="auto">
          <a:xfrm>
            <a:off x="263352" y="4581128"/>
            <a:ext cx="2138007" cy="208823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upload.wikimedia.org/wikipedia/commons/e/e5/Eurasia_2nd_century_and_Kushan_Emp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072664" cy="6562725"/>
          </a:xfrm>
          <a:prstGeom prst="rect">
            <a:avLst/>
          </a:prstGeom>
          <a:noFill/>
        </p:spPr>
      </p:pic>
      <p:sp>
        <p:nvSpPr>
          <p:cNvPr id="7" name="Стрелка вниз 6"/>
          <p:cNvSpPr/>
          <p:nvPr/>
        </p:nvSpPr>
        <p:spPr>
          <a:xfrm rot="19291795">
            <a:off x="1577417" y="664411"/>
            <a:ext cx="734774" cy="17029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rot="694469">
            <a:off x="1046587" y="2503869"/>
            <a:ext cx="2202997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РИМ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21294142">
            <a:off x="4370003" y="1226027"/>
            <a:ext cx="734774" cy="170297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rot="694469">
            <a:off x="3566069" y="3892644"/>
            <a:ext cx="2533112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ПАРФИЯ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1294142">
            <a:off x="9986628" y="1298035"/>
            <a:ext cx="734774" cy="170297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 rot="20259327">
            <a:off x="9326821" y="3548995"/>
            <a:ext cx="2610619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КИТАЙ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0631250">
            <a:off x="6857419" y="4454112"/>
            <a:ext cx="734774" cy="170297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rot="2395864">
            <a:off x="5966411" y="2062048"/>
            <a:ext cx="2610619" cy="9129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КУШАНСКОЕ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ЦАРСТВО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8307</TotalTime>
  <Words>836</Words>
  <Application>Microsoft Office PowerPoint</Application>
  <PresentationFormat>Произвольный</PresentationFormat>
  <Paragraphs>149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 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1730</cp:revision>
  <dcterms:created xsi:type="dcterms:W3CDTF">2020-04-27T09:08:17Z</dcterms:created>
  <dcterms:modified xsi:type="dcterms:W3CDTF">2021-02-18T02:51:55Z</dcterms:modified>
</cp:coreProperties>
</file>