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31" r:id="rId2"/>
    <p:sldId id="1187" r:id="rId3"/>
    <p:sldId id="1296" r:id="rId4"/>
    <p:sldId id="1297" r:id="rId5"/>
    <p:sldId id="1298" r:id="rId6"/>
    <p:sldId id="1300" r:id="rId7"/>
    <p:sldId id="1301" r:id="rId8"/>
    <p:sldId id="1302" r:id="rId9"/>
    <p:sldId id="1303" r:id="rId10"/>
    <p:sldId id="1304" r:id="rId11"/>
    <p:sldId id="1305" r:id="rId12"/>
    <p:sldId id="1306" r:id="rId13"/>
    <p:sldId id="1307" r:id="rId14"/>
    <p:sldId id="1308" r:id="rId15"/>
    <p:sldId id="1318" r:id="rId16"/>
    <p:sldId id="1319" r:id="rId17"/>
    <p:sldId id="1309" r:id="rId18"/>
    <p:sldId id="1310" r:id="rId19"/>
    <p:sldId id="1311" r:id="rId20"/>
    <p:sldId id="1312" r:id="rId21"/>
    <p:sldId id="1313" r:id="rId22"/>
    <p:sldId id="1314" r:id="rId23"/>
    <p:sldId id="1287" r:id="rId24"/>
    <p:sldId id="1288" r:id="rId25"/>
    <p:sldId id="1289" r:id="rId26"/>
    <p:sldId id="1290" r:id="rId27"/>
    <p:sldId id="1291" r:id="rId28"/>
    <p:sldId id="1292" r:id="rId29"/>
    <p:sldId id="1293" r:id="rId30"/>
    <p:sldId id="1294" r:id="rId31"/>
    <p:sldId id="1316" r:id="rId32"/>
    <p:sldId id="1317" r:id="rId33"/>
    <p:sldId id="1315" r:id="rId34"/>
    <p:sldId id="627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>
        <p:scale>
          <a:sx n="78" d="100"/>
          <a:sy n="78" d="100"/>
        </p:scale>
        <p:origin x="-86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В середине VI в. до н.э. Средняя Азия была завоевана державой </a:t>
          </a:r>
          <a:r>
            <a:rPr lang="ru-RU" sz="2800" b="1" i="0" dirty="0" err="1" smtClean="0">
              <a:latin typeface="Arial" pitchFamily="34" charset="0"/>
              <a:cs typeface="Arial" pitchFamily="34" charset="0"/>
            </a:rPr>
            <a:t>Ахеменидов</a:t>
          </a:r>
          <a:endParaRPr lang="ru-RU" sz="2800" b="1" i="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Рассказ о героических подвигах  </a:t>
          </a:r>
          <a:r>
            <a:rPr lang="ru-RU" sz="28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Томарис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Ширака передаются из уст в уста. Потомки, следуя примерам героических подвигов предков народов Средней Азии, сегодня стоят у развернутого знамени своей независимой страны</a:t>
          </a:r>
          <a:endParaRPr lang="ru-RU" sz="2800" b="1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250B9D5-EA85-4EE2-AC01-4AB4C1983EE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культуры, рост городов. Амударьинский клад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ADE0474-5764-459F-99B6-2BDA66DC5548}" type="par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677265-4466-4F62-828C-C111B714D3F4}" type="sib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Восстание </a:t>
          </a:r>
          <a:r>
            <a:rPr lang="ru-RU" sz="28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Фрады</a:t>
          </a:r>
          <a:r>
            <a:rPr lang="ru-RU" sz="2800" b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три сатрапии 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4" custScaleX="364990" custScaleY="76954" custLinFactNeighborY="-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4" custScaleX="374349" custScaleY="192104" custLinFactNeighborX="3412" custLinFactNeighborY="-1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4" custScaleX="374349" custScaleY="65190" custLinFactNeighborX="-5136" custLinFactNeighborY="-7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6AD3A-1536-4075-9533-651D8493D5AC}" type="pres">
      <dgm:prSet presAssocID="{EF398533-E015-48BD-964F-14D69A400EC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16DAF3C-D194-4CA8-B621-DB2118CA73E4}" type="pres">
      <dgm:prSet presAssocID="{EF398533-E015-48BD-964F-14D69A400EC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92AB306-7E3D-477C-9D22-FDE42D09E422}" type="pres">
      <dgm:prSet presAssocID="{C250B9D5-EA85-4EE2-AC01-4AB4C1983EE1}" presName="node" presStyleLbl="node1" presStyleIdx="3" presStyleCnt="4" custScaleX="369611" custScaleY="86579" custLinFactNeighborX="5834" custLinFactNeighborY="-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07191E-A291-440F-9971-42CCE60E75BB}" type="presOf" srcId="{7BB888F9-38AC-491F-9767-A2740C7024A5}" destId="{DCBDC0F0-6741-4C7F-BF09-E698C478B404}" srcOrd="1" destOrd="0" presId="urn:microsoft.com/office/officeart/2005/8/layout/process2"/>
    <dgm:cxn modelId="{5D78F460-F62D-4037-9EDE-F0A2A2B289CE}" type="presOf" srcId="{2A487E08-DEF3-4D75-B1FC-3E3F4B1C4FBE}" destId="{8A97E25A-0A74-4716-A683-AF7233C1526D}" srcOrd="1" destOrd="0" presId="urn:microsoft.com/office/officeart/2005/8/layout/process2"/>
    <dgm:cxn modelId="{BC119913-8A52-4769-A556-6B0D83AC8E18}" type="presOf" srcId="{EF398533-E015-48BD-964F-14D69A400ECB}" destId="{D16DAF3C-D194-4CA8-B621-DB2118CA73E4}" srcOrd="1" destOrd="0" presId="urn:microsoft.com/office/officeart/2005/8/layout/process2"/>
    <dgm:cxn modelId="{92620E81-DC60-47AA-A888-6DC848F527A8}" type="presOf" srcId="{7BB888F9-38AC-491F-9767-A2740C7024A5}" destId="{261EA25F-C933-4C09-B661-2E3993E0CA6F}" srcOrd="0" destOrd="0" presId="urn:microsoft.com/office/officeart/2005/8/layout/process2"/>
    <dgm:cxn modelId="{DE5BEEE7-2190-40A8-9076-85DB2199C1E0}" type="presOf" srcId="{55CA8F6A-A719-4DC8-94AC-BDB5570A48AD}" destId="{71FD606C-BDF9-431F-B036-6ACA5D71E9FB}" srcOrd="0" destOrd="0" presId="urn:microsoft.com/office/officeart/2005/8/layout/process2"/>
    <dgm:cxn modelId="{C9EE824C-2817-47E2-A748-BA5C353A3627}" type="presOf" srcId="{EF398533-E015-48BD-964F-14D69A400ECB}" destId="{4FD6AD3A-1536-4075-9533-651D8493D5AC}" srcOrd="0" destOrd="0" presId="urn:microsoft.com/office/officeart/2005/8/layout/process2"/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1652DC9D-8965-4CB8-A7BF-D872B2365874}" type="presOf" srcId="{C250B9D5-EA85-4EE2-AC01-4AB4C1983EE1}" destId="{D92AB306-7E3D-477C-9D22-FDE42D09E422}" srcOrd="0" destOrd="0" presId="urn:microsoft.com/office/officeart/2005/8/layout/process2"/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3083FC46-C9CA-4AD3-B829-79702DF2C55F}" type="presOf" srcId="{2A487E08-DEF3-4D75-B1FC-3E3F4B1C4FBE}" destId="{8300CE63-0666-44C2-AA28-E384327E64EF}" srcOrd="0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2FEBE147-C046-4010-952E-CD32E4E9D311}" srcId="{55CA8F6A-A719-4DC8-94AC-BDB5570A48AD}" destId="{C250B9D5-EA85-4EE2-AC01-4AB4C1983EE1}" srcOrd="3" destOrd="0" parTransId="{AADE0474-5764-459F-99B6-2BDA66DC5548}" sibTransId="{2E677265-4466-4F62-828C-C111B714D3F4}"/>
    <dgm:cxn modelId="{FB92ABAE-5677-4E7C-AE11-00FE119578F3}" type="presOf" srcId="{40BFF0ED-64E2-459A-A26E-8D0018A04622}" destId="{121CE2F8-E67C-4BB2-8B7A-0153E465E37B}" srcOrd="0" destOrd="0" presId="urn:microsoft.com/office/officeart/2005/8/layout/process2"/>
    <dgm:cxn modelId="{61D2B829-1B3A-4843-B8DD-9F891782A2D5}" type="presOf" srcId="{DEA89553-6180-4FAA-AAAD-9909532E10ED}" destId="{DF9D484D-30C5-431E-8A5E-D67BA2C9E47C}" srcOrd="0" destOrd="0" presId="urn:microsoft.com/office/officeart/2005/8/layout/process2"/>
    <dgm:cxn modelId="{013B72F8-41D3-4970-B2F5-CEA75EC6CAE8}" type="presOf" srcId="{CC826121-EE82-4EC9-B875-65D4894F13E2}" destId="{851EA354-B7BF-4E17-B279-23993A4C3656}" srcOrd="0" destOrd="0" presId="urn:microsoft.com/office/officeart/2005/8/layout/process2"/>
    <dgm:cxn modelId="{8C02AAC3-2275-45F0-9409-A3FCCDE36EB4}" type="presParOf" srcId="{71FD606C-BDF9-431F-B036-6ACA5D71E9FB}" destId="{121CE2F8-E67C-4BB2-8B7A-0153E465E37B}" srcOrd="0" destOrd="0" presId="urn:microsoft.com/office/officeart/2005/8/layout/process2"/>
    <dgm:cxn modelId="{25E934BA-1AEE-46AE-9948-F5E6BDFE3AB8}" type="presParOf" srcId="{71FD606C-BDF9-431F-B036-6ACA5D71E9FB}" destId="{261EA25F-C933-4C09-B661-2E3993E0CA6F}" srcOrd="1" destOrd="0" presId="urn:microsoft.com/office/officeart/2005/8/layout/process2"/>
    <dgm:cxn modelId="{26D2FC13-6EDC-4F09-A546-B225CE036A93}" type="presParOf" srcId="{261EA25F-C933-4C09-B661-2E3993E0CA6F}" destId="{DCBDC0F0-6741-4C7F-BF09-E698C478B404}" srcOrd="0" destOrd="0" presId="urn:microsoft.com/office/officeart/2005/8/layout/process2"/>
    <dgm:cxn modelId="{AAAE8AA4-D72E-4C3D-B68C-3BE5D6ACD820}" type="presParOf" srcId="{71FD606C-BDF9-431F-B036-6ACA5D71E9FB}" destId="{DF9D484D-30C5-431E-8A5E-D67BA2C9E47C}" srcOrd="2" destOrd="0" presId="urn:microsoft.com/office/officeart/2005/8/layout/process2"/>
    <dgm:cxn modelId="{6D26A769-AB39-44E0-8EBD-9202C08F4006}" type="presParOf" srcId="{71FD606C-BDF9-431F-B036-6ACA5D71E9FB}" destId="{8300CE63-0666-44C2-AA28-E384327E64EF}" srcOrd="3" destOrd="0" presId="urn:microsoft.com/office/officeart/2005/8/layout/process2"/>
    <dgm:cxn modelId="{9289A526-85E4-46E2-85CE-4A30FCF08B67}" type="presParOf" srcId="{8300CE63-0666-44C2-AA28-E384327E64EF}" destId="{8A97E25A-0A74-4716-A683-AF7233C1526D}" srcOrd="0" destOrd="0" presId="urn:microsoft.com/office/officeart/2005/8/layout/process2"/>
    <dgm:cxn modelId="{2F5E26BE-A686-4E28-9393-496BAA23EB0D}" type="presParOf" srcId="{71FD606C-BDF9-431F-B036-6ACA5D71E9FB}" destId="{851EA354-B7BF-4E17-B279-23993A4C3656}" srcOrd="4" destOrd="0" presId="urn:microsoft.com/office/officeart/2005/8/layout/process2"/>
    <dgm:cxn modelId="{211EE07F-DD92-42BC-A956-3500FE46F338}" type="presParOf" srcId="{71FD606C-BDF9-431F-B036-6ACA5D71E9FB}" destId="{4FD6AD3A-1536-4075-9533-651D8493D5AC}" srcOrd="5" destOrd="0" presId="urn:microsoft.com/office/officeart/2005/8/layout/process2"/>
    <dgm:cxn modelId="{8242DB81-80E7-4408-B6B7-A2D455990E7E}" type="presParOf" srcId="{4FD6AD3A-1536-4075-9533-651D8493D5AC}" destId="{D16DAF3C-D194-4CA8-B621-DB2118CA73E4}" srcOrd="0" destOrd="0" presId="urn:microsoft.com/office/officeart/2005/8/layout/process2"/>
    <dgm:cxn modelId="{047630A3-570A-4A08-ADCA-735C8EC0F45B}" type="presParOf" srcId="{71FD606C-BDF9-431F-B036-6ACA5D71E9FB}" destId="{D92AB306-7E3D-477C-9D22-FDE42D09E42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144020" y="0"/>
          <a:ext cx="11233239" cy="77524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В середине VI в. до н.э. Средняя Азия была завоевана державой </a:t>
          </a:r>
          <a:r>
            <a:rPr lang="ru-RU" sz="2800" b="1" i="0" kern="1200" dirty="0" err="1" smtClean="0">
              <a:latin typeface="Arial" pitchFamily="34" charset="0"/>
              <a:cs typeface="Arial" pitchFamily="34" charset="0"/>
            </a:rPr>
            <a:t>Ахеменидов</a:t>
          </a:r>
          <a:endParaRPr lang="ru-RU" sz="2800" b="1" i="0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44020" y="0"/>
        <a:ext cx="11233239" cy="775241"/>
      </dsp:txXfrm>
    </dsp:sp>
    <dsp:sp modelId="{261EA25F-C933-4C09-B661-2E3993E0CA6F}">
      <dsp:nvSpPr>
        <dsp:cNvPr id="0" name=""/>
        <dsp:cNvSpPr/>
      </dsp:nvSpPr>
      <dsp:spPr>
        <a:xfrm rot="5400000">
          <a:off x="5596847" y="766964"/>
          <a:ext cx="327585" cy="453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96847" y="766964"/>
        <a:ext cx="327585" cy="453333"/>
      </dsp:txXfrm>
    </dsp:sp>
    <dsp:sp modelId="{DF9D484D-30C5-431E-8A5E-D67BA2C9E47C}">
      <dsp:nvSpPr>
        <dsp:cNvPr id="0" name=""/>
        <dsp:cNvSpPr/>
      </dsp:nvSpPr>
      <dsp:spPr>
        <a:xfrm>
          <a:off x="0" y="1212021"/>
          <a:ext cx="11521280" cy="193527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Рассказ о героических подвигах  </a:t>
          </a:r>
          <a:r>
            <a:rPr lang="ru-RU" sz="28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Томарис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Ширака передаются из уст в уста. Потомки, следуя примерам героических подвигов предков народов Средней Азии, сегодня стоят у развернутого знамени своей независимой страны</a:t>
          </a:r>
          <a:endParaRPr lang="ru-RU" sz="2800" b="1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1212021"/>
        <a:ext cx="11521280" cy="1935272"/>
      </dsp:txXfrm>
    </dsp:sp>
    <dsp:sp modelId="{8300CE63-0666-44C2-AA28-E384327E64EF}">
      <dsp:nvSpPr>
        <dsp:cNvPr id="0" name=""/>
        <dsp:cNvSpPr/>
      </dsp:nvSpPr>
      <dsp:spPr>
        <a:xfrm rot="5400000">
          <a:off x="5558362" y="3190329"/>
          <a:ext cx="404555" cy="453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58362" y="3190329"/>
        <a:ext cx="404555" cy="453333"/>
      </dsp:txXfrm>
    </dsp:sp>
    <dsp:sp modelId="{851EA354-B7BF-4E17-B279-23993A4C3656}">
      <dsp:nvSpPr>
        <dsp:cNvPr id="0" name=""/>
        <dsp:cNvSpPr/>
      </dsp:nvSpPr>
      <dsp:spPr>
        <a:xfrm>
          <a:off x="0" y="3686700"/>
          <a:ext cx="11521280" cy="65672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Восстание </a:t>
          </a:r>
          <a:r>
            <a:rPr lang="ru-RU" sz="28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Фрады</a:t>
          </a:r>
          <a:r>
            <a:rPr lang="ru-RU" sz="2800" b="1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три сатрапии 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3686700"/>
        <a:ext cx="11521280" cy="656729"/>
      </dsp:txXfrm>
    </dsp:sp>
    <dsp:sp modelId="{4FD6AD3A-1536-4075-9533-651D8493D5AC}">
      <dsp:nvSpPr>
        <dsp:cNvPr id="0" name=""/>
        <dsp:cNvSpPr/>
      </dsp:nvSpPr>
      <dsp:spPr>
        <a:xfrm rot="5205479">
          <a:off x="5597719" y="4378109"/>
          <a:ext cx="392648" cy="453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5205479">
        <a:off x="5597719" y="4378109"/>
        <a:ext cx="392648" cy="453333"/>
      </dsp:txXfrm>
    </dsp:sp>
    <dsp:sp modelId="{D92AB306-7E3D-477C-9D22-FDE42D09E422}">
      <dsp:nvSpPr>
        <dsp:cNvPr id="0" name=""/>
        <dsp:cNvSpPr/>
      </dsp:nvSpPr>
      <dsp:spPr>
        <a:xfrm>
          <a:off x="145820" y="4866123"/>
          <a:ext cx="11375459" cy="87220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культуры, рост городов. Амударьинский клад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45820" y="4866123"/>
        <a:ext cx="11375459" cy="872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8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1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58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89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99456" y="2780928"/>
            <a:ext cx="7632848" cy="2943790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 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«ЗАВОЕВАТЕЛЬНЫЕ ПОХОДЫ АХЕМЕНИДОВ В СРЕДНЮЮ АЗИЮ»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1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7368" y="2636912"/>
            <a:ext cx="432048" cy="324036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33794" name="Picture 2" descr="https://ds04.infourok.ru/uploads/ex/0c91/001a37c8-2ed31dcd/img3.jpg"/>
          <p:cNvPicPr>
            <a:picLocks noChangeAspect="1" noChangeArrowheads="1"/>
          </p:cNvPicPr>
          <p:nvPr/>
        </p:nvPicPr>
        <p:blipFill>
          <a:blip r:embed="rId2" cstate="print"/>
          <a:srcRect l="3150" t="4200" r="3139" b="3401"/>
          <a:stretch>
            <a:fillRect/>
          </a:stretch>
        </p:blipFill>
        <p:spPr bwMode="auto">
          <a:xfrm>
            <a:off x="8976320" y="2564904"/>
            <a:ext cx="280831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052736"/>
            <a:ext cx="7848872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Узнав о гибели сына, сражённая горем она направила Киру II следующее письмо:                       «О... кровожадный Кир! Не радуйся, ты убил моего сына не в открытом бою, ты овладел им хитростью. Теперь возвращайся к себе на родину! В противном случае, клянусь именем моего бога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Тангри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что утоплю тебя в твоей же крови!»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://ghajans.com/wp-content/uploads/2020/05/TOMRIS-HATUN.jpg"/>
          <p:cNvPicPr/>
          <p:nvPr/>
        </p:nvPicPr>
        <p:blipFill>
          <a:blip r:embed="rId2" cstate="print"/>
          <a:srcRect l="60446"/>
          <a:stretch>
            <a:fillRect/>
          </a:stretch>
        </p:blipFill>
        <p:spPr bwMode="auto">
          <a:xfrm>
            <a:off x="8616280" y="1124744"/>
            <a:ext cx="3168352" cy="509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7848" y="1196752"/>
            <a:ext cx="6868344" cy="53614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Кир II не внял словам царицы. Она собрала все своё войско и выступила против Кира II. Между двумя противниками завязалась ожесточённая битва. Во время боя Кир II был убит. Отрезанную голову                        Кира II один из воинов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бросил к ногам царицы.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i.pinimg.com/originals/56/e3/d9/56e3d94a1b27a795758c4f911af4e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196752"/>
            <a:ext cx="4176464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196752"/>
            <a:ext cx="6062464" cy="49294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Царица приказала бросить голову Кира в бурдюк с кровью и громко произнесла: «Ты убил! моего сына, жаждал крови моего народа! Живым ты не напился людской крови. Так пей же теперь вдоволь, злодей!»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neizvestniy-geniy.ru/images/works/photo/1/18314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1124744"/>
            <a:ext cx="4680520" cy="52425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7128792" cy="568863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Массагеты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отстояли свои земли, уничтожив персидское войско, не знавшее поражений. Подвиг царицы  был вписан в историю. Они  были лучшими воинами, сильными противниками в бою.                      И в совершенстве владели всеми видами военного искусства. Особым уважением пользовались воины, проявившие героизм на полях сражений.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2770" name="Picture 2" descr="https://ds05.infourok.ru/uploads/ex/06a4/0009de2b-4ef55884/img8.jpg"/>
          <p:cNvPicPr>
            <a:picLocks noChangeAspect="1" noChangeArrowheads="1"/>
          </p:cNvPicPr>
          <p:nvPr/>
        </p:nvPicPr>
        <p:blipFill>
          <a:blip r:embed="rId2" cstate="print"/>
          <a:srcRect l="54464" t="3175" r="6250" b="26984"/>
          <a:stretch>
            <a:fillRect/>
          </a:stretch>
        </p:blipFill>
        <p:spPr bwMode="auto">
          <a:xfrm>
            <a:off x="7752184" y="1052736"/>
            <a:ext cx="3960440" cy="5112568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3501008"/>
            <a:ext cx="11089232" cy="30963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Кир II потерпел поражение, однако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Ахемениды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не отказались от своих планов завоевания Турана. Представитель этой династии Дарий I, возведённый на персидский престол в 519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г.           до н.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э.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желая покорить Туран направил свое войско на земли, где жили саки.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fs00.infourok.ru/images/doc/166/191438/img15.jpg"/>
          <p:cNvPicPr/>
          <p:nvPr/>
        </p:nvPicPr>
        <p:blipFill>
          <a:blip r:embed="rId2" cstate="print"/>
          <a:srcRect t="21663"/>
          <a:stretch>
            <a:fillRect/>
          </a:stretch>
        </p:blipFill>
        <p:spPr bwMode="auto">
          <a:xfrm>
            <a:off x="1127448" y="980728"/>
            <a:ext cx="9937104" cy="242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052736"/>
            <a:ext cx="11161240" cy="26928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первый год правления Дария,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Маргиане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произошло крупное народное восстание против завоевателей. Возглавил его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Фрада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Решающее сражение произошло в 522 г.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 н.э.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Фрада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был захвачен в плен и казнен. Об этом сражении содержатся сведения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Бехистунской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надписи.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player.myshared.ru/28/1305322/slides/slide_12.jpg"/>
          <p:cNvPicPr>
            <a:picLocks noChangeAspect="1" noChangeArrowheads="1"/>
          </p:cNvPicPr>
          <p:nvPr/>
        </p:nvPicPr>
        <p:blipFill>
          <a:blip r:embed="rId2" cstate="print"/>
          <a:srcRect t="6300" b="13061"/>
          <a:stretch>
            <a:fillRect/>
          </a:stretch>
        </p:blipFill>
        <p:spPr bwMode="auto">
          <a:xfrm>
            <a:off x="767408" y="3861048"/>
            <a:ext cx="5616624" cy="2792863"/>
          </a:xfrm>
          <a:prstGeom prst="rect">
            <a:avLst/>
          </a:prstGeom>
          <a:noFill/>
        </p:spPr>
      </p:pic>
      <p:pic>
        <p:nvPicPr>
          <p:cNvPr id="2050" name="Picture 2" descr="https://image2.slideserve.com/5018926/slide22-l.jpg"/>
          <p:cNvPicPr>
            <a:picLocks noChangeAspect="1" noChangeArrowheads="1"/>
          </p:cNvPicPr>
          <p:nvPr/>
        </p:nvPicPr>
        <p:blipFill>
          <a:blip r:embed="rId3" cstate="print"/>
          <a:srcRect l="8859" t="14612" r="7716"/>
          <a:stretch>
            <a:fillRect/>
          </a:stretch>
        </p:blipFill>
        <p:spPr bwMode="auto">
          <a:xfrm>
            <a:off x="7032104" y="3861048"/>
            <a:ext cx="4536504" cy="273630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11665296" cy="38884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«…Говорит Дарий - царь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 Страна, называемая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Маргианой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отложилась от меня. Один человек, по имени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Фрада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маргиаш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был провозглашен ими правителем. Тогда я послал к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персу,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моему подчиненному, сатрапу в Бактрии,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так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ему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 сказал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 „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Иди и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разбей войско, которое не признает меня“.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  войском он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двинулся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 дал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бой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маргианам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 Ахурамазда мне помог! По воле Ахурамазды войско мое разбило мятежное войско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наголову… После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этого страна стала моей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.»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player.myshared.ru/28/1305322/slides/slide_11.jpg"/>
          <p:cNvPicPr>
            <a:picLocks noChangeAspect="1" noChangeArrowheads="1"/>
          </p:cNvPicPr>
          <p:nvPr/>
        </p:nvPicPr>
        <p:blipFill>
          <a:blip r:embed="rId2" cstate="print"/>
          <a:srcRect l="3456" t="13860" r="2045" b="10541"/>
          <a:stretch>
            <a:fillRect/>
          </a:stretch>
        </p:blipFill>
        <p:spPr bwMode="auto">
          <a:xfrm>
            <a:off x="479376" y="5085184"/>
            <a:ext cx="3816424" cy="1512168"/>
          </a:xfrm>
          <a:prstGeom prst="rect">
            <a:avLst/>
          </a:prstGeom>
          <a:noFill/>
        </p:spPr>
      </p:pic>
      <p:pic>
        <p:nvPicPr>
          <p:cNvPr id="1030" name="Picture 6" descr="http://player.myshared.ru/28/1305322/slides/slide_13.jpg"/>
          <p:cNvPicPr>
            <a:picLocks noChangeAspect="1" noChangeArrowheads="1"/>
          </p:cNvPicPr>
          <p:nvPr/>
        </p:nvPicPr>
        <p:blipFill>
          <a:blip r:embed="rId3" cstate="print"/>
          <a:srcRect l="2835" t="68039" r="53696"/>
          <a:stretch>
            <a:fillRect/>
          </a:stretch>
        </p:blipFill>
        <p:spPr bwMode="auto">
          <a:xfrm>
            <a:off x="4655840" y="5013176"/>
            <a:ext cx="3672408" cy="1610544"/>
          </a:xfrm>
          <a:prstGeom prst="rect">
            <a:avLst/>
          </a:prstGeom>
          <a:noFill/>
        </p:spPr>
      </p:pic>
      <p:pic>
        <p:nvPicPr>
          <p:cNvPr id="1032" name="Picture 8" descr="https://cs8.pikabu.ru/post_img/2016/04/21/11/og_og_146126324726891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0296" y="5013176"/>
            <a:ext cx="3016039" cy="157839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1" y="1196752"/>
            <a:ext cx="4897511" cy="49685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Первые сражения окончились поражением саков. Войско Дария I переправилось через Сырдарью и взяло в плен одного из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сакских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полководцев.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https://ds02.infourok.ru/uploads/ex/051d/00044adc-d8ef1caa/2/img39.jpg"/>
          <p:cNvPicPr>
            <a:picLocks noChangeAspect="1" noChangeArrowheads="1"/>
          </p:cNvPicPr>
          <p:nvPr/>
        </p:nvPicPr>
        <p:blipFill>
          <a:blip r:embed="rId2" cstate="print"/>
          <a:srcRect l="5512" t="16400" r="11801" b="13251"/>
          <a:stretch>
            <a:fillRect/>
          </a:stretch>
        </p:blipFill>
        <p:spPr bwMode="auto">
          <a:xfrm>
            <a:off x="5879976" y="1484784"/>
            <a:ext cx="5529570" cy="446449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4"/>
            <a:ext cx="6494512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Сакское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войско было вынуждено отступить в степь. Тогда молодой воин по имени Ширак придумал план избавления от врагов.             Он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пришел вождю и сказал:   «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Я обману персидское войско, сделаю так, что оно заблудится и погибнет. Для этого вы оставьте меня избитым, связав руки и ноги».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6" name="Picture 4" descr="https://ds05.infourok.ru/uploads/ex/06a4/0009de2b-4ef55884/img10.jpg"/>
          <p:cNvPicPr>
            <a:picLocks noChangeAspect="1" noChangeArrowheads="1"/>
          </p:cNvPicPr>
          <p:nvPr/>
        </p:nvPicPr>
        <p:blipFill>
          <a:blip r:embed="rId2" cstate="print"/>
          <a:srcRect l="40479" t="20979" b="21678"/>
          <a:stretch>
            <a:fillRect/>
          </a:stretch>
        </p:blipFill>
        <p:spPr bwMode="auto">
          <a:xfrm>
            <a:off x="6888088" y="1916832"/>
            <a:ext cx="4968552" cy="338437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052736"/>
            <a:ext cx="10972800" cy="26642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Вражеское войско, преследовавшее саков, находит истекающего кровью пастуха. Ширак поведал им, что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сакские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вожди, подозревая его в предательстве, жестоко наказали, и он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должен им  отомстить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, поэтому покажет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персам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короткую дорогу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2" name="Picture 4" descr="https://ds05.infourok.ru/uploads/ex/06a4/0009de2b-4ef55884/img11.jpg"/>
          <p:cNvPicPr>
            <a:picLocks noChangeAspect="1" noChangeArrowheads="1"/>
          </p:cNvPicPr>
          <p:nvPr/>
        </p:nvPicPr>
        <p:blipFill>
          <a:blip r:embed="rId2" cstate="print"/>
          <a:srcRect l="14846" t="29685" r="15613" b="21697"/>
          <a:stretch>
            <a:fillRect/>
          </a:stretch>
        </p:blipFill>
        <p:spPr bwMode="auto">
          <a:xfrm>
            <a:off x="623392" y="3861048"/>
            <a:ext cx="5400600" cy="2520280"/>
          </a:xfrm>
          <a:prstGeom prst="rect">
            <a:avLst/>
          </a:prstGeom>
          <a:noFill/>
        </p:spPr>
      </p:pic>
      <p:pic>
        <p:nvPicPr>
          <p:cNvPr id="6" name="Picture 2" descr="http://900igr.net/up/datai/152117/0011-002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3861048"/>
            <a:ext cx="4896544" cy="2512344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26876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ЗАВОЕВАТЕЛЬНЫЕ ПОХОДЫ КИРА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II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2" y="2564904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ПОХОД ДАРИЯ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ПРОТИВ САКОВ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861048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УПРАВЛЕНИЕ ГОСУДАРСТВОМ ПРИ АХЕМЕНИДАХ</a:t>
            </a:r>
            <a:endParaRPr lang="ru-RU" sz="4000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3392" y="5445224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4000" dirty="0" smtClean="0"/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052736"/>
            <a:ext cx="11449272" cy="252028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Ширак вел персов по бескрайней степи несколько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дней и ночей. Персидские воины пришли в изнеможение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 усталости и начали погибать от обезвоживания.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Поняв, что Ширак умышленно завел их в западню,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персы казнили его.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ello_html_31273dd4.jpg"/>
          <p:cNvPicPr/>
          <p:nvPr/>
        </p:nvPicPr>
        <p:blipFill>
          <a:blip r:embed="rId2" cstate="print"/>
          <a:srcRect l="26962" t="25145" b="36944"/>
          <a:stretch>
            <a:fillRect/>
          </a:stretch>
        </p:blipFill>
        <p:spPr bwMode="auto">
          <a:xfrm>
            <a:off x="767408" y="3789040"/>
            <a:ext cx="107291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792" y="1124744"/>
            <a:ext cx="7560840" cy="51845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Герой перед смертью сказал: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«Я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один сумел одолеть войско Дария I.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Соплеменников же спас от смерти и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грабежей. Враг обречён на гибель! 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Я защитил свой народ от захватчиков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 не жалею о собственной смерти, так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как цели своей достиг».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Имя отважного воина, 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уничтожившего целое войско, стало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легендой.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https://nuz.uz/uploads/posts/2020-01/1580283456_photo_2020-01-29_12-36-29.jpg"/>
          <p:cNvPicPr>
            <a:picLocks noChangeAspect="1" noChangeArrowheads="1"/>
          </p:cNvPicPr>
          <p:nvPr/>
        </p:nvPicPr>
        <p:blipFill>
          <a:blip r:embed="rId2" cstate="print"/>
          <a:srcRect l="914" r="68005" b="60546"/>
          <a:stretch>
            <a:fillRect/>
          </a:stretch>
        </p:blipFill>
        <p:spPr bwMode="auto">
          <a:xfrm>
            <a:off x="407368" y="1268760"/>
            <a:ext cx="3384376" cy="4968552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980729"/>
            <a:ext cx="11233248" cy="18722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Этот поход Дария I был неудачен, половина его войска погибла в безводной пустыне, остальная часть с трудом вернулась домой.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s://ds05.infourok.ru/uploads/ex/06a4/0009de2b-4ef55884/img12.jpg"/>
          <p:cNvPicPr>
            <a:picLocks noChangeAspect="1" noChangeArrowheads="1"/>
          </p:cNvPicPr>
          <p:nvPr/>
        </p:nvPicPr>
        <p:blipFill>
          <a:blip r:embed="rId2" cstate="print"/>
          <a:srcRect l="8004" t="34198" r="57312" b="23114"/>
          <a:stretch>
            <a:fillRect/>
          </a:stretch>
        </p:blipFill>
        <p:spPr bwMode="auto">
          <a:xfrm>
            <a:off x="767408" y="3068960"/>
            <a:ext cx="4968552" cy="3384376"/>
          </a:xfrm>
          <a:prstGeom prst="rect">
            <a:avLst/>
          </a:prstGeom>
          <a:noFill/>
        </p:spPr>
      </p:pic>
      <p:pic>
        <p:nvPicPr>
          <p:cNvPr id="5" name="Picture 2" descr="https://ds05.infourok.ru/uploads/ex/06a4/0009de2b-4ef55884/img12.jpg"/>
          <p:cNvPicPr>
            <a:picLocks noChangeAspect="1" noChangeArrowheads="1"/>
          </p:cNvPicPr>
          <p:nvPr/>
        </p:nvPicPr>
        <p:blipFill>
          <a:blip r:embed="rId2" cstate="print"/>
          <a:srcRect l="50692" t="41107" r="8399" b="22530"/>
          <a:stretch>
            <a:fillRect/>
          </a:stretch>
        </p:blipFill>
        <p:spPr bwMode="auto">
          <a:xfrm>
            <a:off x="6600056" y="2996952"/>
            <a:ext cx="4464496" cy="3600400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ДАРИЯ 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ПРОТИВ САКОВ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49294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Завоёванные персами области Средней Азии были разделены на три сатрапии. Их правителям -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сатрапам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- была предоставлена неограниченная власть. Большинство сатрапов были представителями династии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ГОСУДАРСТВОМ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s://ds04.infourok.ru/uploads/ex/0f69/000d4250-8c08c153/img44.jpg"/>
          <p:cNvPicPr>
            <a:picLocks noChangeAspect="1" noChangeArrowheads="1"/>
          </p:cNvPicPr>
          <p:nvPr/>
        </p:nvPicPr>
        <p:blipFill>
          <a:blip r:embed="rId2" cstate="print"/>
          <a:srcRect l="2362" t="16800" r="1564" b="10751"/>
          <a:stretch>
            <a:fillRect/>
          </a:stretch>
        </p:blipFill>
        <p:spPr bwMode="auto">
          <a:xfrm>
            <a:off x="6240016" y="980728"/>
            <a:ext cx="5688632" cy="551723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1124744"/>
            <a:ext cx="11175032" cy="16127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Каждая сатрапия обязана была платить ежегодный налог. Завоёванные народы также несли трудовую повинность на строительстве дворцов и храмов.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ГОСУДАРСТВОМ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 "/>
          <p:cNvPicPr>
            <a:picLocks noChangeAspect="1" noChangeArrowheads="1"/>
          </p:cNvPicPr>
          <p:nvPr/>
        </p:nvPicPr>
        <p:blipFill>
          <a:blip r:embed="rId2" cstate="print"/>
          <a:srcRect l="7087" t="17125" r="11408" b="15151"/>
          <a:stretch>
            <a:fillRect/>
          </a:stretch>
        </p:blipFill>
        <p:spPr bwMode="auto">
          <a:xfrm>
            <a:off x="623392" y="3068960"/>
            <a:ext cx="4968552" cy="3312368"/>
          </a:xfrm>
          <a:prstGeom prst="rect">
            <a:avLst/>
          </a:prstGeom>
          <a:noFill/>
        </p:spPr>
      </p:pic>
      <p:pic>
        <p:nvPicPr>
          <p:cNvPr id="12292" name="Picture 4" descr=" "/>
          <p:cNvPicPr>
            <a:picLocks noChangeAspect="1" noChangeArrowheads="1"/>
          </p:cNvPicPr>
          <p:nvPr/>
        </p:nvPicPr>
        <p:blipFill>
          <a:blip r:embed="rId3" cstate="print"/>
          <a:srcRect l="11812" t="4525" r="7864" b="12001"/>
          <a:stretch>
            <a:fillRect/>
          </a:stretch>
        </p:blipFill>
        <p:spPr bwMode="auto">
          <a:xfrm>
            <a:off x="6528048" y="2996952"/>
            <a:ext cx="5040560" cy="32403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196752"/>
            <a:ext cx="5832648" cy="518457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Во время правления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 Дария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I и его преемника </a:t>
            </a:r>
            <a:r>
              <a:rPr lang="ru-RU" sz="3800" b="1" i="1" dirty="0" smtClean="0">
                <a:latin typeface="Arial" pitchFamily="34" charset="0"/>
                <a:cs typeface="Arial" pitchFamily="34" charset="0"/>
              </a:rPr>
              <a:t>Ксеркса,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среднеазиатские народы из завоёванных областей принимали участие в греко-персидских войнах.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               Во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время Марафонского сражения (490 г. до н.э.) отличились саки, которые успешно сражались в персидском войске.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ГОСУДАРСТВОМ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preview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0056" y="3789040"/>
            <a:ext cx="5112568" cy="2664296"/>
          </a:xfrm>
          <a:prstGeom prst="rect">
            <a:avLst/>
          </a:prstGeom>
        </p:spPr>
      </p:pic>
      <p:pic>
        <p:nvPicPr>
          <p:cNvPr id="8" name="Рисунок 7" descr="1347721680_dariy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056" y="1052736"/>
            <a:ext cx="5040560" cy="2592288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3212976"/>
            <a:ext cx="11521280" cy="32403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Геродот описывает вооружение воинов из Средней Азии, выступивших в поход против греков под предводительством Ксеркса.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Бактрийцы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хорезмийцы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согдийцы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были вооружены луками и копьями, а саки - кинжалами и боевыми топорами.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Сакская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и бактрийская конницы считались одними из лучших в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армии.</a:t>
            </a:r>
            <a:endParaRPr lang="ru-RU" sz="33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ГОСУДАРСТВОМ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44" name="Picture 4" descr=" "/>
          <p:cNvPicPr>
            <a:picLocks noChangeAspect="1" noChangeArrowheads="1"/>
          </p:cNvPicPr>
          <p:nvPr/>
        </p:nvPicPr>
        <p:blipFill>
          <a:blip r:embed="rId2" cstate="print"/>
          <a:srcRect l="12994" t="6300" r="4320" b="10226"/>
          <a:stretch>
            <a:fillRect/>
          </a:stretch>
        </p:blipFill>
        <p:spPr bwMode="auto">
          <a:xfrm>
            <a:off x="479376" y="980728"/>
            <a:ext cx="3384376" cy="2126293"/>
          </a:xfrm>
          <a:prstGeom prst="rect">
            <a:avLst/>
          </a:prstGeom>
          <a:noFill/>
        </p:spPr>
      </p:pic>
      <p:pic>
        <p:nvPicPr>
          <p:cNvPr id="10246" name="Picture 6" descr="С кем пришлось воевать сакам за свою независимость? Стр.71-72 "/>
          <p:cNvPicPr>
            <a:picLocks noChangeAspect="1" noChangeArrowheads="1"/>
          </p:cNvPicPr>
          <p:nvPr/>
        </p:nvPicPr>
        <p:blipFill>
          <a:blip r:embed="rId3" cstate="print"/>
          <a:srcRect l="23625" t="34650" r="26763" b="16526"/>
          <a:stretch>
            <a:fillRect/>
          </a:stretch>
        </p:blipFill>
        <p:spPr bwMode="auto">
          <a:xfrm>
            <a:off x="8328248" y="980728"/>
            <a:ext cx="3384376" cy="2088232"/>
          </a:xfrm>
          <a:prstGeom prst="rect">
            <a:avLst/>
          </a:prstGeom>
          <a:noFill/>
        </p:spPr>
      </p:pic>
      <p:pic>
        <p:nvPicPr>
          <p:cNvPr id="10248" name="Picture 8" descr="Презентация  &quot;САКИ&quot;, история  Казахстана   5  класс"/>
          <p:cNvPicPr>
            <a:picLocks noChangeAspect="1" noChangeArrowheads="1"/>
          </p:cNvPicPr>
          <p:nvPr/>
        </p:nvPicPr>
        <p:blipFill>
          <a:blip r:embed="rId4" cstate="print"/>
          <a:srcRect l="21000" t="26600" r="41201" b="13201"/>
          <a:stretch>
            <a:fillRect/>
          </a:stretch>
        </p:blipFill>
        <p:spPr bwMode="auto">
          <a:xfrm>
            <a:off x="4943872" y="908720"/>
            <a:ext cx="2304256" cy="223624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5659040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Письменные и археологические источники свидетельствуют о высоком уровне ремесленного производства, ювелирного искусства, ткацкого дела, изготовления керамики, строительного мастерства среднеазиатских народов в VI - IV вв. до н.э.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player.myshared.ru/4/286513/slides/slide_72.jpg"/>
          <p:cNvPicPr>
            <a:picLocks noChangeAspect="1" noChangeArrowheads="1"/>
          </p:cNvPicPr>
          <p:nvPr/>
        </p:nvPicPr>
        <p:blipFill>
          <a:blip r:embed="rId2" cstate="print"/>
          <a:srcRect l="6615" t="11340" r="6446" b="11801"/>
          <a:stretch>
            <a:fillRect/>
          </a:stretch>
        </p:blipFill>
        <p:spPr bwMode="auto">
          <a:xfrm>
            <a:off x="6240016" y="1124744"/>
            <a:ext cx="3583874" cy="2376264"/>
          </a:xfrm>
          <a:prstGeom prst="rect">
            <a:avLst/>
          </a:prstGeom>
          <a:noFill/>
        </p:spPr>
      </p:pic>
      <p:pic>
        <p:nvPicPr>
          <p:cNvPr id="9" name="Picture 7" descr="18-02-08_18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933056"/>
            <a:ext cx="3528392" cy="21602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17" descr="20-02-08_16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56440" y="1556792"/>
            <a:ext cx="1872208" cy="15859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13" descr="20-02-08_16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2424" y="4293096"/>
            <a:ext cx="1853606" cy="142661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16080" y="1772816"/>
            <a:ext cx="4952752" cy="38164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древних областях существовали крупные ремесленные центры -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Кызылтепа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Узункыр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Афросиаб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Кюзелигыр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другие.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12" descr="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464" y="3573016"/>
            <a:ext cx="4176464" cy="29077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4" name="Picture 2" descr="http://vek-noviy.ru/wp-content/uploads/2017/12/Ruinyi-goroda.jpg"/>
          <p:cNvPicPr>
            <a:picLocks noChangeAspect="1" noChangeArrowheads="1"/>
          </p:cNvPicPr>
          <p:nvPr/>
        </p:nvPicPr>
        <p:blipFill>
          <a:blip r:embed="rId3" cstate="print"/>
          <a:srcRect b="19048"/>
          <a:stretch>
            <a:fillRect/>
          </a:stretch>
        </p:blipFill>
        <p:spPr bwMode="auto">
          <a:xfrm>
            <a:off x="4295800" y="980728"/>
            <a:ext cx="2182366" cy="2448272"/>
          </a:xfrm>
          <a:prstGeom prst="rect">
            <a:avLst/>
          </a:prstGeom>
          <a:noFill/>
        </p:spPr>
      </p:pic>
      <p:pic>
        <p:nvPicPr>
          <p:cNvPr id="8196" name="Picture 4" descr="http://vek-noviy.ru/wp-content/uploads/2017/12/DS.jpg"/>
          <p:cNvPicPr>
            <a:picLocks noChangeAspect="1" noChangeArrowheads="1"/>
          </p:cNvPicPr>
          <p:nvPr/>
        </p:nvPicPr>
        <p:blipFill>
          <a:blip r:embed="rId4" cstate="print"/>
          <a:srcRect b="26190"/>
          <a:stretch>
            <a:fillRect/>
          </a:stretch>
        </p:blipFill>
        <p:spPr bwMode="auto">
          <a:xfrm>
            <a:off x="263352" y="1052736"/>
            <a:ext cx="3168352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054352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23992" y="1556792"/>
            <a:ext cx="5616624" cy="482453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В Средней Азии добывали золото, серебро, выплавляли медь и железо, высокого уровня достигло также гончарное производство. По древним путям, связывающим Среднюю Азию со многими странами Востока, велась торговля.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9" descr="4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052736"/>
            <a:ext cx="2808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9816" y="1124744"/>
            <a:ext cx="1236662" cy="3384550"/>
          </a:xfrm>
        </p:spPr>
      </p:pic>
      <p:pic>
        <p:nvPicPr>
          <p:cNvPr id="9" name="Picture 10" descr="1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68" y="3501008"/>
            <a:ext cx="22272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672" y="4941168"/>
            <a:ext cx="2244729" cy="151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587032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 середине VI 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в.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до н.э. на территории нынешнего Ирана существовало Персидское царство, основанное династией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, которые задумали подчинить себе наш край - Туран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АХЕМЕНИДОВ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s://ds02.infourok.ru/uploads/ex/0cd9/00045298-7d55c840/img20.jpg"/>
          <p:cNvPicPr>
            <a:picLocks noChangeAspect="1" noChangeArrowheads="1"/>
          </p:cNvPicPr>
          <p:nvPr/>
        </p:nvPicPr>
        <p:blipFill>
          <a:blip r:embed="rId2" cstate="print"/>
          <a:srcRect t="21650"/>
          <a:stretch>
            <a:fillRect/>
          </a:stretch>
        </p:blipFill>
        <p:spPr bwMode="auto">
          <a:xfrm>
            <a:off x="6240016" y="1052736"/>
            <a:ext cx="5626944" cy="522920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927648" y="1196752"/>
            <a:ext cx="5659040" cy="511256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V - IV вв. до н.э. на территории Средней Азии распространяются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первые монеты.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Британском музее в Лондоне хранятся великолепные                                ювелирные изделия из знаменитого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Амударьинского клада,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обнаруженного на территории Средней Азии в 1877 г.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tatil.uz/uploads/blog/TT/TT/T0/1447667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72" y="1052736"/>
            <a:ext cx="3384376" cy="2472881"/>
          </a:xfrm>
          <a:prstGeom prst="rect">
            <a:avLst/>
          </a:prstGeom>
          <a:noFill/>
        </p:spPr>
      </p:pic>
      <p:pic>
        <p:nvPicPr>
          <p:cNvPr id="6148" name="Picture 4" descr="Сокровища Окса. Тайна сокровищ Амударьинского кл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980728"/>
            <a:ext cx="3071664" cy="5705476"/>
          </a:xfrm>
          <a:prstGeom prst="rect">
            <a:avLst/>
          </a:prstGeom>
          <a:noFill/>
        </p:spPr>
      </p:pic>
      <p:pic>
        <p:nvPicPr>
          <p:cNvPr id="6150" name="Picture 6" descr="Сокровища Окса. Тайна сокровищ Амударьинского кла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2264" y="3645024"/>
            <a:ext cx="3456384" cy="29691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49294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Города имели внутренние крепости - цитадели. Вокруг них располагались многочисленные земледельческие усадьбы, в которых проживали большие  семьи. Усадьбы состояли из жилых, хозяйственных и подсобных строений. 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photos.wikimapia.org/p/00/05/56/97/40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3861048"/>
            <a:ext cx="5400600" cy="2814045"/>
          </a:xfrm>
          <a:prstGeom prst="rect">
            <a:avLst/>
          </a:prstGeom>
          <a:noFill/>
        </p:spPr>
      </p:pic>
      <p:pic>
        <p:nvPicPr>
          <p:cNvPr id="3076" name="Picture 4" descr="http://lcweb2.loc.gov/service/pnp/ppmsca/14800/14840v.jpg"/>
          <p:cNvPicPr>
            <a:picLocks noChangeAspect="1" noChangeArrowheads="1"/>
          </p:cNvPicPr>
          <p:nvPr/>
        </p:nvPicPr>
        <p:blipFill>
          <a:blip r:embed="rId3" cstate="print"/>
          <a:srcRect l="2215" t="9629" r="3286" b="4458"/>
          <a:stretch>
            <a:fillRect/>
          </a:stretch>
        </p:blipFill>
        <p:spPr bwMode="auto">
          <a:xfrm>
            <a:off x="6240016" y="980728"/>
            <a:ext cx="5400600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2608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Вокруг городов и усадеб археологи нашли следы каналов и арыков, по которым вода направлялась на поля.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КУЛЬТУРЫ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Часть саков занималась земледелием. Археологи нашли следы оросительных каналов возле скотоводческих поселений и городища Чирик-Рабат на территории Кызылординской области. Саки выращивали рожь, просо, пшеницу. Остатки арыков, относящиеся ко 2-3 векам, обнаружены около города Талгар возле Алматинской области."/>
          <p:cNvPicPr>
            <a:picLocks noChangeAspect="1" noChangeArrowheads="1"/>
          </p:cNvPicPr>
          <p:nvPr/>
        </p:nvPicPr>
        <p:blipFill>
          <a:blip r:embed="rId2" cstate="print"/>
          <a:srcRect l="25987" t="59849" r="26764" b="3926"/>
          <a:stretch>
            <a:fillRect/>
          </a:stretch>
        </p:blipFill>
        <p:spPr bwMode="auto">
          <a:xfrm>
            <a:off x="6888088" y="4221088"/>
            <a:ext cx="4032448" cy="2016224"/>
          </a:xfrm>
          <a:prstGeom prst="rect">
            <a:avLst/>
          </a:prstGeom>
          <a:noFill/>
        </p:spPr>
      </p:pic>
      <p:pic>
        <p:nvPicPr>
          <p:cNvPr id="8" name="Picture 9" descr="24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376" y="4149080"/>
            <a:ext cx="5184576" cy="2128515"/>
          </a:xfrm>
        </p:spPr>
      </p:pic>
      <p:pic>
        <p:nvPicPr>
          <p:cNvPr id="9" name="Picture 8" descr="24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9376" y="1340768"/>
            <a:ext cx="5112568" cy="2304256"/>
          </a:xfr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99829371"/>
              </p:ext>
            </p:extLst>
          </p:nvPr>
        </p:nvGraphicFramePr>
        <p:xfrm>
          <a:off x="407368" y="764704"/>
          <a:ext cx="1152128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940" y="33735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551385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§29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118 – 122.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583832" y="4797152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Дайте сравнительную характеристику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Томарис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Ширака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544272" y="3573016"/>
            <a:ext cx="3312368" cy="1314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№ 2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Стр.122.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8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6" y="1196752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408368" y="1628800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2564904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990456" cy="547260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Для осуществления этой идеи один из правителей этой династии царь Кир II для начала решил захватить земли наших предков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Накануне нападения Кира II,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массагетами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правила царица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Томарис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АХЕМЕНИДОВ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ds02.infourok.ru/uploads/ex/0d95/00020964-61e8fef4/img24.jpg"/>
          <p:cNvPicPr/>
          <p:nvPr/>
        </p:nvPicPr>
        <p:blipFill>
          <a:blip r:embed="rId2" cstate="print"/>
          <a:srcRect l="28846" t="27079" r="28114" b="3868"/>
          <a:stretch>
            <a:fillRect/>
          </a:stretch>
        </p:blipFill>
        <p:spPr bwMode="auto">
          <a:xfrm>
            <a:off x="6960096" y="1196752"/>
            <a:ext cx="4464496" cy="484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379903"/>
            <a:ext cx="6278488" cy="485740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 мудрой и мужественной правительнице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Томарис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сохранилось много преданий и легенд. Одна из них изложена в книге «История» древнегреческого историка Геродота.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ЗАВОЕВАТЕЛЬНЫЕ ПОХОДЫ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thehundredbooks.com/herodot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556792"/>
            <a:ext cx="4824536" cy="453650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916832"/>
            <a:ext cx="6467896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 algn="ctr">
              <a:lnSpc>
                <a:spcPct val="120000"/>
              </a:lnSpc>
              <a:buNone/>
            </a:pPr>
            <a:r>
              <a:rPr lang="ru-RU" sz="5100" b="1" dirty="0" err="1" smtClean="0">
                <a:latin typeface="Arial" pitchFamily="34" charset="0"/>
                <a:cs typeface="Arial" pitchFamily="34" charset="0"/>
              </a:rPr>
              <a:t>Массагеты</a:t>
            </a: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 в то время кочевали близ Сырдарьи. Царицей </a:t>
            </a:r>
            <a:r>
              <a:rPr lang="ru-RU" sz="5100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 была супруга покойного царя, её звали </a:t>
            </a:r>
            <a:r>
              <a:rPr lang="ru-RU" sz="5100" b="1" dirty="0" err="1" smtClean="0">
                <a:latin typeface="Arial" pitchFamily="34" charset="0"/>
                <a:cs typeface="Arial" pitchFamily="34" charset="0"/>
              </a:rPr>
              <a:t>Томарис</a:t>
            </a: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, у неё был единственный сын </a:t>
            </a:r>
            <a:r>
              <a:rPr lang="ru-RU" sz="5100" b="1" dirty="0" err="1" smtClean="0">
                <a:latin typeface="Arial" pitchFamily="34" charset="0"/>
                <a:cs typeface="Arial" pitchFamily="34" charset="0"/>
              </a:rPr>
              <a:t>Спарганис</a:t>
            </a:r>
            <a:r>
              <a:rPr lang="ru-RU" sz="5100" dirty="0" smtClean="0"/>
              <a:t>.</a:t>
            </a:r>
            <a:endParaRPr lang="ru-RU" sz="5100" dirty="0"/>
          </a:p>
        </p:txBody>
      </p:sp>
      <p:pic>
        <p:nvPicPr>
          <p:cNvPr id="35842" name="Picture 2" descr="https://ds05.infourok.ru/uploads/ex/06a4/0009de2b-4ef55884/img4.jpg"/>
          <p:cNvPicPr>
            <a:picLocks noChangeAspect="1" noChangeArrowheads="1"/>
          </p:cNvPicPr>
          <p:nvPr/>
        </p:nvPicPr>
        <p:blipFill>
          <a:blip r:embed="rId2" cstate="print"/>
          <a:srcRect l="50012" t="20280" r="5240" b="35471"/>
          <a:stretch>
            <a:fillRect/>
          </a:stretch>
        </p:blipFill>
        <p:spPr bwMode="auto">
          <a:xfrm>
            <a:off x="7402628" y="1376771"/>
            <a:ext cx="4392488" cy="4824536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0" y="1196752"/>
            <a:ext cx="6769720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Кир отправил к ней послов с предложением заключить брак, но она поняла, что Киру нужна не она, а земля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, и отвергла предложение. Тогда Кир пошел войной. Царица  отступила от реки на расстояние трехдневного пути и объявила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  начале сражения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4818" name="Picture 2" descr="https://ds05.infourok.ru/uploads/ex/06a4/0009de2b-4ef55884/img5.jpg"/>
          <p:cNvPicPr>
            <a:picLocks noChangeAspect="1" noChangeArrowheads="1"/>
          </p:cNvPicPr>
          <p:nvPr/>
        </p:nvPicPr>
        <p:blipFill>
          <a:blip r:embed="rId2" cstate="print"/>
          <a:srcRect l="48355" t="19298" r="7237" b="35088"/>
          <a:stretch>
            <a:fillRect/>
          </a:stretch>
        </p:blipFill>
        <p:spPr bwMode="auto">
          <a:xfrm>
            <a:off x="7464152" y="1268760"/>
            <a:ext cx="4032448" cy="4896544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6840760" cy="532859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Геродот в своём труде «История» описывает это сражение: «В назначенном месте началось сражение,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Спарганис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одержал верх над персами. Но рано начали они праздновать победу и радоваться трофеям, коварством войско Кира взяло их в плен.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fs00.infourok.ru/images/doc/166/191438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1124744"/>
            <a:ext cx="4464496" cy="513571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11377264" cy="30963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Сын царицы  погиб. Узнав о вероломстве врага и гибели единственного сына, царица со всем своим войском напала на персов. Битва была жестокой, противники бились долго, и никто не хотел отступать. Сначала они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стреляли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из луков, затем бросились врукопашную с кинжалами и копьями».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https://ds05.infourok.ru/uploads/ex/06a4/0009de2b-4ef55884/img6.jpg"/>
          <p:cNvPicPr>
            <a:picLocks noChangeAspect="1" noChangeArrowheads="1"/>
          </p:cNvPicPr>
          <p:nvPr/>
        </p:nvPicPr>
        <p:blipFill>
          <a:blip r:embed="rId2" cstate="print"/>
          <a:srcRect l="2519" t="37313" r="59701" b="29851"/>
          <a:stretch>
            <a:fillRect/>
          </a:stretch>
        </p:blipFill>
        <p:spPr bwMode="auto">
          <a:xfrm>
            <a:off x="623392" y="4293096"/>
            <a:ext cx="4464496" cy="2376264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sun9-39.userapi.com/c858020/v858020602/17ac8f/jsukGzyTz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4365104"/>
            <a:ext cx="4680520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6765</TotalTime>
  <Words>1373</Words>
  <Application>Microsoft Office PowerPoint</Application>
  <PresentationFormat>Произвольный</PresentationFormat>
  <Paragraphs>101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1407</cp:revision>
  <dcterms:created xsi:type="dcterms:W3CDTF">2020-04-27T09:08:17Z</dcterms:created>
  <dcterms:modified xsi:type="dcterms:W3CDTF">2020-12-03T03:32:51Z</dcterms:modified>
</cp:coreProperties>
</file>