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31" r:id="rId2"/>
    <p:sldId id="1187" r:id="rId3"/>
    <p:sldId id="1242" r:id="rId4"/>
    <p:sldId id="1290" r:id="rId5"/>
    <p:sldId id="1243" r:id="rId6"/>
    <p:sldId id="1244" r:id="rId7"/>
    <p:sldId id="1245" r:id="rId8"/>
    <p:sldId id="1246" r:id="rId9"/>
    <p:sldId id="1248" r:id="rId10"/>
    <p:sldId id="1249" r:id="rId11"/>
    <p:sldId id="1272" r:id="rId12"/>
    <p:sldId id="1250" r:id="rId13"/>
    <p:sldId id="1268" r:id="rId14"/>
    <p:sldId id="1269" r:id="rId15"/>
    <p:sldId id="1270" r:id="rId16"/>
    <p:sldId id="1267" r:id="rId17"/>
    <p:sldId id="1274" r:id="rId18"/>
    <p:sldId id="1292" r:id="rId19"/>
    <p:sldId id="1276" r:id="rId20"/>
    <p:sldId id="1251" r:id="rId21"/>
    <p:sldId id="1278" r:id="rId22"/>
    <p:sldId id="1252" r:id="rId23"/>
    <p:sldId id="1253" r:id="rId24"/>
    <p:sldId id="1254" r:id="rId25"/>
    <p:sldId id="1256" r:id="rId26"/>
    <p:sldId id="1257" r:id="rId27"/>
    <p:sldId id="1284" r:id="rId28"/>
    <p:sldId id="1282" r:id="rId29"/>
    <p:sldId id="1258" r:id="rId30"/>
    <p:sldId id="1259" r:id="rId31"/>
    <p:sldId id="1287" r:id="rId32"/>
    <p:sldId id="1288" r:id="rId33"/>
    <p:sldId id="1294" r:id="rId34"/>
    <p:sldId id="1280" r:id="rId35"/>
    <p:sldId id="1286" r:id="rId36"/>
    <p:sldId id="627" r:id="rId37"/>
  </p:sldIdLst>
  <p:sldSz cx="12192000" cy="6858000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031" autoAdjust="0"/>
    <p:restoredTop sz="86389" autoAdjust="0"/>
  </p:normalViewPr>
  <p:slideViewPr>
    <p:cSldViewPr>
      <p:cViewPr>
        <p:scale>
          <a:sx n="78" d="100"/>
          <a:sy n="78" d="100"/>
        </p:scale>
        <p:origin x="-204" y="-8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6EFDD-F38F-4FB2-9D0A-EE39131CF75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487080-AB13-462E-BD33-6D91355B66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            Причины победы греков</a:t>
          </a:r>
          <a:endParaRPr lang="ru-RU" sz="4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F9B0961-FD7B-4169-B20D-ABC4E9AD6520}" type="parTrans" cxnId="{21A1EB14-0AEB-4E8B-8B47-B0EB1018BA1D}">
      <dgm:prSet/>
      <dgm:spPr/>
      <dgm:t>
        <a:bodyPr/>
        <a:lstStyle/>
        <a:p>
          <a:endParaRPr lang="ru-RU"/>
        </a:p>
      </dgm:t>
    </dgm:pt>
    <dgm:pt modelId="{4BE6A7C4-C041-4C53-933B-F997B90610BD}" type="sibTrans" cxnId="{21A1EB14-0AEB-4E8B-8B47-B0EB1018BA1D}">
      <dgm:prSet/>
      <dgm:spPr/>
      <dgm:t>
        <a:bodyPr/>
        <a:lstStyle/>
        <a:p>
          <a:endParaRPr lang="ru-RU"/>
        </a:p>
      </dgm:t>
    </dgm:pt>
    <dgm:pt modelId="{23B7296C-D763-40B7-87DA-4264A9B9D4F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доблесть и мужество</a:t>
          </a:r>
        </a:p>
        <a:p>
          <a:r>
            <a:rPr lang="ru-RU" sz="32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греков</a:t>
          </a:r>
          <a:endParaRPr lang="ru-RU" sz="3200" dirty="0">
            <a:solidFill>
              <a:schemeClr val="tx1"/>
            </a:solidFill>
          </a:endParaRPr>
        </a:p>
      </dgm:t>
    </dgm:pt>
    <dgm:pt modelId="{27279E41-51E8-4377-A478-DF3B052AEA5B}" type="parTrans" cxnId="{DAD1D54B-DD1D-4CE8-8073-CCE8C2E9D10D}">
      <dgm:prSet/>
      <dgm:spPr/>
      <dgm:t>
        <a:bodyPr/>
        <a:lstStyle/>
        <a:p>
          <a:endParaRPr lang="ru-RU"/>
        </a:p>
      </dgm:t>
    </dgm:pt>
    <dgm:pt modelId="{F07F0E70-9A8B-4E9E-94B3-B06F2DF689A9}" type="sibTrans" cxnId="{DAD1D54B-DD1D-4CE8-8073-CCE8C2E9D10D}">
      <dgm:prSet/>
      <dgm:spPr/>
      <dgm:t>
        <a:bodyPr/>
        <a:lstStyle/>
        <a:p>
          <a:endParaRPr lang="ru-RU"/>
        </a:p>
      </dgm:t>
    </dgm:pt>
    <dgm:pt modelId="{CA798139-B80A-4424-9DD5-7298F40BD8E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effectLst/>
              <a:latin typeface="Arial" pitchFamily="34" charset="0"/>
              <a:cs typeface="Arial" pitchFamily="34" charset="0"/>
            </a:rPr>
            <a:t>объединение сил в борьбе с персами </a:t>
          </a:r>
          <a:endParaRPr lang="ru-RU" sz="3200" dirty="0"/>
        </a:p>
      </dgm:t>
    </dgm:pt>
    <dgm:pt modelId="{C681C997-471A-4F84-A978-D34B63EAAC20}" type="parTrans" cxnId="{7B77BCE6-EF24-4EF6-841B-57F6C3AAD38D}">
      <dgm:prSet/>
      <dgm:spPr/>
      <dgm:t>
        <a:bodyPr/>
        <a:lstStyle/>
        <a:p>
          <a:endParaRPr lang="ru-RU"/>
        </a:p>
      </dgm:t>
    </dgm:pt>
    <dgm:pt modelId="{710BE98B-6E5F-4FE4-8A39-45AFDC6359A9}" type="sibTrans" cxnId="{7B77BCE6-EF24-4EF6-841B-57F6C3AAD38D}">
      <dgm:prSet/>
      <dgm:spPr/>
      <dgm:t>
        <a:bodyPr/>
        <a:lstStyle/>
        <a:p>
          <a:endParaRPr lang="ru-RU"/>
        </a:p>
      </dgm:t>
    </dgm:pt>
    <dgm:pt modelId="{BBCE4178-2A81-4208-BE7E-4D4B553B8BC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преимущества греческого флота</a:t>
          </a:r>
          <a:endParaRPr lang="ru-RU" sz="3200" dirty="0">
            <a:solidFill>
              <a:schemeClr val="tx1"/>
            </a:solidFill>
          </a:endParaRPr>
        </a:p>
      </dgm:t>
    </dgm:pt>
    <dgm:pt modelId="{FFA20149-A0E8-4A56-9383-3D9954DB95B7}" type="parTrans" cxnId="{2E1E6C9A-9292-4301-9175-30BF392E8A07}">
      <dgm:prSet/>
      <dgm:spPr/>
      <dgm:t>
        <a:bodyPr/>
        <a:lstStyle/>
        <a:p>
          <a:endParaRPr lang="ru-RU"/>
        </a:p>
      </dgm:t>
    </dgm:pt>
    <dgm:pt modelId="{67503B74-0E68-4C0F-9B52-43C108535E8F}" type="sibTrans" cxnId="{2E1E6C9A-9292-4301-9175-30BF392E8A07}">
      <dgm:prSet/>
      <dgm:spPr/>
      <dgm:t>
        <a:bodyPr/>
        <a:lstStyle/>
        <a:p>
          <a:endParaRPr lang="ru-RU"/>
        </a:p>
      </dgm:t>
    </dgm:pt>
    <dgm:pt modelId="{E9B0186C-838E-405F-B245-BC586A84F1B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талант греческих стратегов</a:t>
          </a:r>
          <a:endParaRPr lang="ru-RU" sz="3200" dirty="0">
            <a:solidFill>
              <a:schemeClr val="tx1"/>
            </a:solidFill>
          </a:endParaRPr>
        </a:p>
      </dgm:t>
    </dgm:pt>
    <dgm:pt modelId="{A333431E-FAC1-461D-9E70-5AC046CED9D2}" type="parTrans" cxnId="{2B8C11DB-DA65-4641-889D-63824B293570}">
      <dgm:prSet/>
      <dgm:spPr/>
      <dgm:t>
        <a:bodyPr/>
        <a:lstStyle/>
        <a:p>
          <a:endParaRPr lang="ru-RU"/>
        </a:p>
      </dgm:t>
    </dgm:pt>
    <dgm:pt modelId="{78EEBB57-6B63-42D5-910C-AD20ED63B1B0}" type="sibTrans" cxnId="{2B8C11DB-DA65-4641-889D-63824B293570}">
      <dgm:prSet/>
      <dgm:spPr/>
      <dgm:t>
        <a:bodyPr/>
        <a:lstStyle/>
        <a:p>
          <a:endParaRPr lang="ru-RU"/>
        </a:p>
      </dgm:t>
    </dgm:pt>
    <dgm:pt modelId="{E0CD83B7-BBB2-4498-A098-D5E6AB529ED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погодные условия</a:t>
          </a:r>
          <a:endParaRPr lang="ru-RU" sz="3200" dirty="0">
            <a:solidFill>
              <a:schemeClr val="tx1"/>
            </a:solidFill>
          </a:endParaRPr>
        </a:p>
      </dgm:t>
    </dgm:pt>
    <dgm:pt modelId="{70A41184-EB10-4C41-9BF5-75843E17E55B}" type="parTrans" cxnId="{B097AC69-B958-4499-8857-4C6A1E556967}">
      <dgm:prSet/>
      <dgm:spPr/>
      <dgm:t>
        <a:bodyPr/>
        <a:lstStyle/>
        <a:p>
          <a:endParaRPr lang="ru-RU"/>
        </a:p>
      </dgm:t>
    </dgm:pt>
    <dgm:pt modelId="{BD391D84-894B-4CE4-A66D-A4BA49559512}" type="sibTrans" cxnId="{B097AC69-B958-4499-8857-4C6A1E556967}">
      <dgm:prSet/>
      <dgm:spPr/>
      <dgm:t>
        <a:bodyPr/>
        <a:lstStyle/>
        <a:p>
          <a:endParaRPr lang="ru-RU"/>
        </a:p>
      </dgm:t>
    </dgm:pt>
    <dgm:pt modelId="{4869CED4-2EB6-4EE5-BE25-2C768C415A29}" type="pres">
      <dgm:prSet presAssocID="{AD66EFDD-F38F-4FB2-9D0A-EE39131CF75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0457E7-B45E-4AB1-8B2A-437CE2D42D56}" type="pres">
      <dgm:prSet presAssocID="{B0487080-AB13-462E-BD33-6D91355B6680}" presName="vertOne" presStyleCnt="0"/>
      <dgm:spPr/>
    </dgm:pt>
    <dgm:pt modelId="{6B80D5BB-1BF6-403A-8EA7-1360F89A45AC}" type="pres">
      <dgm:prSet presAssocID="{B0487080-AB13-462E-BD33-6D91355B668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5D175C-D695-430E-B165-E0FA918D086F}" type="pres">
      <dgm:prSet presAssocID="{B0487080-AB13-462E-BD33-6D91355B6680}" presName="parTransOne" presStyleCnt="0"/>
      <dgm:spPr/>
    </dgm:pt>
    <dgm:pt modelId="{4B10FE33-65BD-4223-973A-BE7BF981AE7F}" type="pres">
      <dgm:prSet presAssocID="{B0487080-AB13-462E-BD33-6D91355B6680}" presName="horzOne" presStyleCnt="0"/>
      <dgm:spPr/>
    </dgm:pt>
    <dgm:pt modelId="{9DFA6547-117E-4513-B571-2760FF69D8FD}" type="pres">
      <dgm:prSet presAssocID="{23B7296C-D763-40B7-87DA-4264A9B9D4F0}" presName="vertTwo" presStyleCnt="0"/>
      <dgm:spPr/>
    </dgm:pt>
    <dgm:pt modelId="{46C8B79F-6BD2-4A2D-BFED-4789575EB239}" type="pres">
      <dgm:prSet presAssocID="{23B7296C-D763-40B7-87DA-4264A9B9D4F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8E981-0011-48CC-80CF-DA958BF0FB88}" type="pres">
      <dgm:prSet presAssocID="{23B7296C-D763-40B7-87DA-4264A9B9D4F0}" presName="parTransTwo" presStyleCnt="0"/>
      <dgm:spPr/>
    </dgm:pt>
    <dgm:pt modelId="{A8F0E8DB-4454-4DD4-AAEF-1BD7F21DAABE}" type="pres">
      <dgm:prSet presAssocID="{23B7296C-D763-40B7-87DA-4264A9B9D4F0}" presName="horzTwo" presStyleCnt="0"/>
      <dgm:spPr/>
    </dgm:pt>
    <dgm:pt modelId="{D4EEDB67-10C3-4B6D-A116-41A54371FD22}" type="pres">
      <dgm:prSet presAssocID="{CA798139-B80A-4424-9DD5-7298F40BD8EB}" presName="vertThree" presStyleCnt="0"/>
      <dgm:spPr/>
    </dgm:pt>
    <dgm:pt modelId="{6B823110-933A-47BA-B59D-0B0D230988A4}" type="pres">
      <dgm:prSet presAssocID="{CA798139-B80A-4424-9DD5-7298F40BD8E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3C1BF3-F54C-4C68-890B-1B5C05E6EC51}" type="pres">
      <dgm:prSet presAssocID="{CA798139-B80A-4424-9DD5-7298F40BD8EB}" presName="horzThree" presStyleCnt="0"/>
      <dgm:spPr/>
    </dgm:pt>
    <dgm:pt modelId="{7738E7F3-2D29-4697-9287-0E0095CDFDA6}" type="pres">
      <dgm:prSet presAssocID="{710BE98B-6E5F-4FE4-8A39-45AFDC6359A9}" presName="sibSpaceThree" presStyleCnt="0"/>
      <dgm:spPr/>
    </dgm:pt>
    <dgm:pt modelId="{FE73665D-7B82-45F5-AD50-B3306A8B7EAF}" type="pres">
      <dgm:prSet presAssocID="{BBCE4178-2A81-4208-BE7E-4D4B553B8BC1}" presName="vertThree" presStyleCnt="0"/>
      <dgm:spPr/>
    </dgm:pt>
    <dgm:pt modelId="{76081BF9-AEBB-4AEA-9092-9E28CEB17595}" type="pres">
      <dgm:prSet presAssocID="{BBCE4178-2A81-4208-BE7E-4D4B553B8BC1}" presName="txThree" presStyleLbl="node3" presStyleIdx="1" presStyleCnt="3" custScaleX="103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D36AC1-8167-4F8D-B1BB-F7B0315FDB9D}" type="pres">
      <dgm:prSet presAssocID="{BBCE4178-2A81-4208-BE7E-4D4B553B8BC1}" presName="horzThree" presStyleCnt="0"/>
      <dgm:spPr/>
    </dgm:pt>
    <dgm:pt modelId="{9B5F70B7-EE34-46CE-94D1-1812F3CBC0F1}" type="pres">
      <dgm:prSet presAssocID="{F07F0E70-9A8B-4E9E-94B3-B06F2DF689A9}" presName="sibSpaceTwo" presStyleCnt="0"/>
      <dgm:spPr/>
    </dgm:pt>
    <dgm:pt modelId="{1CE133C0-2DE6-4996-8830-D1A47B4CA7BE}" type="pres">
      <dgm:prSet presAssocID="{E9B0186C-838E-405F-B245-BC586A84F1BA}" presName="vertTwo" presStyleCnt="0"/>
      <dgm:spPr/>
    </dgm:pt>
    <dgm:pt modelId="{05483D8E-8D57-41B0-984F-3024CE0CEB12}" type="pres">
      <dgm:prSet presAssocID="{E9B0186C-838E-405F-B245-BC586A84F1BA}" presName="txTwo" presStyleLbl="node2" presStyleIdx="1" presStyleCnt="2" custScaleX="95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E52C71-C145-443D-ACA7-B3ADEC4F35EB}" type="pres">
      <dgm:prSet presAssocID="{E9B0186C-838E-405F-B245-BC586A84F1BA}" presName="parTransTwo" presStyleCnt="0"/>
      <dgm:spPr/>
    </dgm:pt>
    <dgm:pt modelId="{20AC7777-3432-4C0B-B816-544FBF4F0A1D}" type="pres">
      <dgm:prSet presAssocID="{E9B0186C-838E-405F-B245-BC586A84F1BA}" presName="horzTwo" presStyleCnt="0"/>
      <dgm:spPr/>
    </dgm:pt>
    <dgm:pt modelId="{6E329EE1-A95B-4C7A-A08A-19DF0484210D}" type="pres">
      <dgm:prSet presAssocID="{E0CD83B7-BBB2-4498-A098-D5E6AB529ED9}" presName="vertThree" presStyleCnt="0"/>
      <dgm:spPr/>
    </dgm:pt>
    <dgm:pt modelId="{A75EBD25-C955-468D-B5D8-02BFD78075B0}" type="pres">
      <dgm:prSet presAssocID="{E0CD83B7-BBB2-4498-A098-D5E6AB529ED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93268-0FCE-46ED-A446-0EEB3E8FF910}" type="pres">
      <dgm:prSet presAssocID="{E0CD83B7-BBB2-4498-A098-D5E6AB529ED9}" presName="horzThree" presStyleCnt="0"/>
      <dgm:spPr/>
    </dgm:pt>
  </dgm:ptLst>
  <dgm:cxnLst>
    <dgm:cxn modelId="{2E1E6C9A-9292-4301-9175-30BF392E8A07}" srcId="{23B7296C-D763-40B7-87DA-4264A9B9D4F0}" destId="{BBCE4178-2A81-4208-BE7E-4D4B553B8BC1}" srcOrd="1" destOrd="0" parTransId="{FFA20149-A0E8-4A56-9383-3D9954DB95B7}" sibTransId="{67503B74-0E68-4C0F-9B52-43C108535E8F}"/>
    <dgm:cxn modelId="{271F74FB-BDA5-475A-8621-AB2B3274657E}" type="presOf" srcId="{B0487080-AB13-462E-BD33-6D91355B6680}" destId="{6B80D5BB-1BF6-403A-8EA7-1360F89A45AC}" srcOrd="0" destOrd="0" presId="urn:microsoft.com/office/officeart/2005/8/layout/hierarchy4"/>
    <dgm:cxn modelId="{21A1EB14-0AEB-4E8B-8B47-B0EB1018BA1D}" srcId="{AD66EFDD-F38F-4FB2-9D0A-EE39131CF751}" destId="{B0487080-AB13-462E-BD33-6D91355B6680}" srcOrd="0" destOrd="0" parTransId="{1F9B0961-FD7B-4169-B20D-ABC4E9AD6520}" sibTransId="{4BE6A7C4-C041-4C53-933B-F997B90610BD}"/>
    <dgm:cxn modelId="{8D7828CB-806F-49C7-A03D-734A9E181A2A}" type="presOf" srcId="{23B7296C-D763-40B7-87DA-4264A9B9D4F0}" destId="{46C8B79F-6BD2-4A2D-BFED-4789575EB239}" srcOrd="0" destOrd="0" presId="urn:microsoft.com/office/officeart/2005/8/layout/hierarchy4"/>
    <dgm:cxn modelId="{B097AC69-B958-4499-8857-4C6A1E556967}" srcId="{E9B0186C-838E-405F-B245-BC586A84F1BA}" destId="{E0CD83B7-BBB2-4498-A098-D5E6AB529ED9}" srcOrd="0" destOrd="0" parTransId="{70A41184-EB10-4C41-9BF5-75843E17E55B}" sibTransId="{BD391D84-894B-4CE4-A66D-A4BA49559512}"/>
    <dgm:cxn modelId="{58C265B2-9142-4230-AB0A-193B3BCF33B9}" type="presOf" srcId="{E9B0186C-838E-405F-B245-BC586A84F1BA}" destId="{05483D8E-8D57-41B0-984F-3024CE0CEB12}" srcOrd="0" destOrd="0" presId="urn:microsoft.com/office/officeart/2005/8/layout/hierarchy4"/>
    <dgm:cxn modelId="{312AB30C-6725-49A8-96BD-C6FCE949B338}" type="presOf" srcId="{BBCE4178-2A81-4208-BE7E-4D4B553B8BC1}" destId="{76081BF9-AEBB-4AEA-9092-9E28CEB17595}" srcOrd="0" destOrd="0" presId="urn:microsoft.com/office/officeart/2005/8/layout/hierarchy4"/>
    <dgm:cxn modelId="{2618BCB3-D110-4586-BDB3-332EA589B010}" type="presOf" srcId="{AD66EFDD-F38F-4FB2-9D0A-EE39131CF751}" destId="{4869CED4-2EB6-4EE5-BE25-2C768C415A29}" srcOrd="0" destOrd="0" presId="urn:microsoft.com/office/officeart/2005/8/layout/hierarchy4"/>
    <dgm:cxn modelId="{DAD1D54B-DD1D-4CE8-8073-CCE8C2E9D10D}" srcId="{B0487080-AB13-462E-BD33-6D91355B6680}" destId="{23B7296C-D763-40B7-87DA-4264A9B9D4F0}" srcOrd="0" destOrd="0" parTransId="{27279E41-51E8-4377-A478-DF3B052AEA5B}" sibTransId="{F07F0E70-9A8B-4E9E-94B3-B06F2DF689A9}"/>
    <dgm:cxn modelId="{7B77BCE6-EF24-4EF6-841B-57F6C3AAD38D}" srcId="{23B7296C-D763-40B7-87DA-4264A9B9D4F0}" destId="{CA798139-B80A-4424-9DD5-7298F40BD8EB}" srcOrd="0" destOrd="0" parTransId="{C681C997-471A-4F84-A978-D34B63EAAC20}" sibTransId="{710BE98B-6E5F-4FE4-8A39-45AFDC6359A9}"/>
    <dgm:cxn modelId="{2B8C11DB-DA65-4641-889D-63824B293570}" srcId="{B0487080-AB13-462E-BD33-6D91355B6680}" destId="{E9B0186C-838E-405F-B245-BC586A84F1BA}" srcOrd="1" destOrd="0" parTransId="{A333431E-FAC1-461D-9E70-5AC046CED9D2}" sibTransId="{78EEBB57-6B63-42D5-910C-AD20ED63B1B0}"/>
    <dgm:cxn modelId="{BB6DF3E8-6804-48E6-B792-DE690CC0D120}" type="presOf" srcId="{E0CD83B7-BBB2-4498-A098-D5E6AB529ED9}" destId="{A75EBD25-C955-468D-B5D8-02BFD78075B0}" srcOrd="0" destOrd="0" presId="urn:microsoft.com/office/officeart/2005/8/layout/hierarchy4"/>
    <dgm:cxn modelId="{A200A6D6-8FE5-49FE-8D4D-2751A8562E90}" type="presOf" srcId="{CA798139-B80A-4424-9DD5-7298F40BD8EB}" destId="{6B823110-933A-47BA-B59D-0B0D230988A4}" srcOrd="0" destOrd="0" presId="urn:microsoft.com/office/officeart/2005/8/layout/hierarchy4"/>
    <dgm:cxn modelId="{1B8EE678-5A19-41CE-8380-2408ACE49E9F}" type="presParOf" srcId="{4869CED4-2EB6-4EE5-BE25-2C768C415A29}" destId="{9F0457E7-B45E-4AB1-8B2A-437CE2D42D56}" srcOrd="0" destOrd="0" presId="urn:microsoft.com/office/officeart/2005/8/layout/hierarchy4"/>
    <dgm:cxn modelId="{124E6E2B-F009-4557-A33F-E91ECFD460E8}" type="presParOf" srcId="{9F0457E7-B45E-4AB1-8B2A-437CE2D42D56}" destId="{6B80D5BB-1BF6-403A-8EA7-1360F89A45AC}" srcOrd="0" destOrd="0" presId="urn:microsoft.com/office/officeart/2005/8/layout/hierarchy4"/>
    <dgm:cxn modelId="{2A9E4357-0054-496A-8993-C89497D5224A}" type="presParOf" srcId="{9F0457E7-B45E-4AB1-8B2A-437CE2D42D56}" destId="{A15D175C-D695-430E-B165-E0FA918D086F}" srcOrd="1" destOrd="0" presId="urn:microsoft.com/office/officeart/2005/8/layout/hierarchy4"/>
    <dgm:cxn modelId="{0BA7C794-9375-40D7-93F8-80C120BCF0ED}" type="presParOf" srcId="{9F0457E7-B45E-4AB1-8B2A-437CE2D42D56}" destId="{4B10FE33-65BD-4223-973A-BE7BF981AE7F}" srcOrd="2" destOrd="0" presId="urn:microsoft.com/office/officeart/2005/8/layout/hierarchy4"/>
    <dgm:cxn modelId="{2012DE62-CCF6-4C1D-979F-5FF109606689}" type="presParOf" srcId="{4B10FE33-65BD-4223-973A-BE7BF981AE7F}" destId="{9DFA6547-117E-4513-B571-2760FF69D8FD}" srcOrd="0" destOrd="0" presId="urn:microsoft.com/office/officeart/2005/8/layout/hierarchy4"/>
    <dgm:cxn modelId="{E3252DB1-5761-44F3-B70B-75735CF7551A}" type="presParOf" srcId="{9DFA6547-117E-4513-B571-2760FF69D8FD}" destId="{46C8B79F-6BD2-4A2D-BFED-4789575EB239}" srcOrd="0" destOrd="0" presId="urn:microsoft.com/office/officeart/2005/8/layout/hierarchy4"/>
    <dgm:cxn modelId="{471BBC3C-11CC-421E-9F3D-43851E477711}" type="presParOf" srcId="{9DFA6547-117E-4513-B571-2760FF69D8FD}" destId="{5AA8E981-0011-48CC-80CF-DA958BF0FB88}" srcOrd="1" destOrd="0" presId="urn:microsoft.com/office/officeart/2005/8/layout/hierarchy4"/>
    <dgm:cxn modelId="{97B4565D-C20E-4939-B91F-CE1F06941296}" type="presParOf" srcId="{9DFA6547-117E-4513-B571-2760FF69D8FD}" destId="{A8F0E8DB-4454-4DD4-AAEF-1BD7F21DAABE}" srcOrd="2" destOrd="0" presId="urn:microsoft.com/office/officeart/2005/8/layout/hierarchy4"/>
    <dgm:cxn modelId="{D792561C-ED6A-4859-A7EF-E883D194580E}" type="presParOf" srcId="{A8F0E8DB-4454-4DD4-AAEF-1BD7F21DAABE}" destId="{D4EEDB67-10C3-4B6D-A116-41A54371FD22}" srcOrd="0" destOrd="0" presId="urn:microsoft.com/office/officeart/2005/8/layout/hierarchy4"/>
    <dgm:cxn modelId="{1B8F2BAF-435C-4BC3-94B4-879D461E0DB3}" type="presParOf" srcId="{D4EEDB67-10C3-4B6D-A116-41A54371FD22}" destId="{6B823110-933A-47BA-B59D-0B0D230988A4}" srcOrd="0" destOrd="0" presId="urn:microsoft.com/office/officeart/2005/8/layout/hierarchy4"/>
    <dgm:cxn modelId="{7FD287D6-282A-42A4-8819-4ED91DE016C5}" type="presParOf" srcId="{D4EEDB67-10C3-4B6D-A116-41A54371FD22}" destId="{183C1BF3-F54C-4C68-890B-1B5C05E6EC51}" srcOrd="1" destOrd="0" presId="urn:microsoft.com/office/officeart/2005/8/layout/hierarchy4"/>
    <dgm:cxn modelId="{9BA083E4-14DD-4E01-93F8-03C49C5543DA}" type="presParOf" srcId="{A8F0E8DB-4454-4DD4-AAEF-1BD7F21DAABE}" destId="{7738E7F3-2D29-4697-9287-0E0095CDFDA6}" srcOrd="1" destOrd="0" presId="urn:microsoft.com/office/officeart/2005/8/layout/hierarchy4"/>
    <dgm:cxn modelId="{BFE19A84-03F7-4B78-8531-3F2A7834AEDB}" type="presParOf" srcId="{A8F0E8DB-4454-4DD4-AAEF-1BD7F21DAABE}" destId="{FE73665D-7B82-45F5-AD50-B3306A8B7EAF}" srcOrd="2" destOrd="0" presId="urn:microsoft.com/office/officeart/2005/8/layout/hierarchy4"/>
    <dgm:cxn modelId="{AD9BF4D8-342A-4486-ACDD-1D4435809F34}" type="presParOf" srcId="{FE73665D-7B82-45F5-AD50-B3306A8B7EAF}" destId="{76081BF9-AEBB-4AEA-9092-9E28CEB17595}" srcOrd="0" destOrd="0" presId="urn:microsoft.com/office/officeart/2005/8/layout/hierarchy4"/>
    <dgm:cxn modelId="{37CD2E9F-EA16-4A2A-9163-6D9A40C38C3A}" type="presParOf" srcId="{FE73665D-7B82-45F5-AD50-B3306A8B7EAF}" destId="{57D36AC1-8167-4F8D-B1BB-F7B0315FDB9D}" srcOrd="1" destOrd="0" presId="urn:microsoft.com/office/officeart/2005/8/layout/hierarchy4"/>
    <dgm:cxn modelId="{CBA96A41-B890-45E2-886B-4CBC51F6A324}" type="presParOf" srcId="{4B10FE33-65BD-4223-973A-BE7BF981AE7F}" destId="{9B5F70B7-EE34-46CE-94D1-1812F3CBC0F1}" srcOrd="1" destOrd="0" presId="urn:microsoft.com/office/officeart/2005/8/layout/hierarchy4"/>
    <dgm:cxn modelId="{A33AB765-55B7-485C-A3D1-D2A08161DEDF}" type="presParOf" srcId="{4B10FE33-65BD-4223-973A-BE7BF981AE7F}" destId="{1CE133C0-2DE6-4996-8830-D1A47B4CA7BE}" srcOrd="2" destOrd="0" presId="urn:microsoft.com/office/officeart/2005/8/layout/hierarchy4"/>
    <dgm:cxn modelId="{EC768C18-D1A3-4FC1-9F91-2827F0F0FB02}" type="presParOf" srcId="{1CE133C0-2DE6-4996-8830-D1A47B4CA7BE}" destId="{05483D8E-8D57-41B0-984F-3024CE0CEB12}" srcOrd="0" destOrd="0" presId="urn:microsoft.com/office/officeart/2005/8/layout/hierarchy4"/>
    <dgm:cxn modelId="{9C404D7E-B9BC-4D14-A483-EA9A1D58D418}" type="presParOf" srcId="{1CE133C0-2DE6-4996-8830-D1A47B4CA7BE}" destId="{9FE52C71-C145-443D-ACA7-B3ADEC4F35EB}" srcOrd="1" destOrd="0" presId="urn:microsoft.com/office/officeart/2005/8/layout/hierarchy4"/>
    <dgm:cxn modelId="{EB3D4585-C6C0-4DC3-A3BA-663AD535AFE7}" type="presParOf" srcId="{1CE133C0-2DE6-4996-8830-D1A47B4CA7BE}" destId="{20AC7777-3432-4C0B-B816-544FBF4F0A1D}" srcOrd="2" destOrd="0" presId="urn:microsoft.com/office/officeart/2005/8/layout/hierarchy4"/>
    <dgm:cxn modelId="{7E71FCE8-C77E-43B7-86D4-2B7CB8288012}" type="presParOf" srcId="{20AC7777-3432-4C0B-B816-544FBF4F0A1D}" destId="{6E329EE1-A95B-4C7A-A08A-19DF0484210D}" srcOrd="0" destOrd="0" presId="urn:microsoft.com/office/officeart/2005/8/layout/hierarchy4"/>
    <dgm:cxn modelId="{F176EFC0-E917-4BAB-9A76-3AF87E1195BA}" type="presParOf" srcId="{6E329EE1-A95B-4C7A-A08A-19DF0484210D}" destId="{A75EBD25-C955-468D-B5D8-02BFD78075B0}" srcOrd="0" destOrd="0" presId="urn:microsoft.com/office/officeart/2005/8/layout/hierarchy4"/>
    <dgm:cxn modelId="{899023E2-7B48-423E-9179-9D43C4595C9F}" type="presParOf" srcId="{6E329EE1-A95B-4C7A-A08A-19DF0484210D}" destId="{AD893268-0FCE-46ED-A446-0EEB3E8FF91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986B7-1A00-425A-BC99-8B7B50AB9D0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9AA92B2-0777-4859-A21E-E70148B1CAA3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Греки захватили  пленных, которых превратили в рабов</a:t>
          </a:r>
          <a:endParaRPr lang="ru-RU" dirty="0">
            <a:solidFill>
              <a:schemeClr val="tx1"/>
            </a:solidFill>
          </a:endParaRPr>
        </a:p>
      </dgm:t>
    </dgm:pt>
    <dgm:pt modelId="{D71FCEE6-55F4-4488-86FE-A294704AAB96}" type="parTrans" cxnId="{1B406ED0-3C92-4BEE-AA97-345ADFF74268}">
      <dgm:prSet/>
      <dgm:spPr/>
      <dgm:t>
        <a:bodyPr/>
        <a:lstStyle/>
        <a:p>
          <a:endParaRPr lang="ru-RU"/>
        </a:p>
      </dgm:t>
    </dgm:pt>
    <dgm:pt modelId="{7EF8B578-5CA4-461A-9D95-847F824CB619}" type="sibTrans" cxnId="{1B406ED0-3C92-4BEE-AA97-345ADFF74268}">
      <dgm:prSet/>
      <dgm:spPr/>
      <dgm:t>
        <a:bodyPr/>
        <a:lstStyle/>
        <a:p>
          <a:endParaRPr lang="ru-RU"/>
        </a:p>
      </dgm:t>
    </dgm:pt>
    <dgm:pt modelId="{0550F51F-080C-45A3-9FFB-51FED58EC41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Был создан Афинский  морской союз для обороны и развития торговли Греции</a:t>
          </a:r>
          <a:r>
            <a:rPr lang="ru-RU" sz="3200" b="1" dirty="0" smtClean="0">
              <a:latin typeface="Arial" pitchFamily="34" charset="0"/>
              <a:cs typeface="Arial" pitchFamily="34" charset="0"/>
            </a:rPr>
            <a:t>.</a:t>
          </a:r>
          <a:endParaRPr lang="ru-RU" sz="3200" dirty="0"/>
        </a:p>
      </dgm:t>
    </dgm:pt>
    <dgm:pt modelId="{79762A7F-67A4-40C2-B0DE-B564A9A5EDA0}" type="parTrans" cxnId="{E67A3AF1-EDFE-46C6-B534-9562F295C9D1}">
      <dgm:prSet/>
      <dgm:spPr/>
      <dgm:t>
        <a:bodyPr/>
        <a:lstStyle/>
        <a:p>
          <a:endParaRPr lang="ru-RU"/>
        </a:p>
      </dgm:t>
    </dgm:pt>
    <dgm:pt modelId="{ACA3C551-D76C-4221-BF9D-B8C706A0FE9D}" type="sibTrans" cxnId="{E67A3AF1-EDFE-46C6-B534-9562F295C9D1}">
      <dgm:prSet/>
      <dgm:spPr/>
      <dgm:t>
        <a:bodyPr/>
        <a:lstStyle/>
        <a:p>
          <a:endParaRPr lang="ru-RU"/>
        </a:p>
      </dgm:t>
    </dgm:pt>
    <dgm:pt modelId="{826DA63C-E296-44EE-84FE-599C32E230F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Греция отстояла свою независимость</a:t>
          </a:r>
          <a:endParaRPr lang="ru-RU" dirty="0">
            <a:solidFill>
              <a:schemeClr val="tx1"/>
            </a:solidFill>
          </a:endParaRPr>
        </a:p>
      </dgm:t>
    </dgm:pt>
    <dgm:pt modelId="{83AD3D09-2F13-487B-8B1E-FC215C18060F}" type="parTrans" cxnId="{9ADAFAA3-E201-4E65-8974-124216B24492}">
      <dgm:prSet/>
      <dgm:spPr/>
      <dgm:t>
        <a:bodyPr/>
        <a:lstStyle/>
        <a:p>
          <a:endParaRPr lang="ru-RU"/>
        </a:p>
      </dgm:t>
    </dgm:pt>
    <dgm:pt modelId="{098C9F71-12B9-4ACB-B816-D0CCE69E40B6}" type="sibTrans" cxnId="{9ADAFAA3-E201-4E65-8974-124216B24492}">
      <dgm:prSet/>
      <dgm:spPr/>
      <dgm:t>
        <a:bodyPr/>
        <a:lstStyle/>
        <a:p>
          <a:endParaRPr lang="ru-RU"/>
        </a:p>
      </dgm:t>
    </dgm:pt>
    <dgm:pt modelId="{56F0ACD3-B683-4C10-852E-0E051AC60F8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Греки могли беспрепятственно плавать и торговать по Средиземному морю</a:t>
          </a:r>
          <a:endParaRPr lang="ru-RU" dirty="0">
            <a:solidFill>
              <a:schemeClr val="tx1"/>
            </a:solidFill>
          </a:endParaRPr>
        </a:p>
      </dgm:t>
    </dgm:pt>
    <dgm:pt modelId="{181E7336-0838-408B-BF4D-3A2409E40177}" type="parTrans" cxnId="{DEE3FFA9-E2D9-459D-A73A-24D4DA9BEE08}">
      <dgm:prSet/>
      <dgm:spPr/>
      <dgm:t>
        <a:bodyPr/>
        <a:lstStyle/>
        <a:p>
          <a:endParaRPr lang="ru-RU"/>
        </a:p>
      </dgm:t>
    </dgm:pt>
    <dgm:pt modelId="{6D3B31B1-E4B3-451A-ABA1-0B1089176B37}" type="sibTrans" cxnId="{DEE3FFA9-E2D9-459D-A73A-24D4DA9BEE08}">
      <dgm:prSet/>
      <dgm:spPr/>
      <dgm:t>
        <a:bodyPr/>
        <a:lstStyle/>
        <a:p>
          <a:endParaRPr lang="ru-RU"/>
        </a:p>
      </dgm:t>
    </dgm:pt>
    <dgm:pt modelId="{76E8139A-6976-4814-B393-A0D4AB75EEE6}" type="pres">
      <dgm:prSet presAssocID="{E92986B7-1A00-425A-BC99-8B7B50AB9D00}" presName="linearFlow" presStyleCnt="0">
        <dgm:presLayoutVars>
          <dgm:dir/>
          <dgm:resizeHandles val="exact"/>
        </dgm:presLayoutVars>
      </dgm:prSet>
      <dgm:spPr/>
    </dgm:pt>
    <dgm:pt modelId="{00089A4A-32AF-418F-B545-9085F46E5680}" type="pres">
      <dgm:prSet presAssocID="{56F0ACD3-B683-4C10-852E-0E051AC60F82}" presName="composite" presStyleCnt="0"/>
      <dgm:spPr/>
    </dgm:pt>
    <dgm:pt modelId="{0C573424-FC92-4A54-9CA3-F6989D0A5CF3}" type="pres">
      <dgm:prSet presAssocID="{56F0ACD3-B683-4C10-852E-0E051AC60F82}" presName="imgShp" presStyleLbl="fgImgPlace1" presStyleIdx="0" presStyleCnt="4" custLinFactNeighborX="-92827" custLinFactNeighborY="-2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3A6B4C-9AE4-4C82-ACFF-5E390C815511}" type="pres">
      <dgm:prSet presAssocID="{56F0ACD3-B683-4C10-852E-0E051AC60F82}" presName="txShp" presStyleLbl="node1" presStyleIdx="0" presStyleCnt="4" custScaleX="132340">
        <dgm:presLayoutVars>
          <dgm:bulletEnabled val="1"/>
        </dgm:presLayoutVars>
      </dgm:prSet>
      <dgm:spPr/>
    </dgm:pt>
    <dgm:pt modelId="{FDFFE099-3F2B-45B6-BF69-5EDF3C9B57E1}" type="pres">
      <dgm:prSet presAssocID="{6D3B31B1-E4B3-451A-ABA1-0B1089176B37}" presName="spacing" presStyleCnt="0"/>
      <dgm:spPr/>
    </dgm:pt>
    <dgm:pt modelId="{89DB0D65-EFFA-4F9F-B71C-B6369CE120E0}" type="pres">
      <dgm:prSet presAssocID="{826DA63C-E296-44EE-84FE-599C32E230F1}" presName="composite" presStyleCnt="0"/>
      <dgm:spPr/>
    </dgm:pt>
    <dgm:pt modelId="{6C6095BF-BF9D-4021-8CBD-A50E13339FE9}" type="pres">
      <dgm:prSet presAssocID="{826DA63C-E296-44EE-84FE-599C32E230F1}" presName="imgShp" presStyleLbl="fgImgPlace1" presStyleIdx="1" presStyleCnt="4" custLinFactNeighborX="-86170" custLinFactNeighborY="-36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4DAA06-4A2F-49A8-9961-7C2FCDA94294}" type="pres">
      <dgm:prSet presAssocID="{826DA63C-E296-44EE-84FE-599C32E230F1}" presName="txShp" presStyleLbl="node1" presStyleIdx="1" presStyleCnt="4" custScaleX="133896">
        <dgm:presLayoutVars>
          <dgm:bulletEnabled val="1"/>
        </dgm:presLayoutVars>
      </dgm:prSet>
      <dgm:spPr/>
    </dgm:pt>
    <dgm:pt modelId="{98327AF0-1630-4BF0-AEBA-9DA78E1EC147}" type="pres">
      <dgm:prSet presAssocID="{098C9F71-12B9-4ACB-B816-D0CCE69E40B6}" presName="spacing" presStyleCnt="0"/>
      <dgm:spPr/>
    </dgm:pt>
    <dgm:pt modelId="{3D8F5E67-0702-4150-94C8-14E1ADBA9CA3}" type="pres">
      <dgm:prSet presAssocID="{09AA92B2-0777-4859-A21E-E70148B1CAA3}" presName="composite" presStyleCnt="0"/>
      <dgm:spPr/>
    </dgm:pt>
    <dgm:pt modelId="{2AEEF982-C5E4-4D8D-B5D9-74DD13191699}" type="pres">
      <dgm:prSet presAssocID="{09AA92B2-0777-4859-A21E-E70148B1CAA3}" presName="imgShp" presStyleLbl="fgImgPlace1" presStyleIdx="2" presStyleCnt="4" custLinFactNeighborX="-86170" custLinFactNeighborY="62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123E2F-81DF-4897-82C8-415201DA59FB}" type="pres">
      <dgm:prSet presAssocID="{09AA92B2-0777-4859-A21E-E70148B1CAA3}" presName="txShp" presStyleLbl="node1" presStyleIdx="2" presStyleCnt="4" custScaleX="133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AD18D-91DC-4C6C-89DC-696888822749}" type="pres">
      <dgm:prSet presAssocID="{7EF8B578-5CA4-461A-9D95-847F824CB619}" presName="spacing" presStyleCnt="0"/>
      <dgm:spPr/>
    </dgm:pt>
    <dgm:pt modelId="{958D34EA-0D54-4373-BF43-275C33DA73FF}" type="pres">
      <dgm:prSet presAssocID="{0550F51F-080C-45A3-9FFB-51FED58EC411}" presName="composite" presStyleCnt="0"/>
      <dgm:spPr/>
    </dgm:pt>
    <dgm:pt modelId="{93E7BF34-C4A7-48D0-A01D-CF9A82D0412E}" type="pres">
      <dgm:prSet presAssocID="{0550F51F-080C-45A3-9FFB-51FED58EC411}" presName="imgShp" presStyleLbl="fgImgPlace1" presStyleIdx="3" presStyleCnt="4" custLinFactNeighborX="-79513" custLinFactNeighborY="-37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248912-36EA-44C8-9B56-9823AAFA0551}" type="pres">
      <dgm:prSet presAssocID="{0550F51F-080C-45A3-9FFB-51FED58EC411}" presName="txShp" presStyleLbl="node1" presStyleIdx="3" presStyleCnt="4" custScaleX="133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FA5E5-60C6-4FE1-9B29-DF92F22A40BC}" type="presOf" srcId="{0550F51F-080C-45A3-9FFB-51FED58EC411}" destId="{31248912-36EA-44C8-9B56-9823AAFA0551}" srcOrd="0" destOrd="0" presId="urn:microsoft.com/office/officeart/2005/8/layout/vList3"/>
    <dgm:cxn modelId="{1B406ED0-3C92-4BEE-AA97-345ADFF74268}" srcId="{E92986B7-1A00-425A-BC99-8B7B50AB9D00}" destId="{09AA92B2-0777-4859-A21E-E70148B1CAA3}" srcOrd="2" destOrd="0" parTransId="{D71FCEE6-55F4-4488-86FE-A294704AAB96}" sibTransId="{7EF8B578-5CA4-461A-9D95-847F824CB619}"/>
    <dgm:cxn modelId="{A1D45093-D9F7-47E2-A538-0901B89248A4}" type="presOf" srcId="{56F0ACD3-B683-4C10-852E-0E051AC60F82}" destId="{7E3A6B4C-9AE4-4C82-ACFF-5E390C815511}" srcOrd="0" destOrd="0" presId="urn:microsoft.com/office/officeart/2005/8/layout/vList3"/>
    <dgm:cxn modelId="{E67A3AF1-EDFE-46C6-B534-9562F295C9D1}" srcId="{E92986B7-1A00-425A-BC99-8B7B50AB9D00}" destId="{0550F51F-080C-45A3-9FFB-51FED58EC411}" srcOrd="3" destOrd="0" parTransId="{79762A7F-67A4-40C2-B0DE-B564A9A5EDA0}" sibTransId="{ACA3C551-D76C-4221-BF9D-B8C706A0FE9D}"/>
    <dgm:cxn modelId="{6E057630-AF01-415A-90B5-D6DDE3B1A481}" type="presOf" srcId="{826DA63C-E296-44EE-84FE-599C32E230F1}" destId="{F84DAA06-4A2F-49A8-9961-7C2FCDA94294}" srcOrd="0" destOrd="0" presId="urn:microsoft.com/office/officeart/2005/8/layout/vList3"/>
    <dgm:cxn modelId="{48C545E6-B5DB-4335-A660-A70CF3ECD8C2}" type="presOf" srcId="{E92986B7-1A00-425A-BC99-8B7B50AB9D00}" destId="{76E8139A-6976-4814-B393-A0D4AB75EEE6}" srcOrd="0" destOrd="0" presId="urn:microsoft.com/office/officeart/2005/8/layout/vList3"/>
    <dgm:cxn modelId="{DEE3FFA9-E2D9-459D-A73A-24D4DA9BEE08}" srcId="{E92986B7-1A00-425A-BC99-8B7B50AB9D00}" destId="{56F0ACD3-B683-4C10-852E-0E051AC60F82}" srcOrd="0" destOrd="0" parTransId="{181E7336-0838-408B-BF4D-3A2409E40177}" sibTransId="{6D3B31B1-E4B3-451A-ABA1-0B1089176B37}"/>
    <dgm:cxn modelId="{9ADAFAA3-E201-4E65-8974-124216B24492}" srcId="{E92986B7-1A00-425A-BC99-8B7B50AB9D00}" destId="{826DA63C-E296-44EE-84FE-599C32E230F1}" srcOrd="1" destOrd="0" parTransId="{83AD3D09-2F13-487B-8B1E-FC215C18060F}" sibTransId="{098C9F71-12B9-4ACB-B816-D0CCE69E40B6}"/>
    <dgm:cxn modelId="{B613BF6D-EB20-4846-9EC2-3600C61E2A84}" type="presOf" srcId="{09AA92B2-0777-4859-A21E-E70148B1CAA3}" destId="{A0123E2F-81DF-4897-82C8-415201DA59FB}" srcOrd="0" destOrd="0" presId="urn:microsoft.com/office/officeart/2005/8/layout/vList3"/>
    <dgm:cxn modelId="{E16F8D4E-77EA-4F1D-8F69-5BEB67CF6CEB}" type="presParOf" srcId="{76E8139A-6976-4814-B393-A0D4AB75EEE6}" destId="{00089A4A-32AF-418F-B545-9085F46E5680}" srcOrd="0" destOrd="0" presId="urn:microsoft.com/office/officeart/2005/8/layout/vList3"/>
    <dgm:cxn modelId="{999B8F8F-A8B0-4A1B-8CED-3E13F5A75265}" type="presParOf" srcId="{00089A4A-32AF-418F-B545-9085F46E5680}" destId="{0C573424-FC92-4A54-9CA3-F6989D0A5CF3}" srcOrd="0" destOrd="0" presId="urn:microsoft.com/office/officeart/2005/8/layout/vList3"/>
    <dgm:cxn modelId="{229872C0-80E1-49A2-8AE4-1E2F8FAC1449}" type="presParOf" srcId="{00089A4A-32AF-418F-B545-9085F46E5680}" destId="{7E3A6B4C-9AE4-4C82-ACFF-5E390C815511}" srcOrd="1" destOrd="0" presId="urn:microsoft.com/office/officeart/2005/8/layout/vList3"/>
    <dgm:cxn modelId="{EA599991-DA9D-4390-A7EF-475AC99D7DF5}" type="presParOf" srcId="{76E8139A-6976-4814-B393-A0D4AB75EEE6}" destId="{FDFFE099-3F2B-45B6-BF69-5EDF3C9B57E1}" srcOrd="1" destOrd="0" presId="urn:microsoft.com/office/officeart/2005/8/layout/vList3"/>
    <dgm:cxn modelId="{9BC9DBB4-2689-4CC1-BDA2-F846759C254D}" type="presParOf" srcId="{76E8139A-6976-4814-B393-A0D4AB75EEE6}" destId="{89DB0D65-EFFA-4F9F-B71C-B6369CE120E0}" srcOrd="2" destOrd="0" presId="urn:microsoft.com/office/officeart/2005/8/layout/vList3"/>
    <dgm:cxn modelId="{D865FCB7-7075-4B58-8E7E-E7662B462C1E}" type="presParOf" srcId="{89DB0D65-EFFA-4F9F-B71C-B6369CE120E0}" destId="{6C6095BF-BF9D-4021-8CBD-A50E13339FE9}" srcOrd="0" destOrd="0" presId="urn:microsoft.com/office/officeart/2005/8/layout/vList3"/>
    <dgm:cxn modelId="{363EC319-52FD-4CB4-BB72-19F25C02AA81}" type="presParOf" srcId="{89DB0D65-EFFA-4F9F-B71C-B6369CE120E0}" destId="{F84DAA06-4A2F-49A8-9961-7C2FCDA94294}" srcOrd="1" destOrd="0" presId="urn:microsoft.com/office/officeart/2005/8/layout/vList3"/>
    <dgm:cxn modelId="{AC53726F-0DC3-473D-8C7B-63CD5CA59034}" type="presParOf" srcId="{76E8139A-6976-4814-B393-A0D4AB75EEE6}" destId="{98327AF0-1630-4BF0-AEBA-9DA78E1EC147}" srcOrd="3" destOrd="0" presId="urn:microsoft.com/office/officeart/2005/8/layout/vList3"/>
    <dgm:cxn modelId="{61743CEA-5DE2-422E-818C-A4F32AB73AEA}" type="presParOf" srcId="{76E8139A-6976-4814-B393-A0D4AB75EEE6}" destId="{3D8F5E67-0702-4150-94C8-14E1ADBA9CA3}" srcOrd="4" destOrd="0" presId="urn:microsoft.com/office/officeart/2005/8/layout/vList3"/>
    <dgm:cxn modelId="{A9C1B605-CAE8-476D-87F1-5EC830E7FEB3}" type="presParOf" srcId="{3D8F5E67-0702-4150-94C8-14E1ADBA9CA3}" destId="{2AEEF982-C5E4-4D8D-B5D9-74DD13191699}" srcOrd="0" destOrd="0" presId="urn:microsoft.com/office/officeart/2005/8/layout/vList3"/>
    <dgm:cxn modelId="{6860E4CD-BD17-4CF6-8E5E-FCC2AD856E46}" type="presParOf" srcId="{3D8F5E67-0702-4150-94C8-14E1ADBA9CA3}" destId="{A0123E2F-81DF-4897-82C8-415201DA59FB}" srcOrd="1" destOrd="0" presId="urn:microsoft.com/office/officeart/2005/8/layout/vList3"/>
    <dgm:cxn modelId="{19983EC2-C7A8-486C-AFC3-A88BF89E9DED}" type="presParOf" srcId="{76E8139A-6976-4814-B393-A0D4AB75EEE6}" destId="{1D8AD18D-91DC-4C6C-89DC-696888822749}" srcOrd="5" destOrd="0" presId="urn:microsoft.com/office/officeart/2005/8/layout/vList3"/>
    <dgm:cxn modelId="{3052478F-9EF5-4F2E-88DC-36189D0A20BA}" type="presParOf" srcId="{76E8139A-6976-4814-B393-A0D4AB75EEE6}" destId="{958D34EA-0D54-4373-BF43-275C33DA73FF}" srcOrd="6" destOrd="0" presId="urn:microsoft.com/office/officeart/2005/8/layout/vList3"/>
    <dgm:cxn modelId="{2957F5E5-D55E-4A52-AD41-19C00BDE0DCC}" type="presParOf" srcId="{958D34EA-0D54-4373-BF43-275C33DA73FF}" destId="{93E7BF34-C4A7-48D0-A01D-CF9A82D0412E}" srcOrd="0" destOrd="0" presId="urn:microsoft.com/office/officeart/2005/8/layout/vList3"/>
    <dgm:cxn modelId="{2B152D6D-722A-42DB-9648-8C0C91909035}" type="presParOf" srcId="{958D34EA-0D54-4373-BF43-275C33DA73FF}" destId="{31248912-36EA-44C8-9B56-9823AAFA05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80D5BB-1BF6-403A-8EA7-1360F89A45AC}">
      <dsp:nvSpPr>
        <dsp:cNvPr id="0" name=""/>
        <dsp:cNvSpPr/>
      </dsp:nvSpPr>
      <dsp:spPr>
        <a:xfrm>
          <a:off x="2681" y="2587"/>
          <a:ext cx="11097661" cy="16941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            Причины победы греков</a:t>
          </a:r>
          <a:endParaRPr lang="ru-RU" sz="4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681" y="2587"/>
        <a:ext cx="11097661" cy="1694156"/>
      </dsp:txXfrm>
    </dsp:sp>
    <dsp:sp modelId="{46C8B79F-6BD2-4A2D-BFED-4789575EB239}">
      <dsp:nvSpPr>
        <dsp:cNvPr id="0" name=""/>
        <dsp:cNvSpPr/>
      </dsp:nvSpPr>
      <dsp:spPr>
        <a:xfrm>
          <a:off x="13513" y="1889225"/>
          <a:ext cx="7281133" cy="16941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доблесть и мужество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греков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3513" y="1889225"/>
        <a:ext cx="7281133" cy="1694156"/>
      </dsp:txXfrm>
    </dsp:sp>
    <dsp:sp modelId="{6B823110-933A-47BA-B59D-0B0D230988A4}">
      <dsp:nvSpPr>
        <dsp:cNvPr id="0" name=""/>
        <dsp:cNvSpPr/>
      </dsp:nvSpPr>
      <dsp:spPr>
        <a:xfrm>
          <a:off x="13513" y="3775863"/>
          <a:ext cx="3500797" cy="16941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/>
              <a:latin typeface="Arial" pitchFamily="34" charset="0"/>
              <a:cs typeface="Arial" pitchFamily="34" charset="0"/>
            </a:rPr>
            <a:t>объединение сил в борьбе с персами </a:t>
          </a:r>
          <a:endParaRPr lang="ru-RU" sz="3200" kern="1200" dirty="0"/>
        </a:p>
      </dsp:txBody>
      <dsp:txXfrm>
        <a:off x="13513" y="3775863"/>
        <a:ext cx="3500797" cy="1694156"/>
      </dsp:txXfrm>
    </dsp:sp>
    <dsp:sp modelId="{76081BF9-AEBB-4AEA-9092-9E28CEB17595}">
      <dsp:nvSpPr>
        <dsp:cNvPr id="0" name=""/>
        <dsp:cNvSpPr/>
      </dsp:nvSpPr>
      <dsp:spPr>
        <a:xfrm>
          <a:off x="3661344" y="3775863"/>
          <a:ext cx="3633302" cy="16941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преимущества греческого флота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661344" y="3775863"/>
        <a:ext cx="3633302" cy="1694156"/>
      </dsp:txXfrm>
    </dsp:sp>
    <dsp:sp modelId="{05483D8E-8D57-41B0-984F-3024CE0CEB12}">
      <dsp:nvSpPr>
        <dsp:cNvPr id="0" name=""/>
        <dsp:cNvSpPr/>
      </dsp:nvSpPr>
      <dsp:spPr>
        <a:xfrm>
          <a:off x="7661144" y="1889225"/>
          <a:ext cx="3355934" cy="16941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талант греческих стратегов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7661144" y="1889225"/>
        <a:ext cx="3355934" cy="1694156"/>
      </dsp:txXfrm>
    </dsp:sp>
    <dsp:sp modelId="{A75EBD25-C955-468D-B5D8-02BFD78075B0}">
      <dsp:nvSpPr>
        <dsp:cNvPr id="0" name=""/>
        <dsp:cNvSpPr/>
      </dsp:nvSpPr>
      <dsp:spPr>
        <a:xfrm>
          <a:off x="7588713" y="3775863"/>
          <a:ext cx="3500797" cy="16941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погодные условия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7588713" y="3775863"/>
        <a:ext cx="3500797" cy="16941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3A6B4C-9AE4-4C82-ACFF-5E390C815511}">
      <dsp:nvSpPr>
        <dsp:cNvPr id="0" name=""/>
        <dsp:cNvSpPr/>
      </dsp:nvSpPr>
      <dsp:spPr>
        <a:xfrm rot="10800000">
          <a:off x="652060" y="1460"/>
          <a:ext cx="9569086" cy="1161410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12150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Греки могли беспрепятственно плавать и торговать по Средиземному морю</a:t>
          </a:r>
          <a:endParaRPr lang="ru-RU" sz="3300" kern="1200" dirty="0">
            <a:solidFill>
              <a:schemeClr val="tx1"/>
            </a:solidFill>
          </a:endParaRPr>
        </a:p>
      </dsp:txBody>
      <dsp:txXfrm rot="10800000">
        <a:off x="652060" y="1460"/>
        <a:ext cx="9569086" cy="1161410"/>
      </dsp:txXfrm>
    </dsp:sp>
    <dsp:sp modelId="{0C573424-FC92-4A54-9CA3-F6989D0A5CF3}">
      <dsp:nvSpPr>
        <dsp:cNvPr id="0" name=""/>
        <dsp:cNvSpPr/>
      </dsp:nvSpPr>
      <dsp:spPr>
        <a:xfrm>
          <a:off x="162454" y="0"/>
          <a:ext cx="1161410" cy="11614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DAA06-4A2F-49A8-9961-7C2FCDA94294}">
      <dsp:nvSpPr>
        <dsp:cNvPr id="0" name=""/>
        <dsp:cNvSpPr/>
      </dsp:nvSpPr>
      <dsp:spPr>
        <a:xfrm rot="10800000">
          <a:off x="595806" y="1509560"/>
          <a:ext cx="9681595" cy="1161410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12150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Греция отстояла свою независимость</a:t>
          </a:r>
          <a:endParaRPr lang="ru-RU" sz="3300" kern="1200" dirty="0">
            <a:solidFill>
              <a:schemeClr val="tx1"/>
            </a:solidFill>
          </a:endParaRPr>
        </a:p>
      </dsp:txBody>
      <dsp:txXfrm rot="10800000">
        <a:off x="595806" y="1509560"/>
        <a:ext cx="9681595" cy="1161410"/>
      </dsp:txXfrm>
    </dsp:sp>
    <dsp:sp modelId="{6C6095BF-BF9D-4021-8CBD-A50E13339FE9}">
      <dsp:nvSpPr>
        <dsp:cNvPr id="0" name=""/>
        <dsp:cNvSpPr/>
      </dsp:nvSpPr>
      <dsp:spPr>
        <a:xfrm>
          <a:off x="239769" y="1467111"/>
          <a:ext cx="1161410" cy="11614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23E2F-81DF-4897-82C8-415201DA59FB}">
      <dsp:nvSpPr>
        <dsp:cNvPr id="0" name=""/>
        <dsp:cNvSpPr/>
      </dsp:nvSpPr>
      <dsp:spPr>
        <a:xfrm rot="10800000">
          <a:off x="595806" y="3017660"/>
          <a:ext cx="9681595" cy="1161410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12150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Греки захватили  пленных, которых превратили в рабов</a:t>
          </a:r>
          <a:endParaRPr lang="ru-RU" sz="3300" kern="1200" dirty="0">
            <a:solidFill>
              <a:schemeClr val="tx1"/>
            </a:solidFill>
          </a:endParaRPr>
        </a:p>
      </dsp:txBody>
      <dsp:txXfrm rot="10800000">
        <a:off x="595806" y="3017660"/>
        <a:ext cx="9681595" cy="1161410"/>
      </dsp:txXfrm>
    </dsp:sp>
    <dsp:sp modelId="{2AEEF982-C5E4-4D8D-B5D9-74DD13191699}">
      <dsp:nvSpPr>
        <dsp:cNvPr id="0" name=""/>
        <dsp:cNvSpPr/>
      </dsp:nvSpPr>
      <dsp:spPr>
        <a:xfrm>
          <a:off x="239769" y="3090748"/>
          <a:ext cx="1161410" cy="11614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48912-36EA-44C8-9B56-9823AAFA0551}">
      <dsp:nvSpPr>
        <dsp:cNvPr id="0" name=""/>
        <dsp:cNvSpPr/>
      </dsp:nvSpPr>
      <dsp:spPr>
        <a:xfrm rot="10800000">
          <a:off x="595806" y="4525760"/>
          <a:ext cx="9681595" cy="1161410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1215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Был создан Афинский  морской союз для обороны и развития торговли Греции</a:t>
          </a: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3200" kern="1200" dirty="0"/>
        </a:p>
      </dsp:txBody>
      <dsp:txXfrm rot="10800000">
        <a:off x="595806" y="4525760"/>
        <a:ext cx="9681595" cy="1161410"/>
      </dsp:txXfrm>
    </dsp:sp>
    <dsp:sp modelId="{93E7BF34-C4A7-48D0-A01D-CF9A82D0412E}">
      <dsp:nvSpPr>
        <dsp:cNvPr id="0" name=""/>
        <dsp:cNvSpPr/>
      </dsp:nvSpPr>
      <dsp:spPr>
        <a:xfrm>
          <a:off x="317084" y="4482428"/>
          <a:ext cx="1161410" cy="11614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8CC8-E67B-4358-8C38-09E46CBFF023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6AB9-2605-454E-BFE1-C0BC3AF57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419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7A39CB-503D-414E-AD08-5FF5CBB46F33}" type="slidenum">
              <a:rPr lang="ru-RU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15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656218"/>
      </p:ext>
    </p:extLst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91429"/>
      </p:ext>
    </p:extLst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36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36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451520"/>
      </p:ext>
    </p:extLst>
  </p:cSld>
  <p:clrMapOvr>
    <a:masterClrMapping/>
  </p:clrMapOvr>
  <p:transition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87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9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9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9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4267124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31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022205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4510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6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809141"/>
      </p:ext>
    </p:extLst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024066"/>
      </p:ext>
    </p:extLst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34031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5063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30959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01023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214034"/>
      </p:ext>
    </p:extLst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hyperlink" Target="http://www.exile.ru/transient/259/spartans.gi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viktor-limarev.narod.ru/993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xlegio.ru/ildar/connolly_goplites_0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de.academic.ru/pictures/dewiki/78/Noble_Persian_horseman.pn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lanetaskazok.ru/images/stories/uznaika/kniga_komandirov/img_006.jpg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nternetwars.ru/Rome/Variagmod/Images/scr1_macedonians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samogo.net/images/72365130_marathon1.JPG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pictures/enc_colier/0925_001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P:\&#1070;&#1083;&#1103;\greko-pers\GHI_1B_15_010A2d.avi" TargetMode="Externa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atopaidi.files.wordpress.com/2010/07/persian-army-300.jpg?w=600&amp;h=450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enotes.com/w/images/2/2b/Xerxes_I,_the_Great,_King_of_Persia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rexaw.com/uploads/news/19/1263553066.jpg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858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489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algn="l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15480" y="2420888"/>
            <a:ext cx="10009112" cy="1343352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Тема урока:  </a:t>
            </a:r>
            <a:endParaRPr lang="ru-RU" sz="4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ГРЕКО -ПЕРСИДСКИЕ ВОЙНЫ</a:t>
            </a: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»</a:t>
            </a:r>
            <a:endParaRPr lang="ru-RU" sz="44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82811"/>
            <a:ext cx="1276349" cy="1276351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8"/>
            <a:ext cx="361587" cy="705567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400" b="1" spc="18" dirty="0" smtClean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41984" y="1196752"/>
            <a:ext cx="1276349" cy="452516"/>
          </a:xfrm>
          <a:prstGeom prst="rect">
            <a:avLst/>
          </a:prstGeom>
        </p:spPr>
        <p:txBody>
          <a:bodyPr wrap="square"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5400" y="2276872"/>
            <a:ext cx="432048" cy="18002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1199456" y="4005064"/>
            <a:ext cx="3240360" cy="2520702"/>
            <a:chOff x="521" y="2614"/>
            <a:chExt cx="1261" cy="1452"/>
          </a:xfrm>
        </p:grpSpPr>
        <p:pic>
          <p:nvPicPr>
            <p:cNvPr id="13" name="Picture 9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" y="2614"/>
              <a:ext cx="717" cy="908"/>
            </a:xfrm>
            <a:prstGeom prst="rect">
              <a:avLst/>
            </a:prstGeom>
            <a:noFill/>
          </p:spPr>
        </p:pic>
        <p:pic>
          <p:nvPicPr>
            <p:cNvPr id="16" name="Picture 10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" y="2750"/>
              <a:ext cx="717" cy="908"/>
            </a:xfrm>
            <a:prstGeom prst="rect">
              <a:avLst/>
            </a:prstGeom>
            <a:noFill/>
          </p:spPr>
        </p:pic>
        <p:pic>
          <p:nvPicPr>
            <p:cNvPr id="17" name="Picture 11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3" y="2886"/>
              <a:ext cx="717" cy="908"/>
            </a:xfrm>
            <a:prstGeom prst="rect">
              <a:avLst/>
            </a:prstGeom>
            <a:noFill/>
          </p:spPr>
        </p:pic>
        <p:pic>
          <p:nvPicPr>
            <p:cNvPr id="18" name="Picture 1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9" y="3022"/>
              <a:ext cx="717" cy="908"/>
            </a:xfrm>
            <a:prstGeom prst="rect">
              <a:avLst/>
            </a:prstGeom>
            <a:noFill/>
          </p:spPr>
        </p:pic>
        <p:pic>
          <p:nvPicPr>
            <p:cNvPr id="19" name="Picture 13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5" y="3158"/>
              <a:ext cx="717" cy="908"/>
            </a:xfrm>
            <a:prstGeom prst="rect">
              <a:avLst/>
            </a:prstGeom>
            <a:noFill/>
          </p:spPr>
        </p:pic>
      </p:grp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8256240" y="4077072"/>
            <a:ext cx="3167163" cy="2306960"/>
            <a:chOff x="2064" y="2432"/>
            <a:chExt cx="1632" cy="1771"/>
          </a:xfrm>
        </p:grpSpPr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2064" y="2432"/>
              <a:ext cx="960" cy="1091"/>
              <a:chOff x="4422" y="3113"/>
              <a:chExt cx="960" cy="1091"/>
            </a:xfrm>
          </p:grpSpPr>
          <p:pic>
            <p:nvPicPr>
              <p:cNvPr id="39" name="Picture 16" descr="Рисунок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10101"/>
                  </a:clrFrom>
                  <a:clrTo>
                    <a:srgbClr val="01010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2" y="3113"/>
                <a:ext cx="960" cy="1091"/>
              </a:xfrm>
              <a:prstGeom prst="rect">
                <a:avLst/>
              </a:prstGeom>
              <a:noFill/>
            </p:spPr>
          </p:pic>
          <p:sp>
            <p:nvSpPr>
              <p:cNvPr id="40" name="Line 17"/>
              <p:cNvSpPr>
                <a:spLocks noChangeShapeType="1"/>
              </p:cNvSpPr>
              <p:nvPr/>
            </p:nvSpPr>
            <p:spPr bwMode="auto">
              <a:xfrm>
                <a:off x="4468" y="3248"/>
                <a:ext cx="816" cy="2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2200" y="2568"/>
              <a:ext cx="960" cy="1091"/>
              <a:chOff x="4422" y="3113"/>
              <a:chExt cx="960" cy="1091"/>
            </a:xfrm>
          </p:grpSpPr>
          <p:pic>
            <p:nvPicPr>
              <p:cNvPr id="37" name="Picture 19" descr="Рисунок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10101"/>
                  </a:clrFrom>
                  <a:clrTo>
                    <a:srgbClr val="01010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2" y="3113"/>
                <a:ext cx="960" cy="1091"/>
              </a:xfrm>
              <a:prstGeom prst="rect">
                <a:avLst/>
              </a:prstGeom>
              <a:noFill/>
            </p:spPr>
          </p:pic>
          <p:sp>
            <p:nvSpPr>
              <p:cNvPr id="38" name="Line 20"/>
              <p:cNvSpPr>
                <a:spLocks noChangeShapeType="1"/>
              </p:cNvSpPr>
              <p:nvPr/>
            </p:nvSpPr>
            <p:spPr bwMode="auto">
              <a:xfrm>
                <a:off x="4468" y="3248"/>
                <a:ext cx="816" cy="2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" name="Group 21"/>
            <p:cNvGrpSpPr>
              <a:grpSpLocks/>
            </p:cNvGrpSpPr>
            <p:nvPr/>
          </p:nvGrpSpPr>
          <p:grpSpPr bwMode="auto">
            <a:xfrm>
              <a:off x="2336" y="2704"/>
              <a:ext cx="960" cy="1091"/>
              <a:chOff x="4422" y="3113"/>
              <a:chExt cx="960" cy="1091"/>
            </a:xfrm>
          </p:grpSpPr>
          <p:pic>
            <p:nvPicPr>
              <p:cNvPr id="35" name="Picture 22" descr="Рисунок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10101"/>
                  </a:clrFrom>
                  <a:clrTo>
                    <a:srgbClr val="01010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2" y="3113"/>
                <a:ext cx="960" cy="1091"/>
              </a:xfrm>
              <a:prstGeom prst="rect">
                <a:avLst/>
              </a:prstGeom>
              <a:noFill/>
            </p:spPr>
          </p:pic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>
                <a:off x="4468" y="3248"/>
                <a:ext cx="816" cy="2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24"/>
            <p:cNvGrpSpPr>
              <a:grpSpLocks/>
            </p:cNvGrpSpPr>
            <p:nvPr/>
          </p:nvGrpSpPr>
          <p:grpSpPr bwMode="auto">
            <a:xfrm>
              <a:off x="2472" y="2840"/>
              <a:ext cx="960" cy="1091"/>
              <a:chOff x="4422" y="3113"/>
              <a:chExt cx="960" cy="1091"/>
            </a:xfrm>
          </p:grpSpPr>
          <p:pic>
            <p:nvPicPr>
              <p:cNvPr id="33" name="Picture 25" descr="Рисунок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10101"/>
                  </a:clrFrom>
                  <a:clrTo>
                    <a:srgbClr val="01010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2" y="3113"/>
                <a:ext cx="960" cy="1091"/>
              </a:xfrm>
              <a:prstGeom prst="rect">
                <a:avLst/>
              </a:prstGeom>
              <a:noFill/>
            </p:spPr>
          </p:pic>
          <p:sp>
            <p:nvSpPr>
              <p:cNvPr id="34" name="Line 26"/>
              <p:cNvSpPr>
                <a:spLocks noChangeShapeType="1"/>
              </p:cNvSpPr>
              <p:nvPr/>
            </p:nvSpPr>
            <p:spPr bwMode="auto">
              <a:xfrm>
                <a:off x="4468" y="3248"/>
                <a:ext cx="816" cy="2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2608" y="2976"/>
              <a:ext cx="960" cy="1091"/>
              <a:chOff x="4422" y="3113"/>
              <a:chExt cx="960" cy="1091"/>
            </a:xfrm>
          </p:grpSpPr>
          <p:pic>
            <p:nvPicPr>
              <p:cNvPr id="31" name="Picture 28" descr="Рисунок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10101"/>
                  </a:clrFrom>
                  <a:clrTo>
                    <a:srgbClr val="01010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2" y="3113"/>
                <a:ext cx="960" cy="1091"/>
              </a:xfrm>
              <a:prstGeom prst="rect">
                <a:avLst/>
              </a:prstGeom>
              <a:noFill/>
            </p:spPr>
          </p:pic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4468" y="3248"/>
                <a:ext cx="816" cy="2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0"/>
            <p:cNvGrpSpPr>
              <a:grpSpLocks/>
            </p:cNvGrpSpPr>
            <p:nvPr/>
          </p:nvGrpSpPr>
          <p:grpSpPr bwMode="auto">
            <a:xfrm>
              <a:off x="2736" y="3112"/>
              <a:ext cx="960" cy="1091"/>
              <a:chOff x="4422" y="3113"/>
              <a:chExt cx="960" cy="1091"/>
            </a:xfrm>
          </p:grpSpPr>
          <p:pic>
            <p:nvPicPr>
              <p:cNvPr id="29" name="Picture 31" descr="Рисунок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10101"/>
                  </a:clrFrom>
                  <a:clrTo>
                    <a:srgbClr val="01010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2" y="3113"/>
                <a:ext cx="960" cy="1091"/>
              </a:xfrm>
              <a:prstGeom prst="rect">
                <a:avLst/>
              </a:prstGeom>
              <a:noFill/>
            </p:spPr>
          </p:pic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4468" y="3248"/>
                <a:ext cx="816" cy="22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5665E-6 L 0.1967 -0.01041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71 -0.0104 L -0.00018 -2.0809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6821 L -0.2441 -0.057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1 -0.05781 L -0.00781 -0.06821 " pathEditMode="relative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Первое крупное сражение  в греко-персидских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войнах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состоялось 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сентябре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490 г. до н.э. Персидский военный флот пересёк Эгейское море 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остановился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 берегов Аттики.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МАРАФОНСКАЯ БИТВА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s://cf2.ppt-online.org/files2/slide/d/djTx2aN8BGJfkORyHVtshL59ibpAwC63EXnqUrPv0/slide-9.jpg"/>
          <p:cNvPicPr>
            <a:picLocks noChangeAspect="1" noChangeArrowheads="1"/>
          </p:cNvPicPr>
          <p:nvPr/>
        </p:nvPicPr>
        <p:blipFill>
          <a:blip r:embed="rId2" cstate="print"/>
          <a:srcRect l="49464" r="9193"/>
          <a:stretch>
            <a:fillRect/>
          </a:stretch>
        </p:blipFill>
        <p:spPr bwMode="auto">
          <a:xfrm>
            <a:off x="6456040" y="980728"/>
            <a:ext cx="4896544" cy="543346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941168"/>
            <a:ext cx="11521280" cy="16561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cap="none" dirty="0" smtClean="0">
                <a:latin typeface="Arial" pitchFamily="34" charset="0"/>
                <a:cs typeface="Arial" pitchFamily="34" charset="0"/>
              </a:rPr>
              <a:t>Персы решили, что греки обезумели, немногочисленное пешее войско против конницы и лучников. Битва началась…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3352" y="836712"/>
            <a:ext cx="8352928" cy="23762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Вперёд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сыны Эллады! 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Спасайте Родину, спасайте жён,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своих, богов отцовских храмы, 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Гробницы предков, бой теперь за всё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МАРАФОНСКАЯ БИТВА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" name="Picture 9" descr="sparta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3068961"/>
            <a:ext cx="1452091" cy="1728192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6" name="Picture 6" descr="connolly_goplites_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0256" y="764704"/>
            <a:ext cx="3384376" cy="4105275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7" name="Picture 7" descr="99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9776" y="3212976"/>
            <a:ext cx="2664296" cy="1584176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3356992"/>
            <a:ext cx="11233248" cy="32732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Персидская конница и пехота, вооружённая луками, стрелами, копьями 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кинжалами,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стали высаживаться на Марафонской равнине, удобной для действия конницы. Войско греков было значительно меньше, чем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персов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поэтому они расположились 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скалистых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возвышенностях, неудобных для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персидской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конницы.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МАРАФОНСКАЯ БИТВА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" name="Picture 7" descr="Noble_Persian_horsema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856" y="836712"/>
            <a:ext cx="3096344" cy="226306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Марафонская битва"/>
          <p:cNvPicPr>
            <a:picLocks noChangeAspect="1" noChangeArrowheads="1"/>
          </p:cNvPicPr>
          <p:nvPr/>
        </p:nvPicPr>
        <p:blipFill>
          <a:blip r:embed="rId4" cstate="print"/>
          <a:srcRect l="54379" t="57906" r="13137" b="505"/>
          <a:stretch>
            <a:fillRect/>
          </a:stretch>
        </p:blipFill>
        <p:spPr bwMode="auto">
          <a:xfrm>
            <a:off x="479376" y="764704"/>
            <a:ext cx="3168352" cy="2376264"/>
          </a:xfrm>
          <a:prstGeom prst="rect">
            <a:avLst/>
          </a:prstGeom>
          <a:noFill/>
        </p:spPr>
      </p:pic>
      <p:pic>
        <p:nvPicPr>
          <p:cNvPr id="9" name="Picture 2" descr="Марафонская битва"/>
          <p:cNvPicPr>
            <a:picLocks noChangeAspect="1" noChangeArrowheads="1"/>
          </p:cNvPicPr>
          <p:nvPr/>
        </p:nvPicPr>
        <p:blipFill>
          <a:blip r:embed="rId4" cstate="print"/>
          <a:srcRect l="66191" t="12580" r="2801" b="43200"/>
          <a:stretch>
            <a:fillRect/>
          </a:stretch>
        </p:blipFill>
        <p:spPr bwMode="auto">
          <a:xfrm>
            <a:off x="8832304" y="836712"/>
            <a:ext cx="2664296" cy="223224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5384800" cy="50734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Войско греков преграждало персам путь вглубь Аттики, но вступать в открытый бой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Мильтиад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командующий войском греков, не спешил. Прошла неделя, и боевые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отряды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греков перешли 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наступление.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МАРАФОНСКАЯ БИТВА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" name="Picture 15" descr="img_0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6" y="1052736"/>
            <a:ext cx="4176464" cy="4320852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256240" y="5661248"/>
            <a:ext cx="2195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Мильтиад</a:t>
            </a:r>
            <a:endParaRPr lang="ru-RU" sz="32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7854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равнине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началось ожесточённое сражение. Персы не выдержали натиска греков и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побежали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к своим кораблям. Греки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захватили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семь кораблей</a:t>
            </a:r>
            <a:r>
              <a:rPr lang="ru-RU" sz="3400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МАРАФОНСКАЯ БИТВА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" name="Picture 9" descr="scr1_macedonia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908720"/>
            <a:ext cx="5328592" cy="2338090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8" name="Picture 2" descr="Марафонская битва"/>
          <p:cNvPicPr>
            <a:picLocks noChangeAspect="1" noChangeArrowheads="1"/>
          </p:cNvPicPr>
          <p:nvPr/>
        </p:nvPicPr>
        <p:blipFill>
          <a:blip r:embed="rId4" cstate="print"/>
          <a:srcRect l="1962" t="17688" r="46359" b="9349"/>
          <a:stretch>
            <a:fillRect/>
          </a:stretch>
        </p:blipFill>
        <p:spPr bwMode="auto">
          <a:xfrm>
            <a:off x="6096000" y="3501008"/>
            <a:ext cx="5472608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5384800" cy="507343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Оставшиеся персидские корабли спешно покинули берега Аттики. Греки ликовали.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 приказу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Мильтиада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один из лучших греческих воинов побежал в Афины, чтоб сообщить о победе над персами.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МАРАФОНСКАЯ БИТВА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" name="Picture 7" descr="72365130_marathon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980728"/>
            <a:ext cx="4752528" cy="5257180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Line 4"/>
          <p:cNvSpPr>
            <a:spLocks noChangeShapeType="1"/>
          </p:cNvSpPr>
          <p:nvPr/>
        </p:nvSpPr>
        <p:spPr bwMode="auto">
          <a:xfrm flipH="1">
            <a:off x="1127448" y="2852936"/>
            <a:ext cx="9503833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479376" y="3573016"/>
            <a:ext cx="1636184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АФИНЫ</a:t>
            </a: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9192344" y="3284984"/>
            <a:ext cx="260561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МАРАФОН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767408" y="2924944"/>
            <a:ext cx="287867" cy="2159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10776520" y="2780928"/>
            <a:ext cx="287867" cy="2159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8" name="WordArt 10"/>
          <p:cNvSpPr>
            <a:spLocks noChangeArrowheads="1" noChangeShapeType="1" noTextEdit="1"/>
          </p:cNvSpPr>
          <p:nvPr/>
        </p:nvSpPr>
        <p:spPr bwMode="auto">
          <a:xfrm>
            <a:off x="4295800" y="5877272"/>
            <a:ext cx="3314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42 км 192 м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9768408" y="3861048"/>
            <a:ext cx="2032000" cy="2232248"/>
            <a:chOff x="4422" y="3113"/>
            <a:chExt cx="960" cy="1091"/>
          </a:xfrm>
        </p:grpSpPr>
        <p:pic>
          <p:nvPicPr>
            <p:cNvPr id="53281" name="Picture 33" descr="Рисунок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2" y="3113"/>
              <a:ext cx="960" cy="1091"/>
            </a:xfrm>
            <a:prstGeom prst="rect">
              <a:avLst/>
            </a:prstGeom>
            <a:noFill/>
          </p:spPr>
        </p:pic>
        <p:sp>
          <p:nvSpPr>
            <p:cNvPr id="53282" name="Line 34"/>
            <p:cNvSpPr>
              <a:spLocks noChangeShapeType="1"/>
            </p:cNvSpPr>
            <p:nvPr/>
          </p:nvSpPr>
          <p:spPr bwMode="auto">
            <a:xfrm>
              <a:off x="4468" y="3248"/>
              <a:ext cx="816" cy="22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3352" y="743799"/>
            <a:ext cx="11593288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Преодолев 42 километра, он, задыхаясь, крикнул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«Победа!.. Победа!..» - и упал замертво.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Впоследствии бег на большие расстояния назвали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марафонским.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МАРАФОНСКАЯ БИТВА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76389 -1.11111E-6 " pathEditMode="relative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 animBg="1"/>
      <p:bldP spid="53254" grpId="0" animBg="1"/>
      <p:bldP spid="53255" grpId="0" animBg="1"/>
      <p:bldP spid="53256" grpId="0" animBg="1"/>
      <p:bldP spid="532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>
          <a:xfrm>
            <a:off x="551384" y="1412776"/>
            <a:ext cx="3359151" cy="4393108"/>
          </a:xfrm>
          <a:noFill/>
          <a:ln w="12700">
            <a:solidFill>
              <a:srgbClr val="FFFF00"/>
            </a:solidFill>
          </a:ln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223792" y="1268760"/>
            <a:ext cx="7488832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После Марафонской битвы угроза со стороны Персии сохранялась.</a:t>
            </a: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Это прекрасно понимал афинский полководец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Фемистокл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По его предложению афиняне построили флот.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ГРЕКИ СТРОЯТ ФЛОТ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9" name="Picture 4" descr="http://www.niceimage.ru/pic/201305/1920x1080/niceimage.ru-24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856" y="4797152"/>
            <a:ext cx="3096344" cy="1296144"/>
          </a:xfrm>
          <a:prstGeom prst="rect">
            <a:avLst/>
          </a:prstGeom>
          <a:noFill/>
        </p:spPr>
      </p:pic>
      <p:pic>
        <p:nvPicPr>
          <p:cNvPr id="10" name="Picture 2" descr="C:\Documents and Settings\user\Рабочий стол\IMG_58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320" y="4653136"/>
            <a:ext cx="2376264" cy="155504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 bwMode="auto">
          <a:xfrm>
            <a:off x="623392" y="692696"/>
            <a:ext cx="11041227" cy="3456384"/>
          </a:xfrm>
          <a:prstGeom prst="roundRect">
            <a:avLst/>
          </a:prstGeom>
          <a:solidFill>
            <a:srgbClr val="EBDCBB">
              <a:alpha val="69804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1424" y="980728"/>
            <a:ext cx="10513168" cy="2880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«Если персидский царь двинется на Элладу со своими главными силами, на суше нам не победить. Наше спасение – в создании могучего флота, потому что эллины лучше остальных народов умеют водить корабли и сражаться на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море…»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триера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E6CB"/>
              </a:clrFrom>
              <a:clrTo>
                <a:srgbClr val="FEE6CB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>
            <a:off x="4223792" y="4077072"/>
            <a:ext cx="7239248" cy="249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Картинка 48 из 27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392" y="4156018"/>
            <a:ext cx="2952328" cy="2434910"/>
          </a:xfrm>
          <a:prstGeom prst="rect">
            <a:avLst/>
          </a:prstGeom>
          <a:noFill/>
        </p:spPr>
      </p:pic>
      <p:sp>
        <p:nvSpPr>
          <p:cNvPr id="13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ГРЕКИ СТРОЯТ ФЛОТ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44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624418" y="1773239"/>
            <a:ext cx="1534583" cy="148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е</a:t>
            </a:r>
          </a:p>
        </p:txBody>
      </p:sp>
      <p:pic>
        <p:nvPicPr>
          <p:cNvPr id="16395" name="Picture 11" descr="LOBST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656514" y="212726"/>
            <a:ext cx="1584325" cy="4705351"/>
          </a:xfrm>
          <a:prstGeom prst="rect">
            <a:avLst/>
          </a:prstGeom>
          <a:noFill/>
        </p:spPr>
      </p:pic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>
            <a:off x="10991851" y="1557339"/>
            <a:ext cx="370416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,</a:t>
            </a: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2351618" y="1773239"/>
            <a:ext cx="1534583" cy="148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4078818" y="1773239"/>
            <a:ext cx="1534583" cy="148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24418" y="39689"/>
            <a:ext cx="1056004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Разгадайте ребус:</a:t>
            </a:r>
          </a:p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греческий военный корабль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4944534" y="3797985"/>
            <a:ext cx="15605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3600"/>
              <a:t>Триера</a:t>
            </a:r>
          </a:p>
        </p:txBody>
      </p:sp>
      <p:pic>
        <p:nvPicPr>
          <p:cNvPr id="16402" name="Picture 18" descr="1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/>
          <a:stretch>
            <a:fillRect/>
          </a:stretch>
        </p:blipFill>
        <p:spPr bwMode="auto">
          <a:xfrm>
            <a:off x="551384" y="1628800"/>
            <a:ext cx="11040533" cy="40624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4832 L -0.00451 0.28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1640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268762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ПРИЧИНЫ ГРЕКО - ПЕРСИДСКИХ ВОЙН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23392" y="2348880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МАРАФОНСКАЯ БИТВА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23392" y="3573016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ФЕРМОПИЛЬСКОЕ СРАЖЕНИЕ</a:t>
            </a:r>
            <a:endParaRPr lang="ru-RU" sz="4000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1384" y="4653136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САЛАМИНСКОЕ СРАЖЕНИЕ</a:t>
            </a:r>
            <a:endParaRPr lang="ru-RU" sz="4000" dirty="0" smtClean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23392" y="5661248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БИТВА У ГОРОДА ПЛАТЕИ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2333991977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7" grpId="0" animBg="1" autoUpdateAnimBg="0"/>
      <p:bldP spid="1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480 г. до н.э. войско на Грецию повёл сын Дария I  Ксеркс. Единственный путь из Северной Греции в Южную шёл в горах через узкое </a:t>
            </a:r>
            <a:r>
              <a:rPr lang="ru-RU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Фермопильское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ущелье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Греки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решили защищать эту дорогу.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ФЕРМОПИЛЬСКОЕ СРАЖЕНИЕ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upload.wikimedia.org/wikipedia/commons/f/fa/%D0%AD%D1%81%D1%84%D0%B8%D1%80%D1%8C_%D0%BF%D0%B5%D1%80%D0%B5%D0%B4_%D0%90%D1%80%D1%82%D0%B0%D0%BA%D1%81%D0%B5%D1%80%D0%BA%D1%81%D0%BE%D0%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016" y="1196752"/>
            <a:ext cx="5184576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980728"/>
            <a:ext cx="8496944" cy="35687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35360" y="4920844"/>
            <a:ext cx="11233151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переправы через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пролив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Ксеркс приказал построить мост, но буря разметала его. Тогда разъяренный Ксеркс приказал высечь море кнутами.</a:t>
            </a: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ФЕРМОПИЛЬСКОЕ СРАЖЕНИЕ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5384800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Возглавил войско эллинов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царь Спарты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Леонид.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Попытка персов атакой овладеть ущельем не принесла успеха. Греки стойко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защищали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Фермопилы.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 третий день битвы один из местных жителей за большую награду показал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персам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обходную дорогу, ведущую через горы в тыл к грекам.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ФЕРМОПИЛЬСКОЕ СРАЖЕНИЕ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980728"/>
            <a:ext cx="4680520" cy="5454774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24744"/>
            <a:ext cx="5587032" cy="50014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Леонид приказал основной части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войска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отправиться на защиту страны. Сам же со своим отрядом остался в ущелье.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Воины-спартанцы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мужественно сражались и погибли все до последнего. Это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событие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вошло в историю как </a:t>
            </a:r>
            <a:r>
              <a:rPr lang="ru-RU" sz="3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подвиг трёхсот спартанцев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ФЕРМОПИЛЬСКОЕ СРАЖЕНИЕ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052736"/>
            <a:ext cx="5183956" cy="504056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7368" y="764704"/>
            <a:ext cx="5760640" cy="24482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После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Фермопильского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сражения персы вторглись в Среднюю Грецию и разрушили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Афины.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ФЕРМОПИЛЬСКОЕ СРАЖЕНИЕ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35360" y="3356992"/>
            <a:ext cx="5904656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 путник, поведай спартанцам о нашей кончине: верны законам своим, мы здесь костьми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полегли…»                                                     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Симонид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leon5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908720"/>
            <a:ext cx="4680520" cy="35274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" name="Rectangle 12"/>
          <p:cNvSpPr txBox="1">
            <a:spLocks noChangeArrowheads="1"/>
          </p:cNvSpPr>
          <p:nvPr/>
        </p:nvSpPr>
        <p:spPr>
          <a:xfrm>
            <a:off x="6456040" y="4797152"/>
            <a:ext cx="5519936" cy="1484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Бронзовая фигура царя Леонида венчает памятник погибшим спартанцам в современных Фермопилах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085184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484784"/>
            <a:ext cx="5384800" cy="4392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Решающее морское сражение греков с персами состоялось в сентябре 480 г. до н.э. в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узком </a:t>
            </a:r>
            <a:r>
              <a:rPr lang="ru-RU" sz="3400" b="1" i="1" dirty="0" err="1" smtClean="0">
                <a:latin typeface="Arial" pitchFamily="34" charset="0"/>
                <a:cs typeface="Arial" pitchFamily="34" charset="0"/>
              </a:rPr>
              <a:t>Саламинском</a:t>
            </a:r>
            <a:r>
              <a:rPr lang="ru-RU" sz="3400" b="1" i="1" dirty="0" smtClean="0">
                <a:latin typeface="Arial" pitchFamily="34" charset="0"/>
                <a:cs typeface="Arial" pitchFamily="34" charset="0"/>
              </a:rPr>
              <a:t> проливе.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У греков было 200 военных кораблей - </a:t>
            </a:r>
            <a:r>
              <a:rPr lang="ru-RU" sz="3400" b="1" i="1" dirty="0" smtClean="0">
                <a:latin typeface="Arial" pitchFamily="34" charset="0"/>
                <a:cs typeface="Arial" pitchFamily="34" charset="0"/>
              </a:rPr>
              <a:t>триер.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САЛАМИНСКОЕ СРАЖЕНИЕ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" name="GHI_1B_15_010A2d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12024" y="980728"/>
            <a:ext cx="5256584" cy="2808312"/>
          </a:xfrm>
          <a:prstGeom prst="rect">
            <a:avLst/>
          </a:prstGeom>
          <a:ln/>
        </p:spPr>
      </p:pic>
      <p:pic>
        <p:nvPicPr>
          <p:cNvPr id="8" name="Picture 6" descr="https://i.pinimg.com/736x/77/6d/ef/776defdfc08e50626c81127aa324ce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024" y="4005064"/>
            <a:ext cx="5328592" cy="25870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11305256" cy="2376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Они легко лавировали среди скал и отмелей и могли развить большую по тем временам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скорость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до 18 километров в час.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Объединённый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флот греческих городов-государств разбил военный флот персов.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САЛАМИНСКОЕ СРАЖЕНИЕ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climate4you.com/images/BattleOfSalami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11317088" cy="280035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714356"/>
          <a:ext cx="12192000" cy="6067291"/>
        </p:xfrm>
        <a:graphic>
          <a:graphicData uri="http://schemas.openxmlformats.org/presentationml/2006/ole">
            <p:oleObj spid="_x0000_s48130" name="PHOTO-PAINT" r:id="rId3" imgW="5307937" imgH="4050794" progId="">
              <p:embed/>
            </p:oleObj>
          </a:graphicData>
        </a:graphic>
      </p:graphicFrame>
      <p:pic>
        <p:nvPicPr>
          <p:cNvPr id="19" name="Рисунок 18" descr="колабль грков копия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9483" y="1928803"/>
            <a:ext cx="965196" cy="723897"/>
          </a:xfrm>
          <a:prstGeom prst="rect">
            <a:avLst/>
          </a:prstGeom>
        </p:spPr>
      </p:pic>
      <p:pic>
        <p:nvPicPr>
          <p:cNvPr id="20" name="Рисунок 19" descr="колабль грков копия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985" y="2571745"/>
            <a:ext cx="965196" cy="723897"/>
          </a:xfrm>
          <a:prstGeom prst="rect">
            <a:avLst/>
          </a:prstGeom>
        </p:spPr>
      </p:pic>
      <p:pic>
        <p:nvPicPr>
          <p:cNvPr id="21" name="Рисунок 20" descr="колабль грков копия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0987" y="1928803"/>
            <a:ext cx="965196" cy="723897"/>
          </a:xfrm>
          <a:prstGeom prst="rect">
            <a:avLst/>
          </a:prstGeom>
        </p:spPr>
      </p:pic>
      <p:pic>
        <p:nvPicPr>
          <p:cNvPr id="22" name="Рисунок 21" descr="колабль грков копия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38" y="2500307"/>
            <a:ext cx="965196" cy="723897"/>
          </a:xfrm>
          <a:prstGeom prst="rect">
            <a:avLst/>
          </a:prstGeom>
        </p:spPr>
      </p:pic>
      <p:pic>
        <p:nvPicPr>
          <p:cNvPr id="23" name="Рисунок 22" descr="Безимени-1 копия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92419">
            <a:off x="7730238" y="3706956"/>
            <a:ext cx="1198297" cy="640000"/>
          </a:xfrm>
          <a:prstGeom prst="rect">
            <a:avLst/>
          </a:prstGeom>
        </p:spPr>
      </p:pic>
      <p:pic>
        <p:nvPicPr>
          <p:cNvPr id="24" name="Рисунок 23" descr="Безимени-1 копия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92419">
            <a:off x="9158998" y="4135584"/>
            <a:ext cx="1198297" cy="640000"/>
          </a:xfrm>
          <a:prstGeom prst="rect">
            <a:avLst/>
          </a:prstGeom>
        </p:spPr>
      </p:pic>
      <p:pic>
        <p:nvPicPr>
          <p:cNvPr id="25" name="Рисунок 24" descr="Безимени-1 копия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92419">
            <a:off x="7920738" y="4349900"/>
            <a:ext cx="1198297" cy="640000"/>
          </a:xfrm>
          <a:prstGeom prst="rect">
            <a:avLst/>
          </a:prstGeom>
        </p:spPr>
      </p:pic>
      <p:pic>
        <p:nvPicPr>
          <p:cNvPr id="26" name="Picture 37" descr="camp_fire_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491" y="2000241"/>
            <a:ext cx="41486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7" descr="camp_fire_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2992" y="2571745"/>
            <a:ext cx="41486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 descr="camp_fire_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3995" y="1785927"/>
            <a:ext cx="41486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7" descr="camp_fire_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3995" y="2214555"/>
            <a:ext cx="41486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953256" y="2428868"/>
            <a:ext cx="289984" cy="215900"/>
            <a:chOff x="3969" y="1480"/>
            <a:chExt cx="228" cy="363"/>
          </a:xfrm>
        </p:grpSpPr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 rot="10800000">
              <a:off x="3969" y="1480"/>
              <a:ext cx="228" cy="363"/>
            </a:xfrm>
            <a:custGeom>
              <a:avLst/>
              <a:gdLst>
                <a:gd name="T0" fmla="*/ 200 w 21600"/>
                <a:gd name="T1" fmla="*/ 182 h 21600"/>
                <a:gd name="T2" fmla="*/ 114 w 21600"/>
                <a:gd name="T3" fmla="*/ 363 h 21600"/>
                <a:gd name="T4" fmla="*/ 29 w 21600"/>
                <a:gd name="T5" fmla="*/ 182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47 w 21600"/>
                <a:gd name="T13" fmla="*/ 4522 h 21600"/>
                <a:gd name="T14" fmla="*/ 17147 w 21600"/>
                <a:gd name="T15" fmla="*/ 170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 rot="10800000">
              <a:off x="4059" y="1706"/>
              <a:ext cx="91" cy="137"/>
            </a:xfrm>
            <a:custGeom>
              <a:avLst/>
              <a:gdLst>
                <a:gd name="T0" fmla="*/ 80 w 21600"/>
                <a:gd name="T1" fmla="*/ 69 h 21600"/>
                <a:gd name="T2" fmla="*/ 45 w 21600"/>
                <a:gd name="T3" fmla="*/ 137 h 21600"/>
                <a:gd name="T4" fmla="*/ 11 w 21600"/>
                <a:gd name="T5" fmla="*/ 69 h 21600"/>
                <a:gd name="T6" fmla="*/ 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0 w 21600"/>
                <a:gd name="T13" fmla="*/ 4572 h 21600"/>
                <a:gd name="T14" fmla="*/ 17090 w 21600"/>
                <a:gd name="T15" fmla="*/ 170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626357" y="2212969"/>
            <a:ext cx="191981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i="1">
                <a:solidFill>
                  <a:srgbClr val="663300"/>
                </a:solidFill>
              </a:rPr>
              <a:t>Ставка Ксеркса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368535" y="2643182"/>
            <a:ext cx="383117" cy="431800"/>
            <a:chOff x="1474" y="3203"/>
            <a:chExt cx="227" cy="272"/>
          </a:xfrm>
        </p:grpSpPr>
        <p:sp>
          <p:nvSpPr>
            <p:cNvPr id="44" name="AutoShape 21"/>
            <p:cNvSpPr>
              <a:spLocks noChangeArrowheads="1"/>
            </p:cNvSpPr>
            <p:nvPr/>
          </p:nvSpPr>
          <p:spPr bwMode="auto">
            <a:xfrm rot="10800000">
              <a:off x="1474" y="3203"/>
              <a:ext cx="227" cy="272"/>
            </a:xfrm>
            <a:custGeom>
              <a:avLst/>
              <a:gdLst>
                <a:gd name="T0" fmla="*/ 199 w 21600"/>
                <a:gd name="T1" fmla="*/ 136 h 21600"/>
                <a:gd name="T2" fmla="*/ 114 w 21600"/>
                <a:gd name="T3" fmla="*/ 272 h 21600"/>
                <a:gd name="T4" fmla="*/ 28 w 21600"/>
                <a:gd name="T5" fmla="*/ 136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26 h 21600"/>
                <a:gd name="T14" fmla="*/ 17128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22"/>
            <p:cNvSpPr>
              <a:spLocks noChangeArrowheads="1"/>
            </p:cNvSpPr>
            <p:nvPr/>
          </p:nvSpPr>
          <p:spPr bwMode="auto">
            <a:xfrm rot="10800000">
              <a:off x="1565" y="3339"/>
              <a:ext cx="46" cy="136"/>
            </a:xfrm>
            <a:custGeom>
              <a:avLst/>
              <a:gdLst>
                <a:gd name="T0" fmla="*/ 40 w 21600"/>
                <a:gd name="T1" fmla="*/ 68 h 21600"/>
                <a:gd name="T2" fmla="*/ 23 w 21600"/>
                <a:gd name="T3" fmla="*/ 136 h 21600"/>
                <a:gd name="T4" fmla="*/ 6 w 21600"/>
                <a:gd name="T5" fmla="*/ 68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96 w 21600"/>
                <a:gd name="T13" fmla="*/ 4606 h 21600"/>
                <a:gd name="T14" fmla="*/ 16904 w 21600"/>
                <a:gd name="T15" fmla="*/ 1699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634" y="21600"/>
                  </a:lnTo>
                  <a:lnTo>
                    <a:pt x="1596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" name="Text Box 55"/>
          <p:cNvSpPr txBox="1">
            <a:spLocks noChangeArrowheads="1"/>
          </p:cNvSpPr>
          <p:nvPr/>
        </p:nvSpPr>
        <p:spPr bwMode="auto">
          <a:xfrm>
            <a:off x="1797031" y="1928802"/>
            <a:ext cx="1536700" cy="6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Лагерь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греков</a:t>
            </a:r>
          </a:p>
        </p:txBody>
      </p: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САЛАМИНСКОЕ СРАЖЕНИЕ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66 0.00139 -0.13333 0.00278 -0.16059 -0.02798 C -0.18784 -0.05874 -0.16007 -0.14755 -0.16337 -0.18386 C -0.16666 -0.22017 -0.16614 -0.23474 -0.18021 -0.24561 C -0.19427 -0.25648 -0.22118 -0.25301 -0.24791 -0.24954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66 0.00139 -0.13333 0.00278 -0.16059 -0.02798 C -0.18784 -0.05874 -0.16007 -0.14755 -0.16337 -0.18386 C -0.16666 -0.22017 -0.16614 -0.23474 -0.18021 -0.24561 C -0.19427 -0.25648 -0.22118 -0.25301 -0.24791 -0.24954 " pathEditMode="relative" ptsTypes="aa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008E-6 C -0.09531 0.00277 -0.19062 0.00578 -0.23941 -0.00926 C -0.28819 -0.02429 -0.29062 -0.05713 -0.29288 -0.08997 " pathEditMode="relative" ptsTypes="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302 0 " pathEditMode="relative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302 0 " pathEditMode="relative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289 -0.08996 C -0.24792 -0.03885 -0.20278 0.01226 -0.13525 0.03584 C -0.06771 0.05943 0.05607 0.04718 0.11267 0.05088 C 0.16927 0.05458 0.18958 0.05712 0.20416 0.05828 " pathEditMode="relative" ptsTypes="aa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344" y="908720"/>
            <a:ext cx="11809312" cy="15833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sz="2800" b="1" dirty="0"/>
              <a:t>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Персы в панике двинулись к проливам, забитым своими же судами.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итоге этой грандиозной битвы персы потеряли более 200 кораблей, а греки  - 40.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7396" name="Picture 4" descr="5_0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7" y="2924944"/>
            <a:ext cx="11305256" cy="3240359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САЛАМИНСКОЕ СРАЖЕНИЕ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1052736"/>
            <a:ext cx="10873208" cy="1512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После этого поражения Ксеркс вынужден был с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остатками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флота покинуть Грецию.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2996952"/>
            <a:ext cx="53285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САЛАМИНСКОЕ СРАЖЕНИЕ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" name="Picture 4" descr="http://darkbook.ru/Zametki_2/276_salaminskoe_srazh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3068960"/>
            <a:ext cx="523875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980728"/>
            <a:ext cx="5384800" cy="5256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В начале V в. до н.э. Греции стали угрожать персы. Их  царь Дарий  I стремился к новым  завоеваниям. Военные походы персов в Грецию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получили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название </a:t>
            </a:r>
            <a:r>
              <a:rPr lang="ru-RU" sz="3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греко-персидских войн.</a:t>
            </a:r>
            <a:endParaRPr lang="ru-RU" sz="3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ГРЕКО – ПЕРСИДМКИХ ВОЙН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" name="Picture 4" descr="Картинка 116 из 4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980728"/>
            <a:ext cx="5144853" cy="512142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12776"/>
            <a:ext cx="5558408" cy="47133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479 г. до н.э. персы вновь попытались захватить Афины. Но объединённое войско греков разбило у города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Платеи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персидское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войско. Это было одно из крупнейших сражений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греко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персидских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войн.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map_plat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0" y="1484784"/>
            <a:ext cx="4968552" cy="4689226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БИТВА У ГОРОДА ПЛАТЕИ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609600" y="908720"/>
          <a:ext cx="111030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ПОБЕДЫ ГРЕКОВ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istorii-x.ru/images/fbfiles/images/origina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7606"/>
          <a:stretch>
            <a:fillRect/>
          </a:stretch>
        </p:blipFill>
        <p:spPr bwMode="auto">
          <a:xfrm>
            <a:off x="551384" y="980728"/>
            <a:ext cx="3024336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ЗНАЧЕНИЕ ГРЕКО-ПЕРСИДСКИХ ВОЙН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67408" y="836712"/>
          <a:ext cx="1087320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09067"/>
            <a:ext cx="11531600" cy="100330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смерти Дария во главе персидского государства встал его сын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Ксеркс. Он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повел свои войска на Элладу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Xerxes_I%2C_the_Great%2C_King_of_Pers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420888"/>
            <a:ext cx="3144349" cy="31683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67809" y="1988841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75786" y="2204864"/>
            <a:ext cx="7584843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Это произошло через 10 лет после Марафонской битвы.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Вычислите, в каком году начался поход Ксеркса?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Сколько лет назад это было?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75787" y="5661248"/>
            <a:ext cx="6432715" cy="864096"/>
          </a:xfrm>
          <a:prstGeom prst="roundRect">
            <a:avLst/>
          </a:prstGeom>
          <a:solidFill>
            <a:srgbClr val="EBDCBB">
              <a:alpha val="69804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71797" y="5683896"/>
            <a:ext cx="4035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Times New Roman" pitchFamily="18" charset="0"/>
              </a:rPr>
              <a:t>2500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лет назад</a:t>
            </a:r>
            <a:endParaRPr lang="ru-RU" sz="4000" dirty="0">
              <a:latin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51784" y="4005064"/>
            <a:ext cx="6432715" cy="864096"/>
          </a:xfrm>
          <a:prstGeom prst="roundRect">
            <a:avLst/>
          </a:prstGeom>
          <a:solidFill>
            <a:srgbClr val="EBDCBB">
              <a:alpha val="69804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39816" y="4077072"/>
            <a:ext cx="4847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Times New Roman" pitchFamily="18" charset="0"/>
              </a:rPr>
              <a:t>в 480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году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до н.э. </a:t>
            </a:r>
            <a:endParaRPr lang="ru-RU" sz="4000" dirty="0">
              <a:latin typeface="Arial" pitchFamily="34" charset="0"/>
            </a:endParaRPr>
          </a:p>
        </p:txBody>
      </p:sp>
      <p:sp>
        <p:nvSpPr>
          <p:cNvPr id="17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928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79576" y="260648"/>
            <a:ext cx="652804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Соотнесите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имена и события</a:t>
            </a:r>
          </a:p>
        </p:txBody>
      </p:sp>
      <p:sp>
        <p:nvSpPr>
          <p:cNvPr id="20607" name="Rectangle 127"/>
          <p:cNvSpPr>
            <a:spLocks noChangeArrowheads="1"/>
          </p:cNvSpPr>
          <p:nvPr/>
        </p:nvSpPr>
        <p:spPr bwMode="auto">
          <a:xfrm>
            <a:off x="1871134" y="1049845"/>
            <a:ext cx="111440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l"/>
            <a:r>
              <a:rPr lang="ru-RU" sz="3200" b="1" dirty="0">
                <a:latin typeface="Arial" pitchFamily="34" charset="0"/>
                <a:cs typeface="Arial" pitchFamily="34" charset="0"/>
              </a:rPr>
              <a:t>Имя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0608" name="Rectangle 128"/>
          <p:cNvSpPr>
            <a:spLocks noChangeArrowheads="1"/>
          </p:cNvSpPr>
          <p:nvPr/>
        </p:nvSpPr>
        <p:spPr bwMode="auto">
          <a:xfrm>
            <a:off x="7823201" y="1049845"/>
            <a:ext cx="212910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l"/>
            <a:r>
              <a:rPr lang="ru-RU" sz="3200" b="1" dirty="0">
                <a:latin typeface="Arial" pitchFamily="34" charset="0"/>
                <a:cs typeface="Arial" pitchFamily="34" charset="0"/>
              </a:rPr>
              <a:t>Событие </a:t>
            </a:r>
          </a:p>
        </p:txBody>
      </p:sp>
      <p:sp>
        <p:nvSpPr>
          <p:cNvPr id="20609" name="Rectangle 129"/>
          <p:cNvSpPr>
            <a:spLocks noChangeArrowheads="1"/>
          </p:cNvSpPr>
          <p:nvPr/>
        </p:nvSpPr>
        <p:spPr bwMode="auto">
          <a:xfrm>
            <a:off x="527051" y="2008098"/>
            <a:ext cx="3649133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/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Мильтиад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228600"/>
            <a:endParaRPr lang="ru-RU" dirty="0">
              <a:solidFill>
                <a:srgbClr val="002060"/>
              </a:solidFill>
            </a:endParaRPr>
          </a:p>
          <a:p>
            <a:pPr indent="228600"/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Фемистокл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228600"/>
            <a:endParaRPr lang="ru-RU" dirty="0">
              <a:solidFill>
                <a:srgbClr val="002060"/>
              </a:solidFill>
            </a:endParaRPr>
          </a:p>
          <a:p>
            <a:pPr indent="228600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Ксеркс</a:t>
            </a:r>
          </a:p>
          <a:p>
            <a:pPr indent="228600"/>
            <a:endParaRPr lang="ru-RU" dirty="0">
              <a:solidFill>
                <a:srgbClr val="002060"/>
              </a:solidFill>
            </a:endParaRPr>
          </a:p>
          <a:p>
            <a:pPr indent="228600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Дарий</a:t>
            </a:r>
          </a:p>
          <a:p>
            <a:pPr indent="228600"/>
            <a:endParaRPr lang="ru-RU" dirty="0">
              <a:solidFill>
                <a:srgbClr val="002060"/>
              </a:solidFill>
            </a:endParaRPr>
          </a:p>
          <a:p>
            <a:pPr indent="228600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Леонид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0611" name="Line 131"/>
          <p:cNvSpPr>
            <a:spLocks noChangeShapeType="1"/>
          </p:cNvSpPr>
          <p:nvPr/>
        </p:nvSpPr>
        <p:spPr bwMode="auto">
          <a:xfrm>
            <a:off x="3983567" y="2997200"/>
            <a:ext cx="2305051" cy="719138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2" name="Line 132"/>
          <p:cNvSpPr>
            <a:spLocks noChangeShapeType="1"/>
          </p:cNvSpPr>
          <p:nvPr/>
        </p:nvSpPr>
        <p:spPr bwMode="auto">
          <a:xfrm flipV="1">
            <a:off x="3312584" y="2997201"/>
            <a:ext cx="2302933" cy="16557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3" name="Line 133"/>
          <p:cNvSpPr>
            <a:spLocks noChangeShapeType="1"/>
          </p:cNvSpPr>
          <p:nvPr/>
        </p:nvSpPr>
        <p:spPr bwMode="auto">
          <a:xfrm flipV="1">
            <a:off x="3407834" y="2349500"/>
            <a:ext cx="2688167" cy="3240088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4" name="Line 134"/>
          <p:cNvSpPr>
            <a:spLocks noChangeShapeType="1"/>
          </p:cNvSpPr>
          <p:nvPr/>
        </p:nvSpPr>
        <p:spPr bwMode="auto">
          <a:xfrm>
            <a:off x="3790951" y="2205039"/>
            <a:ext cx="2785533" cy="2376487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5" name="Line 135"/>
          <p:cNvSpPr>
            <a:spLocks noChangeShapeType="1"/>
          </p:cNvSpPr>
          <p:nvPr/>
        </p:nvSpPr>
        <p:spPr bwMode="auto">
          <a:xfrm>
            <a:off x="3312584" y="3933825"/>
            <a:ext cx="3071283" cy="136683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6" name="Rectangle 136"/>
          <p:cNvSpPr>
            <a:spLocks noChangeArrowheads="1"/>
          </p:cNvSpPr>
          <p:nvPr/>
        </p:nvSpPr>
        <p:spPr bwMode="auto">
          <a:xfrm>
            <a:off x="6168008" y="1844824"/>
            <a:ext cx="55347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3200" b="1" dirty="0" err="1">
                <a:latin typeface="Arial" pitchFamily="34" charset="0"/>
                <a:cs typeface="Arial" pitchFamily="34" charset="0"/>
              </a:rPr>
              <a:t>Фермопильское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сражение</a:t>
            </a:r>
          </a:p>
        </p:txBody>
      </p:sp>
      <p:sp>
        <p:nvSpPr>
          <p:cNvPr id="20617" name="Rectangle 137"/>
          <p:cNvSpPr>
            <a:spLocks noChangeArrowheads="1"/>
          </p:cNvSpPr>
          <p:nvPr/>
        </p:nvSpPr>
        <p:spPr bwMode="auto">
          <a:xfrm>
            <a:off x="5662085" y="2398267"/>
            <a:ext cx="62665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Подавление восстания в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Милете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18" name="Rectangle 138"/>
          <p:cNvSpPr>
            <a:spLocks noChangeArrowheads="1"/>
          </p:cNvSpPr>
          <p:nvPr/>
        </p:nvSpPr>
        <p:spPr bwMode="auto">
          <a:xfrm>
            <a:off x="6456040" y="3356992"/>
            <a:ext cx="54960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Постройка греческого флота</a:t>
            </a:r>
          </a:p>
        </p:txBody>
      </p:sp>
      <p:sp>
        <p:nvSpPr>
          <p:cNvPr id="20619" name="Rectangle 139"/>
          <p:cNvSpPr>
            <a:spLocks noChangeArrowheads="1"/>
          </p:cNvSpPr>
          <p:nvPr/>
        </p:nvSpPr>
        <p:spPr bwMode="auto">
          <a:xfrm>
            <a:off x="6769101" y="4373277"/>
            <a:ext cx="42809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3200" b="1" dirty="0">
                <a:latin typeface="Arial" pitchFamily="34" charset="0"/>
                <a:cs typeface="Arial" pitchFamily="34" charset="0"/>
              </a:rPr>
              <a:t>Марафонская битва</a:t>
            </a:r>
          </a:p>
        </p:txBody>
      </p:sp>
      <p:sp>
        <p:nvSpPr>
          <p:cNvPr id="20620" name="Rectangle 140"/>
          <p:cNvSpPr>
            <a:spLocks noChangeArrowheads="1"/>
          </p:cNvSpPr>
          <p:nvPr/>
        </p:nvSpPr>
        <p:spPr bwMode="auto">
          <a:xfrm>
            <a:off x="6671734" y="5032625"/>
            <a:ext cx="51289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3200" b="1" dirty="0" err="1">
                <a:latin typeface="Arial" pitchFamily="34" charset="0"/>
                <a:cs typeface="Arial" pitchFamily="34" charset="0"/>
              </a:rPr>
              <a:t>Саламинское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сражение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20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0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0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0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0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1" grpId="0" animBg="1"/>
      <p:bldP spid="20612" grpId="0" animBg="1"/>
      <p:bldP spid="20613" grpId="0" animBg="1"/>
      <p:bldP spid="20614" grpId="0" animBg="1"/>
      <p:bldP spid="20615" grpId="0" animBg="1"/>
      <p:bldP spid="20616" grpId="0"/>
      <p:bldP spid="20617" grpId="0"/>
      <p:bldP spid="20618" grpId="0"/>
      <p:bldP spid="20619" grpId="0"/>
      <p:bldP spid="206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406400" y="2438400"/>
            <a:ext cx="11379200" cy="0"/>
          </a:xfrm>
          <a:prstGeom prst="line">
            <a:avLst/>
          </a:prstGeom>
          <a:noFill/>
          <a:ln w="19050">
            <a:solidFill>
              <a:srgbClr val="00006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406400" y="3429000"/>
            <a:ext cx="11379200" cy="0"/>
          </a:xfrm>
          <a:prstGeom prst="line">
            <a:avLst/>
          </a:prstGeom>
          <a:noFill/>
          <a:ln w="19050">
            <a:solidFill>
              <a:srgbClr val="00006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35360" y="908719"/>
          <a:ext cx="11521281" cy="57964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0427"/>
                <a:gridCol w="3840427"/>
                <a:gridCol w="3840427"/>
              </a:tblGrid>
              <a:tr h="11341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ДАТА СРАЖЕНИЯ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НАЗВАНИЕ СРАЖЕНИЯ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РЕЗУЛЬТАТ СРАЖЕНИЯ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</a:tr>
              <a:tr h="1134167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490 г. до н.э.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Марафонское 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победа греков (афинян) 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955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480 г. до н.э.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Фермопильское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Поражение греков 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955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480 г. до н.э.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Саламинское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победа греков 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372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479 г. до н.э.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 г. </a:t>
                      </a:r>
                      <a:r>
                        <a:rPr lang="ru-RU" sz="3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Платеи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победа греков, разгром остатков войска персов 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ГРЕКО-ПЕРСИДСКИЕ ВОЙНЫ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940" y="337354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551385" y="3717032"/>
            <a:ext cx="3264363" cy="168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97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511825" y="4365136"/>
            <a:ext cx="3552395" cy="9454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Выполните задание № 3 на стр. 100.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544272" y="2492896"/>
            <a:ext cx="3312368" cy="9454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Найдите и прочитайте.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986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47929" y="206084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408368" y="1268760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1556792"/>
            <a:ext cx="11521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ttp://cliparty.by.ru/animated/people/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6" y="1844824"/>
            <a:ext cx="18796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 b="987"/>
          <a:stretch>
            <a:fillRect/>
          </a:stretch>
        </p:blipFill>
        <p:spPr bwMode="auto">
          <a:xfrm>
            <a:off x="9048328" y="3573016"/>
            <a:ext cx="1944216" cy="30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335360" y="692696"/>
            <a:ext cx="11593288" cy="28803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68" y="980728"/>
            <a:ext cx="113292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Выступая в Народном собрании, Фемистокл говорил: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«Наша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родина –Эллада,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разделена на десятки государств, которые часто воюют друг с другом. Чтобы победить персов, греки должны забыть взаимную вражду и объединиться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Documents and Settings\user\Рабочий стол\18_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944" y="3789040"/>
            <a:ext cx="5952661" cy="28479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5400" y="4365104"/>
            <a:ext cx="396043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Благодаря усилиям афинян, был создан союз 30 греческих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городов-полисов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ПОДГОТОВКА К НОВЫМ СРАЖЕНИЯМ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052736"/>
            <a:ext cx="5384800" cy="47525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Во всех городах </a:t>
            </a:r>
            <a:endParaRPr lang="ru-RU" sz="35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Греции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стали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появляться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персидские послы, которые заявляли: </a:t>
            </a:r>
            <a:r>
              <a:rPr lang="ru-RU" sz="3500" b="1" i="1" dirty="0" smtClean="0">
                <a:latin typeface="Arial" pitchFamily="34" charset="0"/>
                <a:cs typeface="Arial" pitchFamily="34" charset="0"/>
              </a:rPr>
              <a:t>«Наш повелитель, великий царь Дарий, владыка всех стран от восхода до заката солнца, требует от вас земли и воды...».</a:t>
            </a:r>
            <a:endParaRPr lang="ru-RU" sz="35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ГРЕКО – ПЕРСИДМКИХ ВОЙН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img5.JPG"/>
          <p:cNvPicPr>
            <a:picLocks noChangeAspect="1"/>
          </p:cNvPicPr>
          <p:nvPr/>
        </p:nvPicPr>
        <p:blipFill>
          <a:blip r:embed="rId2" cstate="print"/>
          <a:srcRect l="26549" r="22124" b="11494"/>
          <a:stretch>
            <a:fillRect/>
          </a:stretch>
        </p:blipFill>
        <p:spPr>
          <a:xfrm>
            <a:off x="6744072" y="908720"/>
            <a:ext cx="4176464" cy="5544616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6062464" cy="50734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Жители некоторых греческих городов посчитали безнадёжным делом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сопротивляться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персам и готовы были принять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условия  Дария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Но жители Афин и Спарты решили не подчиняться персам.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ГРЕКО – ПЕРСИДМКИХ ВОЙН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8" y="1124744"/>
            <a:ext cx="3528392" cy="4967659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5384800" cy="50734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Когда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персидские послы прибыли в Афины, жители в гневе убили их и сбросили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со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скалы.                                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спартанцы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бросили послов в глубокий колодец со словами: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«Там вы найдёте достаточно и земли, и воды».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ГРЕКО – ПЕРСИДМКИХ ВОЙН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" name="Picture 3" descr="falan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40013" y="1124744"/>
            <a:ext cx="5256585" cy="477353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1268760"/>
            <a:ext cx="5384800" cy="46085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Персидский царь, захватив в конце VI в. до н.э. греческие города-полисы в Малой Азии, готовился к вторжению в Грецию.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ГРЕКО – ПЕРСИДМКИХ ВОЙН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" name="Picture 5" descr="Картинка 4 из 48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1052736"/>
            <a:ext cx="5040685" cy="512105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ГРЕКО – ПЕРСИДМКИХ ВОЙН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51784" y="764704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ПРИЧИНЫ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3190759">
            <a:off x="3183677" y="733929"/>
            <a:ext cx="684809" cy="1162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11424" y="1988840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ГРЕЦИЯ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95600" y="2636912"/>
            <a:ext cx="684809" cy="1162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3352" y="4077072"/>
            <a:ext cx="5400600" cy="2520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Стремление греческих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ородов к независимости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восстановлению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орговли  в прежних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объемах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8489537">
            <a:off x="8695094" y="848131"/>
            <a:ext cx="684809" cy="116233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472264" y="1988840"/>
            <a:ext cx="3312368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ПЕРСИИ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620618">
            <a:off x="7842747" y="2568516"/>
            <a:ext cx="684809" cy="116233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528048" y="3717032"/>
            <a:ext cx="3312368" cy="936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Захватническая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политика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0992544" y="2708920"/>
            <a:ext cx="684809" cy="18002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464152" y="4797152"/>
            <a:ext cx="4464496" cy="18722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Стремление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установлению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осподства в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Эгейском море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f7210d79648ffbf918a1be967bb5bda6d0e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</TotalTime>
  <Words>1163</Words>
  <Application>Microsoft Office PowerPoint</Application>
  <PresentationFormat>Произвольный</PresentationFormat>
  <Paragraphs>173</Paragraphs>
  <Slides>36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PHOTO-PAINT</vt:lpstr>
      <vt:lpstr>  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Персы решили, что греки обезумели, немногочисленное пешее войско против конницы и лучников. Битва началась…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  После смерти Дария во главе персидского государства встал его сын Ксеркс. Он повел свои войска на Элладу </vt:lpstr>
      <vt:lpstr>Слайд 34</vt:lpstr>
      <vt:lpstr>Слайд 35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1205</cp:revision>
  <dcterms:created xsi:type="dcterms:W3CDTF">2020-04-27T09:08:17Z</dcterms:created>
  <dcterms:modified xsi:type="dcterms:W3CDTF">2020-11-20T14:38:18Z</dcterms:modified>
</cp:coreProperties>
</file>