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31" r:id="rId2"/>
    <p:sldId id="1187" r:id="rId3"/>
    <p:sldId id="1351" r:id="rId4"/>
    <p:sldId id="1359" r:id="rId5"/>
    <p:sldId id="1356" r:id="rId6"/>
    <p:sldId id="1360" r:id="rId7"/>
    <p:sldId id="1361" r:id="rId8"/>
    <p:sldId id="1362" r:id="rId9"/>
    <p:sldId id="1363" r:id="rId10"/>
    <p:sldId id="1368" r:id="rId11"/>
    <p:sldId id="1370" r:id="rId12"/>
    <p:sldId id="1341" r:id="rId13"/>
    <p:sldId id="1365" r:id="rId14"/>
    <p:sldId id="1383" r:id="rId15"/>
    <p:sldId id="1371" r:id="rId16"/>
    <p:sldId id="1377" r:id="rId17"/>
    <p:sldId id="1380" r:id="rId18"/>
    <p:sldId id="1395" r:id="rId19"/>
    <p:sldId id="1376" r:id="rId20"/>
    <p:sldId id="1373" r:id="rId21"/>
    <p:sldId id="1391" r:id="rId22"/>
    <p:sldId id="1381" r:id="rId23"/>
    <p:sldId id="1382" r:id="rId24"/>
    <p:sldId id="1384" r:id="rId25"/>
    <p:sldId id="1387" r:id="rId26"/>
    <p:sldId id="1389" r:id="rId27"/>
    <p:sldId id="1393" r:id="rId28"/>
    <p:sldId id="1357" r:id="rId29"/>
    <p:sldId id="1385" r:id="rId30"/>
    <p:sldId id="1354" r:id="rId31"/>
    <p:sldId id="627" r:id="rId32"/>
  </p:sldIdLst>
  <p:sldSz cx="12192000" cy="6858000"/>
  <p:notesSz cx="6858000" cy="914400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31" autoAdjust="0"/>
    <p:restoredTop sz="86389" autoAdjust="0"/>
  </p:normalViewPr>
  <p:slideViewPr>
    <p:cSldViewPr>
      <p:cViewPr>
        <p:scale>
          <a:sx n="78" d="100"/>
          <a:sy n="78" d="100"/>
        </p:scale>
        <p:origin x="-864" y="-8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0025C-18AE-407B-9657-FD655B422E5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E8FDB63-5B99-4CEA-A9E4-7D43BAE0142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ГРЕЦИЯ - ткани, вино, оливковое масло, украшения, посуда 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6A1685E-91EC-4A2B-8DDC-A52AAA7F743F}" type="parTrans" cxnId="{DBB5AD63-DBD7-41C5-A0CC-44BDD29C3332}">
      <dgm:prSet/>
      <dgm:spPr/>
      <dgm:t>
        <a:bodyPr/>
        <a:lstStyle/>
        <a:p>
          <a:endParaRPr lang="ru-RU"/>
        </a:p>
      </dgm:t>
    </dgm:pt>
    <dgm:pt modelId="{E80BA9DC-FEDB-49A5-8B47-E582C2647FA6}" type="sibTrans" cxnId="{DBB5AD63-DBD7-41C5-A0CC-44BDD29C3332}">
      <dgm:prSet/>
      <dgm:spPr/>
      <dgm:t>
        <a:bodyPr/>
        <a:lstStyle/>
        <a:p>
          <a:endParaRPr lang="ru-RU"/>
        </a:p>
      </dgm:t>
    </dgm:pt>
    <dgm:pt modelId="{56194C65-68C3-4569-980D-95AB5534379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КОЛОНИИ – рабы, мед, воск, рыба, продукты, соль, лес, ремесленные изделия 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5C1E666-1947-4EC4-B17F-AE2F0E5015DE}" type="parTrans" cxnId="{9038A774-D885-477F-8AB2-0822176C75C1}">
      <dgm:prSet/>
      <dgm:spPr/>
      <dgm:t>
        <a:bodyPr/>
        <a:lstStyle/>
        <a:p>
          <a:endParaRPr lang="ru-RU"/>
        </a:p>
      </dgm:t>
    </dgm:pt>
    <dgm:pt modelId="{70DB7DD4-A45A-49E7-B47D-895C6ABF97E3}" type="sibTrans" cxnId="{9038A774-D885-477F-8AB2-0822176C75C1}">
      <dgm:prSet/>
      <dgm:spPr/>
      <dgm:t>
        <a:bodyPr/>
        <a:lstStyle/>
        <a:p>
          <a:endParaRPr lang="ru-RU"/>
        </a:p>
      </dgm:t>
    </dgm:pt>
    <dgm:pt modelId="{5AC8C13A-3E52-4B5F-B0E5-DA315492A37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МЕСТНЫЕ ПЛЕМЕНА – рабы, мед, воск, продукты сельского хозяйства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1199028-025D-45D9-8690-7BA68E359D69}" type="parTrans" cxnId="{8AF8A2A7-9FDC-4F9C-8B99-A2FE3502AF50}">
      <dgm:prSet/>
      <dgm:spPr/>
      <dgm:t>
        <a:bodyPr/>
        <a:lstStyle/>
        <a:p>
          <a:endParaRPr lang="ru-RU"/>
        </a:p>
      </dgm:t>
    </dgm:pt>
    <dgm:pt modelId="{D6B7C5E8-C079-4258-9D08-8B1E1B6CEF4D}" type="sibTrans" cxnId="{8AF8A2A7-9FDC-4F9C-8B99-A2FE3502AF50}">
      <dgm:prSet/>
      <dgm:spPr/>
      <dgm:t>
        <a:bodyPr/>
        <a:lstStyle/>
        <a:p>
          <a:endParaRPr lang="ru-RU"/>
        </a:p>
      </dgm:t>
    </dgm:pt>
    <dgm:pt modelId="{E9397EF9-5691-401A-BB3C-A7A4C8F2ED43}" type="pres">
      <dgm:prSet presAssocID="{E2A0025C-18AE-407B-9657-FD655B422E59}" presName="Name0" presStyleCnt="0">
        <dgm:presLayoutVars>
          <dgm:dir/>
          <dgm:resizeHandles val="exact"/>
        </dgm:presLayoutVars>
      </dgm:prSet>
      <dgm:spPr/>
    </dgm:pt>
    <dgm:pt modelId="{DF87052B-4EFD-49F1-8D6B-38A5C606768E}" type="pres">
      <dgm:prSet presAssocID="{E2A0025C-18AE-407B-9657-FD655B422E59}" presName="bkgdShp" presStyleLbl="alignAccFollowNode1" presStyleIdx="0" presStyleCnt="1"/>
      <dgm:spPr/>
    </dgm:pt>
    <dgm:pt modelId="{AC3B09F2-DE30-4F64-BE26-3F985D3C0076}" type="pres">
      <dgm:prSet presAssocID="{E2A0025C-18AE-407B-9657-FD655B422E59}" presName="linComp" presStyleCnt="0"/>
      <dgm:spPr/>
    </dgm:pt>
    <dgm:pt modelId="{D499C7C6-B5A1-4207-BCCA-010D1D45D73A}" type="pres">
      <dgm:prSet presAssocID="{5E8FDB63-5B99-4CEA-A9E4-7D43BAE0142A}" presName="compNode" presStyleCnt="0"/>
      <dgm:spPr/>
    </dgm:pt>
    <dgm:pt modelId="{777C225A-261A-4BEE-BED9-72BCD30A7182}" type="pres">
      <dgm:prSet presAssocID="{5E8FDB63-5B99-4CEA-A9E4-7D43BAE014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AE75E-866E-44A8-AB07-369C6B28C156}" type="pres">
      <dgm:prSet presAssocID="{5E8FDB63-5B99-4CEA-A9E4-7D43BAE0142A}" presName="invisiNode" presStyleLbl="node1" presStyleIdx="0" presStyleCnt="3"/>
      <dgm:spPr/>
    </dgm:pt>
    <dgm:pt modelId="{C7A7E074-A864-4E8A-AD54-6FF837D7A06C}" type="pres">
      <dgm:prSet presAssocID="{5E8FDB63-5B99-4CEA-A9E4-7D43BAE0142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AE7C161-860C-49C7-9214-DFBA1261479F}" type="pres">
      <dgm:prSet presAssocID="{E80BA9DC-FEDB-49A5-8B47-E582C2647F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C0F15F9-1CA6-4A98-B050-0B2A9233A966}" type="pres">
      <dgm:prSet presAssocID="{56194C65-68C3-4569-980D-95AB5534379B}" presName="compNode" presStyleCnt="0"/>
      <dgm:spPr/>
    </dgm:pt>
    <dgm:pt modelId="{75A4B9DB-795C-41F1-8C84-BCB631B1BEA8}" type="pres">
      <dgm:prSet presAssocID="{56194C65-68C3-4569-980D-95AB553437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25D48-47E7-4394-AF02-177B9F96C61B}" type="pres">
      <dgm:prSet presAssocID="{56194C65-68C3-4569-980D-95AB5534379B}" presName="invisiNode" presStyleLbl="node1" presStyleIdx="1" presStyleCnt="3"/>
      <dgm:spPr/>
    </dgm:pt>
    <dgm:pt modelId="{E7E920D8-613E-4832-B527-F237F6A49B58}" type="pres">
      <dgm:prSet presAssocID="{56194C65-68C3-4569-980D-95AB5534379B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43BAD7F-9024-46A3-8444-912A18FF13B0}" type="pres">
      <dgm:prSet presAssocID="{70DB7DD4-A45A-49E7-B47D-895C6ABF97E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BA746E-CB97-42EA-A08F-D5F6437D9119}" type="pres">
      <dgm:prSet presAssocID="{5AC8C13A-3E52-4B5F-B0E5-DA315492A37F}" presName="compNode" presStyleCnt="0"/>
      <dgm:spPr/>
    </dgm:pt>
    <dgm:pt modelId="{045F91AA-F1B1-45F3-8CE9-6389ADD7B888}" type="pres">
      <dgm:prSet presAssocID="{5AC8C13A-3E52-4B5F-B0E5-DA315492A37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C39A7-41CE-4D9E-A16D-3C2C0E8A77A8}" type="pres">
      <dgm:prSet presAssocID="{5AC8C13A-3E52-4B5F-B0E5-DA315492A37F}" presName="invisiNode" presStyleLbl="node1" presStyleIdx="2" presStyleCnt="3"/>
      <dgm:spPr/>
    </dgm:pt>
    <dgm:pt modelId="{59923709-20DB-47DB-B7E6-C71DBAB7E60B}" type="pres">
      <dgm:prSet presAssocID="{5AC8C13A-3E52-4B5F-B0E5-DA315492A37F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B46C692-3E2B-483D-9A60-F1A138566233}" type="presOf" srcId="{56194C65-68C3-4569-980D-95AB5534379B}" destId="{75A4B9DB-795C-41F1-8C84-BCB631B1BEA8}" srcOrd="0" destOrd="0" presId="urn:microsoft.com/office/officeart/2005/8/layout/pList2"/>
    <dgm:cxn modelId="{8AF8A2A7-9FDC-4F9C-8B99-A2FE3502AF50}" srcId="{E2A0025C-18AE-407B-9657-FD655B422E59}" destId="{5AC8C13A-3E52-4B5F-B0E5-DA315492A37F}" srcOrd="2" destOrd="0" parTransId="{61199028-025D-45D9-8690-7BA68E359D69}" sibTransId="{D6B7C5E8-C079-4258-9D08-8B1E1B6CEF4D}"/>
    <dgm:cxn modelId="{D410FC67-BF5F-4E57-BF96-BE54E496496D}" type="presOf" srcId="{E80BA9DC-FEDB-49A5-8B47-E582C2647FA6}" destId="{9AE7C161-860C-49C7-9214-DFBA1261479F}" srcOrd="0" destOrd="0" presId="urn:microsoft.com/office/officeart/2005/8/layout/pList2"/>
    <dgm:cxn modelId="{EF545269-380A-4C8A-8B25-E2C96B13C269}" type="presOf" srcId="{5AC8C13A-3E52-4B5F-B0E5-DA315492A37F}" destId="{045F91AA-F1B1-45F3-8CE9-6389ADD7B888}" srcOrd="0" destOrd="0" presId="urn:microsoft.com/office/officeart/2005/8/layout/pList2"/>
    <dgm:cxn modelId="{DBB5AD63-DBD7-41C5-A0CC-44BDD29C3332}" srcId="{E2A0025C-18AE-407B-9657-FD655B422E59}" destId="{5E8FDB63-5B99-4CEA-A9E4-7D43BAE0142A}" srcOrd="0" destOrd="0" parTransId="{26A1685E-91EC-4A2B-8DDC-A52AAA7F743F}" sibTransId="{E80BA9DC-FEDB-49A5-8B47-E582C2647FA6}"/>
    <dgm:cxn modelId="{850B496F-406A-42A5-87F8-136D5CF02D7F}" type="presOf" srcId="{70DB7DD4-A45A-49E7-B47D-895C6ABF97E3}" destId="{543BAD7F-9024-46A3-8444-912A18FF13B0}" srcOrd="0" destOrd="0" presId="urn:microsoft.com/office/officeart/2005/8/layout/pList2"/>
    <dgm:cxn modelId="{9038A774-D885-477F-8AB2-0822176C75C1}" srcId="{E2A0025C-18AE-407B-9657-FD655B422E59}" destId="{56194C65-68C3-4569-980D-95AB5534379B}" srcOrd="1" destOrd="0" parTransId="{65C1E666-1947-4EC4-B17F-AE2F0E5015DE}" sibTransId="{70DB7DD4-A45A-49E7-B47D-895C6ABF97E3}"/>
    <dgm:cxn modelId="{343A1F01-EAE6-4CC3-B624-151C16B976C8}" type="presOf" srcId="{5E8FDB63-5B99-4CEA-A9E4-7D43BAE0142A}" destId="{777C225A-261A-4BEE-BED9-72BCD30A7182}" srcOrd="0" destOrd="0" presId="urn:microsoft.com/office/officeart/2005/8/layout/pList2"/>
    <dgm:cxn modelId="{D7FE1354-D755-4DDF-90DF-0EC3D458A4C8}" type="presOf" srcId="{E2A0025C-18AE-407B-9657-FD655B422E59}" destId="{E9397EF9-5691-401A-BB3C-A7A4C8F2ED43}" srcOrd="0" destOrd="0" presId="urn:microsoft.com/office/officeart/2005/8/layout/pList2"/>
    <dgm:cxn modelId="{246FDD01-363D-4A0A-91F2-3AC38296DF58}" type="presParOf" srcId="{E9397EF9-5691-401A-BB3C-A7A4C8F2ED43}" destId="{DF87052B-4EFD-49F1-8D6B-38A5C606768E}" srcOrd="0" destOrd="0" presId="urn:microsoft.com/office/officeart/2005/8/layout/pList2"/>
    <dgm:cxn modelId="{F6BAF638-6ED2-4A3F-A229-4A15C6314825}" type="presParOf" srcId="{E9397EF9-5691-401A-BB3C-A7A4C8F2ED43}" destId="{AC3B09F2-DE30-4F64-BE26-3F985D3C0076}" srcOrd="1" destOrd="0" presId="urn:microsoft.com/office/officeart/2005/8/layout/pList2"/>
    <dgm:cxn modelId="{01014864-4584-4FE4-8726-306839972F83}" type="presParOf" srcId="{AC3B09F2-DE30-4F64-BE26-3F985D3C0076}" destId="{D499C7C6-B5A1-4207-BCCA-010D1D45D73A}" srcOrd="0" destOrd="0" presId="urn:microsoft.com/office/officeart/2005/8/layout/pList2"/>
    <dgm:cxn modelId="{F393A9EE-8AF0-4BB4-8DB2-2C1A389AD61B}" type="presParOf" srcId="{D499C7C6-B5A1-4207-BCCA-010D1D45D73A}" destId="{777C225A-261A-4BEE-BED9-72BCD30A7182}" srcOrd="0" destOrd="0" presId="urn:microsoft.com/office/officeart/2005/8/layout/pList2"/>
    <dgm:cxn modelId="{4C9C1319-B66C-431E-9D88-76A021C04501}" type="presParOf" srcId="{D499C7C6-B5A1-4207-BCCA-010D1D45D73A}" destId="{04DAE75E-866E-44A8-AB07-369C6B28C156}" srcOrd="1" destOrd="0" presId="urn:microsoft.com/office/officeart/2005/8/layout/pList2"/>
    <dgm:cxn modelId="{8F22855F-6770-449F-9AF0-7933691B616F}" type="presParOf" srcId="{D499C7C6-B5A1-4207-BCCA-010D1D45D73A}" destId="{C7A7E074-A864-4E8A-AD54-6FF837D7A06C}" srcOrd="2" destOrd="0" presId="urn:microsoft.com/office/officeart/2005/8/layout/pList2"/>
    <dgm:cxn modelId="{DFD1CE34-F5BC-4F32-9613-C4BDB339E3CB}" type="presParOf" srcId="{AC3B09F2-DE30-4F64-BE26-3F985D3C0076}" destId="{9AE7C161-860C-49C7-9214-DFBA1261479F}" srcOrd="1" destOrd="0" presId="urn:microsoft.com/office/officeart/2005/8/layout/pList2"/>
    <dgm:cxn modelId="{9013CA19-C9C2-4841-A15E-1F8C5BA3848A}" type="presParOf" srcId="{AC3B09F2-DE30-4F64-BE26-3F985D3C0076}" destId="{6C0F15F9-1CA6-4A98-B050-0B2A9233A966}" srcOrd="2" destOrd="0" presId="urn:microsoft.com/office/officeart/2005/8/layout/pList2"/>
    <dgm:cxn modelId="{412A6733-1D2C-44AF-94C0-60F71473B564}" type="presParOf" srcId="{6C0F15F9-1CA6-4A98-B050-0B2A9233A966}" destId="{75A4B9DB-795C-41F1-8C84-BCB631B1BEA8}" srcOrd="0" destOrd="0" presId="urn:microsoft.com/office/officeart/2005/8/layout/pList2"/>
    <dgm:cxn modelId="{BF9880E0-F77C-4A74-8BDC-F05DF47828A3}" type="presParOf" srcId="{6C0F15F9-1CA6-4A98-B050-0B2A9233A966}" destId="{F4225D48-47E7-4394-AF02-177B9F96C61B}" srcOrd="1" destOrd="0" presId="urn:microsoft.com/office/officeart/2005/8/layout/pList2"/>
    <dgm:cxn modelId="{5C10215B-7CB4-40FA-93F3-659738252936}" type="presParOf" srcId="{6C0F15F9-1CA6-4A98-B050-0B2A9233A966}" destId="{E7E920D8-613E-4832-B527-F237F6A49B58}" srcOrd="2" destOrd="0" presId="urn:microsoft.com/office/officeart/2005/8/layout/pList2"/>
    <dgm:cxn modelId="{330F9EA8-1B50-4EDC-A0A0-8B9092FCA4C1}" type="presParOf" srcId="{AC3B09F2-DE30-4F64-BE26-3F985D3C0076}" destId="{543BAD7F-9024-46A3-8444-912A18FF13B0}" srcOrd="3" destOrd="0" presId="urn:microsoft.com/office/officeart/2005/8/layout/pList2"/>
    <dgm:cxn modelId="{95ACB266-B3D1-47DE-9A67-55974877D6F4}" type="presParOf" srcId="{AC3B09F2-DE30-4F64-BE26-3F985D3C0076}" destId="{F3BA746E-CB97-42EA-A08F-D5F6437D9119}" srcOrd="4" destOrd="0" presId="urn:microsoft.com/office/officeart/2005/8/layout/pList2"/>
    <dgm:cxn modelId="{CF8BE627-70E0-4CD6-9CF6-E13B2F5845A4}" type="presParOf" srcId="{F3BA746E-CB97-42EA-A08F-D5F6437D9119}" destId="{045F91AA-F1B1-45F3-8CE9-6389ADD7B888}" srcOrd="0" destOrd="0" presId="urn:microsoft.com/office/officeart/2005/8/layout/pList2"/>
    <dgm:cxn modelId="{7ECF497F-76E1-4108-9675-2E42290A8F33}" type="presParOf" srcId="{F3BA746E-CB97-42EA-A08F-D5F6437D9119}" destId="{4E1C39A7-41CE-4D9E-A16D-3C2C0E8A77A8}" srcOrd="1" destOrd="0" presId="urn:microsoft.com/office/officeart/2005/8/layout/pList2"/>
    <dgm:cxn modelId="{B4C53D6E-FD64-4036-B0BF-8128334E223D}" type="presParOf" srcId="{F3BA746E-CB97-42EA-A08F-D5F6437D9119}" destId="{59923709-20DB-47DB-B7E6-C71DBAB7E60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5A4AE3-F63A-44F9-BCF0-597C1FA0A00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F40BC-3A58-40F4-BD58-3BA2C6B4707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Для варваров греческая колонизация была сплошным плюсом: они приобщились к высокоразвитой культуре Древней Греции – </a:t>
          </a:r>
          <a:r>
            <a:rPr lang="ru-RU" sz="2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это первое</a:t>
          </a:r>
          <a:r>
            <a:rPr lang="ru-RU" sz="2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2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D83EF58-FFC2-4646-B04C-F4AC8A9E2E29}" type="parTrans" cxnId="{F1C76CA2-72B3-4B0B-B4E8-60E99CFE84DA}">
      <dgm:prSet/>
      <dgm:spPr/>
      <dgm:t>
        <a:bodyPr/>
        <a:lstStyle/>
        <a:p>
          <a:endParaRPr lang="ru-RU"/>
        </a:p>
      </dgm:t>
    </dgm:pt>
    <dgm:pt modelId="{7A8E31ED-2253-4DE6-B40B-9FE08C139C80}" type="sibTrans" cxnId="{F1C76CA2-72B3-4B0B-B4E8-60E99CFE84DA}">
      <dgm:prSet/>
      <dgm:spPr/>
      <dgm:t>
        <a:bodyPr/>
        <a:lstStyle/>
        <a:p>
          <a:endParaRPr lang="ru-RU"/>
        </a:p>
      </dgm:t>
    </dgm:pt>
    <dgm:pt modelId="{D12F4056-08E7-4935-84E7-3FF056297C8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Второе </a:t>
          </a:r>
          <a:r>
            <a:rPr lang="ru-RU" sz="2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– колонизация привела в движение социальную дифференциацию: купить дорогие товары могли только состоятельные люди общины – вожди, старейшины, дружинники. А это вело к ускорению процесса складывания государственности.</a:t>
          </a:r>
          <a:endParaRPr lang="ru-RU" sz="2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42CB22A-DF22-416C-9014-BF9152132EEB}" type="parTrans" cxnId="{AC1E74F1-5995-4778-88BA-275DC9CEF621}">
      <dgm:prSet/>
      <dgm:spPr/>
      <dgm:t>
        <a:bodyPr/>
        <a:lstStyle/>
        <a:p>
          <a:endParaRPr lang="ru-RU"/>
        </a:p>
      </dgm:t>
    </dgm:pt>
    <dgm:pt modelId="{15CFE479-A44C-4195-9B65-1735B7129C56}" type="sibTrans" cxnId="{AC1E74F1-5995-4778-88BA-275DC9CEF621}">
      <dgm:prSet/>
      <dgm:spPr/>
      <dgm:t>
        <a:bodyPr/>
        <a:lstStyle/>
        <a:p>
          <a:endParaRPr lang="ru-RU"/>
        </a:p>
      </dgm:t>
    </dgm:pt>
    <dgm:pt modelId="{052DDF21-3552-4256-B70D-08AC9AD29B0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Третье </a:t>
          </a:r>
          <a:r>
            <a:rPr lang="ru-RU" sz="2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– у варваров развивалось ремесло, потому что они перенимали греческие более развитые ремесленные способы и методы.</a:t>
          </a:r>
          <a:endParaRPr lang="ru-RU" sz="2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9038695-6C0A-4951-831A-EB103A25B91F}" type="parTrans" cxnId="{5F4C6048-99D9-4007-ADEC-A974010C0028}">
      <dgm:prSet/>
      <dgm:spPr/>
      <dgm:t>
        <a:bodyPr/>
        <a:lstStyle/>
        <a:p>
          <a:endParaRPr lang="ru-RU"/>
        </a:p>
      </dgm:t>
    </dgm:pt>
    <dgm:pt modelId="{D108E79A-ED05-40EE-8F6A-81F01422831D}" type="sibTrans" cxnId="{5F4C6048-99D9-4007-ADEC-A974010C0028}">
      <dgm:prSet/>
      <dgm:spPr/>
      <dgm:t>
        <a:bodyPr/>
        <a:lstStyle/>
        <a:p>
          <a:endParaRPr lang="ru-RU"/>
        </a:p>
      </dgm:t>
    </dgm:pt>
    <dgm:pt modelId="{7B78DEE2-BFA1-47EA-B0A5-B86981372E34}" type="pres">
      <dgm:prSet presAssocID="{5C5A4AE3-F63A-44F9-BCF0-597C1FA0A00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607420-6A42-4C6F-9085-CCBC4806B787}" type="pres">
      <dgm:prSet presAssocID="{5C5A4AE3-F63A-44F9-BCF0-597C1FA0A007}" presName="dummyMaxCanvas" presStyleCnt="0">
        <dgm:presLayoutVars/>
      </dgm:prSet>
      <dgm:spPr/>
    </dgm:pt>
    <dgm:pt modelId="{CD41727B-68B4-4F9A-8E97-FCBC67597BE5}" type="pres">
      <dgm:prSet presAssocID="{5C5A4AE3-F63A-44F9-BCF0-597C1FA0A007}" presName="ThreeNodes_1" presStyleLbl="node1" presStyleIdx="0" presStyleCnt="3" custScaleY="86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B0FA2-91EC-4BA5-A936-A6122CA41492}" type="pres">
      <dgm:prSet presAssocID="{5C5A4AE3-F63A-44F9-BCF0-597C1FA0A007}" presName="ThreeNodes_2" presStyleLbl="node1" presStyleIdx="1" presStyleCnt="3" custScaleX="101670" custScaleY="127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AC2C6-7E7C-41D5-AA6F-35909F16072B}" type="pres">
      <dgm:prSet presAssocID="{5C5A4AE3-F63A-44F9-BCF0-597C1FA0A007}" presName="ThreeNodes_3" presStyleLbl="node1" presStyleIdx="2" presStyleCnt="3" custLinFactNeighborX="-218" custLinFactNeighborY="10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A73D1-2E6B-4A25-985B-E0416E60C6BE}" type="pres">
      <dgm:prSet presAssocID="{5C5A4AE3-F63A-44F9-BCF0-597C1FA0A00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A008D-88A7-406C-8BDA-CB6EEDDEDCBA}" type="pres">
      <dgm:prSet presAssocID="{5C5A4AE3-F63A-44F9-BCF0-597C1FA0A00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EC808-88BB-4676-ADC9-15627FF33E47}" type="pres">
      <dgm:prSet presAssocID="{5C5A4AE3-F63A-44F9-BCF0-597C1FA0A00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92C25-C6C8-4A66-A24C-600FD39239F5}" type="pres">
      <dgm:prSet presAssocID="{5C5A4AE3-F63A-44F9-BCF0-597C1FA0A00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88228-5762-4C6F-9749-1D418C31D45B}" type="pres">
      <dgm:prSet presAssocID="{5C5A4AE3-F63A-44F9-BCF0-597C1FA0A00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9E8418-49EA-4EF2-9F00-104563FA71D4}" type="presOf" srcId="{15CFE479-A44C-4195-9B65-1735B7129C56}" destId="{77EA008D-88A7-406C-8BDA-CB6EEDDEDCBA}" srcOrd="0" destOrd="0" presId="urn:microsoft.com/office/officeart/2005/8/layout/vProcess5"/>
    <dgm:cxn modelId="{8BB8B466-5E3F-472C-B1AC-1D1CE684C7BD}" type="presOf" srcId="{5AAF40BC-3A58-40F4-BD58-3BA2C6B47075}" destId="{4B0EC808-88BB-4676-ADC9-15627FF33E47}" srcOrd="1" destOrd="0" presId="urn:microsoft.com/office/officeart/2005/8/layout/vProcess5"/>
    <dgm:cxn modelId="{C854E525-9822-4E5D-91D8-93E4C3FB83D2}" type="presOf" srcId="{D12F4056-08E7-4935-84E7-3FF056297C83}" destId="{3DE92C25-C6C8-4A66-A24C-600FD39239F5}" srcOrd="1" destOrd="0" presId="urn:microsoft.com/office/officeart/2005/8/layout/vProcess5"/>
    <dgm:cxn modelId="{AC1E74F1-5995-4778-88BA-275DC9CEF621}" srcId="{5C5A4AE3-F63A-44F9-BCF0-597C1FA0A007}" destId="{D12F4056-08E7-4935-84E7-3FF056297C83}" srcOrd="1" destOrd="0" parTransId="{B42CB22A-DF22-416C-9014-BF9152132EEB}" sibTransId="{15CFE479-A44C-4195-9B65-1735B7129C56}"/>
    <dgm:cxn modelId="{1A19A0BD-4AE9-4B5E-84D0-E1F886A59644}" type="presOf" srcId="{5AAF40BC-3A58-40F4-BD58-3BA2C6B47075}" destId="{CD41727B-68B4-4F9A-8E97-FCBC67597BE5}" srcOrd="0" destOrd="0" presId="urn:microsoft.com/office/officeart/2005/8/layout/vProcess5"/>
    <dgm:cxn modelId="{7C99BBB0-2E07-461B-A4DE-650CE41AC34A}" type="presOf" srcId="{D12F4056-08E7-4935-84E7-3FF056297C83}" destId="{98EB0FA2-91EC-4BA5-A936-A6122CA41492}" srcOrd="0" destOrd="0" presId="urn:microsoft.com/office/officeart/2005/8/layout/vProcess5"/>
    <dgm:cxn modelId="{CFCFA320-2E16-4F59-B2F7-5FA89BB944C5}" type="presOf" srcId="{052DDF21-3552-4256-B70D-08AC9AD29B0B}" destId="{D8688228-5762-4C6F-9749-1D418C31D45B}" srcOrd="1" destOrd="0" presId="urn:microsoft.com/office/officeart/2005/8/layout/vProcess5"/>
    <dgm:cxn modelId="{7CA246F3-6425-4845-959B-5DB66F27784B}" type="presOf" srcId="{052DDF21-3552-4256-B70D-08AC9AD29B0B}" destId="{658AC2C6-7E7C-41D5-AA6F-35909F16072B}" srcOrd="0" destOrd="0" presId="urn:microsoft.com/office/officeart/2005/8/layout/vProcess5"/>
    <dgm:cxn modelId="{C9B7FD77-798C-4B46-96EA-6BA644E676C5}" type="presOf" srcId="{7A8E31ED-2253-4DE6-B40B-9FE08C139C80}" destId="{0A2A73D1-2E6B-4A25-985B-E0416E60C6BE}" srcOrd="0" destOrd="0" presId="urn:microsoft.com/office/officeart/2005/8/layout/vProcess5"/>
    <dgm:cxn modelId="{F1C76CA2-72B3-4B0B-B4E8-60E99CFE84DA}" srcId="{5C5A4AE3-F63A-44F9-BCF0-597C1FA0A007}" destId="{5AAF40BC-3A58-40F4-BD58-3BA2C6B47075}" srcOrd="0" destOrd="0" parTransId="{BD83EF58-FFC2-4646-B04C-F4AC8A9E2E29}" sibTransId="{7A8E31ED-2253-4DE6-B40B-9FE08C139C80}"/>
    <dgm:cxn modelId="{5F4C6048-99D9-4007-ADEC-A974010C0028}" srcId="{5C5A4AE3-F63A-44F9-BCF0-597C1FA0A007}" destId="{052DDF21-3552-4256-B70D-08AC9AD29B0B}" srcOrd="2" destOrd="0" parTransId="{49038695-6C0A-4951-831A-EB103A25B91F}" sibTransId="{D108E79A-ED05-40EE-8F6A-81F01422831D}"/>
    <dgm:cxn modelId="{A93F4474-9CB7-4F43-9CFA-A82D67AE000A}" type="presOf" srcId="{5C5A4AE3-F63A-44F9-BCF0-597C1FA0A007}" destId="{7B78DEE2-BFA1-47EA-B0A5-B86981372E34}" srcOrd="0" destOrd="0" presId="urn:microsoft.com/office/officeart/2005/8/layout/vProcess5"/>
    <dgm:cxn modelId="{1A84D56B-9A76-4DB7-95B4-61F9F4667BBD}" type="presParOf" srcId="{7B78DEE2-BFA1-47EA-B0A5-B86981372E34}" destId="{73607420-6A42-4C6F-9085-CCBC4806B787}" srcOrd="0" destOrd="0" presId="urn:microsoft.com/office/officeart/2005/8/layout/vProcess5"/>
    <dgm:cxn modelId="{12CDD4C1-348B-4FE8-A782-36204AC071D1}" type="presParOf" srcId="{7B78DEE2-BFA1-47EA-B0A5-B86981372E34}" destId="{CD41727B-68B4-4F9A-8E97-FCBC67597BE5}" srcOrd="1" destOrd="0" presId="urn:microsoft.com/office/officeart/2005/8/layout/vProcess5"/>
    <dgm:cxn modelId="{824D907D-CCC6-44EA-9B3D-D2AA29535824}" type="presParOf" srcId="{7B78DEE2-BFA1-47EA-B0A5-B86981372E34}" destId="{98EB0FA2-91EC-4BA5-A936-A6122CA41492}" srcOrd="2" destOrd="0" presId="urn:microsoft.com/office/officeart/2005/8/layout/vProcess5"/>
    <dgm:cxn modelId="{24D92051-3572-4AAE-88D8-93365CFAEB27}" type="presParOf" srcId="{7B78DEE2-BFA1-47EA-B0A5-B86981372E34}" destId="{658AC2C6-7E7C-41D5-AA6F-35909F16072B}" srcOrd="3" destOrd="0" presId="urn:microsoft.com/office/officeart/2005/8/layout/vProcess5"/>
    <dgm:cxn modelId="{2ADB1147-95D8-42EA-8C5B-60679AB6B730}" type="presParOf" srcId="{7B78DEE2-BFA1-47EA-B0A5-B86981372E34}" destId="{0A2A73D1-2E6B-4A25-985B-E0416E60C6BE}" srcOrd="4" destOrd="0" presId="urn:microsoft.com/office/officeart/2005/8/layout/vProcess5"/>
    <dgm:cxn modelId="{2A1BFAAD-274C-4C18-91C5-AAB978A34C48}" type="presParOf" srcId="{7B78DEE2-BFA1-47EA-B0A5-B86981372E34}" destId="{77EA008D-88A7-406C-8BDA-CB6EEDDEDCBA}" srcOrd="5" destOrd="0" presId="urn:microsoft.com/office/officeart/2005/8/layout/vProcess5"/>
    <dgm:cxn modelId="{4A57EF53-BEE6-4853-99E4-8C0832392C6C}" type="presParOf" srcId="{7B78DEE2-BFA1-47EA-B0A5-B86981372E34}" destId="{4B0EC808-88BB-4676-ADC9-15627FF33E47}" srcOrd="6" destOrd="0" presId="urn:microsoft.com/office/officeart/2005/8/layout/vProcess5"/>
    <dgm:cxn modelId="{8F591ECC-B346-479A-899D-7E8FF86BC43C}" type="presParOf" srcId="{7B78DEE2-BFA1-47EA-B0A5-B86981372E34}" destId="{3DE92C25-C6C8-4A66-A24C-600FD39239F5}" srcOrd="7" destOrd="0" presId="urn:microsoft.com/office/officeart/2005/8/layout/vProcess5"/>
    <dgm:cxn modelId="{284CA510-200C-4087-BDD9-BF171C5CFC75}" type="presParOf" srcId="{7B78DEE2-BFA1-47EA-B0A5-B86981372E34}" destId="{D8688228-5762-4C6F-9749-1D418C31D45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87052B-4EFD-49F1-8D6B-38A5C606768E}">
      <dsp:nvSpPr>
        <dsp:cNvPr id="0" name=""/>
        <dsp:cNvSpPr/>
      </dsp:nvSpPr>
      <dsp:spPr>
        <a:xfrm>
          <a:off x="0" y="0"/>
          <a:ext cx="11048776" cy="24384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7E074-A864-4E8A-AD54-6FF837D7A06C}">
      <dsp:nvSpPr>
        <dsp:cNvPr id="0" name=""/>
        <dsp:cNvSpPr/>
      </dsp:nvSpPr>
      <dsp:spPr>
        <a:xfrm>
          <a:off x="331463" y="325120"/>
          <a:ext cx="3245577" cy="17881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C225A-261A-4BEE-BED9-72BCD30A7182}">
      <dsp:nvSpPr>
        <dsp:cNvPr id="0" name=""/>
        <dsp:cNvSpPr/>
      </dsp:nvSpPr>
      <dsp:spPr>
        <a:xfrm rot="10800000">
          <a:off x="331463" y="2438400"/>
          <a:ext cx="3245577" cy="2980266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ГРЕЦИЯ - ткани, вино, оливковое масло, украшения, посуда </a:t>
          </a:r>
          <a:endParaRPr lang="ru-RU" sz="3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31463" y="2438400"/>
        <a:ext cx="3245577" cy="2980266"/>
      </dsp:txXfrm>
    </dsp:sp>
    <dsp:sp modelId="{E7E920D8-613E-4832-B527-F237F6A49B58}">
      <dsp:nvSpPr>
        <dsp:cNvPr id="0" name=""/>
        <dsp:cNvSpPr/>
      </dsp:nvSpPr>
      <dsp:spPr>
        <a:xfrm>
          <a:off x="3901599" y="325120"/>
          <a:ext cx="3245577" cy="17881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4B9DB-795C-41F1-8C84-BCB631B1BEA8}">
      <dsp:nvSpPr>
        <dsp:cNvPr id="0" name=""/>
        <dsp:cNvSpPr/>
      </dsp:nvSpPr>
      <dsp:spPr>
        <a:xfrm rot="10800000">
          <a:off x="3901599" y="2438400"/>
          <a:ext cx="3245577" cy="2980266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КОЛОНИИ – рабы, мед, воск, рыба, продукты, соль, лес, ремесленные изделия </a:t>
          </a:r>
          <a:endParaRPr lang="ru-RU" sz="3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901599" y="2438400"/>
        <a:ext cx="3245577" cy="2980266"/>
      </dsp:txXfrm>
    </dsp:sp>
    <dsp:sp modelId="{59923709-20DB-47DB-B7E6-C71DBAB7E60B}">
      <dsp:nvSpPr>
        <dsp:cNvPr id="0" name=""/>
        <dsp:cNvSpPr/>
      </dsp:nvSpPr>
      <dsp:spPr>
        <a:xfrm>
          <a:off x="7471734" y="325120"/>
          <a:ext cx="3245577" cy="17881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F91AA-F1B1-45F3-8CE9-6389ADD7B888}">
      <dsp:nvSpPr>
        <dsp:cNvPr id="0" name=""/>
        <dsp:cNvSpPr/>
      </dsp:nvSpPr>
      <dsp:spPr>
        <a:xfrm rot="10800000">
          <a:off x="7471734" y="2438400"/>
          <a:ext cx="3245577" cy="2980266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МЕСТНЫЕ ПЛЕМЕНА – рабы, мед, воск, продукты сельского хозяйства</a:t>
          </a:r>
          <a:endParaRPr lang="ru-RU" sz="3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7471734" y="2438400"/>
        <a:ext cx="3245577" cy="29802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41727B-68B4-4F9A-8E97-FCBC67597BE5}">
      <dsp:nvSpPr>
        <dsp:cNvPr id="0" name=""/>
        <dsp:cNvSpPr/>
      </dsp:nvSpPr>
      <dsp:spPr>
        <a:xfrm>
          <a:off x="0" y="117578"/>
          <a:ext cx="9915501" cy="14498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Для варваров греческая колонизация была сплошным плюсом: они приобщились к высокоразвитой культуре Древней Греции – </a:t>
          </a:r>
          <a:r>
            <a:rPr lang="ru-RU" sz="26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это первое</a:t>
          </a:r>
          <a:r>
            <a:rPr lang="ru-RU" sz="2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2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117578"/>
        <a:ext cx="8195972" cy="1449830"/>
      </dsp:txXfrm>
    </dsp:sp>
    <dsp:sp modelId="{98EB0FA2-91EC-4BA5-A936-A6122CA41492}">
      <dsp:nvSpPr>
        <dsp:cNvPr id="0" name=""/>
        <dsp:cNvSpPr/>
      </dsp:nvSpPr>
      <dsp:spPr>
        <a:xfrm>
          <a:off x="792102" y="1735413"/>
          <a:ext cx="10081090" cy="21457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Второе </a:t>
          </a:r>
          <a:r>
            <a:rPr lang="ru-RU" sz="2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– колонизация привела в движение социальную дифференциацию: купить дорогие товары могли только состоятельные люди общины – вожди, старейшины, дружинники. А это вело к ускорению процесса складывания государственности.</a:t>
          </a:r>
          <a:endParaRPr lang="ru-RU" sz="2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92102" y="1735413"/>
        <a:ext cx="8078050" cy="2145797"/>
      </dsp:txXfrm>
    </dsp:sp>
    <dsp:sp modelId="{658AC2C6-7E7C-41D5-AA6F-35909F16072B}">
      <dsp:nvSpPr>
        <dsp:cNvPr id="0" name=""/>
        <dsp:cNvSpPr/>
      </dsp:nvSpPr>
      <dsp:spPr>
        <a:xfrm>
          <a:off x="1728178" y="3931636"/>
          <a:ext cx="9915501" cy="16849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Третье </a:t>
          </a:r>
          <a:r>
            <a:rPr lang="ru-RU" sz="2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– у варваров развивалось ремесло, потому что они перенимали греческие более развитые ремесленные способы и методы.</a:t>
          </a:r>
          <a:endParaRPr lang="ru-RU" sz="2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28178" y="3931636"/>
        <a:ext cx="7945362" cy="1684987"/>
      </dsp:txXfrm>
    </dsp:sp>
    <dsp:sp modelId="{0A2A73D1-2E6B-4A25-985B-E0416E60C6BE}">
      <dsp:nvSpPr>
        <dsp:cNvPr id="0" name=""/>
        <dsp:cNvSpPr/>
      </dsp:nvSpPr>
      <dsp:spPr>
        <a:xfrm>
          <a:off x="8820259" y="1277781"/>
          <a:ext cx="1095241" cy="1095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820259" y="1277781"/>
        <a:ext cx="1095241" cy="1095241"/>
      </dsp:txXfrm>
    </dsp:sp>
    <dsp:sp modelId="{77EA008D-88A7-406C-8BDA-CB6EEDDEDCBA}">
      <dsp:nvSpPr>
        <dsp:cNvPr id="0" name=""/>
        <dsp:cNvSpPr/>
      </dsp:nvSpPr>
      <dsp:spPr>
        <a:xfrm>
          <a:off x="9695157" y="3232367"/>
          <a:ext cx="1095241" cy="1095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695157" y="3232367"/>
        <a:ext cx="1095241" cy="1095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28CC8-E67B-4358-8C38-09E46CBFF023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6AB9-2605-454E-BFE1-C0BC3AF57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19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8EFBB4-CFF2-47A5-A9E2-A122B29827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32A907-2E85-4185-A6B8-147CB46175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9816C2-7C12-4563-9A25-5AE53BBED8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9816C2-7C12-4563-9A25-5AE53BBED8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8895A7-A003-4BAF-B923-55546040AE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8895A7-A003-4BAF-B923-55546040AE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15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656218"/>
      </p:ext>
    </p:extLst>
  </p:cSld>
  <p:clrMapOvr>
    <a:masterClrMapping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91429"/>
      </p:ext>
    </p:extLst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36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36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451520"/>
      </p:ext>
    </p:extLst>
  </p:cSld>
  <p:clrMapOvr>
    <a:masterClrMapping/>
  </p:clrMapOvr>
  <p:transition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87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9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9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9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4267124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311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022205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22860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22860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CCC-319F-480A-A23D-59870B17A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4510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6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809141"/>
      </p:ext>
    </p:extLst>
  </p:cSld>
  <p:clrMapOvr>
    <a:masterClrMapping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024066"/>
      </p:ext>
    </p:extLst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34031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5063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30959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7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01023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214034"/>
      </p:ext>
    </p:extLst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858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489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algn="l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15480" y="2996952"/>
            <a:ext cx="4896544" cy="2487255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ctr" defTabSz="1023886"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 Тема урока:  </a:t>
            </a:r>
          </a:p>
          <a:p>
            <a:pPr marL="32690" algn="ctr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algn="ctr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«ГРЕЧЕСКАЯ</a:t>
            </a:r>
            <a:b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КОЛОНИЗАЦИЯ»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41984" y="482811"/>
            <a:ext cx="1276349" cy="1276351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8"/>
            <a:ext cx="361587" cy="705567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4400" b="1" spc="18" dirty="0" smtClean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9941984" y="1196752"/>
            <a:ext cx="1276349" cy="452516"/>
          </a:xfrm>
          <a:prstGeom prst="rect">
            <a:avLst/>
          </a:prstGeom>
        </p:spPr>
        <p:txBody>
          <a:bodyPr wrap="square" lIns="0" tIns="21420" rIns="0" bIns="0">
            <a:spAutoFit/>
          </a:bodyPr>
          <a:lstStyle/>
          <a:p>
            <a:pPr algn="ctr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8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5401" y="2996952"/>
            <a:ext cx="432048" cy="26642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4032" y="2492896"/>
            <a:ext cx="5289742" cy="353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352" y="980728"/>
            <a:ext cx="11537949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Путь был долгим и опасным. Перед 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дальней дорогой будущие колонисты посещали Дельфийский храм. Если предсказания богов были неблагоприятными, то отъезд переносился.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жизнь на новом месте складывалась благополучно, делегация колонистов посещала бывший родной город с богатыми дарами.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3789040"/>
            <a:ext cx="6474884" cy="273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8088" y="3861048"/>
            <a:ext cx="5041900" cy="26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КОЛОНИЗАЦИЯ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4077072"/>
            <a:ext cx="364772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4352" y="4149080"/>
            <a:ext cx="2614299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344" y="1268760"/>
            <a:ext cx="3791744" cy="221297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92344" y="1412776"/>
            <a:ext cx="2736304" cy="189071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35760" y="1052736"/>
            <a:ext cx="5256584" cy="52937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Переселялись группами по 100 – 200 человек. Это были люди, которые хорошо знали друг друга. Как правило, из одного города. Они везли с собой скот, оружие, семена, горсть земли своей отчизны и огонь. На пути к новой родине их ждало много опасностей – бури, болезни, голод и холод, пираты. Средняя скорость греческого корабля составляла 9 – 10 км в час.</a:t>
            </a:r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КОЛОНИЗАЦИЯ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00056" y="1124744"/>
            <a:ext cx="5384800" cy="168477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КАБОТАЖ – судоходство вблизи берегов, вдоль побережья.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63352" y="1052736"/>
            <a:ext cx="6264696" cy="52565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Греческая колонизация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– это основание торговых поселений. Колонизация носила мирный характер и не была захватнической, воевать было не выгодно. Греки не продвигались вглубь территории, основывали поселения по берегам, значит, греки не преследовали своей целью освоение земель, незаселенных пространств.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КОЛОНИЗАЦИЯ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04" y="2708920"/>
            <a:ext cx="31683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4232" y="4869160"/>
            <a:ext cx="3456384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торг корабль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2064" y="4437112"/>
            <a:ext cx="1534583" cy="792162"/>
          </a:xfrm>
          <a:prstGeom prst="rect">
            <a:avLst/>
          </a:prstGeom>
          <a:noFill/>
        </p:spPr>
      </p:pic>
      <p:pic>
        <p:nvPicPr>
          <p:cNvPr id="10" name="Picture 5" descr="торг корабль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44472" y="3501008"/>
            <a:ext cx="1534583" cy="79216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908050"/>
            <a:ext cx="11379200" cy="5060950"/>
            <a:chOff x="192" y="604"/>
            <a:chExt cx="5376" cy="3188"/>
          </a:xfrm>
        </p:grpSpPr>
        <p:pic>
          <p:nvPicPr>
            <p:cNvPr id="10340" name="Picture 5" descr="карта0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604"/>
              <a:ext cx="5328" cy="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1" name="Text Box 6"/>
            <p:cNvSpPr txBox="1">
              <a:spLocks noChangeArrowheads="1"/>
            </p:cNvSpPr>
            <p:nvPr/>
          </p:nvSpPr>
          <p:spPr bwMode="auto">
            <a:xfrm rot="846674">
              <a:off x="2064" y="3216"/>
              <a:ext cx="20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altLang="ru-RU" sz="1800">
                  <a:solidFill>
                    <a:srgbClr val="333399"/>
                  </a:solidFill>
                  <a:latin typeface="Georgia" pitchFamily="18" charset="0"/>
                </a:rPr>
                <a:t>Средиземное море</a:t>
              </a:r>
            </a:p>
          </p:txBody>
        </p:sp>
        <p:sp>
          <p:nvSpPr>
            <p:cNvPr id="10342" name="Text Box 7"/>
            <p:cNvSpPr txBox="1">
              <a:spLocks noChangeArrowheads="1"/>
            </p:cNvSpPr>
            <p:nvPr/>
          </p:nvSpPr>
          <p:spPr bwMode="auto">
            <a:xfrm>
              <a:off x="3888" y="2448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altLang="ru-RU" sz="1600">
                  <a:latin typeface="Georgia" pitchFamily="18" charset="0"/>
                </a:rPr>
                <a:t>Малая Азия</a:t>
              </a:r>
            </a:p>
          </p:txBody>
        </p:sp>
        <p:sp>
          <p:nvSpPr>
            <p:cNvPr id="10343" name="Text Box 8"/>
            <p:cNvSpPr txBox="1">
              <a:spLocks noChangeArrowheads="1"/>
            </p:cNvSpPr>
            <p:nvPr/>
          </p:nvSpPr>
          <p:spPr bwMode="auto">
            <a:xfrm>
              <a:off x="4128" y="1584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altLang="ru-RU" sz="1800">
                  <a:solidFill>
                    <a:srgbClr val="333399"/>
                  </a:solidFill>
                  <a:latin typeface="Georgia" pitchFamily="18" charset="0"/>
                </a:rPr>
                <a:t>Черное море</a:t>
              </a:r>
            </a:p>
          </p:txBody>
        </p:sp>
        <p:sp>
          <p:nvSpPr>
            <p:cNvPr id="10344" name="Text Box 9"/>
            <p:cNvSpPr txBox="1">
              <a:spLocks noChangeArrowheads="1"/>
            </p:cNvSpPr>
            <p:nvPr/>
          </p:nvSpPr>
          <p:spPr bwMode="auto">
            <a:xfrm>
              <a:off x="576" y="345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altLang="ru-RU" sz="1600">
                  <a:latin typeface="Georgia" pitchFamily="18" charset="0"/>
                </a:rPr>
                <a:t>Африка</a:t>
              </a:r>
            </a:p>
          </p:txBody>
        </p:sp>
        <p:sp>
          <p:nvSpPr>
            <p:cNvPr id="10345" name="Text Box 10"/>
            <p:cNvSpPr txBox="1">
              <a:spLocks noChangeArrowheads="1"/>
            </p:cNvSpPr>
            <p:nvPr/>
          </p:nvSpPr>
          <p:spPr bwMode="auto">
            <a:xfrm>
              <a:off x="192" y="1824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altLang="ru-RU" sz="1600">
                  <a:latin typeface="Georgia" pitchFamily="18" charset="0"/>
                </a:rPr>
                <a:t>Испания</a:t>
              </a:r>
            </a:p>
          </p:txBody>
        </p:sp>
        <p:sp>
          <p:nvSpPr>
            <p:cNvPr id="10346" name="Text Box 11"/>
            <p:cNvSpPr txBox="1">
              <a:spLocks noChangeArrowheads="1"/>
            </p:cNvSpPr>
            <p:nvPr/>
          </p:nvSpPr>
          <p:spPr bwMode="auto">
            <a:xfrm rot="3044919">
              <a:off x="1833" y="1742"/>
              <a:ext cx="672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altLang="ru-RU" sz="1600">
                  <a:latin typeface="Georgia" pitchFamily="18" charset="0"/>
                </a:rPr>
                <a:t>Италия</a:t>
              </a:r>
            </a:p>
          </p:txBody>
        </p:sp>
        <p:sp>
          <p:nvSpPr>
            <p:cNvPr id="10347" name="Text Box 12"/>
            <p:cNvSpPr txBox="1">
              <a:spLocks noChangeArrowheads="1"/>
            </p:cNvSpPr>
            <p:nvPr/>
          </p:nvSpPr>
          <p:spPr bwMode="auto">
            <a:xfrm>
              <a:off x="1920" y="2515"/>
              <a:ext cx="7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altLang="ru-RU" sz="1200">
                  <a:latin typeface="Georgia" pitchFamily="18" charset="0"/>
                </a:rPr>
                <a:t>о. Сицилия</a:t>
              </a:r>
            </a:p>
          </p:txBody>
        </p:sp>
        <p:sp>
          <p:nvSpPr>
            <p:cNvPr id="10348" name="Text Box 13"/>
            <p:cNvSpPr txBox="1">
              <a:spLocks noChangeArrowheads="1"/>
            </p:cNvSpPr>
            <p:nvPr/>
          </p:nvSpPr>
          <p:spPr bwMode="auto">
            <a:xfrm>
              <a:off x="4608" y="3091"/>
              <a:ext cx="7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altLang="ru-RU" sz="1200">
                  <a:latin typeface="Georgia" pitchFamily="18" charset="0"/>
                </a:rPr>
                <a:t>о. Кипр</a:t>
              </a:r>
            </a:p>
          </p:txBody>
        </p:sp>
      </p:grp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8204200" y="1655764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Ольвия</a:t>
            </a:r>
          </a:p>
        </p:txBody>
      </p:sp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10033000" y="13208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Танаис</a:t>
            </a:r>
          </a:p>
        </p:txBody>
      </p:sp>
      <p:sp>
        <p:nvSpPr>
          <p:cNvPr id="16438" name="Text Box 54"/>
          <p:cNvSpPr txBox="1">
            <a:spLocks noChangeArrowheads="1"/>
          </p:cNvSpPr>
          <p:nvPr/>
        </p:nvSpPr>
        <p:spPr bwMode="auto">
          <a:xfrm>
            <a:off x="10134600" y="1882775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Пантикапей</a:t>
            </a:r>
          </a:p>
        </p:txBody>
      </p:sp>
      <p:sp>
        <p:nvSpPr>
          <p:cNvPr id="16439" name="Text Box 55"/>
          <p:cNvSpPr txBox="1">
            <a:spLocks noChangeArrowheads="1"/>
          </p:cNvSpPr>
          <p:nvPr/>
        </p:nvSpPr>
        <p:spPr bwMode="auto">
          <a:xfrm>
            <a:off x="5969000" y="56642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Кирена</a:t>
            </a:r>
          </a:p>
        </p:txBody>
      </p:sp>
      <p:sp>
        <p:nvSpPr>
          <p:cNvPr id="16441" name="Text Box 57"/>
          <p:cNvSpPr txBox="1">
            <a:spLocks noChangeArrowheads="1"/>
          </p:cNvSpPr>
          <p:nvPr/>
        </p:nvSpPr>
        <p:spPr bwMode="auto">
          <a:xfrm>
            <a:off x="4817533" y="3254375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Неаполь</a:t>
            </a:r>
          </a:p>
        </p:txBody>
      </p:sp>
      <p:sp>
        <p:nvSpPr>
          <p:cNvPr id="16442" name="Text Box 58"/>
          <p:cNvSpPr txBox="1">
            <a:spLocks noChangeArrowheads="1"/>
          </p:cNvSpPr>
          <p:nvPr/>
        </p:nvSpPr>
        <p:spPr bwMode="auto">
          <a:xfrm>
            <a:off x="2616200" y="2341564"/>
            <a:ext cx="1422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Массалия</a:t>
            </a:r>
          </a:p>
        </p:txBody>
      </p:sp>
      <p:sp>
        <p:nvSpPr>
          <p:cNvPr id="16440" name="Text Box 56"/>
          <p:cNvSpPr txBox="1">
            <a:spLocks noChangeArrowheads="1"/>
          </p:cNvSpPr>
          <p:nvPr/>
        </p:nvSpPr>
        <p:spPr bwMode="auto">
          <a:xfrm>
            <a:off x="4648200" y="4292600"/>
            <a:ext cx="142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Сиракузы</a:t>
            </a:r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9626600" y="2387600"/>
            <a:ext cx="1016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10134600" y="2082800"/>
            <a:ext cx="1016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8976784" y="1874838"/>
            <a:ext cx="1016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9321800" y="5892800"/>
            <a:ext cx="1016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6883400" y="5664200"/>
            <a:ext cx="1016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2717800" y="2540000"/>
            <a:ext cx="1016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2209800" y="2921000"/>
            <a:ext cx="1016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4787900" y="3340100"/>
            <a:ext cx="1016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5054600" y="4521200"/>
            <a:ext cx="1016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3327400" y="2616200"/>
            <a:ext cx="1016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10642600" y="1549400"/>
            <a:ext cx="1016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5664200" y="3606800"/>
            <a:ext cx="1016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10134600" y="3073400"/>
            <a:ext cx="1016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482600" y="3911600"/>
            <a:ext cx="1016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13" name="Oval 29"/>
          <p:cNvSpPr>
            <a:spLocks noChangeArrowheads="1"/>
          </p:cNvSpPr>
          <p:nvPr/>
        </p:nvSpPr>
        <p:spPr bwMode="auto">
          <a:xfrm>
            <a:off x="4546600" y="4292600"/>
            <a:ext cx="1016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43" name="Oval 59"/>
          <p:cNvSpPr>
            <a:spLocks noChangeArrowheads="1"/>
          </p:cNvSpPr>
          <p:nvPr/>
        </p:nvSpPr>
        <p:spPr bwMode="auto">
          <a:xfrm>
            <a:off x="5135033" y="4221163"/>
            <a:ext cx="1016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34" name="Oval 50"/>
          <p:cNvSpPr>
            <a:spLocks noChangeArrowheads="1"/>
          </p:cNvSpPr>
          <p:nvPr/>
        </p:nvSpPr>
        <p:spPr bwMode="auto">
          <a:xfrm>
            <a:off x="6680200" y="3835400"/>
            <a:ext cx="2032000" cy="1295400"/>
          </a:xfrm>
          <a:prstGeom prst="ellipse">
            <a:avLst/>
          </a:prstGeom>
          <a:gradFill rotWithShape="1">
            <a:gsLst>
              <a:gs pos="0">
                <a:schemeClr val="accent1">
                  <a:alpha val="28998"/>
                </a:schemeClr>
              </a:gs>
              <a:gs pos="100000">
                <a:srgbClr val="DA2A00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56" name="AutoShape 72"/>
          <p:cNvSpPr>
            <a:spLocks noChangeArrowheads="1"/>
          </p:cNvSpPr>
          <p:nvPr/>
        </p:nvSpPr>
        <p:spPr bwMode="auto">
          <a:xfrm rot="-7291431">
            <a:off x="5843588" y="3782101"/>
            <a:ext cx="1368425" cy="51935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688" y="3642"/>
                </a:moveTo>
                <a:cubicBezTo>
                  <a:pt x="15570" y="2721"/>
                  <a:pt x="14252" y="2076"/>
                  <a:pt x="12839" y="1758"/>
                </a:cubicBezTo>
                <a:lnTo>
                  <a:pt x="13176" y="264"/>
                </a:lnTo>
                <a:cubicBezTo>
                  <a:pt x="14822" y="635"/>
                  <a:pt x="16358" y="1387"/>
                  <a:pt x="17661" y="2459"/>
                </a:cubicBezTo>
                <a:lnTo>
                  <a:pt x="19376" y="374"/>
                </a:lnTo>
                <a:lnTo>
                  <a:pt x="19852" y="5252"/>
                </a:lnTo>
                <a:lnTo>
                  <a:pt x="14973" y="5727"/>
                </a:lnTo>
                <a:lnTo>
                  <a:pt x="16688" y="3642"/>
                </a:lnTo>
                <a:close/>
              </a:path>
            </a:pathLst>
          </a:custGeom>
          <a:gradFill rotWithShape="1">
            <a:gsLst>
              <a:gs pos="0">
                <a:srgbClr val="FF4F25">
                  <a:alpha val="70000"/>
                </a:srgbClr>
              </a:gs>
              <a:gs pos="100000">
                <a:srgbClr val="E34621">
                  <a:alpha val="7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457" name="Text Box 73"/>
          <p:cNvSpPr txBox="1">
            <a:spLocks noChangeArrowheads="1"/>
          </p:cNvSpPr>
          <p:nvPr/>
        </p:nvSpPr>
        <p:spPr bwMode="auto">
          <a:xfrm>
            <a:off x="6959601" y="4292601"/>
            <a:ext cx="1631951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800">
                <a:solidFill>
                  <a:srgbClr val="542A00"/>
                </a:solidFill>
                <a:latin typeface="Arial" pitchFamily="34" charset="0"/>
              </a:rPr>
              <a:t>ГРЕЦИЯ</a:t>
            </a: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7440084" y="32131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Византий</a:t>
            </a:r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4953000" y="3454400"/>
            <a:ext cx="1016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45" name="Oval 61"/>
          <p:cNvSpPr>
            <a:spLocks noChangeArrowheads="1"/>
          </p:cNvSpPr>
          <p:nvPr/>
        </p:nvSpPr>
        <p:spPr bwMode="auto">
          <a:xfrm>
            <a:off x="8534400" y="3357563"/>
            <a:ext cx="1016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280" name="Oval 103"/>
          <p:cNvSpPr>
            <a:spLocks noChangeArrowheads="1"/>
          </p:cNvSpPr>
          <p:nvPr/>
        </p:nvSpPr>
        <p:spPr bwMode="auto">
          <a:xfrm>
            <a:off x="1295400" y="6375400"/>
            <a:ext cx="101600" cy="76200"/>
          </a:xfrm>
          <a:prstGeom prst="ellipse">
            <a:avLst/>
          </a:prstGeom>
          <a:solidFill>
            <a:srgbClr val="DA2A00"/>
          </a:solidFill>
          <a:ln w="9525">
            <a:solidFill>
              <a:srgbClr val="DA2A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282" name="Text Box 105"/>
          <p:cNvSpPr txBox="1">
            <a:spLocks noChangeArrowheads="1"/>
          </p:cNvSpPr>
          <p:nvPr/>
        </p:nvSpPr>
        <p:spPr bwMode="auto">
          <a:xfrm>
            <a:off x="1488018" y="6230939"/>
            <a:ext cx="321733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Греческая колония</a:t>
            </a:r>
          </a:p>
        </p:txBody>
      </p:sp>
      <p:sp>
        <p:nvSpPr>
          <p:cNvPr id="10283" name="Text Box 106"/>
          <p:cNvSpPr txBox="1">
            <a:spLocks noChangeArrowheads="1"/>
          </p:cNvSpPr>
          <p:nvPr/>
        </p:nvSpPr>
        <p:spPr bwMode="auto">
          <a:xfrm>
            <a:off x="6959601" y="6230939"/>
            <a:ext cx="441536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Направление колонизации</a:t>
            </a:r>
          </a:p>
        </p:txBody>
      </p:sp>
      <p:sp>
        <p:nvSpPr>
          <p:cNvPr id="16579" name="Text Box 195"/>
          <p:cNvSpPr txBox="1">
            <a:spLocks noChangeArrowheads="1"/>
          </p:cNvSpPr>
          <p:nvPr/>
        </p:nvSpPr>
        <p:spPr bwMode="auto">
          <a:xfrm>
            <a:off x="9647767" y="2276475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1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Херсонес</a:t>
            </a:r>
          </a:p>
        </p:txBody>
      </p:sp>
      <p:sp>
        <p:nvSpPr>
          <p:cNvPr id="101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НАПРПАЛЕНИЯ КОЛОНИЗАЦИИ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6" grpId="0"/>
      <p:bldP spid="16437" grpId="0"/>
      <p:bldP spid="16438" grpId="0"/>
      <p:bldP spid="16439" grpId="0"/>
      <p:bldP spid="16441" grpId="0"/>
      <p:bldP spid="16442" grpId="0"/>
      <p:bldP spid="16440" grpId="0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  <p:bldP spid="16405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 animBg="1"/>
      <p:bldP spid="16443" grpId="0" animBg="1"/>
      <p:bldP spid="16434" grpId="0" animBg="1"/>
      <p:bldP spid="16456" grpId="0" animBg="1"/>
      <p:bldP spid="16457" grpId="0"/>
      <p:bldP spid="16435" grpId="0"/>
      <p:bldP spid="16406" grpId="0" animBg="1"/>
      <p:bldP spid="16445" grpId="0" animBg="1"/>
      <p:bldP spid="165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79376" y="1196752"/>
            <a:ext cx="4968552" cy="48245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Афинский мыслитель Сократ шутливо утверждал, что греки расселись вокруг моря, как лягушки вокруг болота. И вы только</a:t>
            </a:r>
            <a:r>
              <a:rPr kumimoji="0" lang="ru-RU" sz="32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что видели  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карту, что он имел ввиду?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КОЛОНИЗАЦИЯ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ds05.infourok.ru/uploads/ex/014f/000237b6-8ad7f17c/img16.jpg"/>
          <p:cNvPicPr>
            <a:picLocks noChangeAspect="1" noChangeArrowheads="1"/>
          </p:cNvPicPr>
          <p:nvPr/>
        </p:nvPicPr>
        <p:blipFill>
          <a:blip r:embed="rId2" cstate="print"/>
          <a:srcRect l="1887" t="20128" r="43391" b="2717"/>
          <a:stretch>
            <a:fillRect/>
          </a:stretch>
        </p:blipFill>
        <p:spPr bwMode="auto">
          <a:xfrm>
            <a:off x="5879976" y="1196752"/>
            <a:ext cx="5256584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8" descr="Рисунок2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46568" y="1371600"/>
            <a:ext cx="12145433" cy="5441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7" name="Picture 19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34" y="4941888"/>
            <a:ext cx="4186767" cy="17129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 rot="-2868962">
            <a:off x="6807200" y="2895600"/>
            <a:ext cx="1828800" cy="609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5715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3627852">
            <a:off x="6096000" y="4876800"/>
            <a:ext cx="1828800" cy="609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5715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10719135">
            <a:off x="5281084" y="3959225"/>
            <a:ext cx="1117600" cy="395288"/>
          </a:xfrm>
          <a:prstGeom prst="rightArrow">
            <a:avLst>
              <a:gd name="adj1" fmla="val 50000"/>
              <a:gd name="adj2" fmla="val 53012"/>
            </a:avLst>
          </a:prstGeom>
          <a:solidFill>
            <a:srgbClr val="FFFF00"/>
          </a:solidFill>
          <a:ln w="5715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 rot="-9430538">
            <a:off x="3454400" y="3352800"/>
            <a:ext cx="2438400" cy="457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5715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-126048">
            <a:off x="6604000" y="3962400"/>
            <a:ext cx="1320800" cy="395288"/>
          </a:xfrm>
          <a:prstGeom prst="rightArrow">
            <a:avLst>
              <a:gd name="adj1" fmla="val 50000"/>
              <a:gd name="adj2" fmla="val 62651"/>
            </a:avLst>
          </a:prstGeom>
          <a:solidFill>
            <a:srgbClr val="FFFF00"/>
          </a:solidFill>
          <a:ln w="57150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128001" y="3962401"/>
            <a:ext cx="1991827" cy="46166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Малая Азия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8667752" y="1754188"/>
            <a:ext cx="3219449" cy="83026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Северное Причерноморье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423592" y="3861048"/>
            <a:ext cx="2313517" cy="83026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Южные </a:t>
            </a:r>
          </a:p>
          <a:p>
            <a:pPr algn="ctr"/>
            <a:r>
              <a:rPr lang="ru-RU" sz="2400" b="1" dirty="0" err="1">
                <a:latin typeface="Arial" pitchFamily="34" charset="0"/>
                <a:cs typeface="Arial" pitchFamily="34" charset="0"/>
              </a:rPr>
              <a:t>Аппенины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93838" y="2209801"/>
            <a:ext cx="3023456" cy="83099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Северо-Западное</a:t>
            </a:r>
          </a:p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Средиземноморье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673601" y="5943601"/>
            <a:ext cx="2939394" cy="46166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Северная Африка</a:t>
            </a:r>
          </a:p>
        </p:txBody>
      </p:sp>
      <p:pic>
        <p:nvPicPr>
          <p:cNvPr id="11278" name="Picture 20" descr="Рисунок4"/>
          <p:cNvPicPr>
            <a:picLocks noChangeAspect="1" noChangeArrowheads="1"/>
          </p:cNvPicPr>
          <p:nvPr/>
        </p:nvPicPr>
        <p:blipFill>
          <a:blip r:embed="rId4" cstate="print">
            <a:lum bright="6000" contrast="18000"/>
          </a:blip>
          <a:srcRect/>
          <a:stretch>
            <a:fillRect/>
          </a:stretch>
        </p:blipFill>
        <p:spPr bwMode="auto">
          <a:xfrm>
            <a:off x="8271934" y="4941888"/>
            <a:ext cx="3776133" cy="1708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НАПРПАЛЕНИЯ КОЛОНИЗАЦИИ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 autoUpdateAnimBg="0"/>
      <p:bldP spid="5131" grpId="0" animBg="1" autoUpdateAnimBg="0"/>
      <p:bldP spid="5133" grpId="0" animBg="1" autoUpdateAnimBg="0"/>
      <p:bldP spid="5134" grpId="0" animBg="1" autoUpdateAnimBg="0"/>
      <p:bldP spid="513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352" y="3284984"/>
            <a:ext cx="11449272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Но вот все тяготы путешествия позади. Переселенцы выбирали удобное место возле гавани или в устье реки, на возвышении. Высыпали под ноги землю, привезенную с родины. Раскладывали на ней костер и поджигали его от огня, который тщательно охраняли во время своего беспокойного путешествия. После этого приносили жертву богам в знак благодарности и с надеждой на будущее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КОЛОНИЯ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8" name="Picture 7" descr="https://pp.vk.me/c614621/v614621255/b08f/vV4fK0nq9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1052736"/>
            <a:ext cx="4680520" cy="2037825"/>
          </a:xfrm>
          <a:prstGeom prst="rect">
            <a:avLst/>
          </a:prstGeom>
          <a:noFill/>
        </p:spPr>
      </p:pic>
      <p:pic>
        <p:nvPicPr>
          <p:cNvPr id="9" name="Picture 2" descr="http://festival.1september.ru/articles/626627/im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908720"/>
            <a:ext cx="5474282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9" name="AutoShape 69"/>
          <p:cNvSpPr>
            <a:spLocks noChangeArrowheads="1"/>
          </p:cNvSpPr>
          <p:nvPr/>
        </p:nvSpPr>
        <p:spPr bwMode="auto">
          <a:xfrm>
            <a:off x="335360" y="2636912"/>
            <a:ext cx="2017184" cy="2233613"/>
          </a:xfrm>
          <a:prstGeom prst="moon">
            <a:avLst>
              <a:gd name="adj" fmla="val 18991"/>
            </a:avLst>
          </a:prstGeom>
          <a:gradFill rotWithShape="1">
            <a:gsLst>
              <a:gs pos="0">
                <a:srgbClr val="FFFFE3">
                  <a:alpha val="82999"/>
                </a:srgbClr>
              </a:gs>
              <a:gs pos="50000">
                <a:srgbClr val="A3CDF3">
                  <a:alpha val="82999"/>
                </a:srgbClr>
              </a:gs>
              <a:gs pos="100000">
                <a:srgbClr val="FFFFE3">
                  <a:alpha val="82999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14340" name="Picture 11" descr="Греческая колония-2"/>
          <p:cNvPicPr>
            <a:picLocks noChangeAspect="1" noChangeArrowheads="1"/>
          </p:cNvPicPr>
          <p:nvPr/>
        </p:nvPicPr>
        <p:blipFill>
          <a:blip r:embed="rId2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2135560" y="2564904"/>
            <a:ext cx="9709149" cy="23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91344" y="1052742"/>
            <a:ext cx="5616623" cy="1944210"/>
            <a:chOff x="839" y="2432"/>
            <a:chExt cx="2404" cy="336"/>
          </a:xfrm>
        </p:grpSpPr>
        <p:sp>
          <p:nvSpPr>
            <p:cNvPr id="14350" name="Oval 6"/>
            <p:cNvSpPr>
              <a:spLocks noChangeArrowheads="1"/>
            </p:cNvSpPr>
            <p:nvPr/>
          </p:nvSpPr>
          <p:spPr bwMode="auto">
            <a:xfrm>
              <a:off x="839" y="2441"/>
              <a:ext cx="2404" cy="32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rgbClr val="FFFFE3">
                    <a:alpha val="67998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14351" name="Text Box 7"/>
            <p:cNvSpPr txBox="1">
              <a:spLocks noChangeArrowheads="1"/>
            </p:cNvSpPr>
            <p:nvPr/>
          </p:nvSpPr>
          <p:spPr bwMode="auto">
            <a:xfrm>
              <a:off x="884" y="2432"/>
              <a:ext cx="2312" cy="3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2400" b="1" dirty="0" smtClean="0">
                  <a:solidFill>
                    <a:srgbClr val="000096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ru-RU" altLang="ru-RU" sz="2400" b="1" dirty="0" smtClean="0">
                  <a:solidFill>
                    <a:srgbClr val="000096"/>
                  </a:solidFill>
                  <a:latin typeface="Arial" pitchFamily="34" charset="0"/>
                  <a:cs typeface="Arial" pitchFamily="34" charset="0"/>
                </a:rPr>
                <a:t>греки </a:t>
              </a:r>
              <a:r>
                <a:rPr lang="ru-RU" altLang="ru-RU" sz="2400" b="1" dirty="0">
                  <a:solidFill>
                    <a:srgbClr val="000096"/>
                  </a:solidFill>
                  <a:latin typeface="Arial" pitchFamily="34" charset="0"/>
                  <a:cs typeface="Arial" pitchFamily="34" charset="0"/>
                </a:rPr>
                <a:t>создавали свои поселения на свободных землях, на берегу моря с удобной бухтой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335360" y="4869160"/>
            <a:ext cx="5832648" cy="2520279"/>
            <a:chOff x="2871" y="1176"/>
            <a:chExt cx="2404" cy="577"/>
          </a:xfrm>
        </p:grpSpPr>
        <p:sp>
          <p:nvSpPr>
            <p:cNvPr id="14348" name="Oval 9"/>
            <p:cNvSpPr>
              <a:spLocks noChangeArrowheads="1"/>
            </p:cNvSpPr>
            <p:nvPr/>
          </p:nvSpPr>
          <p:spPr bwMode="auto">
            <a:xfrm>
              <a:off x="2871" y="1217"/>
              <a:ext cx="2404" cy="32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rgbClr val="FFFFE3">
                    <a:alpha val="67998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96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14349" name="Text Box 10"/>
            <p:cNvSpPr txBox="1">
              <a:spLocks noChangeArrowheads="1"/>
            </p:cNvSpPr>
            <p:nvPr/>
          </p:nvSpPr>
          <p:spPr bwMode="auto">
            <a:xfrm>
              <a:off x="2930" y="1176"/>
              <a:ext cx="2314" cy="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endParaRPr lang="ru-RU" altLang="ru-RU" dirty="0" smtClean="0">
                <a:solidFill>
                  <a:srgbClr val="000096"/>
                </a:solidFill>
                <a:latin typeface="Arial Narrow" pitchFamily="34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ru-RU" altLang="ru-RU" sz="2400" b="1" dirty="0" smtClean="0">
                  <a:solidFill>
                    <a:srgbClr val="000096"/>
                  </a:solidFill>
                  <a:latin typeface="Arial" pitchFamily="34" charset="0"/>
                  <a:cs typeface="Arial" pitchFamily="34" charset="0"/>
                </a:rPr>
                <a:t>греки </a:t>
              </a:r>
              <a:r>
                <a:rPr lang="ru-RU" altLang="ru-RU" sz="2400" b="1" dirty="0">
                  <a:solidFill>
                    <a:srgbClr val="000096"/>
                  </a:solidFill>
                  <a:latin typeface="Arial" pitchFamily="34" charset="0"/>
                  <a:cs typeface="Arial" pitchFamily="34" charset="0"/>
                </a:rPr>
                <a:t>укрепляли свои поселения крепостными стенами, опасаясь внешних врагов</a:t>
              </a:r>
            </a:p>
          </p:txBody>
        </p:sp>
      </p:grpSp>
      <p:pic>
        <p:nvPicPr>
          <p:cNvPr id="14345" name="Picture 12" descr="Геры храм на Сицилии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7152218" y="4130676"/>
            <a:ext cx="5039783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7793903" algn="ctr" rotWithShape="0">
              <a:srgbClr val="AFC2FF"/>
            </a:outerShdw>
          </a:effectLst>
        </p:spPr>
      </p:pic>
      <p:sp>
        <p:nvSpPr>
          <p:cNvPr id="71" name="Прямоугольник 70"/>
          <p:cNvSpPr/>
          <p:nvPr/>
        </p:nvSpPr>
        <p:spPr>
          <a:xfrm>
            <a:off x="5839884" y="1052736"/>
            <a:ext cx="6352116" cy="889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Колонизация — освоение и заселение новых территорий внутри или вне своей страны</a:t>
            </a:r>
          </a:p>
        </p:txBody>
      </p:sp>
      <p:sp>
        <p:nvSpPr>
          <p:cNvPr id="70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КОЛОНИЯ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9" grpId="0" animBg="1"/>
      <p:bldP spid="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95" name="Rectangle 83"/>
          <p:cNvSpPr>
            <a:spLocks noChangeArrowheads="1"/>
          </p:cNvSpPr>
          <p:nvPr/>
        </p:nvSpPr>
        <p:spPr bwMode="auto">
          <a:xfrm>
            <a:off x="335360" y="3068960"/>
            <a:ext cx="11472333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Колония  представляла из себя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город - государство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 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Город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имел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сво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ё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правительство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войско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казну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чеканил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монету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 Колонией управляло Народное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собрание.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Живя в колониях греки не прерывали связи со своим родным городом и сохраняли с ним дружественные отношения. Родной город они называли метрополией, что означает «мать-город».</a:t>
            </a:r>
          </a:p>
        </p:txBody>
      </p:sp>
      <p:sp>
        <p:nvSpPr>
          <p:cNvPr id="62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КОЛОНИЯ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26" name="AutoShape 2" descr="Возможно, так выглядел и античный Мелитопо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4" name="Picture 127" descr="золотая греческая ваза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6023992" y="1052736"/>
            <a:ext cx="1514475" cy="1820862"/>
          </a:xfrm>
          <a:prstGeom prst="rect">
            <a:avLst/>
          </a:prstGeom>
          <a:noFill/>
        </p:spPr>
      </p:pic>
      <p:pic>
        <p:nvPicPr>
          <p:cNvPr id="1028" name="Picture 4" descr="https://avatars.mds.yandex.net/get-zen_doc/1602486/pub_5ea9c02e50c3275eb74e64a3_5eb6e2e7bcdcde35d35cb9a4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224" y="980728"/>
            <a:ext cx="3096344" cy="1967483"/>
          </a:xfrm>
          <a:prstGeom prst="rect">
            <a:avLst/>
          </a:prstGeom>
          <a:noFill/>
        </p:spPr>
      </p:pic>
      <p:pic>
        <p:nvPicPr>
          <p:cNvPr id="1030" name="Picture 6" descr="http://900igr.net/up/datai/70887/0009-006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1052736"/>
            <a:ext cx="5127372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1412776"/>
            <a:ext cx="5976664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Затем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делили землю на ровные участки под пашню и для выпаса скота. Строили храмы и жилища. Город окружали стенами. Устроившись, перевозили женщин, детей и стариков. Так начиналась новая жизнь на новом месте.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КОЛОНИЯ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4" name="Picture 8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>
          <a:xfrm>
            <a:off x="6672064" y="1268760"/>
            <a:ext cx="4896544" cy="2348880"/>
          </a:xfrm>
          <a:prstGeom prst="rect">
            <a:avLst/>
          </a:prstGeom>
          <a:noFill/>
          <a:ln>
            <a:solidFill>
              <a:srgbClr val="FF7C80"/>
            </a:solidFill>
          </a:ln>
        </p:spPr>
      </p:pic>
      <p:pic>
        <p:nvPicPr>
          <p:cNvPr id="5" name="Picture 5" descr="o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44072" y="3717032"/>
            <a:ext cx="4896544" cy="2506223"/>
          </a:xfrm>
          <a:prstGeom prst="rect">
            <a:avLst/>
          </a:prstGeom>
          <a:noFill/>
          <a:ln>
            <a:solidFill>
              <a:srgbClr val="FF7C80"/>
            </a:solidFill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268762"/>
            <a:ext cx="11137237" cy="132343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ПРИЧИНЫ ОСВОЕНИЯ НОВЫХ ТЕРРИТОРИЙ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23392" y="2780928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ОБРАЗОВАНИЕ ГРЕЧЕСКИХ КОЛОНИЙ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23392" y="3789040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ГРЕЧЕСКАЯ КОЛОНИЗАЦИЯ</a:t>
            </a:r>
            <a:endParaRPr lang="ru-RU" sz="4000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1384" y="4941168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ПОСЛЕДСТВИЯ КОЛОНИЗАЦИИ</a:t>
            </a:r>
            <a:endParaRPr lang="ru-RU" sz="4000" dirty="0" smtClean="0"/>
          </a:p>
        </p:txBody>
      </p:sp>
    </p:spTree>
    <p:extLst>
      <p:ext uri="{BB962C8B-B14F-4D97-AF65-F5344CB8AC3E}">
        <p14:creationId xmlns="" xmlns:p14="http://schemas.microsoft.com/office/powerpoint/2010/main" val="2333991977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914400"/>
            <a:ext cx="7848872" cy="6423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Занятия жителей колоний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КОЛОНИЯ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404276">
            <a:off x="1705650" y="1503799"/>
            <a:ext cx="792088" cy="14401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3352" y="3140968"/>
            <a:ext cx="3132348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ЗЕМЛЕДЕЛИЕ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503712" y="1844824"/>
            <a:ext cx="792088" cy="1800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67408" y="3861048"/>
            <a:ext cx="3852428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ВИНОГРАДАРСТВО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015880" y="1772816"/>
            <a:ext cx="792088" cy="266429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927648" y="4653136"/>
            <a:ext cx="3168352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ВИНОДЕЛИЕ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312024" y="1988840"/>
            <a:ext cx="648072" cy="302433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511824" y="5373216"/>
            <a:ext cx="410445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ЖИВОТНОВОДСТВО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7248128" y="1772816"/>
            <a:ext cx="792088" cy="14401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104112" y="3573016"/>
            <a:ext cx="3096344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РЫБОЛОВСТВО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20790279">
            <a:off x="10009485" y="1755130"/>
            <a:ext cx="720080" cy="215128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8040216" y="4221088"/>
            <a:ext cx="3096344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КОНЕВОДСТВО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20810923">
            <a:off x="10983735" y="1300582"/>
            <a:ext cx="653451" cy="32420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832304" y="4869160"/>
            <a:ext cx="3096344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РЕМЕСЛА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4" descr="ЖИЗНЬ В КОЛОНИИ . Занятия колонистов:"/>
          <p:cNvPicPr>
            <a:picLocks noChangeAspect="1" noChangeArrowheads="1"/>
          </p:cNvPicPr>
          <p:nvPr/>
        </p:nvPicPr>
        <p:blipFill>
          <a:blip r:embed="rId2" cstate="print"/>
          <a:srcRect l="3175" t="19047" r="47619" b="44974"/>
          <a:stretch>
            <a:fillRect/>
          </a:stretch>
        </p:blipFill>
        <p:spPr bwMode="auto">
          <a:xfrm>
            <a:off x="263352" y="5157192"/>
            <a:ext cx="2232248" cy="1296144"/>
          </a:xfrm>
          <a:prstGeom prst="rect">
            <a:avLst/>
          </a:prstGeom>
          <a:noFill/>
        </p:spPr>
      </p:pic>
      <p:pic>
        <p:nvPicPr>
          <p:cNvPr id="21" name="Picture 4" descr="ЖИЗНЬ В КОЛОНИИ . Занятия колонистов:"/>
          <p:cNvPicPr>
            <a:picLocks noChangeAspect="1" noChangeArrowheads="1"/>
          </p:cNvPicPr>
          <p:nvPr/>
        </p:nvPicPr>
        <p:blipFill>
          <a:blip r:embed="rId2" cstate="print"/>
          <a:srcRect l="53968" t="19047" r="12699" b="44974"/>
          <a:stretch>
            <a:fillRect/>
          </a:stretch>
        </p:blipFill>
        <p:spPr bwMode="auto">
          <a:xfrm>
            <a:off x="8328248" y="2132856"/>
            <a:ext cx="151216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052736"/>
            <a:ext cx="4800600" cy="465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50285" y="5995988"/>
            <a:ext cx="4929716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420042"/>
                </a:solidFill>
                <a:latin typeface="Arial" pitchFamily="34" charset="0"/>
                <a:cs typeface="Arial" pitchFamily="34" charset="0"/>
              </a:rPr>
              <a:t>Сигнальный колокол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807968" y="980728"/>
            <a:ext cx="5966884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Clr>
                <a:schemeClr val="tx2"/>
              </a:buClr>
              <a:buFont typeface="Monotype Sorts" pitchFamily="2" charset="2"/>
              <a:buNone/>
            </a:pPr>
            <a:r>
              <a:rPr lang="ru-RU" b="1" dirty="0">
                <a:solidFill>
                  <a:srgbClr val="000096"/>
                </a:solidFill>
                <a:latin typeface="Arial" pitchFamily="34" charset="0"/>
                <a:cs typeface="Arial" pitchFamily="34" charset="0"/>
              </a:rPr>
              <a:t>Несмотря на отъезд с</a:t>
            </a:r>
            <a:endParaRPr lang="en-US" b="1" dirty="0">
              <a:solidFill>
                <a:srgbClr val="00009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/>
              </a:buClr>
              <a:buFont typeface="Monotype Sorts" pitchFamily="2" charset="2"/>
              <a:buNone/>
            </a:pPr>
            <a:r>
              <a:rPr lang="ru-RU" b="1" dirty="0">
                <a:solidFill>
                  <a:srgbClr val="000096"/>
                </a:solidFill>
                <a:latin typeface="Arial" pitchFamily="34" charset="0"/>
                <a:cs typeface="Arial" pitchFamily="34" charset="0"/>
              </a:rPr>
              <a:t> Родины , колонисты поддерживали с Грецией постоянную связь.</a:t>
            </a:r>
          </a:p>
          <a:p>
            <a:pPr algn="ctr">
              <a:buClr>
                <a:schemeClr val="tx2"/>
              </a:buClr>
              <a:buNone/>
            </a:pPr>
            <a:r>
              <a:rPr lang="ru-RU" b="1" dirty="0">
                <a:solidFill>
                  <a:srgbClr val="000096"/>
                </a:solidFill>
                <a:latin typeface="Arial" pitchFamily="34" charset="0"/>
                <a:cs typeface="Arial" pitchFamily="34" charset="0"/>
              </a:rPr>
              <a:t>Прибытие корабля из Греции становилось настоящим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96"/>
                </a:solidFill>
                <a:latin typeface="Arial" pitchFamily="34" charset="0"/>
                <a:cs typeface="Arial" pitchFamily="34" charset="0"/>
              </a:rPr>
              <a:t>праздником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Сигнальный колокол  на  берегу извещал  о  прибытии 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корабля.</a:t>
            </a:r>
            <a:endPara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/>
              </a:buClr>
              <a:buFont typeface="Monotype Sorts" pitchFamily="2" charset="2"/>
              <a:buNone/>
            </a:pP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buClr>
                <a:schemeClr val="tx2"/>
              </a:buClr>
              <a:buFont typeface="Monotype Sorts" pitchFamily="2" charset="2"/>
              <a:buNone/>
            </a:pPr>
            <a:endParaRPr lang="ru-RU" sz="2800" b="1" dirty="0">
              <a:solidFill>
                <a:srgbClr val="66FFFF"/>
              </a:solidFill>
            </a:endParaRPr>
          </a:p>
        </p:txBody>
      </p:sp>
      <p:sp>
        <p:nvSpPr>
          <p:cNvPr id="60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КОЛОНИЯ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0" name="Rectangle 96"/>
          <p:cNvSpPr>
            <a:spLocks noChangeArrowheads="1"/>
          </p:cNvSpPr>
          <p:nvPr/>
        </p:nvSpPr>
        <p:spPr bwMode="auto">
          <a:xfrm>
            <a:off x="6752167" y="4476235"/>
            <a:ext cx="4684184" cy="369332"/>
          </a:xfrm>
          <a:prstGeom prst="rect">
            <a:avLst/>
          </a:prstGeom>
          <a:gradFill rotWithShape="1">
            <a:gsLst>
              <a:gs pos="0">
                <a:schemeClr val="bg1">
                  <a:alpha val="67998"/>
                </a:schemeClr>
              </a:gs>
              <a:gs pos="100000">
                <a:srgbClr val="FFFFE3">
                  <a:alpha val="67998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ru-RU" altLang="ru-RU"/>
          </a:p>
        </p:txBody>
      </p: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6864351" y="1844824"/>
            <a:ext cx="4415367" cy="695181"/>
            <a:chOff x="3334" y="1269"/>
            <a:chExt cx="2086" cy="330"/>
          </a:xfrm>
        </p:grpSpPr>
        <p:sp>
          <p:nvSpPr>
            <p:cNvPr id="15387" name="Oval 70"/>
            <p:cNvSpPr>
              <a:spLocks noChangeArrowheads="1"/>
            </p:cNvSpPr>
            <p:nvPr/>
          </p:nvSpPr>
          <p:spPr bwMode="auto">
            <a:xfrm>
              <a:off x="3334" y="1270"/>
              <a:ext cx="2086" cy="32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rgbClr val="FFFFE3">
                    <a:alpha val="67998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15388" name="Text Box 62"/>
            <p:cNvSpPr txBox="1">
              <a:spLocks noChangeArrowheads="1"/>
            </p:cNvSpPr>
            <p:nvPr/>
          </p:nvSpPr>
          <p:spPr bwMode="auto">
            <a:xfrm>
              <a:off x="3696" y="1269"/>
              <a:ext cx="136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2800" b="1" dirty="0">
                  <a:solidFill>
                    <a:srgbClr val="000096"/>
                  </a:solidFill>
                  <a:latin typeface="Arial" pitchFamily="34" charset="0"/>
                  <a:cs typeface="Arial" pitchFamily="34" charset="0"/>
                </a:rPr>
                <a:t>в колонии</a:t>
              </a:r>
            </a:p>
          </p:txBody>
        </p:sp>
      </p:grpSp>
      <p:sp>
        <p:nvSpPr>
          <p:cNvPr id="15365" name="AutoShape 69"/>
          <p:cNvSpPr>
            <a:spLocks noChangeArrowheads="1"/>
          </p:cNvSpPr>
          <p:nvPr/>
        </p:nvSpPr>
        <p:spPr bwMode="auto">
          <a:xfrm rot="438543">
            <a:off x="5029225" y="1498146"/>
            <a:ext cx="2497667" cy="369332"/>
          </a:xfrm>
          <a:prstGeom prst="curvedDownArrow">
            <a:avLst>
              <a:gd name="adj1" fmla="val 27373"/>
              <a:gd name="adj2" fmla="val 112566"/>
              <a:gd name="adj3" fmla="val 47958"/>
            </a:avLst>
          </a:prstGeom>
          <a:solidFill>
            <a:srgbClr val="AFC2FF"/>
          </a:solidFill>
          <a:ln w="9525">
            <a:solidFill>
              <a:srgbClr val="00009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ru-RU" altLang="ru-RU"/>
          </a:p>
        </p:txBody>
      </p: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983432" y="1628800"/>
            <a:ext cx="4512733" cy="864096"/>
            <a:chOff x="476" y="1198"/>
            <a:chExt cx="2132" cy="399"/>
          </a:xfrm>
        </p:grpSpPr>
        <p:sp>
          <p:nvSpPr>
            <p:cNvPr id="15385" name="Oval 61"/>
            <p:cNvSpPr>
              <a:spLocks noChangeArrowheads="1"/>
            </p:cNvSpPr>
            <p:nvPr/>
          </p:nvSpPr>
          <p:spPr bwMode="auto">
            <a:xfrm>
              <a:off x="476" y="1270"/>
              <a:ext cx="2086" cy="32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rgbClr val="FFFFE3">
                    <a:alpha val="67998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15386" name="Text Box 65"/>
            <p:cNvSpPr txBox="1">
              <a:spLocks noChangeArrowheads="1"/>
            </p:cNvSpPr>
            <p:nvPr/>
          </p:nvSpPr>
          <p:spPr bwMode="auto">
            <a:xfrm>
              <a:off x="476" y="1198"/>
              <a:ext cx="213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2800" b="1" dirty="0">
                  <a:solidFill>
                    <a:srgbClr val="000096"/>
                  </a:solidFill>
                  <a:latin typeface="Arial" pitchFamily="34" charset="0"/>
                  <a:cs typeface="Arial" pitchFamily="34" charset="0"/>
                </a:rPr>
                <a:t>из городов Греции</a:t>
              </a:r>
            </a:p>
          </p:txBody>
        </p:sp>
      </p:grpSp>
      <p:sp>
        <p:nvSpPr>
          <p:cNvPr id="21572" name="Text Box 68"/>
          <p:cNvSpPr txBox="1">
            <a:spLocks noChangeArrowheads="1"/>
          </p:cNvSpPr>
          <p:nvPr/>
        </p:nvSpPr>
        <p:spPr bwMode="auto">
          <a:xfrm>
            <a:off x="431800" y="836614"/>
            <a:ext cx="681566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Греческие купцы привозили:</a:t>
            </a:r>
          </a:p>
        </p:txBody>
      </p:sp>
      <p:sp>
        <p:nvSpPr>
          <p:cNvPr id="21593" name="Text Box 89"/>
          <p:cNvSpPr txBox="1">
            <a:spLocks noChangeArrowheads="1"/>
          </p:cNvSpPr>
          <p:nvPr/>
        </p:nvSpPr>
        <p:spPr bwMode="auto">
          <a:xfrm>
            <a:off x="6750051" y="2719715"/>
            <a:ext cx="4705349" cy="523220"/>
          </a:xfrm>
          <a:prstGeom prst="rect">
            <a:avLst/>
          </a:prstGeom>
          <a:gradFill rotWithShape="1">
            <a:gsLst>
              <a:gs pos="0">
                <a:schemeClr val="bg1">
                  <a:alpha val="67998"/>
                </a:schemeClr>
              </a:gs>
              <a:gs pos="100000">
                <a:srgbClr val="FFFFE3">
                  <a:alpha val="67998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   </a:t>
            </a: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оливковое масло, вино</a:t>
            </a:r>
          </a:p>
        </p:txBody>
      </p:sp>
      <p:sp>
        <p:nvSpPr>
          <p:cNvPr id="21594" name="Text Box 90"/>
          <p:cNvSpPr txBox="1">
            <a:spLocks noChangeArrowheads="1"/>
          </p:cNvSpPr>
          <p:nvPr/>
        </p:nvSpPr>
        <p:spPr bwMode="auto">
          <a:xfrm>
            <a:off x="6752167" y="3402013"/>
            <a:ext cx="374438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   </a:t>
            </a: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изделия ремесла:</a:t>
            </a:r>
          </a:p>
        </p:txBody>
      </p:sp>
      <p:sp>
        <p:nvSpPr>
          <p:cNvPr id="21595" name="Text Box 91"/>
          <p:cNvSpPr txBox="1">
            <a:spLocks noChangeArrowheads="1"/>
          </p:cNvSpPr>
          <p:nvPr/>
        </p:nvSpPr>
        <p:spPr bwMode="auto">
          <a:xfrm>
            <a:off x="7711018" y="3905250"/>
            <a:ext cx="192193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оружие</a:t>
            </a:r>
          </a:p>
        </p:txBody>
      </p:sp>
      <p:sp>
        <p:nvSpPr>
          <p:cNvPr id="21596" name="Text Box 92"/>
          <p:cNvSpPr txBox="1">
            <a:spLocks noChangeArrowheads="1"/>
          </p:cNvSpPr>
          <p:nvPr/>
        </p:nvSpPr>
        <p:spPr bwMode="auto">
          <a:xfrm>
            <a:off x="7713133" y="4456113"/>
            <a:ext cx="1727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вазы</a:t>
            </a:r>
          </a:p>
        </p:txBody>
      </p:sp>
      <p:sp>
        <p:nvSpPr>
          <p:cNvPr id="21597" name="Text Box 93"/>
          <p:cNvSpPr txBox="1">
            <a:spLocks noChangeArrowheads="1"/>
          </p:cNvSpPr>
          <p:nvPr/>
        </p:nvSpPr>
        <p:spPr bwMode="auto">
          <a:xfrm>
            <a:off x="7675034" y="4986338"/>
            <a:ext cx="396558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статуи из мрамора</a:t>
            </a:r>
            <a:endParaRPr lang="ru-RU" altLang="ru-RU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01" name="Text Box 97"/>
          <p:cNvSpPr txBox="1">
            <a:spLocks noChangeArrowheads="1"/>
          </p:cNvSpPr>
          <p:nvPr/>
        </p:nvSpPr>
        <p:spPr bwMode="auto">
          <a:xfrm>
            <a:off x="7711018" y="5489575"/>
            <a:ext cx="15367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ткани</a:t>
            </a:r>
          </a:p>
        </p:txBody>
      </p:sp>
      <p:sp>
        <p:nvSpPr>
          <p:cNvPr id="21606" name="Oval 102"/>
          <p:cNvSpPr>
            <a:spLocks noChangeArrowheads="1"/>
          </p:cNvSpPr>
          <p:nvPr/>
        </p:nvSpPr>
        <p:spPr bwMode="auto">
          <a:xfrm>
            <a:off x="6942667" y="2766894"/>
            <a:ext cx="173567" cy="519351"/>
          </a:xfrm>
          <a:prstGeom prst="ellipse">
            <a:avLst/>
          </a:prstGeom>
          <a:solidFill>
            <a:schemeClr val="accent3">
              <a:lumMod val="50000"/>
              <a:alpha val="67842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ru-RU" alt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607" name="Oval 103"/>
          <p:cNvSpPr>
            <a:spLocks noChangeArrowheads="1"/>
          </p:cNvSpPr>
          <p:nvPr/>
        </p:nvSpPr>
        <p:spPr bwMode="auto">
          <a:xfrm>
            <a:off x="6961718" y="3373319"/>
            <a:ext cx="173567" cy="519351"/>
          </a:xfrm>
          <a:prstGeom prst="ellipse">
            <a:avLst/>
          </a:prstGeom>
          <a:solidFill>
            <a:schemeClr val="accent3">
              <a:lumMod val="50000"/>
              <a:alpha val="67842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15377" name="Picture 159" descr="амфора-древня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888" y="4437112"/>
            <a:ext cx="19177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Text Box 160"/>
          <p:cNvSpPr txBox="1">
            <a:spLocks noChangeArrowheads="1"/>
          </p:cNvSpPr>
          <p:nvPr/>
        </p:nvSpPr>
        <p:spPr bwMode="auto">
          <a:xfrm>
            <a:off x="6671734" y="6021388"/>
            <a:ext cx="470535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Амфора – сосуд для хранения вина или масла</a:t>
            </a:r>
            <a:endParaRPr lang="ru-RU" altLang="ru-RU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79" name="Picture 164" descr="Статуя-2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334434" y="2420887"/>
            <a:ext cx="2589549" cy="41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162" descr="сбор-оливок-мал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1775885" y="4508500"/>
            <a:ext cx="19177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161" descr="кратер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7351" y="5229226"/>
            <a:ext cx="201718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165" descr="афинская монетка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/>
          <a:stretch>
            <a:fillRect/>
          </a:stretch>
        </p:blipFill>
        <p:spPr bwMode="auto">
          <a:xfrm>
            <a:off x="3888318" y="4292600"/>
            <a:ext cx="96096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166" descr="монеточ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91008">
            <a:off x="3024718" y="3644901"/>
            <a:ext cx="107738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4" name="Text Box 167"/>
          <p:cNvSpPr txBox="1">
            <a:spLocks noChangeArrowheads="1"/>
          </p:cNvSpPr>
          <p:nvPr/>
        </p:nvSpPr>
        <p:spPr bwMode="auto">
          <a:xfrm>
            <a:off x="2855640" y="2852936"/>
            <a:ext cx="25922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Монеты</a:t>
            </a:r>
            <a:r>
              <a:rPr lang="en-US" alt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Афин </a:t>
            </a:r>
            <a:endParaRPr lang="ru-RU" altLang="ru-RU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ТОРГОВЛЯ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0" grpId="0" animBg="1"/>
      <p:bldP spid="21572" grpId="0"/>
      <p:bldP spid="21593" grpId="0" animBg="1"/>
      <p:bldP spid="21594" grpId="0"/>
      <p:bldP spid="21595" grpId="0"/>
      <p:bldP spid="21596" grpId="0"/>
      <p:bldP spid="21597" grpId="0"/>
      <p:bldP spid="21601" grpId="0"/>
      <p:bldP spid="21606" grpId="0" animBg="1"/>
      <p:bldP spid="2160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 rot="21335516" flipH="1">
            <a:off x="4749800" y="2259291"/>
            <a:ext cx="2497667" cy="369332"/>
          </a:xfrm>
          <a:prstGeom prst="curvedDownArrow">
            <a:avLst>
              <a:gd name="adj1" fmla="val 27373"/>
              <a:gd name="adj2" fmla="val 112566"/>
              <a:gd name="adj3" fmla="val 47958"/>
            </a:avLst>
          </a:prstGeom>
          <a:solidFill>
            <a:srgbClr val="AFC2FF"/>
          </a:solidFill>
          <a:ln w="9525">
            <a:solidFill>
              <a:srgbClr val="00009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5135033" y="977900"/>
            <a:ext cx="681566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Греческие купцы привозили</a:t>
            </a:r>
            <a:r>
              <a:rPr lang="ru-RU" alt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769101" y="2624142"/>
            <a:ext cx="4415367" cy="523876"/>
            <a:chOff x="3334" y="1269"/>
            <a:chExt cx="2086" cy="330"/>
          </a:xfrm>
        </p:grpSpPr>
        <p:sp>
          <p:nvSpPr>
            <p:cNvPr id="16462" name="Oval 13"/>
            <p:cNvSpPr>
              <a:spLocks noChangeArrowheads="1"/>
            </p:cNvSpPr>
            <p:nvPr/>
          </p:nvSpPr>
          <p:spPr bwMode="auto">
            <a:xfrm>
              <a:off x="3334" y="1270"/>
              <a:ext cx="2086" cy="32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rgbClr val="FFFFE3">
                    <a:alpha val="67998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16463" name="Text Box 14"/>
            <p:cNvSpPr txBox="1">
              <a:spLocks noChangeArrowheads="1"/>
            </p:cNvSpPr>
            <p:nvPr/>
          </p:nvSpPr>
          <p:spPr bwMode="auto">
            <a:xfrm>
              <a:off x="3696" y="1269"/>
              <a:ext cx="136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2800" b="1" dirty="0">
                  <a:solidFill>
                    <a:srgbClr val="000096"/>
                  </a:solidFill>
                  <a:latin typeface="Arial" pitchFamily="34" charset="0"/>
                  <a:cs typeface="Arial" pitchFamily="34" charset="0"/>
                </a:rPr>
                <a:t>из колоний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14918" y="2557467"/>
            <a:ext cx="4512733" cy="533401"/>
            <a:chOff x="476" y="1261"/>
            <a:chExt cx="2132" cy="336"/>
          </a:xfrm>
        </p:grpSpPr>
        <p:sp>
          <p:nvSpPr>
            <p:cNvPr id="16460" name="Oval 16"/>
            <p:cNvSpPr>
              <a:spLocks noChangeArrowheads="1"/>
            </p:cNvSpPr>
            <p:nvPr/>
          </p:nvSpPr>
          <p:spPr bwMode="auto">
            <a:xfrm>
              <a:off x="476" y="1270"/>
              <a:ext cx="2086" cy="32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rgbClr val="FFFFE3">
                    <a:alpha val="67998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16461" name="Text Box 17"/>
            <p:cNvSpPr txBox="1">
              <a:spLocks noChangeArrowheads="1"/>
            </p:cNvSpPr>
            <p:nvPr/>
          </p:nvSpPr>
          <p:spPr bwMode="auto">
            <a:xfrm>
              <a:off x="476" y="1261"/>
              <a:ext cx="213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2800" b="1" dirty="0">
                  <a:solidFill>
                    <a:srgbClr val="000096"/>
                  </a:solidFill>
                  <a:latin typeface="Arial" pitchFamily="34" charset="0"/>
                  <a:cs typeface="Arial" pitchFamily="34" charset="0"/>
                </a:rPr>
                <a:t>в города Греции</a:t>
              </a:r>
            </a:p>
          </p:txBody>
        </p:sp>
      </p:grpSp>
      <p:sp>
        <p:nvSpPr>
          <p:cNvPr id="22612" name="Rectangle 84"/>
          <p:cNvSpPr>
            <a:spLocks noChangeArrowheads="1"/>
          </p:cNvSpPr>
          <p:nvPr/>
        </p:nvSpPr>
        <p:spPr bwMode="auto">
          <a:xfrm>
            <a:off x="1007534" y="4790560"/>
            <a:ext cx="4320117" cy="369332"/>
          </a:xfrm>
          <a:prstGeom prst="rect">
            <a:avLst/>
          </a:prstGeom>
          <a:gradFill rotWithShape="1">
            <a:gsLst>
              <a:gs pos="0">
                <a:schemeClr val="bg1">
                  <a:alpha val="67998"/>
                </a:schemeClr>
              </a:gs>
              <a:gs pos="100000">
                <a:srgbClr val="FFFFE3">
                  <a:alpha val="67998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22613" name="Text Box 85"/>
          <p:cNvSpPr txBox="1">
            <a:spLocks noChangeArrowheads="1"/>
          </p:cNvSpPr>
          <p:nvPr/>
        </p:nvSpPr>
        <p:spPr bwMode="auto">
          <a:xfrm>
            <a:off x="1583267" y="3692853"/>
            <a:ext cx="288078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пшеницу</a:t>
            </a:r>
          </a:p>
        </p:txBody>
      </p:sp>
      <p:sp>
        <p:nvSpPr>
          <p:cNvPr id="22615" name="Text Box 87"/>
          <p:cNvSpPr txBox="1">
            <a:spLocks noChangeArrowheads="1"/>
          </p:cNvSpPr>
          <p:nvPr/>
        </p:nvSpPr>
        <p:spPr bwMode="auto">
          <a:xfrm>
            <a:off x="1583267" y="4230688"/>
            <a:ext cx="192193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рабов</a:t>
            </a:r>
          </a:p>
        </p:txBody>
      </p:sp>
      <p:sp>
        <p:nvSpPr>
          <p:cNvPr id="22616" name="Text Box 88"/>
          <p:cNvSpPr txBox="1">
            <a:spLocks noChangeArrowheads="1"/>
          </p:cNvSpPr>
          <p:nvPr/>
        </p:nvSpPr>
        <p:spPr bwMode="auto">
          <a:xfrm>
            <a:off x="1585384" y="4733925"/>
            <a:ext cx="1727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</a:t>
            </a:r>
          </a:p>
        </p:txBody>
      </p:sp>
      <p:sp>
        <p:nvSpPr>
          <p:cNvPr id="22617" name="Text Box 89"/>
          <p:cNvSpPr txBox="1">
            <a:spLocks noChangeArrowheads="1"/>
          </p:cNvSpPr>
          <p:nvPr/>
        </p:nvSpPr>
        <p:spPr bwMode="auto">
          <a:xfrm>
            <a:off x="1583267" y="5238750"/>
            <a:ext cx="364913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шкуры животных</a:t>
            </a:r>
          </a:p>
        </p:txBody>
      </p:sp>
      <p:pic>
        <p:nvPicPr>
          <p:cNvPr id="16397" name="Picture 99" descr="торговля-вазоп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908720"/>
            <a:ext cx="2376264" cy="109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28" name="Text Box 100"/>
          <p:cNvSpPr txBox="1">
            <a:spLocks noChangeArrowheads="1"/>
          </p:cNvSpPr>
          <p:nvPr/>
        </p:nvSpPr>
        <p:spPr bwMode="auto">
          <a:xfrm>
            <a:off x="1583267" y="5741988"/>
            <a:ext cx="163195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скот </a:t>
            </a:r>
          </a:p>
        </p:txBody>
      </p:sp>
      <p:pic>
        <p:nvPicPr>
          <p:cNvPr id="16399" name="Picture 101" descr="монеты из Мил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976" y="3068960"/>
            <a:ext cx="268816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97" descr="охотник 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</a:blip>
          <a:srcRect/>
          <a:stretch>
            <a:fillRect/>
          </a:stretch>
        </p:blipFill>
        <p:spPr bwMode="auto">
          <a:xfrm>
            <a:off x="8551334" y="3175000"/>
            <a:ext cx="35941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Text Box 102"/>
          <p:cNvSpPr txBox="1">
            <a:spLocks noChangeArrowheads="1"/>
          </p:cNvSpPr>
          <p:nvPr/>
        </p:nvSpPr>
        <p:spPr bwMode="auto">
          <a:xfrm>
            <a:off x="6960096" y="4941168"/>
            <a:ext cx="20887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г. </a:t>
            </a:r>
            <a:r>
              <a:rPr lang="ru-RU" altLang="ru-RU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Милета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02" name="Text Box 103"/>
          <p:cNvSpPr txBox="1">
            <a:spLocks noChangeArrowheads="1"/>
          </p:cNvSpPr>
          <p:nvPr/>
        </p:nvSpPr>
        <p:spPr bwMode="auto">
          <a:xfrm>
            <a:off x="479376" y="1844824"/>
            <a:ext cx="103691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Взвешивание </a:t>
            </a:r>
            <a:r>
              <a:rPr lang="ru-RU" altLang="ru-RU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сильфия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(ценного растения) в г. </a:t>
            </a:r>
            <a:r>
              <a:rPr lang="ru-RU" altLang="ru-RU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Кирены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(Африка</a:t>
            </a:r>
            <a:r>
              <a:rPr lang="ru-RU" altLang="ru-RU" sz="2400" b="1" dirty="0">
                <a:solidFill>
                  <a:srgbClr val="580058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ru-RU" b="1" dirty="0">
              <a:solidFill>
                <a:srgbClr val="58005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403" name="Picture 105" descr="монеты-с-Родоса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</a:blip>
          <a:srcRect/>
          <a:stretch>
            <a:fillRect/>
          </a:stretch>
        </p:blipFill>
        <p:spPr bwMode="auto">
          <a:xfrm>
            <a:off x="5712884" y="4924426"/>
            <a:ext cx="2495549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4" name="Text Box 106"/>
          <p:cNvSpPr txBox="1">
            <a:spLocks noChangeArrowheads="1"/>
          </p:cNvSpPr>
          <p:nvPr/>
        </p:nvSpPr>
        <p:spPr bwMode="auto">
          <a:xfrm>
            <a:off x="5087888" y="4509120"/>
            <a:ext cx="201718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Монеты</a:t>
            </a:r>
            <a:endParaRPr lang="ru-RU" alt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05" name="Text Box 107"/>
          <p:cNvSpPr txBox="1">
            <a:spLocks noChangeArrowheads="1"/>
          </p:cNvSpPr>
          <p:nvPr/>
        </p:nvSpPr>
        <p:spPr bwMode="auto">
          <a:xfrm>
            <a:off x="5422901" y="6094413"/>
            <a:ext cx="191981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о. Родос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ТОРГОВЛЯ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2" grpId="0" animBg="1"/>
      <p:bldP spid="22613" grpId="0"/>
      <p:bldP spid="22615" grpId="0"/>
      <p:bldP spid="22616" grpId="0"/>
      <p:bldP spid="22617" grpId="0"/>
      <p:bldP spid="226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ТОРГОВЫЕ СВЯЗИ</a:t>
            </a:r>
            <a:endParaRPr lang="ru-RU" sz="5400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79376" y="980728"/>
          <a:ext cx="110487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44" y="980728"/>
            <a:ext cx="11737304" cy="3108543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Колонизация раздвигала границы древнегреческого мира. Эллины плотно заселили побережье Южной Италии и Сицилии, а также – Южной Франции и Испании. Основали крупные колонии на северных берегах Черного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моря. 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Это способствовало расширению знаний греков об окружающем мире. Эллины встретились с народами, которые отличались от них по языку, обычаям, религии и культуре. 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4365104"/>
            <a:ext cx="3096343" cy="220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3872" y="4293096"/>
            <a:ext cx="6836833" cy="220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КОЛОНИЯ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44" y="980728"/>
            <a:ext cx="11737304" cy="249299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Всех</a:t>
            </a:r>
            <a:r>
              <a:rPr lang="ru-RU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кто говорил на непонятном языке, они называли варварами (от звукоподражательного «вар-вар»). И персов, и египтян, и жителей Вавилонии, не говоря уже об отсталых племенах. Слово варвар означало «чужак», «не эллин». </a:t>
            </a:r>
            <a:r>
              <a:rPr lang="ru-RU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Со </a:t>
            </a:r>
            <a:r>
              <a:rPr lang="ru-RU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временем греки стали считать себя лучше других и что они во всем превосходят варваров, рожденных для рабства.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4941168"/>
            <a:ext cx="11593288" cy="169277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Таким образом, колонизация сыграла важную роль в развитии Древней Греции. Она способствовала подъему хозяйственной жизни, торговли и кораблестроения, формированию у греков чувства принадлежности к единому народу.</a:t>
            </a: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КОЛОНИЯ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2565401"/>
            <a:ext cx="12192000" cy="5229225"/>
          </a:xfrm>
        </p:spPr>
        <p:txBody>
          <a:bodyPr/>
          <a:lstStyle/>
          <a:p>
            <a:pPr lvl="2"/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023992" y="980728"/>
            <a:ext cx="5855888" cy="550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6"/>
                </a:solidFill>
                <a:latin typeface="Arial" pitchFamily="34" charset="0"/>
                <a:cs typeface="Arial" pitchFamily="34" charset="0"/>
              </a:rPr>
              <a:t>Одними из самых знаменитых греческих колоний были колонии на юге нашей страны, в Северном Причерноморье.</a:t>
            </a:r>
          </a:p>
          <a:p>
            <a:pPr algn="ctr"/>
            <a:r>
              <a:rPr lang="ru-RU" sz="3200" b="1" dirty="0">
                <a:solidFill>
                  <a:srgbClr val="000096"/>
                </a:solidFill>
                <a:latin typeface="Arial" pitchFamily="34" charset="0"/>
                <a:cs typeface="Arial" pitchFamily="34" charset="0"/>
              </a:rPr>
              <a:t>Развалины Древних поселений здесь сохранились до сих пор. В </a:t>
            </a:r>
            <a:r>
              <a:rPr lang="ru-RU" sz="3200" b="1" dirty="0" err="1">
                <a:solidFill>
                  <a:srgbClr val="000096"/>
                </a:solidFill>
                <a:latin typeface="Arial" pitchFamily="34" charset="0"/>
                <a:cs typeface="Arial" pitchFamily="34" charset="0"/>
              </a:rPr>
              <a:t>Ольвии</a:t>
            </a:r>
            <a:r>
              <a:rPr lang="ru-RU" sz="3200" b="1" dirty="0">
                <a:solidFill>
                  <a:srgbClr val="000096"/>
                </a:solidFill>
                <a:latin typeface="Arial" pitchFamily="34" charset="0"/>
                <a:cs typeface="Arial" pitchFamily="34" charset="0"/>
              </a:rPr>
              <a:t> удалось даже восстановить Древнюю </a:t>
            </a:r>
            <a:r>
              <a:rPr lang="ru-RU" sz="3200" b="1" dirty="0" smtClean="0">
                <a:solidFill>
                  <a:srgbClr val="000096"/>
                </a:solidFill>
                <a:latin typeface="Arial" pitchFamily="34" charset="0"/>
                <a:cs typeface="Arial" pitchFamily="34" charset="0"/>
              </a:rPr>
              <a:t>лестницу.</a:t>
            </a:r>
            <a:endParaRPr lang="ru-RU" sz="3200" b="1" dirty="0">
              <a:solidFill>
                <a:srgbClr val="0000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9" name="Picture 5" descr="Рисунок6"/>
          <p:cNvPicPr>
            <a:picLocks noChangeAspect="1" noChangeArrowheads="1"/>
          </p:cNvPicPr>
          <p:nvPr/>
        </p:nvPicPr>
        <p:blipFill>
          <a:blip r:embed="rId2" cstate="print">
            <a:lum bright="12000" contrast="30000"/>
          </a:blip>
          <a:srcRect/>
          <a:stretch>
            <a:fillRect/>
          </a:stretch>
        </p:blipFill>
        <p:spPr bwMode="auto">
          <a:xfrm>
            <a:off x="335360" y="1124744"/>
            <a:ext cx="5458884" cy="479107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95400" y="6021288"/>
            <a:ext cx="482453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>
              <a:spcBef>
                <a:spcPct val="20000"/>
              </a:spcBef>
            </a:pPr>
            <a:r>
              <a:rPr lang="ru-RU" sz="2400" dirty="0" smtClean="0">
                <a:solidFill>
                  <a:srgbClr val="420042"/>
                </a:solidFill>
                <a:latin typeface="Times New Roman" pitchFamily="18" charset="0"/>
              </a:rPr>
              <a:t>Древняя </a:t>
            </a:r>
            <a:r>
              <a:rPr lang="ru-RU" sz="2400" dirty="0">
                <a:solidFill>
                  <a:srgbClr val="420042"/>
                </a:solidFill>
                <a:latin typeface="Times New Roman" pitchFamily="18" charset="0"/>
              </a:rPr>
              <a:t>лестница в </a:t>
            </a:r>
            <a:r>
              <a:rPr lang="ru-RU" sz="2400" dirty="0" err="1">
                <a:solidFill>
                  <a:srgbClr val="420042"/>
                </a:solidFill>
                <a:latin typeface="Times New Roman" pitchFamily="18" charset="0"/>
              </a:rPr>
              <a:t>Ольвии</a:t>
            </a:r>
            <a:endParaRPr lang="ru-RU" sz="2400" dirty="0">
              <a:solidFill>
                <a:srgbClr val="420042"/>
              </a:solidFill>
              <a:latin typeface="Times New Roman" pitchFamily="18" charset="0"/>
            </a:endParaRPr>
          </a:p>
        </p:txBody>
      </p:sp>
      <p:sp>
        <p:nvSpPr>
          <p:cNvPr id="61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КОЛОНИЯ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7824192" y="548680"/>
            <a:ext cx="2539008" cy="365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200" b="1" kern="10" dirty="0">
              <a:ln w="9525">
                <a:solidFill>
                  <a:srgbClr val="3333CC"/>
                </a:solidFill>
                <a:round/>
                <a:headEnd/>
                <a:tailEnd/>
              </a:ln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39616" y="2636912"/>
            <a:ext cx="7708900" cy="188913"/>
            <a:chOff x="384" y="336"/>
            <a:chExt cx="4608" cy="161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84" y="336"/>
              <a:ext cx="1536" cy="161"/>
              <a:chOff x="1152" y="1008"/>
              <a:chExt cx="1536" cy="161"/>
            </a:xfrm>
          </p:grpSpPr>
          <p:pic>
            <p:nvPicPr>
              <p:cNvPr id="11293" name="Picture 1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4" name="Picture 1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5" name="Picture 1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6" name="Picture 1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7" name="Picture 1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8" name="Picture 1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9" name="Picture 18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0" name="Picture 19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3456" y="336"/>
              <a:ext cx="1536" cy="161"/>
              <a:chOff x="1152" y="1008"/>
              <a:chExt cx="1536" cy="161"/>
            </a:xfrm>
          </p:grpSpPr>
          <p:pic>
            <p:nvPicPr>
              <p:cNvPr id="11285" name="Picture 21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6" name="Picture 2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7" name="Picture 2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8" name="Picture 2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9" name="Picture 2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0" name="Picture 2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1" name="Picture 2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2" name="Picture 28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1920" y="336"/>
              <a:ext cx="1536" cy="161"/>
              <a:chOff x="1152" y="1008"/>
              <a:chExt cx="1536" cy="161"/>
            </a:xfrm>
          </p:grpSpPr>
          <p:pic>
            <p:nvPicPr>
              <p:cNvPr id="11277" name="Picture 30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8" name="Picture 31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9" name="Picture 3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0" name="Picture 3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1" name="Picture 3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2" name="Picture 3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3" name="Picture 3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4" name="Picture 3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2351584" y="4509120"/>
            <a:ext cx="7708900" cy="188913"/>
            <a:chOff x="384" y="336"/>
            <a:chExt cx="4608" cy="161"/>
          </a:xfrm>
        </p:grpSpPr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384" y="336"/>
              <a:ext cx="1536" cy="161"/>
              <a:chOff x="1152" y="1008"/>
              <a:chExt cx="1536" cy="161"/>
            </a:xfrm>
          </p:grpSpPr>
          <p:pic>
            <p:nvPicPr>
              <p:cNvPr id="64" name="Picture 1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1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1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1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1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1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18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19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3456" y="336"/>
              <a:ext cx="1536" cy="161"/>
              <a:chOff x="1152" y="1008"/>
              <a:chExt cx="1536" cy="161"/>
            </a:xfrm>
          </p:grpSpPr>
          <p:pic>
            <p:nvPicPr>
              <p:cNvPr id="56" name="Picture 21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2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2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2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2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2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2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28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920" y="336"/>
              <a:ext cx="1536" cy="161"/>
              <a:chOff x="1152" y="1008"/>
              <a:chExt cx="1536" cy="161"/>
            </a:xfrm>
          </p:grpSpPr>
          <p:pic>
            <p:nvPicPr>
              <p:cNvPr id="48" name="Picture 30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34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31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15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32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728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33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53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34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112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35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920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36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496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37" descr="Орнамент греческий-кусочек-бело-синий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2304" y="1008"/>
                <a:ext cx="192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72" name="Picture 5" descr="торг кораб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84784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5" descr="торг кораб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00456" y="3140968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5" descr="торг кораб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01208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Пятиугольник 102"/>
          <p:cNvSpPr/>
          <p:nvPr/>
        </p:nvSpPr>
        <p:spPr>
          <a:xfrm>
            <a:off x="6096000" y="2060849"/>
            <a:ext cx="60959" cy="457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ятиугольник 131"/>
          <p:cNvSpPr/>
          <p:nvPr/>
        </p:nvSpPr>
        <p:spPr>
          <a:xfrm flipH="1">
            <a:off x="1679509" y="980728"/>
            <a:ext cx="10512491" cy="151216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351584" y="1052736"/>
            <a:ext cx="9552384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Расширила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знания древних греков. Они встретились со множеством новых для них народов, узнали об их обычаях, религии 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культуре.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Пятиугольник 132"/>
          <p:cNvSpPr/>
          <p:nvPr/>
        </p:nvSpPr>
        <p:spPr>
          <a:xfrm>
            <a:off x="263352" y="2996952"/>
            <a:ext cx="9793088" cy="1224136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51384" y="2935977"/>
            <a:ext cx="8544951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Способствовала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развитию хозяйства и торговли, а также мореплавания. Росли и богатели новые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города.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Пятиугольник 133"/>
          <p:cNvSpPr/>
          <p:nvPr/>
        </p:nvSpPr>
        <p:spPr>
          <a:xfrm flipH="1">
            <a:off x="1679509" y="4797152"/>
            <a:ext cx="10512491" cy="1916832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567608" y="4869160"/>
            <a:ext cx="9624392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Заставила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греков осознать себя единым народом, отличающимся от других народов. Греки стали называть себя эллинами, а свою страну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Элладой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Другие народы они называли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варварами.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ПОСЛЕДСТВИЯ КОЛОНИЗАЦИИ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ПОСЛЕДСТВИЯ КОЛОНИЗАЦИИ</a:t>
            </a:r>
            <a:endParaRPr lang="ru-RU" sz="5400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91344" y="980728"/>
          <a:ext cx="116652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&amp;Acy;&amp;ncy;&amp;icy;&amp;mcy;&amp;acy;&amp;tscy;&amp;icy;&amp;yacy; &amp;kcy;&amp;ocy;&amp;rcy;&amp;acy;&amp;bcy;&amp;lcy;&amp;icy;&amp;k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1268760"/>
            <a:ext cx="6024075" cy="539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984" y="1340768"/>
            <a:ext cx="60013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КОЛОНИЗАЦИЯ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63352" y="1340768"/>
            <a:ext cx="5371008" cy="48965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Все неизвестно!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 пока туманы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Плывут под парусами корабля.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Там, - позади покинутые страны,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Там, - впереди чудесная страна.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Эдуард Багрицкий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ъект 1"/>
          <p:cNvSpPr>
            <a:spLocks noGrp="1"/>
          </p:cNvSpPr>
          <p:nvPr>
            <p:ph idx="1"/>
          </p:nvPr>
        </p:nvSpPr>
        <p:spPr>
          <a:xfrm>
            <a:off x="874184" y="1095376"/>
            <a:ext cx="10225616" cy="5002213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tx1"/>
                </a:solidFill>
              </a:rPr>
              <a:t>                             </a:t>
            </a:r>
            <a:r>
              <a:rPr lang="ru-RU" altLang="ru-RU" dirty="0" smtClean="0">
                <a:solidFill>
                  <a:schemeClr val="tx1"/>
                </a:solidFill>
              </a:rPr>
              <a:t>              </a:t>
            </a:r>
            <a:r>
              <a:rPr lang="ru-RU" alt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торговля</a:t>
            </a:r>
          </a:p>
        </p:txBody>
      </p:sp>
      <p:sp>
        <p:nvSpPr>
          <p:cNvPr id="4" name="Овал 3"/>
          <p:cNvSpPr/>
          <p:nvPr/>
        </p:nvSpPr>
        <p:spPr>
          <a:xfrm>
            <a:off x="4943872" y="1844824"/>
            <a:ext cx="2942167" cy="108426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Великая греческая колонизация</a:t>
            </a:r>
          </a:p>
        </p:txBody>
      </p:sp>
      <p:sp>
        <p:nvSpPr>
          <p:cNvPr id="5" name="Стрелка вниз 4"/>
          <p:cNvSpPr/>
          <p:nvPr/>
        </p:nvSpPr>
        <p:spPr>
          <a:xfrm rot="4522303">
            <a:off x="3992034" y="1835680"/>
            <a:ext cx="425450" cy="1589616"/>
          </a:xfrm>
          <a:prstGeom prst="downArrow">
            <a:avLst>
              <a:gd name="adj1" fmla="val 50000"/>
              <a:gd name="adj2" fmla="val 450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к</a:t>
            </a:r>
            <a:r>
              <a:rPr lang="ru-RU" sz="1400" b="1" dirty="0">
                <a:solidFill>
                  <a:schemeClr val="tx1"/>
                </a:solidFill>
              </a:rPr>
              <a:t>огд</a:t>
            </a:r>
            <a:r>
              <a:rPr lang="ru-RU" b="1" dirty="0">
                <a:solidFill>
                  <a:schemeClr val="tx1"/>
                </a:solidFill>
              </a:rPr>
              <a:t>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9318" y="2738438"/>
            <a:ext cx="288078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27351" y="3268664"/>
            <a:ext cx="0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08300" y="2541589"/>
            <a:ext cx="0" cy="288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00767" y="2686050"/>
            <a:ext cx="0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24418" y="2722564"/>
            <a:ext cx="1631949" cy="250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VIII          VI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9272664">
            <a:off x="2824668" y="2981994"/>
            <a:ext cx="2621263" cy="52706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</a:t>
            </a:r>
            <a:r>
              <a:rPr lang="ru-RU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Стрелка вправо 17"/>
          <p:cNvSpPr/>
          <p:nvPr/>
        </p:nvSpPr>
        <p:spPr>
          <a:xfrm rot="870309">
            <a:off x="7224184" y="2963864"/>
            <a:ext cx="2673349" cy="56832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Куда?</a:t>
            </a:r>
          </a:p>
        </p:txBody>
      </p:sp>
      <p:sp>
        <p:nvSpPr>
          <p:cNvPr id="19" name="Стрелка вниз 18"/>
          <p:cNvSpPr/>
          <p:nvPr/>
        </p:nvSpPr>
        <p:spPr>
          <a:xfrm rot="3674158">
            <a:off x="5554399" y="2384690"/>
            <a:ext cx="382587" cy="237278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Почему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Овал 19"/>
          <p:cNvSpPr/>
          <p:nvPr/>
        </p:nvSpPr>
        <p:spPr>
          <a:xfrm rot="1607582">
            <a:off x="9840384" y="3268664"/>
            <a:ext cx="2351616" cy="10445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Северное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Причерно-морье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9235018" y="4508501"/>
            <a:ext cx="2601383" cy="11525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Северная Африка</a:t>
            </a:r>
          </a:p>
        </p:txBody>
      </p:sp>
      <p:sp>
        <p:nvSpPr>
          <p:cNvPr id="22" name="Овал 21"/>
          <p:cNvSpPr/>
          <p:nvPr/>
        </p:nvSpPr>
        <p:spPr>
          <a:xfrm rot="20686112">
            <a:off x="7174472" y="3612974"/>
            <a:ext cx="2878667" cy="143359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Северо-Западное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Средиземно-морье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6767" y="3933824"/>
            <a:ext cx="3054937" cy="23754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Бедняки.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Крестьяне.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Ремесленники.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Торговцы.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Вожаки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демоса.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Аристократы.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9364064">
            <a:off x="7615767" y="2001838"/>
            <a:ext cx="1568451" cy="52546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Итоги?</a:t>
            </a:r>
          </a:p>
        </p:txBody>
      </p:sp>
      <p:sp>
        <p:nvSpPr>
          <p:cNvPr id="25" name="16-конечная звезда 24"/>
          <p:cNvSpPr/>
          <p:nvPr/>
        </p:nvSpPr>
        <p:spPr>
          <a:xfrm>
            <a:off x="0" y="1257300"/>
            <a:ext cx="2506134" cy="914400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Греция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16-конечная звезда 25"/>
          <p:cNvSpPr/>
          <p:nvPr/>
        </p:nvSpPr>
        <p:spPr>
          <a:xfrm>
            <a:off x="9624392" y="1196975"/>
            <a:ext cx="2376264" cy="914400"/>
          </a:xfrm>
          <a:prstGeom prst="star1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Колония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2728384" y="1763714"/>
            <a:ext cx="7219949" cy="539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506133" y="1557339"/>
            <a:ext cx="7334251" cy="714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575721" y="4206874"/>
            <a:ext cx="3595548" cy="2318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Мало плодородных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земель.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Угроза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голода.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Борьба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народа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знати.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Желание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разбогатеть.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112" y="5373216"/>
            <a:ext cx="286808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Прямая соединительная линия 34"/>
          <p:cNvCxnSpPr/>
          <p:nvPr/>
        </p:nvCxnSpPr>
        <p:spPr>
          <a:xfrm flipV="1">
            <a:off x="2256367" y="2600325"/>
            <a:ext cx="0" cy="247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16" idx="1"/>
          </p:cNvCxnSpPr>
          <p:nvPr/>
        </p:nvCxnSpPr>
        <p:spPr>
          <a:xfrm>
            <a:off x="624417" y="2600325"/>
            <a:ext cx="0" cy="247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940" y="337354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551385" y="3717032"/>
            <a:ext cx="3264363" cy="168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91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92.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511825" y="4365136"/>
            <a:ext cx="3552395" cy="1314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Найдите и опишите одну из колоний </a:t>
            </a:r>
            <a:r>
              <a:rPr lang="ru-RU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Древней Греции.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544272" y="3501072"/>
            <a:ext cx="3312368" cy="13148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Выполните задание №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стр.92.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986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447929" y="206084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8" y="1556792"/>
            <a:ext cx="11521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http://cliparty.by.ru/animated/people/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696" y="1844824"/>
            <a:ext cx="18796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3" name="AutoShape 49"/>
          <p:cNvSpPr>
            <a:spLocks noChangeArrowheads="1"/>
          </p:cNvSpPr>
          <p:nvPr/>
        </p:nvSpPr>
        <p:spPr bwMode="auto">
          <a:xfrm flipH="1">
            <a:off x="4656665" y="1988840"/>
            <a:ext cx="6839933" cy="4103985"/>
          </a:xfrm>
          <a:prstGeom prst="moon">
            <a:avLst>
              <a:gd name="adj" fmla="val 14477"/>
            </a:avLst>
          </a:prstGeom>
          <a:gradFill rotWithShape="1">
            <a:gsLst>
              <a:gs pos="0">
                <a:srgbClr val="A3CDF3">
                  <a:alpha val="82999"/>
                </a:srgbClr>
              </a:gs>
              <a:gs pos="50000">
                <a:srgbClr val="FFFFE3">
                  <a:alpha val="82999"/>
                </a:srgbClr>
              </a:gs>
              <a:gs pos="100000">
                <a:srgbClr val="A3CDF3">
                  <a:alpha val="82999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27051" y="764704"/>
            <a:ext cx="1166494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Основные причины, что греки </a:t>
            </a:r>
            <a:r>
              <a:rPr lang="ru-RU" altLang="ru-RU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основывали </a:t>
            </a:r>
            <a:r>
              <a:rPr lang="ru-RU" altLang="ru-RU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колонии:</a:t>
            </a:r>
            <a:endParaRPr lang="ru-RU" altLang="ru-RU" sz="28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63352" y="1628800"/>
            <a:ext cx="5759451" cy="1016000"/>
            <a:chOff x="249" y="1345"/>
            <a:chExt cx="2721" cy="640"/>
          </a:xfrm>
        </p:grpSpPr>
        <p:sp>
          <p:nvSpPr>
            <p:cNvPr id="8237" name="Oval 42"/>
            <p:cNvSpPr>
              <a:spLocks noChangeArrowheads="1"/>
            </p:cNvSpPr>
            <p:nvPr/>
          </p:nvSpPr>
          <p:spPr bwMode="auto">
            <a:xfrm>
              <a:off x="249" y="1656"/>
              <a:ext cx="2721" cy="32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7000"/>
                  </a:schemeClr>
                </a:gs>
                <a:gs pos="100000">
                  <a:srgbClr val="FFFFE3">
                    <a:alpha val="59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8238" name="Text Box 8"/>
            <p:cNvSpPr txBox="1">
              <a:spLocks noChangeArrowheads="1"/>
            </p:cNvSpPr>
            <p:nvPr/>
          </p:nvSpPr>
          <p:spPr bwMode="auto">
            <a:xfrm>
              <a:off x="340" y="1345"/>
              <a:ext cx="2540" cy="64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 dirty="0">
                  <a:solidFill>
                    <a:srgbClr val="000096"/>
                  </a:solidFill>
                  <a:latin typeface="Arial" pitchFamily="34" charset="0"/>
                  <a:cs typeface="Arial" pitchFamily="34" charset="0"/>
                </a:rPr>
                <a:t>в Греции ощущалась острая нехватка земли из-за перенаселения полисов и возникала угроза голода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6240016" y="2708920"/>
            <a:ext cx="5759449" cy="1323975"/>
            <a:chOff x="2925" y="1838"/>
            <a:chExt cx="2721" cy="834"/>
          </a:xfrm>
        </p:grpSpPr>
        <p:sp>
          <p:nvSpPr>
            <p:cNvPr id="8235" name="Oval 43"/>
            <p:cNvSpPr>
              <a:spLocks noChangeArrowheads="1"/>
            </p:cNvSpPr>
            <p:nvPr/>
          </p:nvSpPr>
          <p:spPr bwMode="auto">
            <a:xfrm>
              <a:off x="2925" y="2291"/>
              <a:ext cx="2721" cy="32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7000"/>
                  </a:schemeClr>
                </a:gs>
                <a:gs pos="100000">
                  <a:srgbClr val="FFFFE3">
                    <a:alpha val="59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8236" name="Text Box 10"/>
            <p:cNvSpPr txBox="1">
              <a:spLocks noChangeArrowheads="1"/>
            </p:cNvSpPr>
            <p:nvPr/>
          </p:nvSpPr>
          <p:spPr bwMode="auto">
            <a:xfrm>
              <a:off x="3146" y="1838"/>
              <a:ext cx="2314" cy="83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000096"/>
                  </a:solidFill>
                  <a:latin typeface="Arial Narrow" pitchFamily="34" charset="0"/>
                </a:rPr>
                <a:t> </a:t>
              </a:r>
              <a:r>
                <a:rPr lang="ru-RU" altLang="ru-RU" sz="2000" b="1" dirty="0">
                  <a:solidFill>
                    <a:srgbClr val="000096"/>
                  </a:solidFill>
                  <a:latin typeface="Arial" pitchFamily="34" charset="0"/>
                  <a:cs typeface="Arial" pitchFamily="34" charset="0"/>
                </a:rPr>
                <a:t>шла ожесточенная борьба между знатью и </a:t>
              </a:r>
              <a:r>
                <a:rPr lang="ru-RU" altLang="ru-RU" sz="2000" b="1" dirty="0" smtClean="0">
                  <a:solidFill>
                    <a:srgbClr val="000096"/>
                  </a:solidFill>
                  <a:latin typeface="Arial" pitchFamily="34" charset="0"/>
                  <a:cs typeface="Arial" pitchFamily="34" charset="0"/>
                </a:rPr>
                <a:t>народом, </a:t>
              </a:r>
              <a:r>
                <a:rPr lang="ru-RU" altLang="ru-RU" sz="2000" b="1" dirty="0">
                  <a:solidFill>
                    <a:srgbClr val="000096"/>
                  </a:solidFill>
                  <a:latin typeface="Arial" pitchFamily="34" charset="0"/>
                  <a:cs typeface="Arial" pitchFamily="34" charset="0"/>
                </a:rPr>
                <a:t>и проигравшая сторона вынуждена была покидать свой полис</a:t>
              </a:r>
              <a:endParaRPr lang="ru-RU" altLang="ru-RU" b="1" dirty="0">
                <a:solidFill>
                  <a:srgbClr val="00009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529167" y="4703769"/>
            <a:ext cx="5759451" cy="1016001"/>
            <a:chOff x="567" y="3236"/>
            <a:chExt cx="2721" cy="640"/>
          </a:xfrm>
        </p:grpSpPr>
        <p:sp>
          <p:nvSpPr>
            <p:cNvPr id="8233" name="Oval 44"/>
            <p:cNvSpPr>
              <a:spLocks noChangeArrowheads="1"/>
            </p:cNvSpPr>
            <p:nvPr/>
          </p:nvSpPr>
          <p:spPr bwMode="auto">
            <a:xfrm>
              <a:off x="567" y="3516"/>
              <a:ext cx="2721" cy="32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7000"/>
                  </a:schemeClr>
                </a:gs>
                <a:gs pos="100000">
                  <a:srgbClr val="FFFFE3">
                    <a:alpha val="59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/>
              <a:endParaRPr lang="ru-RU" altLang="ru-RU"/>
            </a:p>
          </p:txBody>
        </p:sp>
        <p:sp>
          <p:nvSpPr>
            <p:cNvPr id="8234" name="Text Box 11"/>
            <p:cNvSpPr txBox="1">
              <a:spLocks noChangeArrowheads="1"/>
            </p:cNvSpPr>
            <p:nvPr/>
          </p:nvSpPr>
          <p:spPr bwMode="auto">
            <a:xfrm>
              <a:off x="649" y="3236"/>
              <a:ext cx="2585" cy="64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 dirty="0">
                  <a:solidFill>
                    <a:srgbClr val="000096"/>
                  </a:solidFill>
                  <a:latin typeface="Arial" pitchFamily="34" charset="0"/>
                  <a:cs typeface="Arial" pitchFamily="34" charset="0"/>
                </a:rPr>
                <a:t>греки стремились развивать свою торговлю и ремесло (поэтому нуждались в источниках сырья)</a:t>
              </a:r>
            </a:p>
          </p:txBody>
        </p:sp>
      </p:grpSp>
      <p:pic>
        <p:nvPicPr>
          <p:cNvPr id="6194" name="Picture 50" descr="сканирование00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1051" y="5013326"/>
            <a:ext cx="345228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9" name="Picture 55" descr="кораблик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8B5EC"/>
              </a:clrFrom>
              <a:clrTo>
                <a:srgbClr val="88B5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8000" y="3212976"/>
            <a:ext cx="2878667" cy="1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73212" y="5751513"/>
            <a:ext cx="5165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Развитие ремесла и  торговли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172200" y="4422775"/>
            <a:ext cx="5410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altLang="ru-RU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Борьба демоса и аристократии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5401" y="2708920"/>
            <a:ext cx="4725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 Перенаселение, угроза голода</a:t>
            </a:r>
          </a:p>
        </p:txBody>
      </p:sp>
      <p:sp>
        <p:nvSpPr>
          <p:cNvPr id="47" name="object 2"/>
          <p:cNvSpPr>
            <a:spLocks/>
          </p:cNvSpPr>
          <p:nvPr/>
        </p:nvSpPr>
        <p:spPr bwMode="auto">
          <a:xfrm>
            <a:off x="1" y="1"/>
            <a:ext cx="12177184" cy="620687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ПРИЧИНЫ ОСВОЕНИЯ НОВЫХ ТЕРРИТОРИЙ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3" grpId="0" animBg="1"/>
      <p:bldP spid="6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23392" y="1988840"/>
            <a:ext cx="2516849" cy="2125653"/>
          </a:xfrm>
          <a:prstGeom prst="roundRect">
            <a:avLst>
              <a:gd name="adj" fmla="val 10000"/>
            </a:avLst>
          </a:prstGeom>
          <a:blipFill>
            <a:blip r:embed="rId2" cstate="email">
              <a:extLst/>
            </a:blip>
            <a:stretch>
              <a:fillRect l="414" t="15281" r="414" b="15281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Скругленный прямоугольник 19"/>
          <p:cNvSpPr/>
          <p:nvPr/>
        </p:nvSpPr>
        <p:spPr>
          <a:xfrm>
            <a:off x="6384032" y="1988840"/>
            <a:ext cx="2427176" cy="1985350"/>
          </a:xfrm>
          <a:prstGeom prst="roundRect">
            <a:avLst>
              <a:gd name="adj" fmla="val 10000"/>
            </a:avLst>
          </a:prstGeom>
          <a:blipFill dpi="0" rotWithShape="1">
            <a:blip r:embed="rId3" cstate="email">
              <a:extLst/>
            </a:blip>
            <a:srcRect/>
            <a:stretch>
              <a:fillRect l="1368" r="1368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Скругленный прямоугольник 21"/>
          <p:cNvSpPr/>
          <p:nvPr/>
        </p:nvSpPr>
        <p:spPr>
          <a:xfrm>
            <a:off x="3647728" y="1988840"/>
            <a:ext cx="2516849" cy="2125653"/>
          </a:xfrm>
          <a:prstGeom prst="roundRect">
            <a:avLst>
              <a:gd name="adj" fmla="val 10000"/>
            </a:avLst>
          </a:prstGeom>
          <a:blipFill dpi="0" rotWithShape="1">
            <a:blip r:embed="rId4" cstate="email">
              <a:extLst/>
            </a:blip>
            <a:srcRect/>
            <a:stretch>
              <a:fillRect t="885" b="885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Скругленный прямоугольник 23"/>
          <p:cNvSpPr/>
          <p:nvPr/>
        </p:nvSpPr>
        <p:spPr>
          <a:xfrm>
            <a:off x="9120336" y="1988840"/>
            <a:ext cx="2516849" cy="2125653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/>
            </a:blip>
            <a:srcRect/>
            <a:stretch>
              <a:fillRect l="414" r="414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КОЛОНИЗАЦИЯ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79576" y="105273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ПОИСКАХ ЛУЧШЕЙ ЖИЗНИ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271464" y="4293096"/>
            <a:ext cx="792088" cy="14401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35360" y="6093296"/>
            <a:ext cx="3132348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ЗЕМЛЕДЕЛЕЦ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367808" y="4221088"/>
            <a:ext cx="648072" cy="9361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143672" y="5301208"/>
            <a:ext cx="3132348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РЕМЕСЛЕННИК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320136" y="4149080"/>
            <a:ext cx="792088" cy="151216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23992" y="6093296"/>
            <a:ext cx="3132348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ТОРГОВЕЦ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0200456" y="4293096"/>
            <a:ext cx="576064" cy="100811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8760296" y="5517232"/>
            <a:ext cx="3132348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АРИСТОКРАТ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КОЛОНИЗАЦИЯ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1052736"/>
            <a:ext cx="6552728" cy="550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«…Я был земледельцем. В том селении, где я вырос, лучше меня никто не умел пахать землю. Но что толку! Участок мой был высоко в горах, земли в долине захватила знать. Сколько ни работай, а из нужды не выберешься. Часто приходилось голодать… а здесь, на чужбине, я нашел свое счастье…»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Я был земледельцем. В том селении, где я вырос, лучше меня никто не умел пах"/>
          <p:cNvPicPr>
            <a:picLocks noChangeAspect="1" noChangeArrowheads="1"/>
          </p:cNvPicPr>
          <p:nvPr/>
        </p:nvPicPr>
        <p:blipFill>
          <a:blip r:embed="rId2" cstate="print"/>
          <a:srcRect l="58528" t="22810" r="7330" b="12019"/>
          <a:stretch>
            <a:fillRect/>
          </a:stretch>
        </p:blipFill>
        <p:spPr bwMode="auto">
          <a:xfrm>
            <a:off x="8112224" y="1484784"/>
            <a:ext cx="3240360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КОЛОНИЗАЦИЯ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3789040"/>
            <a:ext cx="11377264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«…Я живу в Греции и торгую. Привожу вазы, ткани, оружие и надеюсь купить здесь зерно. Мы услышали что в колониях всегда есть выгодная работа для искусных ремесленников и уверены, что здешние люди позволят тут навсегда поселиться…»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i.pinimg.com/736x/9a/33/18/9a3318ac09d2864e90d4fea4518ce9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2" y="1052736"/>
            <a:ext cx="3289573" cy="2520280"/>
          </a:xfrm>
          <a:prstGeom prst="rect">
            <a:avLst/>
          </a:prstGeom>
          <a:noFill/>
        </p:spPr>
      </p:pic>
      <p:pic>
        <p:nvPicPr>
          <p:cNvPr id="1028" name="Picture 4" descr="http://www.formuladomina.ru/wp-content/uploads/naseleniefrancii5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1052736"/>
            <a:ext cx="3444028" cy="2538563"/>
          </a:xfrm>
          <a:prstGeom prst="rect">
            <a:avLst/>
          </a:prstGeom>
          <a:noFill/>
        </p:spPr>
      </p:pic>
      <p:pic>
        <p:nvPicPr>
          <p:cNvPr id="1030" name="Picture 6" descr="https://ds02.infourok.ru/uploads/ex/0c4c/00069bfb-207ae6a5/img6.jpg"/>
          <p:cNvPicPr>
            <a:picLocks noChangeAspect="1" noChangeArrowheads="1"/>
          </p:cNvPicPr>
          <p:nvPr/>
        </p:nvPicPr>
        <p:blipFill>
          <a:blip r:embed="rId4" cstate="print"/>
          <a:srcRect l="3544" t="4200" r="71060" b="35951"/>
          <a:stretch>
            <a:fillRect/>
          </a:stretch>
        </p:blipFill>
        <p:spPr bwMode="auto">
          <a:xfrm>
            <a:off x="4871864" y="1052736"/>
            <a:ext cx="2376264" cy="262578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336" y="2780928"/>
            <a:ext cx="11665296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«…У меня дела были похуже твоих. Я залез в долги, лишился покоя и потерял сон. День работаешь – и ночью не спишь. Ворочаешься с боку на бок и все думаешь: не отобрали бы за долги землю. Кончилось тем, что бросил я и заложенный участок, и родное селение. Вот перебрался сюда, а здесь достаточно плодородной земли и для пшеничного поля, и для виноградника. Каждый из переселенцев получил по участку…»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КОЛОНИЗАЦИЯ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5842" name="Picture 2" descr="https://img3.wikireading.ru/494248_i_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980728"/>
            <a:ext cx="3599777" cy="1656184"/>
          </a:xfrm>
          <a:prstGeom prst="rect">
            <a:avLst/>
          </a:prstGeom>
          <a:noFill/>
        </p:spPr>
      </p:pic>
      <p:pic>
        <p:nvPicPr>
          <p:cNvPr id="35844" name="Picture 4" descr="https://www.mdregion.ru/upload/06_2018/bronzovye-delfiny-drevnej-olvii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848" y="980728"/>
            <a:ext cx="2376264" cy="1728192"/>
          </a:xfrm>
          <a:prstGeom prst="rect">
            <a:avLst/>
          </a:prstGeom>
          <a:noFill/>
        </p:spPr>
      </p:pic>
      <p:pic>
        <p:nvPicPr>
          <p:cNvPr id="35848" name="Picture 8" descr="https://cs11.pikabu.ru/post_img/2018/12/30/9/og_og_1546181048281587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4192" y="980728"/>
            <a:ext cx="3744416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0" y="980728"/>
            <a:ext cx="6096000" cy="56938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«…Я происхожу из древнего знатного рода. Однажды ночью мне пришлось бросить дом, полный дорогой утвари и рабов. преданный слуга сообщил мне, что в городе вспыхнуло восстание народа, много знатных людей убито. Эта страшная весть застала меня врасплох. Пришлось мне попросить убежища в этой колонии, и мне разрешили здесь поселиться…»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1" y="1"/>
            <a:ext cx="12177184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ГРЕЧЕСКАЯ КОЛОНИЗАЦИЯ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s://www.petropolis-spb.ru/media/k2/items/cache/588484ffa523109f9167ec87aae5161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4" y="1052736"/>
            <a:ext cx="5328592" cy="2969569"/>
          </a:xfrm>
          <a:prstGeom prst="rect">
            <a:avLst/>
          </a:prstGeom>
          <a:noFill/>
        </p:spPr>
      </p:pic>
      <p:pic>
        <p:nvPicPr>
          <p:cNvPr id="39940" name="Picture 4" descr="https://pandia.ru/text/82/623/images/img1_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4149080"/>
            <a:ext cx="5407596" cy="246617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7f7210d79648ffbf918a1be967bb5bda6d0e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5391</TotalTime>
  <Words>1294</Words>
  <Application>Microsoft Office PowerPoint</Application>
  <PresentationFormat>Произвольный</PresentationFormat>
  <Paragraphs>194</Paragraphs>
  <Slides>31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Занятия жителей колоний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1082</cp:revision>
  <dcterms:created xsi:type="dcterms:W3CDTF">2020-04-27T09:08:17Z</dcterms:created>
  <dcterms:modified xsi:type="dcterms:W3CDTF">2020-11-16T13:00:41Z</dcterms:modified>
</cp:coreProperties>
</file>