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31" r:id="rId2"/>
    <p:sldId id="1187" r:id="rId3"/>
    <p:sldId id="1300" r:id="rId4"/>
    <p:sldId id="1289" r:id="rId5"/>
    <p:sldId id="1302" r:id="rId6"/>
    <p:sldId id="1330" r:id="rId7"/>
    <p:sldId id="1299" r:id="rId8"/>
    <p:sldId id="1322" r:id="rId9"/>
    <p:sldId id="1291" r:id="rId10"/>
    <p:sldId id="1336" r:id="rId11"/>
    <p:sldId id="1292" r:id="rId12"/>
    <p:sldId id="1304" r:id="rId13"/>
    <p:sldId id="1306" r:id="rId14"/>
    <p:sldId id="1294" r:id="rId15"/>
    <p:sldId id="1338" r:id="rId16"/>
    <p:sldId id="1295" r:id="rId17"/>
    <p:sldId id="1296" r:id="rId18"/>
    <p:sldId id="1307" r:id="rId19"/>
    <p:sldId id="1308" r:id="rId20"/>
    <p:sldId id="1309" r:id="rId21"/>
    <p:sldId id="1310" r:id="rId22"/>
    <p:sldId id="1311" r:id="rId23"/>
    <p:sldId id="1312" r:id="rId24"/>
    <p:sldId id="1323" r:id="rId25"/>
    <p:sldId id="1314" r:id="rId26"/>
    <p:sldId id="1325" r:id="rId27"/>
    <p:sldId id="1326" r:id="rId28"/>
    <p:sldId id="1327" r:id="rId29"/>
    <p:sldId id="1324" r:id="rId30"/>
    <p:sldId id="1316" r:id="rId31"/>
    <p:sldId id="1328" r:id="rId32"/>
    <p:sldId id="1334" r:id="rId33"/>
    <p:sldId id="1318" r:id="rId34"/>
    <p:sldId id="1341" r:id="rId35"/>
    <p:sldId id="1339" r:id="rId36"/>
    <p:sldId id="1285" r:id="rId37"/>
    <p:sldId id="1332" r:id="rId38"/>
    <p:sldId id="627" r:id="rId39"/>
  </p:sldIdLst>
  <p:sldSz cx="12192000" cy="6858000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DCAA9-84D6-404E-92C5-CFB4F2419C8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5C108F-EBFA-4816-90F8-D8F92F27C2CE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Спартанцы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6A91F1CD-9B57-4FE3-99F6-15F05FF9CD58}" type="parTrans" cxnId="{653E428A-DC80-48B6-AB86-863AB2006C95}">
      <dgm:prSet/>
      <dgm:spPr/>
      <dgm:t>
        <a:bodyPr/>
        <a:lstStyle/>
        <a:p>
          <a:endParaRPr lang="ru-RU"/>
        </a:p>
      </dgm:t>
    </dgm:pt>
    <dgm:pt modelId="{C563EEEE-CE6B-45FB-847A-79BE50FBC97C}" type="sibTrans" cxnId="{653E428A-DC80-48B6-AB86-863AB2006C95}">
      <dgm:prSet/>
      <dgm:spPr/>
      <dgm:t>
        <a:bodyPr/>
        <a:lstStyle/>
        <a:p>
          <a:endParaRPr lang="ru-RU"/>
        </a:p>
      </dgm:t>
    </dgm:pt>
    <dgm:pt modelId="{A80BCEAB-AFBB-406D-A200-D52B7831C280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Полноправные граждане государства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20E4A62A-55FE-4A83-8481-16143CAD7F50}" type="parTrans" cxnId="{67EFF7D5-CBCE-4D8A-AC63-8F6D91EC6B01}">
      <dgm:prSet/>
      <dgm:spPr/>
      <dgm:t>
        <a:bodyPr/>
        <a:lstStyle/>
        <a:p>
          <a:endParaRPr lang="ru-RU"/>
        </a:p>
      </dgm:t>
    </dgm:pt>
    <dgm:pt modelId="{F95B0DBB-9B89-42DF-BAD5-84A2D83B8D90}" type="sibTrans" cxnId="{67EFF7D5-CBCE-4D8A-AC63-8F6D91EC6B01}">
      <dgm:prSet/>
      <dgm:spPr/>
      <dgm:t>
        <a:bodyPr/>
        <a:lstStyle/>
        <a:p>
          <a:endParaRPr lang="ru-RU"/>
        </a:p>
      </dgm:t>
    </dgm:pt>
    <dgm:pt modelId="{61FBDD6F-494E-4608-8E28-4EABB6DBD07A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sz="4800" b="1" dirty="0" smtClean="0">
              <a:latin typeface="Arial" pitchFamily="34" charset="0"/>
              <a:cs typeface="Arial" pitchFamily="34" charset="0"/>
            </a:rPr>
            <a:t>Периэки</a:t>
          </a:r>
          <a:endParaRPr lang="ru-RU" sz="4800" b="1" dirty="0">
            <a:latin typeface="Arial" pitchFamily="34" charset="0"/>
            <a:cs typeface="Arial" pitchFamily="34" charset="0"/>
          </a:endParaRPr>
        </a:p>
      </dgm:t>
    </dgm:pt>
    <dgm:pt modelId="{E191007F-C01E-4238-AE23-D52C90480828}" type="parTrans" cxnId="{1CE2905E-7EE4-49B0-84F8-C013E579FE8C}">
      <dgm:prSet/>
      <dgm:spPr/>
      <dgm:t>
        <a:bodyPr/>
        <a:lstStyle/>
        <a:p>
          <a:endParaRPr lang="ru-RU"/>
        </a:p>
      </dgm:t>
    </dgm:pt>
    <dgm:pt modelId="{17EE20FB-FCF1-456A-B47F-CAB8F9642611}" type="sibTrans" cxnId="{1CE2905E-7EE4-49B0-84F8-C013E579FE8C}">
      <dgm:prSet/>
      <dgm:spPr/>
      <dgm:t>
        <a:bodyPr/>
        <a:lstStyle/>
        <a:p>
          <a:endParaRPr lang="ru-RU"/>
        </a:p>
      </dgm:t>
    </dgm:pt>
    <dgm:pt modelId="{60B6AF08-BF97-417E-8761-1E4587E4B2E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Свободное население, потомки коренных жителей </a:t>
          </a:r>
          <a:r>
            <a:rPr lang="ru-RU" b="1" dirty="0" err="1" smtClean="0">
              <a:latin typeface="Arial" pitchFamily="34" charset="0"/>
              <a:cs typeface="Arial" pitchFamily="34" charset="0"/>
            </a:rPr>
            <a:t>Лаконики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2EC98827-F59C-4454-9F84-B8B01DB12299}" type="parTrans" cxnId="{5174B5BE-18D6-4541-B0CC-CA85D1E74A40}">
      <dgm:prSet/>
      <dgm:spPr/>
      <dgm:t>
        <a:bodyPr/>
        <a:lstStyle/>
        <a:p>
          <a:endParaRPr lang="ru-RU"/>
        </a:p>
      </dgm:t>
    </dgm:pt>
    <dgm:pt modelId="{6E30FECB-E3B8-4882-99EB-2EE6213DFF4B}" type="sibTrans" cxnId="{5174B5BE-18D6-4541-B0CC-CA85D1E74A40}">
      <dgm:prSet/>
      <dgm:spPr/>
      <dgm:t>
        <a:bodyPr/>
        <a:lstStyle/>
        <a:p>
          <a:endParaRPr lang="ru-RU"/>
        </a:p>
      </dgm:t>
    </dgm:pt>
    <dgm:pt modelId="{A244CB91-7D1F-4774-B90D-48F7A57DA4B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Илоты</a:t>
          </a:r>
          <a:endParaRPr lang="ru-RU" sz="4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EBE7C1B-AA5A-4EED-8063-6DD0D4930626}" type="parTrans" cxnId="{388B4919-8BC7-4CE0-8FAA-5DDF71C56CA1}">
      <dgm:prSet/>
      <dgm:spPr/>
      <dgm:t>
        <a:bodyPr/>
        <a:lstStyle/>
        <a:p>
          <a:endParaRPr lang="ru-RU"/>
        </a:p>
      </dgm:t>
    </dgm:pt>
    <dgm:pt modelId="{C3377DE0-4BF5-49FA-8664-626784FCDEB5}" type="sibTrans" cxnId="{388B4919-8BC7-4CE0-8FAA-5DDF71C56CA1}">
      <dgm:prSet/>
      <dgm:spPr/>
      <dgm:t>
        <a:bodyPr/>
        <a:lstStyle/>
        <a:p>
          <a:endParaRPr lang="ru-RU"/>
        </a:p>
      </dgm:t>
    </dgm:pt>
    <dgm:pt modelId="{14DB8CDA-F167-4B68-B289-1882A7A51A93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Рабы, принадлежавшие государству</a:t>
          </a:r>
          <a:endParaRPr lang="ru-RU" dirty="0"/>
        </a:p>
      </dgm:t>
    </dgm:pt>
    <dgm:pt modelId="{27B8ACB8-70B2-4BB5-9ECF-58B97557C779}" type="parTrans" cxnId="{E59F1599-52B7-42E8-B950-C131689CC6E6}">
      <dgm:prSet/>
      <dgm:spPr/>
      <dgm:t>
        <a:bodyPr/>
        <a:lstStyle/>
        <a:p>
          <a:endParaRPr lang="ru-RU"/>
        </a:p>
      </dgm:t>
    </dgm:pt>
    <dgm:pt modelId="{E9BCFD4F-18F2-4872-B29B-A486F7B85FF5}" type="sibTrans" cxnId="{E59F1599-52B7-42E8-B950-C131689CC6E6}">
      <dgm:prSet/>
      <dgm:spPr/>
      <dgm:t>
        <a:bodyPr/>
        <a:lstStyle/>
        <a:p>
          <a:endParaRPr lang="ru-RU"/>
        </a:p>
      </dgm:t>
    </dgm:pt>
    <dgm:pt modelId="{EC212B3A-D25C-467C-87D8-8BC3DFA4BC1E}" type="pres">
      <dgm:prSet presAssocID="{271DCAA9-84D6-404E-92C5-CFB4F2419C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BA9ACE-3FE0-4C3D-8691-57ED1BB3F542}" type="pres">
      <dgm:prSet presAssocID="{F15C108F-EBFA-4816-90F8-D8F92F27C2CE}" presName="linNode" presStyleCnt="0"/>
      <dgm:spPr/>
    </dgm:pt>
    <dgm:pt modelId="{3CCBA980-975D-48DB-B135-94D35DF73E5F}" type="pres">
      <dgm:prSet presAssocID="{F15C108F-EBFA-4816-90F8-D8F92F27C2CE}" presName="parentText" presStyleLbl="node1" presStyleIdx="0" presStyleCnt="3" custLinFactNeighborX="-543" custLinFactNeighborY="-211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D3B60-E725-48A5-A74B-06CF8D3FFF95}" type="pres">
      <dgm:prSet presAssocID="{F15C108F-EBFA-4816-90F8-D8F92F27C2C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AACF7-43D5-4B9A-8F7B-21CC9E8F0CE1}" type="pres">
      <dgm:prSet presAssocID="{C563EEEE-CE6B-45FB-847A-79BE50FBC97C}" presName="sp" presStyleCnt="0"/>
      <dgm:spPr/>
    </dgm:pt>
    <dgm:pt modelId="{4A099C08-9187-4901-A00D-13F50ABBB310}" type="pres">
      <dgm:prSet presAssocID="{61FBDD6F-494E-4608-8E28-4EABB6DBD07A}" presName="linNode" presStyleCnt="0"/>
      <dgm:spPr/>
    </dgm:pt>
    <dgm:pt modelId="{E84B723A-D901-4E9C-9E22-E9716A35E629}" type="pres">
      <dgm:prSet presAssocID="{61FBDD6F-494E-4608-8E28-4EABB6DBD07A}" presName="parentText" presStyleLbl="node1" presStyleIdx="1" presStyleCnt="3" custLinFactNeighborX="813" custLinFactNeighborY="6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CA41D-EDA0-49A6-BC39-E523400FB8EC}" type="pres">
      <dgm:prSet presAssocID="{61FBDD6F-494E-4608-8E28-4EABB6DBD07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DD28D-8041-423E-A440-6F5CED0C04B4}" type="pres">
      <dgm:prSet presAssocID="{17EE20FB-FCF1-456A-B47F-CAB8F9642611}" presName="sp" presStyleCnt="0"/>
      <dgm:spPr/>
    </dgm:pt>
    <dgm:pt modelId="{911BF8B0-460B-4E9C-B269-50DE7E1D0334}" type="pres">
      <dgm:prSet presAssocID="{A244CB91-7D1F-4774-B90D-48F7A57DA4B7}" presName="linNode" presStyleCnt="0"/>
      <dgm:spPr/>
    </dgm:pt>
    <dgm:pt modelId="{2740249C-BDD7-4112-87E5-F2FBD220B6CD}" type="pres">
      <dgm:prSet presAssocID="{A244CB91-7D1F-4774-B90D-48F7A57DA4B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6C886-B9F8-4E35-B01B-311D992AF9EC}" type="pres">
      <dgm:prSet presAssocID="{A244CB91-7D1F-4774-B90D-48F7A57DA4B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FDBEE-B141-48A9-9507-46B657A8B250}" type="presOf" srcId="{14DB8CDA-F167-4B68-B289-1882A7A51A93}" destId="{61D6C886-B9F8-4E35-B01B-311D992AF9EC}" srcOrd="0" destOrd="0" presId="urn:microsoft.com/office/officeart/2005/8/layout/vList5"/>
    <dgm:cxn modelId="{45A495DB-C8AE-463C-AE24-41B040AE3871}" type="presOf" srcId="{271DCAA9-84D6-404E-92C5-CFB4F2419C83}" destId="{EC212B3A-D25C-467C-87D8-8BC3DFA4BC1E}" srcOrd="0" destOrd="0" presId="urn:microsoft.com/office/officeart/2005/8/layout/vList5"/>
    <dgm:cxn modelId="{1CE2905E-7EE4-49B0-84F8-C013E579FE8C}" srcId="{271DCAA9-84D6-404E-92C5-CFB4F2419C83}" destId="{61FBDD6F-494E-4608-8E28-4EABB6DBD07A}" srcOrd="1" destOrd="0" parTransId="{E191007F-C01E-4238-AE23-D52C90480828}" sibTransId="{17EE20FB-FCF1-456A-B47F-CAB8F9642611}"/>
    <dgm:cxn modelId="{5174B5BE-18D6-4541-B0CC-CA85D1E74A40}" srcId="{61FBDD6F-494E-4608-8E28-4EABB6DBD07A}" destId="{60B6AF08-BF97-417E-8761-1E4587E4B2EA}" srcOrd="0" destOrd="0" parTransId="{2EC98827-F59C-4454-9F84-B8B01DB12299}" sibTransId="{6E30FECB-E3B8-4882-99EB-2EE6213DFF4B}"/>
    <dgm:cxn modelId="{A9C730B5-DD61-4BC8-83C0-9702AE783909}" type="presOf" srcId="{61FBDD6F-494E-4608-8E28-4EABB6DBD07A}" destId="{E84B723A-D901-4E9C-9E22-E9716A35E629}" srcOrd="0" destOrd="0" presId="urn:microsoft.com/office/officeart/2005/8/layout/vList5"/>
    <dgm:cxn modelId="{E59F1599-52B7-42E8-B950-C131689CC6E6}" srcId="{A244CB91-7D1F-4774-B90D-48F7A57DA4B7}" destId="{14DB8CDA-F167-4B68-B289-1882A7A51A93}" srcOrd="0" destOrd="0" parTransId="{27B8ACB8-70B2-4BB5-9ECF-58B97557C779}" sibTransId="{E9BCFD4F-18F2-4872-B29B-A486F7B85FF5}"/>
    <dgm:cxn modelId="{653E428A-DC80-48B6-AB86-863AB2006C95}" srcId="{271DCAA9-84D6-404E-92C5-CFB4F2419C83}" destId="{F15C108F-EBFA-4816-90F8-D8F92F27C2CE}" srcOrd="0" destOrd="0" parTransId="{6A91F1CD-9B57-4FE3-99F6-15F05FF9CD58}" sibTransId="{C563EEEE-CE6B-45FB-847A-79BE50FBC97C}"/>
    <dgm:cxn modelId="{47F9570B-5AF6-4025-B31B-1A0CD2CCE0A3}" type="presOf" srcId="{F15C108F-EBFA-4816-90F8-D8F92F27C2CE}" destId="{3CCBA980-975D-48DB-B135-94D35DF73E5F}" srcOrd="0" destOrd="0" presId="urn:microsoft.com/office/officeart/2005/8/layout/vList5"/>
    <dgm:cxn modelId="{A6EC7982-CB57-4AD7-B480-62A898A88F7D}" type="presOf" srcId="{A80BCEAB-AFBB-406D-A200-D52B7831C280}" destId="{1EED3B60-E725-48A5-A74B-06CF8D3FFF95}" srcOrd="0" destOrd="0" presId="urn:microsoft.com/office/officeart/2005/8/layout/vList5"/>
    <dgm:cxn modelId="{DE922C33-0098-43D5-8E85-4211461F9E73}" type="presOf" srcId="{60B6AF08-BF97-417E-8761-1E4587E4B2EA}" destId="{5D8CA41D-EDA0-49A6-BC39-E523400FB8EC}" srcOrd="0" destOrd="0" presId="urn:microsoft.com/office/officeart/2005/8/layout/vList5"/>
    <dgm:cxn modelId="{388B4919-8BC7-4CE0-8FAA-5DDF71C56CA1}" srcId="{271DCAA9-84D6-404E-92C5-CFB4F2419C83}" destId="{A244CB91-7D1F-4774-B90D-48F7A57DA4B7}" srcOrd="2" destOrd="0" parTransId="{CEBE7C1B-AA5A-4EED-8063-6DD0D4930626}" sibTransId="{C3377DE0-4BF5-49FA-8664-626784FCDEB5}"/>
    <dgm:cxn modelId="{7478FC58-6A60-48AE-A212-35749FE135FF}" type="presOf" srcId="{A244CB91-7D1F-4774-B90D-48F7A57DA4B7}" destId="{2740249C-BDD7-4112-87E5-F2FBD220B6CD}" srcOrd="0" destOrd="0" presId="urn:microsoft.com/office/officeart/2005/8/layout/vList5"/>
    <dgm:cxn modelId="{67EFF7D5-CBCE-4D8A-AC63-8F6D91EC6B01}" srcId="{F15C108F-EBFA-4816-90F8-D8F92F27C2CE}" destId="{A80BCEAB-AFBB-406D-A200-D52B7831C280}" srcOrd="0" destOrd="0" parTransId="{20E4A62A-55FE-4A83-8481-16143CAD7F50}" sibTransId="{F95B0DBB-9B89-42DF-BAD5-84A2D83B8D90}"/>
    <dgm:cxn modelId="{64522264-1CD4-413B-9316-D3F25F2F9D98}" type="presParOf" srcId="{EC212B3A-D25C-467C-87D8-8BC3DFA4BC1E}" destId="{82BA9ACE-3FE0-4C3D-8691-57ED1BB3F542}" srcOrd="0" destOrd="0" presId="urn:microsoft.com/office/officeart/2005/8/layout/vList5"/>
    <dgm:cxn modelId="{89A12FD7-8246-4F2E-8BAE-FD8EEA8C9F28}" type="presParOf" srcId="{82BA9ACE-3FE0-4C3D-8691-57ED1BB3F542}" destId="{3CCBA980-975D-48DB-B135-94D35DF73E5F}" srcOrd="0" destOrd="0" presId="urn:microsoft.com/office/officeart/2005/8/layout/vList5"/>
    <dgm:cxn modelId="{AD0C3C01-1B1A-47E1-9CBF-D79B8EA52B84}" type="presParOf" srcId="{82BA9ACE-3FE0-4C3D-8691-57ED1BB3F542}" destId="{1EED3B60-E725-48A5-A74B-06CF8D3FFF95}" srcOrd="1" destOrd="0" presId="urn:microsoft.com/office/officeart/2005/8/layout/vList5"/>
    <dgm:cxn modelId="{3DD5E5A3-AB93-4BE1-A95E-07EB330B4CA5}" type="presParOf" srcId="{EC212B3A-D25C-467C-87D8-8BC3DFA4BC1E}" destId="{AC0AACF7-43D5-4B9A-8F7B-21CC9E8F0CE1}" srcOrd="1" destOrd="0" presId="urn:microsoft.com/office/officeart/2005/8/layout/vList5"/>
    <dgm:cxn modelId="{7B88F1C0-BC94-489E-AE2E-110E98D502EC}" type="presParOf" srcId="{EC212B3A-D25C-467C-87D8-8BC3DFA4BC1E}" destId="{4A099C08-9187-4901-A00D-13F50ABBB310}" srcOrd="2" destOrd="0" presId="urn:microsoft.com/office/officeart/2005/8/layout/vList5"/>
    <dgm:cxn modelId="{58DB5577-DBA2-4BE0-8B3A-8C350E70B8B8}" type="presParOf" srcId="{4A099C08-9187-4901-A00D-13F50ABBB310}" destId="{E84B723A-D901-4E9C-9E22-E9716A35E629}" srcOrd="0" destOrd="0" presId="urn:microsoft.com/office/officeart/2005/8/layout/vList5"/>
    <dgm:cxn modelId="{62940020-8331-4108-981B-5E0AA76ECCCD}" type="presParOf" srcId="{4A099C08-9187-4901-A00D-13F50ABBB310}" destId="{5D8CA41D-EDA0-49A6-BC39-E523400FB8EC}" srcOrd="1" destOrd="0" presId="urn:microsoft.com/office/officeart/2005/8/layout/vList5"/>
    <dgm:cxn modelId="{2E6D887B-1A7B-40D7-B38F-DA28B60BDF62}" type="presParOf" srcId="{EC212B3A-D25C-467C-87D8-8BC3DFA4BC1E}" destId="{FB6DD28D-8041-423E-A440-6F5CED0C04B4}" srcOrd="3" destOrd="0" presId="urn:microsoft.com/office/officeart/2005/8/layout/vList5"/>
    <dgm:cxn modelId="{8149DB2A-8B33-4117-A54D-71DD573C4743}" type="presParOf" srcId="{EC212B3A-D25C-467C-87D8-8BC3DFA4BC1E}" destId="{911BF8B0-460B-4E9C-B269-50DE7E1D0334}" srcOrd="4" destOrd="0" presId="urn:microsoft.com/office/officeart/2005/8/layout/vList5"/>
    <dgm:cxn modelId="{1CDBE0CE-900A-4CA4-BB58-CA197EF12894}" type="presParOf" srcId="{911BF8B0-460B-4E9C-B269-50DE7E1D0334}" destId="{2740249C-BDD7-4112-87E5-F2FBD220B6CD}" srcOrd="0" destOrd="0" presId="urn:microsoft.com/office/officeart/2005/8/layout/vList5"/>
    <dgm:cxn modelId="{EBF09840-5553-4184-8DA5-F96064FA3CDD}" type="presParOf" srcId="{911BF8B0-460B-4E9C-B269-50DE7E1D0334}" destId="{61D6C886-B9F8-4E35-B01B-311D992AF9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ED3B60-E725-48A5-A74B-06CF8D3FFF95}">
      <dsp:nvSpPr>
        <dsp:cNvPr id="0" name=""/>
        <dsp:cNvSpPr/>
      </dsp:nvSpPr>
      <dsp:spPr>
        <a:xfrm rot="5400000">
          <a:off x="6783974" y="-2661817"/>
          <a:ext cx="1355059" cy="7022592"/>
        </a:xfrm>
        <a:prstGeom prst="round2Same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Полноправные граждане государства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6783974" y="-2661817"/>
        <a:ext cx="1355059" cy="7022592"/>
      </dsp:txXfrm>
    </dsp:sp>
    <dsp:sp modelId="{3CCBA980-975D-48DB-B135-94D35DF73E5F}">
      <dsp:nvSpPr>
        <dsp:cNvPr id="0" name=""/>
        <dsp:cNvSpPr/>
      </dsp:nvSpPr>
      <dsp:spPr>
        <a:xfrm>
          <a:off x="0" y="0"/>
          <a:ext cx="3950208" cy="1693824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dirty="0" smtClean="0">
              <a:latin typeface="Arial" pitchFamily="34" charset="0"/>
              <a:cs typeface="Arial" pitchFamily="34" charset="0"/>
            </a:rPr>
            <a:t>Спартанцы</a:t>
          </a:r>
          <a:endParaRPr lang="ru-RU" sz="45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3950208" cy="1693824"/>
      </dsp:txXfrm>
    </dsp:sp>
    <dsp:sp modelId="{5D8CA41D-EDA0-49A6-BC39-E523400FB8EC}">
      <dsp:nvSpPr>
        <dsp:cNvPr id="0" name=""/>
        <dsp:cNvSpPr/>
      </dsp:nvSpPr>
      <dsp:spPr>
        <a:xfrm rot="5400000">
          <a:off x="6783974" y="-883301"/>
          <a:ext cx="1355059" cy="7022592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Свободное население, потомки коренных жителей </a:t>
          </a:r>
          <a:r>
            <a:rPr lang="ru-RU" sz="3200" b="1" kern="1200" dirty="0" err="1" smtClean="0">
              <a:latin typeface="Arial" pitchFamily="34" charset="0"/>
              <a:cs typeface="Arial" pitchFamily="34" charset="0"/>
            </a:rPr>
            <a:t>Лаконики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6783974" y="-883301"/>
        <a:ext cx="1355059" cy="7022592"/>
      </dsp:txXfrm>
    </dsp:sp>
    <dsp:sp modelId="{E84B723A-D901-4E9C-9E22-E9716A35E629}">
      <dsp:nvSpPr>
        <dsp:cNvPr id="0" name=""/>
        <dsp:cNvSpPr/>
      </dsp:nvSpPr>
      <dsp:spPr>
        <a:xfrm>
          <a:off x="57093" y="1791939"/>
          <a:ext cx="3950208" cy="1693824"/>
        </a:xfrm>
        <a:prstGeom prst="round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latin typeface="Arial" pitchFamily="34" charset="0"/>
              <a:cs typeface="Arial" pitchFamily="34" charset="0"/>
            </a:rPr>
            <a:t>Периэки</a:t>
          </a:r>
          <a:endParaRPr lang="ru-RU" sz="4800" b="1" kern="1200" dirty="0">
            <a:latin typeface="Arial" pitchFamily="34" charset="0"/>
            <a:cs typeface="Arial" pitchFamily="34" charset="0"/>
          </a:endParaRPr>
        </a:p>
      </dsp:txBody>
      <dsp:txXfrm>
        <a:off x="57093" y="1791939"/>
        <a:ext cx="3950208" cy="1693824"/>
      </dsp:txXfrm>
    </dsp:sp>
    <dsp:sp modelId="{61D6C886-B9F8-4E35-B01B-311D992AF9EC}">
      <dsp:nvSpPr>
        <dsp:cNvPr id="0" name=""/>
        <dsp:cNvSpPr/>
      </dsp:nvSpPr>
      <dsp:spPr>
        <a:xfrm rot="5400000">
          <a:off x="6783974" y="895215"/>
          <a:ext cx="1355059" cy="7022592"/>
        </a:xfrm>
        <a:prstGeom prst="round2Same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Рабы, принадлежавшие государству</a:t>
          </a:r>
          <a:endParaRPr lang="ru-RU" sz="3200" kern="1200" dirty="0"/>
        </a:p>
      </dsp:txBody>
      <dsp:txXfrm rot="5400000">
        <a:off x="6783974" y="895215"/>
        <a:ext cx="1355059" cy="7022592"/>
      </dsp:txXfrm>
    </dsp:sp>
    <dsp:sp modelId="{2740249C-BDD7-4112-87E5-F2FBD220B6CD}">
      <dsp:nvSpPr>
        <dsp:cNvPr id="0" name=""/>
        <dsp:cNvSpPr/>
      </dsp:nvSpPr>
      <dsp:spPr>
        <a:xfrm>
          <a:off x="0" y="3559598"/>
          <a:ext cx="3950208" cy="1693824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Илоты</a:t>
          </a:r>
          <a:endParaRPr lang="ru-RU" sz="4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3559598"/>
        <a:ext cx="3950208" cy="1693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CDFB1-B26C-4065-A1A2-29C7423AC83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8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006800E-5277-4D8A-8F57-88FAF0CDBE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9643-8684-458A-A0CC-AD5A9817C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hyperlink" Target="http://caminar.files.wordpress.com/2007/11/hoplita.jpg?w=688&amp;h=4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4.bp.blogspot.com/_3d6pKaCCQHM/SK_imwhPDvI/AAAAAAAAA5I/WqHPgrXEyAI/s400/%D0%B3%D1%80%D0%B5%D1%86%D0%B8%D1%8F.jpg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roman-glory.com/images/img060201-23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5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89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492896"/>
            <a:ext cx="4896544" cy="348752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«РАСЦВЕТ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ДРЕВНЕЙ 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ГРЕЦИИ»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1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5401" y="2636912"/>
            <a:ext cx="432048" cy="345638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34818" name="Picture 2" descr="https://cdnb.artstation.com/p/assets/images/images/017/972/459/large/robson-gomes-historia1-2.jpg?15580377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420888"/>
            <a:ext cx="5765164" cy="3912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1" y="0"/>
            <a:ext cx="4011084" cy="1162050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chemeClr val="bg1"/>
                </a:solidFill>
              </a:rPr>
              <a:t>Афины</a:t>
            </a:r>
            <a:endParaRPr lang="ru-RU" sz="4400" i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Греция-Афины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95533" y="764704"/>
            <a:ext cx="5596467" cy="259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352" y="980728"/>
            <a:ext cx="5172720" cy="552635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Афины были главным городом Аттики. Население Аттики постепенно объединялось вокруг Афин. Эта область была богата полезными ископаемыми (глиной, мрамором, серебром), но земледелием можно было заниматься лишь в небольших и немногочисленных долинах.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AncientAth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7928" y="3429000"/>
            <a:ext cx="6600056" cy="304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3392" y="3356992"/>
            <a:ext cx="1072919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Большую часть городского населения составляли ремесленники и торговцы.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avatars.mds.yandex.net/get-zen_doc/1389531/pub_5b5abb703f967600a9a7590d_5b5abc60ec039500a9cc1aae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3" y="1124745"/>
            <a:ext cx="5184576" cy="2232248"/>
          </a:xfrm>
          <a:prstGeom prst="rect">
            <a:avLst/>
          </a:prstGeom>
          <a:noFill/>
        </p:spPr>
      </p:pic>
      <p:pic>
        <p:nvPicPr>
          <p:cNvPr id="10244" name="Picture 4" descr="https://avatars.mds.yandex.net/get-zen_doc/1221393/pub_5d39fe9d31878200aeb6f82e_5d3a04f9c0dcf200ad8e3c3f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1124744"/>
            <a:ext cx="5112568" cy="2137913"/>
          </a:xfrm>
          <a:prstGeom prst="rect">
            <a:avLst/>
          </a:prstGeom>
          <a:noFill/>
        </p:spPr>
      </p:pic>
      <p:pic>
        <p:nvPicPr>
          <p:cNvPr id="10246" name="Picture 6" descr="https://bytrina11.ru/wp-content/uploads/2018/02/grecheskie-gonch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6" y="4531788"/>
            <a:ext cx="2160240" cy="1990240"/>
          </a:xfrm>
          <a:prstGeom prst="rect">
            <a:avLst/>
          </a:prstGeom>
          <a:noFill/>
        </p:spPr>
      </p:pic>
      <p:pic>
        <p:nvPicPr>
          <p:cNvPr id="10248" name="Picture 8" descr="http://ancientcivs.ru/_bd/0/98128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8" y="4550509"/>
            <a:ext cx="2034952" cy="2046843"/>
          </a:xfrm>
          <a:prstGeom prst="rect">
            <a:avLst/>
          </a:prstGeom>
          <a:noFill/>
        </p:spPr>
      </p:pic>
      <p:pic>
        <p:nvPicPr>
          <p:cNvPr id="10250" name="Picture 10" descr="https://avatars.mds.yandex.net/get-zen_doc/1329105/pub_5b5abb703f967600a9a7590d_5b5abbd1261aac00aafe1636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2104" y="4437112"/>
            <a:ext cx="4019600" cy="22610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79376" y="1844824"/>
            <a:ext cx="10972800" cy="1143000"/>
          </a:xfrm>
        </p:spPr>
        <p:txBody>
          <a:bodyPr/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Население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Афин делилось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9416" y="3356992"/>
            <a:ext cx="10079567" cy="2593975"/>
            <a:chOff x="295" y="980"/>
            <a:chExt cx="4762" cy="1634"/>
          </a:xfrm>
        </p:grpSpPr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696" y="2068"/>
              <a:ext cx="1361" cy="545"/>
            </a:xfrm>
            <a:prstGeom prst="rect">
              <a:avLst/>
            </a:prstGeom>
            <a:solidFill>
              <a:srgbClr val="FFCCFF"/>
            </a:solidFill>
            <a:ln w="57150" cmpd="thinThick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800" b="1" dirty="0">
                  <a:latin typeface="Arial" pitchFamily="34" charset="0"/>
                  <a:cs typeface="Arial" pitchFamily="34" charset="0"/>
                </a:rPr>
                <a:t>Рабы</a:t>
              </a:r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295" y="2069"/>
              <a:ext cx="1361" cy="545"/>
            </a:xfrm>
            <a:prstGeom prst="rect">
              <a:avLst/>
            </a:prstGeom>
            <a:solidFill>
              <a:srgbClr val="FFCCFF"/>
            </a:solidFill>
            <a:ln w="57150" cmpd="thinThick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800" b="1" dirty="0">
                  <a:latin typeface="Arial" pitchFamily="34" charset="0"/>
                  <a:cs typeface="Arial" pitchFamily="34" charset="0"/>
                </a:rPr>
                <a:t>Граждане</a:t>
              </a:r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2018" y="2069"/>
              <a:ext cx="1361" cy="545"/>
            </a:xfrm>
            <a:prstGeom prst="rect">
              <a:avLst/>
            </a:prstGeom>
            <a:solidFill>
              <a:srgbClr val="FFCCFF"/>
            </a:solidFill>
            <a:ln w="57150" cmpd="thinThick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ru-RU" sz="2800" b="1" dirty="0">
                  <a:latin typeface="Arial" pitchFamily="34" charset="0"/>
                  <a:cs typeface="Arial" pitchFamily="34" charset="0"/>
                </a:rPr>
                <a:t>Метеки</a:t>
              </a:r>
            </a:p>
          </p:txBody>
        </p:sp>
        <p:sp>
          <p:nvSpPr>
            <p:cNvPr id="27656" name="AutoShape 8"/>
            <p:cNvSpPr>
              <a:spLocks noChangeArrowheads="1"/>
            </p:cNvSpPr>
            <p:nvPr/>
          </p:nvSpPr>
          <p:spPr bwMode="auto">
            <a:xfrm>
              <a:off x="748" y="980"/>
              <a:ext cx="499" cy="953"/>
            </a:xfrm>
            <a:prstGeom prst="downArrow">
              <a:avLst>
                <a:gd name="adj1" fmla="val 50000"/>
                <a:gd name="adj2" fmla="val 47745"/>
              </a:avLst>
            </a:prstGeom>
            <a:solidFill>
              <a:schemeClr val="accent2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7" name="AutoShape 9"/>
            <p:cNvSpPr>
              <a:spLocks noChangeArrowheads="1"/>
            </p:cNvSpPr>
            <p:nvPr/>
          </p:nvSpPr>
          <p:spPr bwMode="auto">
            <a:xfrm>
              <a:off x="2472" y="1025"/>
              <a:ext cx="499" cy="953"/>
            </a:xfrm>
            <a:prstGeom prst="downArrow">
              <a:avLst>
                <a:gd name="adj1" fmla="val 50000"/>
                <a:gd name="adj2" fmla="val 47745"/>
              </a:avLst>
            </a:prstGeom>
            <a:solidFill>
              <a:schemeClr val="accent2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8" name="AutoShape 10"/>
            <p:cNvSpPr>
              <a:spLocks noChangeArrowheads="1"/>
            </p:cNvSpPr>
            <p:nvPr/>
          </p:nvSpPr>
          <p:spPr bwMode="auto">
            <a:xfrm>
              <a:off x="4196" y="1026"/>
              <a:ext cx="499" cy="953"/>
            </a:xfrm>
            <a:prstGeom prst="downArrow">
              <a:avLst>
                <a:gd name="adj1" fmla="val 50000"/>
                <a:gd name="adj2" fmla="val 47745"/>
              </a:avLst>
            </a:prstGeom>
            <a:solidFill>
              <a:schemeClr val="accent2"/>
            </a:solidFill>
            <a:ln w="9525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6866" name="Picture 2" descr="https://avatars.mds.yandex.net/get-zen_doc/1639101/pub_5ccffd299680af00b2c7ec12_5ccffd6dac1ad900b3c6a3b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4392" y="1052736"/>
            <a:ext cx="2219400" cy="2219400"/>
          </a:xfrm>
          <a:prstGeom prst="rect">
            <a:avLst/>
          </a:prstGeom>
          <a:noFill/>
        </p:spPr>
      </p:pic>
      <p:pic>
        <p:nvPicPr>
          <p:cNvPr id="36868" name="Picture 4" descr="https://avatars.mds.yandex.net/get-zen_doc/1222645/pub_5d874f0f80879d00ae0f1181_5d87530a3639e600ad6f9891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980728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0" name="Group 40"/>
          <p:cNvGraphicFramePr>
            <a:graphicFrameLocks noGrp="1"/>
          </p:cNvGraphicFramePr>
          <p:nvPr>
            <p:ph type="tbl" idx="1"/>
          </p:nvPr>
        </p:nvGraphicFramePr>
        <p:xfrm>
          <a:off x="335360" y="1052736"/>
          <a:ext cx="11150601" cy="5515556"/>
        </p:xfrm>
        <a:graphic>
          <a:graphicData uri="http://schemas.openxmlformats.org/drawingml/2006/table">
            <a:tbl>
              <a:tblPr/>
              <a:tblGrid>
                <a:gridCol w="3716867"/>
                <a:gridCol w="3716867"/>
                <a:gridCol w="3716867"/>
              </a:tblGrid>
              <a:tr h="669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Граждане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Метеки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Рабы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5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 коренные жители, чей род жил несколько поколений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обработка земли;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решение вопросов на народном собрании;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защита города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Люди, прибывшие на жительство из других полисов (чужеземцы)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не имели земли;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не приглашались на народное собрание для решения вопросов;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не защищали город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Неполноправные члены общества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Работали: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на полях и виноградниках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ремесленных мастерских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91344" y="1412776"/>
            <a:ext cx="6696744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Гражданами Афин становились только мужчины, у которых отец и мать были свободными афинянами.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Всей полнотой прав пользовались только граждане. Они также были освобождены от тяжёлых и вредных для здоровья работ.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195" name="Picture 3" descr="https://i.pinimg.com/236x/6b/bf/01/6bbf012190046a1e580901f5a60662eb--villa-romaine-roma-an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1052736"/>
            <a:ext cx="4608512" cy="2041774"/>
          </a:xfrm>
          <a:prstGeom prst="rect">
            <a:avLst/>
          </a:prstGeom>
          <a:noFill/>
        </p:spPr>
      </p:pic>
      <p:pic>
        <p:nvPicPr>
          <p:cNvPr id="8197" name="Picture 5" descr="https://pp.userapi.com/c855128/v855128266/26822/xPQz-CgUb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3140968"/>
            <a:ext cx="4600972" cy="32983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ichal_Ivan-Argo_On_Danube-ya-900-1245-249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0" y="1268760"/>
            <a:ext cx="5361543" cy="518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6400" y="1052736"/>
            <a:ext cx="5401568" cy="41044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Главными источниками силы и богатства этого полиса были торговля и кораблестроение. Крупный портовый город с удобной гаванью (она называлась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Пирей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быстро превратился в экономический, торговый и культурный центр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silver-tetradrach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480" y="5059283"/>
            <a:ext cx="2736304" cy="1798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79376" y="4149080"/>
            <a:ext cx="11305256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укреплением Афинского морского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союза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начала развиваться морская торговля.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Главным портом Афин стал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Пирей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через который в Афины ввозились рабы и различные товары.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171" name="Picture 3" descr="http://900igr.net/up/datai/255695/0006-003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908720"/>
            <a:ext cx="11233248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91344" y="1268760"/>
            <a:ext cx="7560839" cy="51706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Государственных школ в Афинах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было. Родителям приходилось содержать для обучения детей раба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lang="ru-RU" sz="3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агога (в переводе с греческого 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«сопровождающий ребёнка»).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закону обучение было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обязательным, но только для мальчиков.</a:t>
            </a:r>
            <a:r>
              <a:rPr lang="ru-RU" sz="3000" dirty="0" smtClean="0"/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Педагогами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 Древней Греции становились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искалеченные старые рабы,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непригодные для другой работы.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4" descr="0011-010-Deti-bogatykh-afinjan-imeli-personalnykh-pedagog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240" y="1124744"/>
            <a:ext cx="3096344" cy="526762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4653136"/>
            <a:ext cx="11449272" cy="187193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школах мальчиков учили читать, писать, рисовать, играть на музыкальных инструментах, петь.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Каждый, уважающий себя афинянин, знал наизусть поэмы Гомера.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Девочек обучали на дому грамоте, музыке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домоводству.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to-sxoleio-toy-xthes-kai-toy-si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980728"/>
            <a:ext cx="6529917" cy="3600400"/>
          </a:xfrm>
          <a:prstGeom prst="rect">
            <a:avLst/>
          </a:prstGeom>
          <a:noFill/>
        </p:spPr>
      </p:pic>
      <p:pic>
        <p:nvPicPr>
          <p:cNvPr id="9222" name="Picture 6" descr="0012-011-Stil-i-tet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1052736"/>
            <a:ext cx="2698751" cy="2560637"/>
          </a:xfrm>
          <a:prstGeom prst="rect">
            <a:avLst/>
          </a:prstGeom>
          <a:noFill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056967" y="3644900"/>
            <a:ext cx="4607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Дощечка, покрытая воском и стиль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3632" y="2708920"/>
            <a:ext cx="718993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Палестра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школа</a:t>
            </a:r>
          </a:p>
          <a:p>
            <a:pPr algn="ctr">
              <a:buFontTx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физического развития.</a:t>
            </a:r>
          </a:p>
        </p:txBody>
      </p:sp>
      <p:pic>
        <p:nvPicPr>
          <p:cNvPr id="10246" name="Picture 6" descr="112672023_1384311"/>
          <p:cNvPicPr>
            <a:picLocks noChangeAspect="1" noChangeArrowheads="1"/>
          </p:cNvPicPr>
          <p:nvPr/>
        </p:nvPicPr>
        <p:blipFill>
          <a:blip r:embed="rId2" cstate="print"/>
          <a:srcRect l="50510"/>
          <a:stretch>
            <a:fillRect/>
          </a:stretch>
        </p:blipFill>
        <p:spPr bwMode="auto">
          <a:xfrm>
            <a:off x="1127448" y="4293096"/>
            <a:ext cx="2952328" cy="2348881"/>
          </a:xfrm>
          <a:prstGeom prst="rect">
            <a:avLst/>
          </a:prstGeom>
          <a:noFill/>
        </p:spPr>
      </p:pic>
      <p:pic>
        <p:nvPicPr>
          <p:cNvPr id="10247" name="Picture 7" descr="003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7467" y="4437111"/>
            <a:ext cx="4648200" cy="2184351"/>
          </a:xfrm>
          <a:prstGeom prst="rect">
            <a:avLst/>
          </a:prstGeom>
          <a:noFill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865" y="4397394"/>
            <a:ext cx="1746954" cy="193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2564904"/>
            <a:ext cx="1445684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368" y="980728"/>
            <a:ext cx="1116124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Дети состоятельных родителей продолжали учиться в частной гимнастической школе -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палестре.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Там они изучали также литературу, обучались стихосложению, и музыке.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2492896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АФИНСКОЕ ГОСУДАРСТВО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78904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40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1384" y="4941168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СПАРТА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3789040"/>
            <a:ext cx="11089232" cy="23042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14 лет юноши начинали заниматься гимнастикой. При этом их обучали борьбе, бегу, метанию копья и диска, прыжкам в длину и высоту. Юношей обучали также кулачным боям, военному делу и верховой езде.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s://ds04.infourok.ru/uploads/ex/10c8/0014488f-b577bf9b/2/img7.jpg"/>
          <p:cNvPicPr>
            <a:picLocks noChangeAspect="1" noChangeArrowheads="1"/>
          </p:cNvPicPr>
          <p:nvPr/>
        </p:nvPicPr>
        <p:blipFill>
          <a:blip r:embed="rId2" cstate="print"/>
          <a:srcRect l="1575" t="21000"/>
          <a:stretch>
            <a:fillRect/>
          </a:stretch>
        </p:blipFill>
        <p:spPr bwMode="auto">
          <a:xfrm>
            <a:off x="623392" y="1124744"/>
            <a:ext cx="5382806" cy="2592288"/>
          </a:xfrm>
          <a:prstGeom prst="rect">
            <a:avLst/>
          </a:prstGeom>
          <a:noFill/>
        </p:spPr>
      </p:pic>
      <p:pic>
        <p:nvPicPr>
          <p:cNvPr id="48132" name="Picture 4" descr="http://galamosaic.ru/upload/medialibrary/c5b/07%20%D0%A1%D1%82%D0%B0%D0%BD%D1%86%D0%B8%D1%8F%20%D0%A1%D0%BF%D0%BE%D1%80%D1%82%D0%B8%D0%B2%D0%BD%D0%B0%D1%8F%20%D0%91%D0%B5%D0%B3%20%D0%BE%D0%B1%D1%89%D0%B8%D0%B9%20%D0%B2%D0%B8%D0%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124744"/>
            <a:ext cx="5230558" cy="252184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124744"/>
            <a:ext cx="7272808" cy="521744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палестрах находились статуи знаменитых скульпторов. Так, в одной из палестр стояла статуя скульптора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Мирона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«Дискобол». Через скульптуру греки показывали, каким должен быть каждый юноша - сильным, прекрасно физически развитым и готовым к защите своей родины.</a:t>
            </a: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7106" name="Picture 2" descr="https://i2.wp.com/xn--i1abbnckbmcl9fb.xn--p1ai/%D1%81%D1%82%D0%B0%D1%82%D1%8C%D0%B8/650409/presentation/49.JPG"/>
          <p:cNvPicPr>
            <a:picLocks noChangeAspect="1" noChangeArrowheads="1"/>
          </p:cNvPicPr>
          <p:nvPr/>
        </p:nvPicPr>
        <p:blipFill>
          <a:blip r:embed="rId2" cstate="print"/>
          <a:srcRect l="3937" t="13650" r="64563" b="13901"/>
          <a:stretch>
            <a:fillRect/>
          </a:stretch>
        </p:blipFill>
        <p:spPr bwMode="auto">
          <a:xfrm>
            <a:off x="8184232" y="1052736"/>
            <a:ext cx="3456384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124744"/>
            <a:ext cx="7488832" cy="51845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Афинах существовали и учебные заведения, где получали высшее образование. Но в них могли учиться дети только очень состоятельных родителей. Они изучали астрономию, геометрию, географию, историю. Срок обучения длился 3- 4 года. После этого можно было занять какую-либо должность в государстве.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В АФИНАХ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https://ds05.infourok.ru/uploads/ex/110e/000072b5-6a0e18e4/img11.jpg"/>
          <p:cNvPicPr>
            <a:picLocks noChangeAspect="1" noChangeArrowheads="1"/>
          </p:cNvPicPr>
          <p:nvPr/>
        </p:nvPicPr>
        <p:blipFill>
          <a:blip r:embed="rId2" cstate="print"/>
          <a:srcRect l="2362" t="15750" r="3139" b="2751"/>
          <a:stretch>
            <a:fillRect/>
          </a:stretch>
        </p:blipFill>
        <p:spPr bwMode="auto">
          <a:xfrm>
            <a:off x="7824192" y="1052736"/>
            <a:ext cx="4176464" cy="527655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4005064"/>
            <a:ext cx="10972800" cy="23328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XII в. до н.э. на территорию южной Греции -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Лаконику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вторглись племена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дорийцев.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Они основали город - государство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Спарту.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Оно стало одним из крупнейших греческих государств.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4" descr="docu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908720"/>
            <a:ext cx="2808312" cy="29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 rot="5317336">
            <a:off x="1775849" y="1502858"/>
            <a:ext cx="1075336" cy="4742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9900"/>
          </a:solidFill>
          <a:ln w="57150">
            <a:solidFill>
              <a:srgbClr val="CC0066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ru-RU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135560" y="2708920"/>
            <a:ext cx="504255" cy="431552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" name="Picture 4" descr="БСЭ_ Спар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1052736"/>
            <a:ext cx="2974028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1" name="Object 107"/>
          <p:cNvGraphicFramePr>
            <a:graphicFrameLocks noGrp="1" noChangeAspect="1"/>
          </p:cNvGraphicFramePr>
          <p:nvPr/>
        </p:nvGraphicFramePr>
        <p:xfrm>
          <a:off x="3791744" y="1196752"/>
          <a:ext cx="3903663" cy="2530475"/>
        </p:xfrm>
        <a:graphic>
          <a:graphicData uri="http://schemas.openxmlformats.org/presentationml/2006/ole">
            <p:oleObj spid="_x0000_s15361" name="PHOTO-PAINT" r:id="rId5" imgW="2742857" imgH="1777778" progId="">
              <p:embed/>
            </p:oleObj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63352" y="1412776"/>
            <a:ext cx="5088467" cy="4770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Порабощённые спартанцами местные жители -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илоты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были греками и говорили с ними на одном языке.</a:t>
            </a:r>
          </a:p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ИЛОТЫ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(по-гречески «захваченные») – государственные рабы в Древней Спарте</a:t>
            </a:r>
            <a:r>
              <a:rPr lang="ru-RU" sz="3200" dirty="0">
                <a:latin typeface="Bookman Old Style" pitchFamily="18" charset="0"/>
              </a:rPr>
              <a:t>. </a:t>
            </a:r>
          </a:p>
        </p:txBody>
      </p:sp>
      <p:pic>
        <p:nvPicPr>
          <p:cNvPr id="25606" name="Picture 6" descr="17_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1340768"/>
            <a:ext cx="6240016" cy="491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675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5"/>
            <a:ext cx="11233248" cy="36724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Чтобы держать илотов в повиновении, они создали в своём государстве особые условия. Это строгая дисциплина, чёткие правила, которые должны были выполняться всеми, и беспощадность по отношению к побеждённым.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Спарта была похожа на город, который готовится к войне.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i-main-pic" descr="Картинка 8 из 5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4941168"/>
            <a:ext cx="3744416" cy="16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-main-pic" descr="Картинка 107 из 52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3832" y="5013176"/>
            <a:ext cx="3528392" cy="152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-main-pic" descr="Картинка 58 из 52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8288" y="5013176"/>
            <a:ext cx="27363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4005064"/>
            <a:ext cx="11233248" cy="21888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Сюда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не пускали иноземцев. Торговля в городе была развита слабо, не было произведений искусства, красивых храмов, фонтанов и скульптур. Все дома были похожи друг на друга.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farm5.staticflickr.com/4022/4682726762_f55c96b66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1196752"/>
            <a:ext cx="4464496" cy="2535649"/>
          </a:xfrm>
          <a:prstGeom prst="rect">
            <a:avLst/>
          </a:prstGeom>
          <a:noFill/>
        </p:spPr>
      </p:pic>
      <p:pic>
        <p:nvPicPr>
          <p:cNvPr id="12292" name="Picture 4" descr="https://im0-tub-ru.yandex.net/i?id=2b46cc62ff022edcbc687db9a298b43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1268760"/>
            <a:ext cx="4451648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96752"/>
            <a:ext cx="5630416" cy="51125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Илоты жили в небольших селениях и считались собственностью всего государства. Они обрабатывали участки отдельных спартанских семей, пасли скот и выполняли другие повинности.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mtdata.ru/u25/photo180F/20330688498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908720"/>
            <a:ext cx="5299348" cy="3024336"/>
          </a:xfrm>
          <a:prstGeom prst="rect">
            <a:avLst/>
          </a:prstGeom>
          <a:noFill/>
        </p:spPr>
      </p:pic>
      <p:pic>
        <p:nvPicPr>
          <p:cNvPr id="11268" name="Picture 4" descr="https://avatars.mds.yandex.net/get-zen_doc/1841592/pub_5daffad9a06eaf00b019e566_5db0042eddfef600af472337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4149080"/>
            <a:ext cx="5231904" cy="239965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052736"/>
            <a:ext cx="10972800" cy="16127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Спартанцы же были только воинами и никогда не расставались с оружием. Кроме илотов, в Спарте проживали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периэки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- неполноправные граждане.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ds02.infourok.ru/uploads/ex/0b9c/00004633-568ab6b9/img17.jpg"/>
          <p:cNvPicPr>
            <a:picLocks noChangeAspect="1" noChangeArrowheads="1"/>
          </p:cNvPicPr>
          <p:nvPr/>
        </p:nvPicPr>
        <p:blipFill>
          <a:blip r:embed="rId2" cstate="print"/>
          <a:srcRect l="5512" t="28350" r="5501" b="22301"/>
          <a:stretch>
            <a:fillRect/>
          </a:stretch>
        </p:blipFill>
        <p:spPr bwMode="auto">
          <a:xfrm>
            <a:off x="695400" y="2852936"/>
            <a:ext cx="10441160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09600" y="1052737"/>
          <a:ext cx="10972800" cy="525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160" y="980728"/>
            <a:ext cx="11664488" cy="30963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развитием хозяйства на месте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поселков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вырастают настоящие полисы.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Такие города  образовывались путем объединения нескольких поселений.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Полис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- это небольшое государство.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Центром  ремесла и торговли его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был город.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Город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окружала территория, на которой обычно находились деревни. </a:t>
            </a:r>
          </a:p>
        </p:txBody>
      </p:sp>
      <p:pic>
        <p:nvPicPr>
          <p:cNvPr id="4098" name="Picture 2" descr="http://www.korinthos.gr/Portals/0/Images/Ancient%20Korinthos/%CE%91%CF%81%CF%87%CE%B1%CE%AF%CE%B1%20K%CF%8C%CF%81%CE%B9%CE%BD%CE%B8%CE%BF%CF%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8"/>
          <a:stretch/>
        </p:blipFill>
        <p:spPr bwMode="auto">
          <a:xfrm>
            <a:off x="6240016" y="4365104"/>
            <a:ext cx="557784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16631/v616631255/524c/QziPavN7G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4" y="4365104"/>
            <a:ext cx="426720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14982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4293096"/>
            <a:ext cx="10972800" cy="20448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древней Спарте ценились сильные и выносливые воины. Дети росли в суровых условиях. В спартанской школе мальчиков обучали военному делу и воспитывали в них силу и выносливость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sun9-62.userapi.com/c858028/v858028002/10420b/iyD2mGlyU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980728"/>
            <a:ext cx="5616624" cy="3096344"/>
          </a:xfrm>
          <a:prstGeom prst="rect">
            <a:avLst/>
          </a:prstGeom>
          <a:noFill/>
        </p:spPr>
      </p:pic>
      <p:pic>
        <p:nvPicPr>
          <p:cNvPr id="7172" name="Picture 4" descr="http://900igr.net/up/datas/101075/015.jpg"/>
          <p:cNvPicPr>
            <a:picLocks noChangeAspect="1" noChangeArrowheads="1"/>
          </p:cNvPicPr>
          <p:nvPr/>
        </p:nvPicPr>
        <p:blipFill>
          <a:blip r:embed="rId3" cstate="print"/>
          <a:srcRect l="5116" t="64387" r="38972" b="8314"/>
          <a:stretch>
            <a:fillRect/>
          </a:stretch>
        </p:blipFill>
        <p:spPr bwMode="auto">
          <a:xfrm>
            <a:off x="6312024" y="1196752"/>
            <a:ext cx="5112568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17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1" y="3212975"/>
            <a:ext cx="4406900" cy="338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iek_16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518" y="3284984"/>
            <a:ext cx="6191249" cy="326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215680" y="908720"/>
            <a:ext cx="482453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НОВОРОЖДЕННЫЙ</a:t>
            </a: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H="1">
            <a:off x="1631504" y="1268760"/>
            <a:ext cx="768349" cy="287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8616280" y="1340768"/>
            <a:ext cx="8636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551384" y="1772816"/>
            <a:ext cx="4320116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Если крепкий и здоровый, то опускали в холодный ручей и отдавали отцу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456040" y="1844824"/>
            <a:ext cx="46101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Если хилый и нездоровый, то относили в горы и бросали в пропасть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35849" grpId="0" animBg="1"/>
      <p:bldP spid="358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hq-wallpapers_ru_films_3805_1280x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04112" y="836712"/>
            <a:ext cx="4893155" cy="283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3352" y="980728"/>
            <a:ext cx="6768752" cy="56166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спартанцы были только войнами, их готовили с малолетства.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Мальчики с 7 до 20 лет получали довольно жесткое общественное воспитание. Суровая, строжайшая жизнь Спарты напоминала казарму. И это естественно: все преследовало одну цель - сделать из спартанцев мужественных и выносливых воинов.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300_1049_18384169_0_0_16039_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0296" y="3933056"/>
            <a:ext cx="29972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 descr="220px-Spartan_hoplite-1_from_Vinkhuijz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4112" y="3717032"/>
            <a:ext cx="1642151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6"/>
            <a:ext cx="5558408" cy="42050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Юноши жили отдельно от своих родителей. В возрасте двадцати лет их зачисляли в войсковые подразделения, где они служили до старости.</a:t>
            </a:r>
          </a:p>
          <a:p>
            <a:pPr algn="ctr"/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ciwar.ru/wp-content/uploads/2013/11/gopli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268760"/>
            <a:ext cx="4176464" cy="47396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07369" y="1628800"/>
            <a:ext cx="3456384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Спарта – военный лагерь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99456" y="764704"/>
            <a:ext cx="9745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все спартанцы-мужчины были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воинами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3238500" y="1785938"/>
            <a:ext cx="6239933" cy="4724400"/>
          </a:xfrm>
          <a:prstGeom prst="ellipse">
            <a:avLst/>
          </a:prstGeom>
          <a:noFill/>
          <a:ln w="381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619500" y="2071688"/>
            <a:ext cx="533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ТОРГОВЛЯ</a:t>
            </a:r>
          </a:p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ИСКУССТВО</a:t>
            </a:r>
          </a:p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РЕМЕСЛО</a:t>
            </a:r>
          </a:p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СЕЛЬСКОЕ ХОЗЯЙСТВ</a:t>
            </a:r>
            <a:r>
              <a:rPr lang="ru-RU" sz="4000" b="1" dirty="0">
                <a:solidFill>
                  <a:srgbClr val="008000"/>
                </a:solidFill>
              </a:rPr>
              <a:t>О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4095751" y="2643188"/>
            <a:ext cx="4415367" cy="2879725"/>
          </a:xfrm>
          <a:prstGeom prst="line">
            <a:avLst/>
          </a:prstGeom>
          <a:noFill/>
          <a:ln w="3810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9705" name="Picture 9" descr="17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1" y="3038476"/>
            <a:ext cx="2766484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 descr="docu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1" y="2205038"/>
            <a:ext cx="2226733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СПАРТАНСКОЕ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/>
      <p:bldP spid="29702" grpId="0" animBg="1"/>
      <p:bldP spid="29703" grpId="0"/>
      <p:bldP spid="2970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340768"/>
            <a:ext cx="3672408" cy="4896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Заполните диаграмму Венна «особенности политической жизни Древней Спарты и Древних Афин».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Заполнение диаграммы Венна  особенности политической жизни Древней Спарты и Древних Афин."/>
          <p:cNvPicPr>
            <a:picLocks noChangeAspect="1" noChangeArrowheads="1"/>
          </p:cNvPicPr>
          <p:nvPr/>
        </p:nvPicPr>
        <p:blipFill>
          <a:blip r:embed="rId2" cstate="print"/>
          <a:srcRect l="14175" t="31791" r="18495"/>
          <a:stretch>
            <a:fillRect/>
          </a:stretch>
        </p:blipFill>
        <p:spPr bwMode="auto">
          <a:xfrm>
            <a:off x="4511824" y="1124744"/>
            <a:ext cx="7056784" cy="5301209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АФИНЫ И СПАРТА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424" y="1988840"/>
            <a:ext cx="10363200" cy="4322762"/>
          </a:xfrm>
        </p:spPr>
        <p:txBody>
          <a:bodyPr/>
          <a:lstStyle/>
          <a:p>
            <a:pPr eaLnBrk="1" hangingPunct="1">
              <a:buNone/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51384" y="1124744"/>
            <a:ext cx="11449272" cy="936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IX - VIII вв. до н.э. - превращение  поселений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города-государства (полисы) —► Афинское, Спартанское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623392" y="2492896"/>
            <a:ext cx="11305256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педагог - «сопровождающий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ребёнка» —►  стиль —► палестра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695400" y="3573016"/>
            <a:ext cx="11233248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Афины - Акрополь —► «верхний город»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623392" y="4941168"/>
            <a:ext cx="11017224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smtClean="0">
                <a:latin typeface="Arial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XII в. до н.э. - дорийцы завоевали илотов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(Спарта) —► периэки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ГРЕЦИЯ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animBg="1"/>
      <p:bldP spid="52233" grpId="0" animBg="1"/>
      <p:bldP spid="52237" grpId="0" animBg="1"/>
      <p:bldP spid="522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2" name="Group 4"/>
          <p:cNvGraphicFramePr>
            <a:graphicFrameLocks noGrp="1"/>
          </p:cNvGraphicFramePr>
          <p:nvPr/>
        </p:nvGraphicFramePr>
        <p:xfrm>
          <a:off x="624418" y="404665"/>
          <a:ext cx="10943167" cy="589185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670300"/>
                <a:gridCol w="3668183"/>
                <a:gridCol w="3604684"/>
              </a:tblGrid>
              <a:tr h="1224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ВОПРОСЫ ДЛЯ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СРАВНЕНИЯ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АФИНЫ</a:t>
                      </a:r>
                      <a:endParaRPr kumimoji="0" lang="ru-RU" alt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СПАРТА</a:t>
                      </a:r>
                      <a:endParaRPr kumimoji="0" lang="ru-RU" alt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</a:tr>
              <a:tr h="7643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УСТРОЙСТВО ГОС- ВА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</a:tr>
              <a:tr h="1224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НАСЕЛЕНИЕ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 ЕГО ЗАНЯТИЯ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</a:tr>
              <a:tr h="7643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АРМИЯ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</a:tr>
              <a:tr h="1611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ru-RU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ОСОБЕННОСТИ ВОСПИТАНИЯ И ОБУЧЕНИЯ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40" y="3373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§22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86 – 90.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511825" y="4365136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 Спарте и Афинам.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544272" y="3501072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5 на стр.90.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http://cliparty.by.ru/animated/people/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844824"/>
            <a:ext cx="18796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352" y="1052736"/>
            <a:ext cx="11521280" cy="17281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Полисы были центрами ремесленного производства и торговли. Рынки располагались на  большой городской площади. Здесь продавали продукты сельскохозяйственного производства и ремесленные изделия.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konspekta.net/studopediaorg/baza12/2588339391482.files/image00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84" t="2797" r="8803" b="2871"/>
          <a:stretch/>
        </p:blipFill>
        <p:spPr bwMode="auto">
          <a:xfrm>
            <a:off x="335361" y="3083858"/>
            <a:ext cx="6120680" cy="3525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16080" y="3083857"/>
            <a:ext cx="5040560" cy="35256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Каждый полис имел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свои законы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особую систему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управления. Особую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роль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играли советы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старейшин,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 собрания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членов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племени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Земля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– общая собственность полиса.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51403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49225" b="50116"/>
          <a:stretch>
            <a:fillRect/>
          </a:stretch>
        </p:blipFill>
        <p:spPr bwMode="auto">
          <a:xfrm>
            <a:off x="9840416" y="1124744"/>
            <a:ext cx="204674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2" cstate="print"/>
          <a:srcRect l="49225" t="50000"/>
          <a:stretch>
            <a:fillRect/>
          </a:stretch>
        </p:blipFill>
        <p:spPr bwMode="auto">
          <a:xfrm>
            <a:off x="7608168" y="1124744"/>
            <a:ext cx="194094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alang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2144" y="3861048"/>
            <a:ext cx="4392488" cy="26037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7368" y="3501008"/>
            <a:ext cx="6552728" cy="29238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1430"/>
                <a:solidFill>
                  <a:srgbClr val="FF0066"/>
                </a:solidFill>
              </a:rPr>
              <a:t> </a:t>
            </a:r>
            <a:r>
              <a:rPr lang="ru-RU" sz="2800" b="1" dirty="0" smtClean="0">
                <a:ln w="11430"/>
                <a:latin typeface="Arial" pitchFamily="34" charset="0"/>
                <a:cs typeface="Arial" pitchFamily="34" charset="0"/>
              </a:rPr>
              <a:t>Они сражались тесно сомкнутыми рядами, составлявшими четырехугольник.  Такое построение называлось фалангой. Фаланга- построение гоплитов в бою в затылок друг другу.</a:t>
            </a:r>
            <a:endParaRPr lang="ru-RU" sz="2800" b="1" dirty="0">
              <a:ln w="11430"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749" y="1124745"/>
            <a:ext cx="7142387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Полисы   имели собственную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армию, основу которой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составляли тяжеловооружённые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пехотинцы - гоплиты.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4"/>
          <p:cNvGrpSpPr>
            <a:grpSpLocks/>
          </p:cNvGrpSpPr>
          <p:nvPr/>
        </p:nvGrpSpPr>
        <p:grpSpPr bwMode="auto">
          <a:xfrm>
            <a:off x="3503084" y="3573463"/>
            <a:ext cx="7586133" cy="431800"/>
            <a:chOff x="1655" y="2251"/>
            <a:chExt cx="3584" cy="272"/>
          </a:xfrm>
        </p:grpSpPr>
        <p:sp>
          <p:nvSpPr>
            <p:cNvPr id="85088" name="Rectangle 96"/>
            <p:cNvSpPr>
              <a:spLocks noChangeArrowheads="1"/>
            </p:cNvSpPr>
            <p:nvPr/>
          </p:nvSpPr>
          <p:spPr bwMode="auto">
            <a:xfrm>
              <a:off x="1655" y="2430"/>
              <a:ext cx="3584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pitchFamily="34" charset="0"/>
                </a:rPr>
                <a:t>К  о  м  а  н  д  и  р   ы             ф  а  л  а  н</a:t>
              </a: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</a:t>
              </a: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Black" pitchFamily="34" charset="0"/>
                </a:rPr>
                <a:t>г</a:t>
              </a:r>
            </a:p>
          </p:txBody>
        </p:sp>
        <p:sp>
          <p:nvSpPr>
            <p:cNvPr id="35173" name="Line 97"/>
            <p:cNvSpPr>
              <a:spLocks noChangeShapeType="1"/>
            </p:cNvSpPr>
            <p:nvPr/>
          </p:nvSpPr>
          <p:spPr bwMode="auto">
            <a:xfrm flipH="1" flipV="1">
              <a:off x="1989" y="2251"/>
              <a:ext cx="120" cy="17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174" name="Line 98"/>
            <p:cNvSpPr>
              <a:spLocks noChangeShapeType="1"/>
            </p:cNvSpPr>
            <p:nvPr/>
          </p:nvSpPr>
          <p:spPr bwMode="auto">
            <a:xfrm flipV="1">
              <a:off x="3198" y="2251"/>
              <a:ext cx="0" cy="17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175" name="Line 99"/>
            <p:cNvSpPr>
              <a:spLocks noChangeShapeType="1"/>
            </p:cNvSpPr>
            <p:nvPr/>
          </p:nvSpPr>
          <p:spPr bwMode="auto">
            <a:xfrm flipV="1">
              <a:off x="4199" y="2251"/>
              <a:ext cx="0" cy="17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067" name="Text Box 75"/>
          <p:cNvSpPr txBox="1">
            <a:spLocks noChangeArrowheads="1"/>
          </p:cNvSpPr>
          <p:nvPr/>
        </p:nvSpPr>
        <p:spPr bwMode="auto">
          <a:xfrm>
            <a:off x="7680176" y="4149080"/>
            <a:ext cx="4217608" cy="138499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Фаланга в</a:t>
            </a:r>
          </a:p>
          <a:p>
            <a:pPr algn="ctr"/>
            <a:r>
              <a:rPr lang="ru-RU" sz="2800" b="1" dirty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 открытом </a:t>
            </a:r>
          </a:p>
          <a:p>
            <a:pPr algn="ctr"/>
            <a:r>
              <a:rPr lang="ru-RU" sz="2800" b="1" dirty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построении</a:t>
            </a:r>
          </a:p>
        </p:txBody>
      </p:sp>
      <p:pic>
        <p:nvPicPr>
          <p:cNvPr id="85072" name="Picture 80" descr="фалаг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0591"/>
          <a:stretch>
            <a:fillRect/>
          </a:stretch>
        </p:blipFill>
        <p:spPr bwMode="auto">
          <a:xfrm>
            <a:off x="1380067" y="1198563"/>
            <a:ext cx="10604500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75" name="Picture 83" descr="новый-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6334" y="1612901"/>
            <a:ext cx="180551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82" name="Picture 90" descr="новый-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9384" y="1819275"/>
            <a:ext cx="1640416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94"/>
          <p:cNvSpPr>
            <a:spLocks noChangeArrowheads="1"/>
          </p:cNvSpPr>
          <p:nvPr/>
        </p:nvSpPr>
        <p:spPr bwMode="auto">
          <a:xfrm>
            <a:off x="5087888" y="836712"/>
            <a:ext cx="1693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фаланга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6" name="Line 100"/>
          <p:cNvSpPr>
            <a:spLocks noChangeShapeType="1"/>
          </p:cNvSpPr>
          <p:nvPr/>
        </p:nvSpPr>
        <p:spPr bwMode="auto">
          <a:xfrm flipV="1">
            <a:off x="10799233" y="3430588"/>
            <a:ext cx="95251" cy="284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5435" name="Rectangle 443"/>
          <p:cNvSpPr>
            <a:spLocks noChangeArrowheads="1"/>
          </p:cNvSpPr>
          <p:nvPr/>
        </p:nvSpPr>
        <p:spPr bwMode="auto">
          <a:xfrm>
            <a:off x="7608168" y="4437112"/>
            <a:ext cx="4295924" cy="83099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Фаланга в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Сомкнутом  </a:t>
            </a:r>
            <a:r>
              <a:rPr lang="ru-RU" sz="2400" b="1" dirty="0">
                <a:solidFill>
                  <a:srgbClr val="F0F0F0"/>
                </a:solidFill>
                <a:latin typeface="Arial" pitchFamily="34" charset="0"/>
                <a:cs typeface="Arial" pitchFamily="34" charset="0"/>
              </a:rPr>
              <a:t>строю</a:t>
            </a:r>
            <a:endParaRPr lang="ru-RU" sz="2400" dirty="0">
              <a:solidFill>
                <a:srgbClr val="800000"/>
              </a:solidFill>
              <a:effectDag name="">
                <a:cont type="tree" name="">
                  <a:effect ref="fillLine"/>
                  <a:outerShdw dist="38100" dir="13500000" algn="br">
                    <a:srgbClr val="C04040"/>
                  </a:outerShdw>
                </a:cont>
                <a:cont type="tree" name="">
                  <a:effect ref="fillLine"/>
                  <a:outerShdw dist="38100" dir="2700000" algn="tl">
                    <a:srgbClr val="4C0000"/>
                  </a:outerShdw>
                </a:cont>
                <a:effect ref="fillLine"/>
              </a:effectDag>
              <a:latin typeface="Arial" pitchFamily="34" charset="0"/>
              <a:cs typeface="Arial" pitchFamily="34" charset="0"/>
            </a:endParaRPr>
          </a:p>
        </p:txBody>
      </p:sp>
      <p:pic>
        <p:nvPicPr>
          <p:cNvPr id="85437" name="Picture 445" descr="фалаг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/>
          <a:stretch>
            <a:fillRect/>
          </a:stretch>
        </p:blipFill>
        <p:spPr bwMode="auto">
          <a:xfrm>
            <a:off x="1663701" y="1314451"/>
            <a:ext cx="106045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1" name="Rectangle 2"/>
          <p:cNvSpPr txBox="1">
            <a:spLocks noChangeArrowheads="1"/>
          </p:cNvSpPr>
          <p:nvPr/>
        </p:nvSpPr>
        <p:spPr bwMode="auto">
          <a:xfrm>
            <a:off x="88901" y="5565775"/>
            <a:ext cx="11808884" cy="1176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Фаланга была уязвима с флангов, при таком построении можно было сражаться только на ровной местности.</a:t>
            </a:r>
          </a:p>
        </p:txBody>
      </p:sp>
      <p:sp>
        <p:nvSpPr>
          <p:cNvPr id="358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7 0.15353 L 0.02257 0.373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5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8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39 0.1385 L 0.07239 0.358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5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6682 L -0.04028 0.066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5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67" grpId="0" animBg="1"/>
      <p:bldP spid="85067" grpId="1" animBg="1"/>
      <p:bldP spid="854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2636912"/>
            <a:ext cx="5376597" cy="576064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СВОБОДНЫЕ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0" y="1268760"/>
            <a:ext cx="11521280" cy="576064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СОЦИАЛЬНАЯ СТРУКТУРА ПОЛИСА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4032" y="2636912"/>
            <a:ext cx="5472608" cy="576064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РАБЫ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063552" y="1988840"/>
            <a:ext cx="2592288" cy="61924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824192" y="1988840"/>
            <a:ext cx="2592288" cy="61924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3356992"/>
            <a:ext cx="5376597" cy="2088232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Граждане:</a:t>
            </a:r>
          </a:p>
          <a:p>
            <a:pPr marL="354013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Аристократы, демос</a:t>
            </a:r>
          </a:p>
          <a:p>
            <a:pPr marL="357188" indent="-342900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граждане (не имели право голоса):</a:t>
            </a:r>
          </a:p>
          <a:p>
            <a:pPr marL="354013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Метеки, периэки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4032" y="3356992"/>
            <a:ext cx="5472608" cy="1296144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рабы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Домашние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рабы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Рабы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галерах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293" b="32008"/>
          <a:stretch/>
        </p:blipFill>
        <p:spPr bwMode="auto">
          <a:xfrm>
            <a:off x="335360" y="5517232"/>
            <a:ext cx="5376597" cy="1119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737" b="10151"/>
          <a:stretch/>
        </p:blipFill>
        <p:spPr bwMode="auto">
          <a:xfrm>
            <a:off x="6364243" y="4941168"/>
            <a:ext cx="5492396" cy="1729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ГРЕЧЕСКИЕ ПОЛИСЫ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28976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95400" y="1124744"/>
            <a:ext cx="10658112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Arial" pitchFamily="34" charset="0"/>
                <a:ea typeface="Malgun Gothic" pitchFamily="34" charset="-127"/>
                <a:cs typeface="Arial" pitchFamily="34" charset="0"/>
              </a:rPr>
              <a:t>«Вся Греция стоит на двух ногах, одной ногой является Афинское, а другой – Спартанское государство</a:t>
            </a:r>
            <a:r>
              <a:rPr lang="ru-RU" sz="3200" b="1" dirty="0" smtClean="0">
                <a:latin typeface="Arial" pitchFamily="34" charset="0"/>
                <a:ea typeface="Malgun Gothic" pitchFamily="34" charset="-127"/>
                <a:cs typeface="Arial" pitchFamily="34" charset="0"/>
              </a:rPr>
              <a:t>».</a:t>
            </a:r>
            <a:endParaRPr lang="ru-RU" sz="3200" b="1" dirty="0">
              <a:latin typeface="Arial" pitchFamily="34" charset="0"/>
              <a:ea typeface="Malgun Gothic" pitchFamily="34" charset="-127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924944"/>
            <a:ext cx="50405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2924944"/>
            <a:ext cx="5619751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И СПАРТАНСКОЕ ГОСУДАРСТВА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91344" y="3501008"/>
            <a:ext cx="11711539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юго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востоке Средней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58AFD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Греции располагался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полуостров, на котором находилась горная область Аттика.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 2 тысячелетии до н.э. в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западной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части Аттики была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построена крепость, которую греки назвали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Акрополем -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«верхним городом». Постепенно вокруг Акрополя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селились люди и образовали город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Афины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АФИНСКОЕ ГОСУДАРСТВО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980728"/>
            <a:ext cx="3570718" cy="238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t="6311" b="21219"/>
          <a:stretch>
            <a:fillRect/>
          </a:stretch>
        </p:blipFill>
        <p:spPr>
          <a:xfrm>
            <a:off x="407368" y="980728"/>
            <a:ext cx="2592288" cy="2361165"/>
          </a:xfrm>
          <a:prstGeom prst="rect">
            <a:avLst/>
          </a:prstGeom>
          <a:noFill/>
          <a:ln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696" y="908720"/>
            <a:ext cx="2556595" cy="245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008" y="1124744"/>
            <a:ext cx="1368152" cy="223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5130</TotalTime>
  <Words>1311</Words>
  <Application>Microsoft Office PowerPoint</Application>
  <PresentationFormat>Произвольный</PresentationFormat>
  <Paragraphs>190</Paragraphs>
  <Slides>38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PHOTO-PAINT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Афины</vt:lpstr>
      <vt:lpstr>Слайд 11</vt:lpstr>
      <vt:lpstr>Население Афин делилось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1030</cp:revision>
  <dcterms:created xsi:type="dcterms:W3CDTF">2020-04-27T09:08:17Z</dcterms:created>
  <dcterms:modified xsi:type="dcterms:W3CDTF">2020-11-14T03:58:46Z</dcterms:modified>
</cp:coreProperties>
</file>