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431" r:id="rId2"/>
    <p:sldId id="1187" r:id="rId3"/>
    <p:sldId id="1278" r:id="rId4"/>
    <p:sldId id="1247" r:id="rId5"/>
    <p:sldId id="1310" r:id="rId6"/>
    <p:sldId id="1330" r:id="rId7"/>
    <p:sldId id="1289" r:id="rId8"/>
    <p:sldId id="1269" r:id="rId9"/>
    <p:sldId id="1318" r:id="rId10"/>
    <p:sldId id="1320" r:id="rId11"/>
    <p:sldId id="1326" r:id="rId12"/>
    <p:sldId id="1322" r:id="rId13"/>
    <p:sldId id="1270" r:id="rId14"/>
    <p:sldId id="1314" r:id="rId15"/>
    <p:sldId id="1316" r:id="rId16"/>
    <p:sldId id="1276" r:id="rId17"/>
    <p:sldId id="1271" r:id="rId18"/>
    <p:sldId id="1299" r:id="rId19"/>
    <p:sldId id="1342" r:id="rId20"/>
    <p:sldId id="1344" r:id="rId21"/>
    <p:sldId id="1341" r:id="rId22"/>
    <p:sldId id="1306" r:id="rId23"/>
    <p:sldId id="1346" r:id="rId24"/>
    <p:sldId id="1308" r:id="rId25"/>
    <p:sldId id="1280" r:id="rId26"/>
    <p:sldId id="1337" r:id="rId27"/>
    <p:sldId id="1291" r:id="rId28"/>
    <p:sldId id="1339" r:id="rId29"/>
    <p:sldId id="1332" r:id="rId30"/>
    <p:sldId id="1281" r:id="rId31"/>
    <p:sldId id="1333" r:id="rId32"/>
    <p:sldId id="1328" r:id="rId33"/>
    <p:sldId id="1324" r:id="rId34"/>
    <p:sldId id="1285" r:id="rId35"/>
    <p:sldId id="627" r:id="rId36"/>
  </p:sldIdLst>
  <p:sldSz cx="12192000" cy="6858000"/>
  <p:notesSz cx="6858000" cy="9144000"/>
  <p:custDataLst>
    <p:tags r:id="rId3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031" autoAdjust="0"/>
    <p:restoredTop sz="86389" autoAdjust="0"/>
  </p:normalViewPr>
  <p:slideViewPr>
    <p:cSldViewPr>
      <p:cViewPr>
        <p:scale>
          <a:sx n="78" d="100"/>
          <a:sy n="78" d="100"/>
        </p:scale>
        <p:origin x="-864" y="-8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788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EA5DF2-BAB0-4681-BF39-87C22855AC2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D4BDFC-961E-4984-B4A7-5587A4000157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Первые очаги государственности возникшие в </a:t>
          </a:r>
          <a:r>
            <a:rPr lang="en-US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III </a:t>
          </a:r>
          <a:r>
            <a:rPr lang="ru-RU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тыс. до н.э. существовали примерно до 1700 г до н.э., </a:t>
          </a:r>
          <a:r>
            <a:rPr lang="ru-RU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сформировавшись </a:t>
          </a:r>
          <a:r>
            <a:rPr lang="ru-RU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после беспорядков</a:t>
          </a:r>
          <a:endParaRPr lang="ru-RU" sz="24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02596CD-254C-4E5E-BA25-FAB7B2CE15BE}" type="parTrans" cxnId="{B9B2356B-0BA3-47EE-978C-7E4E6A6A25A3}">
      <dgm:prSet/>
      <dgm:spPr/>
      <dgm:t>
        <a:bodyPr/>
        <a:lstStyle/>
        <a:p>
          <a:endParaRPr lang="ru-RU"/>
        </a:p>
      </dgm:t>
    </dgm:pt>
    <dgm:pt modelId="{DC019EE3-A840-46F0-A75F-09F258A8D9A3}" type="sibTrans" cxnId="{B9B2356B-0BA3-47EE-978C-7E4E6A6A25A3}">
      <dgm:prSet/>
      <dgm:spPr/>
      <dgm:t>
        <a:bodyPr/>
        <a:lstStyle/>
        <a:p>
          <a:endParaRPr lang="ru-RU"/>
        </a:p>
      </dgm:t>
    </dgm:pt>
    <dgm:pt modelId="{8CD70578-EB3A-4B03-8572-079D8A1A85F4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«Минойский период» (царь Минос)</a:t>
          </a:r>
          <a:endParaRPr lang="ru-RU" sz="24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048E58C-E402-4C89-BF39-0015119E39DE}" type="parTrans" cxnId="{F0CB86EE-E1A1-40A2-AD43-DF2BB5911E5B}">
      <dgm:prSet/>
      <dgm:spPr/>
      <dgm:t>
        <a:bodyPr/>
        <a:lstStyle/>
        <a:p>
          <a:endParaRPr lang="ru-RU"/>
        </a:p>
      </dgm:t>
    </dgm:pt>
    <dgm:pt modelId="{2ACB57C5-A945-48B0-B3D0-D41D5AFF96AA}" type="sibTrans" cxnId="{F0CB86EE-E1A1-40A2-AD43-DF2BB5911E5B}">
      <dgm:prSet/>
      <dgm:spPr/>
      <dgm:t>
        <a:bodyPr/>
        <a:lstStyle/>
        <a:p>
          <a:endParaRPr lang="ru-RU"/>
        </a:p>
      </dgm:t>
    </dgm:pt>
    <dgm:pt modelId="{ED31221F-8833-4B45-9617-A47A435976A0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Экономика (дворцовое хозяйство, ремесленные мастерские, обработка </a:t>
          </a:r>
          <a:r>
            <a:rPr lang="ru-RU" sz="2400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сельско-хозяйственной</a:t>
          </a:r>
          <a:r>
            <a:rPr lang="ru-RU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продукции)</a:t>
          </a:r>
          <a:endParaRPr lang="ru-RU" sz="24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5BF76FB-9EC1-4C92-91CF-52CEE8CFCD48}" type="parTrans" cxnId="{CB2BE90E-AAC9-4A71-AE31-F77B65296AC7}">
      <dgm:prSet/>
      <dgm:spPr/>
      <dgm:t>
        <a:bodyPr/>
        <a:lstStyle/>
        <a:p>
          <a:endParaRPr lang="ru-RU"/>
        </a:p>
      </dgm:t>
    </dgm:pt>
    <dgm:pt modelId="{0C1811EF-4079-450F-9AB0-CA51AAF9A2E5}" type="sibTrans" cxnId="{CB2BE90E-AAC9-4A71-AE31-F77B65296AC7}">
      <dgm:prSet/>
      <dgm:spPr/>
      <dgm:t>
        <a:bodyPr/>
        <a:lstStyle/>
        <a:p>
          <a:endParaRPr lang="ru-RU"/>
        </a:p>
      </dgm:t>
    </dgm:pt>
    <dgm:pt modelId="{B349C48D-4F20-4CA3-A2B0-76835968C4D6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Царь – верховный владелец земли</a:t>
          </a:r>
          <a:endParaRPr lang="ru-RU" sz="24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8F70620-5356-44B7-BAE5-A499F455AD25}" type="parTrans" cxnId="{62C96268-8D76-4E6D-BDA1-EA5B26B6D397}">
      <dgm:prSet/>
      <dgm:spPr/>
      <dgm:t>
        <a:bodyPr/>
        <a:lstStyle/>
        <a:p>
          <a:endParaRPr lang="ru-RU"/>
        </a:p>
      </dgm:t>
    </dgm:pt>
    <dgm:pt modelId="{44A39A6B-6063-4F26-A6E5-960B274D7F59}" type="sibTrans" cxnId="{62C96268-8D76-4E6D-BDA1-EA5B26B6D397}">
      <dgm:prSet/>
      <dgm:spPr/>
      <dgm:t>
        <a:bodyPr/>
        <a:lstStyle/>
        <a:p>
          <a:endParaRPr lang="ru-RU"/>
        </a:p>
      </dgm:t>
    </dgm:pt>
    <dgm:pt modelId="{B801C9E4-C94B-4AEE-90A8-74D82E87F9B4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Культура просуществовала до </a:t>
          </a:r>
          <a:r>
            <a:rPr lang="en-US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XV </a:t>
          </a:r>
          <a:r>
            <a:rPr lang="ru-RU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в. до н.э., погибнув от извержения вулкана </a:t>
          </a:r>
          <a:r>
            <a:rPr lang="ru-RU" sz="2400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Фера</a:t>
          </a:r>
          <a:r>
            <a:rPr lang="ru-RU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на о. </a:t>
          </a:r>
          <a:r>
            <a:rPr lang="ru-RU" sz="2400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Санторини</a:t>
          </a:r>
          <a:r>
            <a:rPr lang="ru-RU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, которое породило цунами</a:t>
          </a:r>
          <a:endParaRPr lang="ru-RU" sz="24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7AC6B1A-9157-4268-B72A-AFF9AECD9488}" type="parTrans" cxnId="{0C314E0B-2503-4C8B-94BD-98783BC7ADCD}">
      <dgm:prSet/>
      <dgm:spPr/>
      <dgm:t>
        <a:bodyPr/>
        <a:lstStyle/>
        <a:p>
          <a:endParaRPr lang="ru-RU"/>
        </a:p>
      </dgm:t>
    </dgm:pt>
    <dgm:pt modelId="{E1755E57-3DB8-4D63-BDA7-EC1BCA460255}" type="sibTrans" cxnId="{0C314E0B-2503-4C8B-94BD-98783BC7ADCD}">
      <dgm:prSet/>
      <dgm:spPr/>
      <dgm:t>
        <a:bodyPr/>
        <a:lstStyle/>
        <a:p>
          <a:endParaRPr lang="ru-RU"/>
        </a:p>
      </dgm:t>
    </dgm:pt>
    <dgm:pt modelId="{84342783-1DED-43C1-80FA-BBDDE2E6821E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Центр – город-дворец.  Дворцы были украшены фресками</a:t>
          </a:r>
          <a:endParaRPr lang="ru-RU" sz="24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2DE891C-C882-491D-92F2-954BCB99D3D1}" type="parTrans" cxnId="{2A1A674A-F0C6-4D36-A4DD-F2A07DAF3171}">
      <dgm:prSet/>
      <dgm:spPr/>
      <dgm:t>
        <a:bodyPr/>
        <a:lstStyle/>
        <a:p>
          <a:endParaRPr lang="ru-RU"/>
        </a:p>
      </dgm:t>
    </dgm:pt>
    <dgm:pt modelId="{8BB45AFF-40E0-4D7F-B81C-AF16B1A97FA0}" type="sibTrans" cxnId="{2A1A674A-F0C6-4D36-A4DD-F2A07DAF3171}">
      <dgm:prSet/>
      <dgm:spPr/>
      <dgm:t>
        <a:bodyPr/>
        <a:lstStyle/>
        <a:p>
          <a:endParaRPr lang="ru-RU"/>
        </a:p>
      </dgm:t>
    </dgm:pt>
    <dgm:pt modelId="{581F5D5D-934B-4237-A7F4-2E43682AE493}" type="pres">
      <dgm:prSet presAssocID="{5AEA5DF2-BAB0-4681-BF39-87C22855AC2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19944F2-E7B5-43A4-9563-5937A274237F}" type="pres">
      <dgm:prSet presAssocID="{5AEA5DF2-BAB0-4681-BF39-87C22855AC29}" presName="Name1" presStyleCnt="0"/>
      <dgm:spPr/>
    </dgm:pt>
    <dgm:pt modelId="{D567C730-DD68-46E1-A22A-F176D2A2CC66}" type="pres">
      <dgm:prSet presAssocID="{5AEA5DF2-BAB0-4681-BF39-87C22855AC29}" presName="cycle" presStyleCnt="0"/>
      <dgm:spPr/>
    </dgm:pt>
    <dgm:pt modelId="{A947C46B-5867-4BC9-AC38-E6C9A369784B}" type="pres">
      <dgm:prSet presAssocID="{5AEA5DF2-BAB0-4681-BF39-87C22855AC29}" presName="srcNode" presStyleLbl="node1" presStyleIdx="0" presStyleCnt="6"/>
      <dgm:spPr/>
    </dgm:pt>
    <dgm:pt modelId="{4A1618EA-520F-43B1-93E8-4B42C32CC5B3}" type="pres">
      <dgm:prSet presAssocID="{5AEA5DF2-BAB0-4681-BF39-87C22855AC29}" presName="conn" presStyleLbl="parChTrans1D2" presStyleIdx="0" presStyleCnt="1"/>
      <dgm:spPr/>
      <dgm:t>
        <a:bodyPr/>
        <a:lstStyle/>
        <a:p>
          <a:endParaRPr lang="ru-RU"/>
        </a:p>
      </dgm:t>
    </dgm:pt>
    <dgm:pt modelId="{2A6841A8-B287-4420-83C0-236A8FC65C88}" type="pres">
      <dgm:prSet presAssocID="{5AEA5DF2-BAB0-4681-BF39-87C22855AC29}" presName="extraNode" presStyleLbl="node1" presStyleIdx="0" presStyleCnt="6"/>
      <dgm:spPr/>
    </dgm:pt>
    <dgm:pt modelId="{86E7A872-48A4-4919-8E3D-ABD06DE8A46D}" type="pres">
      <dgm:prSet presAssocID="{5AEA5DF2-BAB0-4681-BF39-87C22855AC29}" presName="dstNode" presStyleLbl="node1" presStyleIdx="0" presStyleCnt="6"/>
      <dgm:spPr/>
    </dgm:pt>
    <dgm:pt modelId="{AE2E0BAB-0D3F-468D-8886-FA1976F6F373}" type="pres">
      <dgm:prSet presAssocID="{F5D4BDFC-961E-4984-B4A7-5587A4000157}" presName="text_1" presStyleLbl="node1" presStyleIdx="0" presStyleCnt="6" custScaleY="1517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705F86-8E3C-421C-82A6-6EFF04F1D676}" type="pres">
      <dgm:prSet presAssocID="{F5D4BDFC-961E-4984-B4A7-5587A4000157}" presName="accent_1" presStyleCnt="0"/>
      <dgm:spPr/>
    </dgm:pt>
    <dgm:pt modelId="{CBF2B214-68F4-409B-9590-C65D1C84A25E}" type="pres">
      <dgm:prSet presAssocID="{F5D4BDFC-961E-4984-B4A7-5587A4000157}" presName="accentRepeatNode" presStyleLbl="solidFgAcc1" presStyleIdx="0" presStyleCnt="6"/>
      <dgm:spPr/>
    </dgm:pt>
    <dgm:pt modelId="{3D78F7C0-A1F8-4316-BE97-69EEF5815DF9}" type="pres">
      <dgm:prSet presAssocID="{8CD70578-EB3A-4B03-8572-079D8A1A85F4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A84D13-CD15-4A60-8F11-7E655EB7A29D}" type="pres">
      <dgm:prSet presAssocID="{8CD70578-EB3A-4B03-8572-079D8A1A85F4}" presName="accent_2" presStyleCnt="0"/>
      <dgm:spPr/>
    </dgm:pt>
    <dgm:pt modelId="{D1E44DFB-321A-4890-A565-2E94A49A6D26}" type="pres">
      <dgm:prSet presAssocID="{8CD70578-EB3A-4B03-8572-079D8A1A85F4}" presName="accentRepeatNode" presStyleLbl="solidFgAcc1" presStyleIdx="1" presStyleCnt="6"/>
      <dgm:spPr/>
    </dgm:pt>
    <dgm:pt modelId="{7B1E5AA9-D674-4922-B98F-8CED8ABA27C6}" type="pres">
      <dgm:prSet presAssocID="{84342783-1DED-43C1-80FA-BBDDE2E6821E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24F499-0286-4E9E-A739-209E17C79CA3}" type="pres">
      <dgm:prSet presAssocID="{84342783-1DED-43C1-80FA-BBDDE2E6821E}" presName="accent_3" presStyleCnt="0"/>
      <dgm:spPr/>
    </dgm:pt>
    <dgm:pt modelId="{4C403E86-79CE-49C4-BBB4-EBAC578608B6}" type="pres">
      <dgm:prSet presAssocID="{84342783-1DED-43C1-80FA-BBDDE2E6821E}" presName="accentRepeatNode" presStyleLbl="solidFgAcc1" presStyleIdx="2" presStyleCnt="6"/>
      <dgm:spPr/>
    </dgm:pt>
    <dgm:pt modelId="{6798BD82-137A-439A-BFB3-1557463787E5}" type="pres">
      <dgm:prSet presAssocID="{ED31221F-8833-4B45-9617-A47A435976A0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2E58AD-F354-41AD-BD15-E8919310D130}" type="pres">
      <dgm:prSet presAssocID="{ED31221F-8833-4B45-9617-A47A435976A0}" presName="accent_4" presStyleCnt="0"/>
      <dgm:spPr/>
    </dgm:pt>
    <dgm:pt modelId="{D527AA0E-56B0-405B-BB43-9873A981CBAF}" type="pres">
      <dgm:prSet presAssocID="{ED31221F-8833-4B45-9617-A47A435976A0}" presName="accentRepeatNode" presStyleLbl="solidFgAcc1" presStyleIdx="3" presStyleCnt="6"/>
      <dgm:spPr/>
    </dgm:pt>
    <dgm:pt modelId="{C499985F-9FDC-42D0-83A5-D89209CA437C}" type="pres">
      <dgm:prSet presAssocID="{B349C48D-4F20-4CA3-A2B0-76835968C4D6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276B5A-BBD7-4935-8A5A-F34DB619B83F}" type="pres">
      <dgm:prSet presAssocID="{B349C48D-4F20-4CA3-A2B0-76835968C4D6}" presName="accent_5" presStyleCnt="0"/>
      <dgm:spPr/>
    </dgm:pt>
    <dgm:pt modelId="{2FE2698E-CF56-4033-9A48-350D0052B287}" type="pres">
      <dgm:prSet presAssocID="{B349C48D-4F20-4CA3-A2B0-76835968C4D6}" presName="accentRepeatNode" presStyleLbl="solidFgAcc1" presStyleIdx="4" presStyleCnt="6"/>
      <dgm:spPr/>
    </dgm:pt>
    <dgm:pt modelId="{CD8D8C81-50FA-4738-B6B0-65CC2F601A93}" type="pres">
      <dgm:prSet presAssocID="{B801C9E4-C94B-4AEE-90A8-74D82E87F9B4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27665A-F75F-42AE-BCC8-7714CD3941DA}" type="pres">
      <dgm:prSet presAssocID="{B801C9E4-C94B-4AEE-90A8-74D82E87F9B4}" presName="accent_6" presStyleCnt="0"/>
      <dgm:spPr/>
    </dgm:pt>
    <dgm:pt modelId="{65F7DD86-677D-4641-BD71-92B2743B92F9}" type="pres">
      <dgm:prSet presAssocID="{B801C9E4-C94B-4AEE-90A8-74D82E87F9B4}" presName="accentRepeatNode" presStyleLbl="solidFgAcc1" presStyleIdx="5" presStyleCnt="6"/>
      <dgm:spPr/>
    </dgm:pt>
  </dgm:ptLst>
  <dgm:cxnLst>
    <dgm:cxn modelId="{34ED3692-56EB-459C-AB63-813005E19E19}" type="presOf" srcId="{5AEA5DF2-BAB0-4681-BF39-87C22855AC29}" destId="{581F5D5D-934B-4237-A7F4-2E43682AE493}" srcOrd="0" destOrd="0" presId="urn:microsoft.com/office/officeart/2008/layout/VerticalCurvedList"/>
    <dgm:cxn modelId="{558B63F0-BD69-4B01-A89F-857D846AE174}" type="presOf" srcId="{F5D4BDFC-961E-4984-B4A7-5587A4000157}" destId="{AE2E0BAB-0D3F-468D-8886-FA1976F6F373}" srcOrd="0" destOrd="0" presId="urn:microsoft.com/office/officeart/2008/layout/VerticalCurvedList"/>
    <dgm:cxn modelId="{F0CB86EE-E1A1-40A2-AD43-DF2BB5911E5B}" srcId="{5AEA5DF2-BAB0-4681-BF39-87C22855AC29}" destId="{8CD70578-EB3A-4B03-8572-079D8A1A85F4}" srcOrd="1" destOrd="0" parTransId="{7048E58C-E402-4C89-BF39-0015119E39DE}" sibTransId="{2ACB57C5-A945-48B0-B3D0-D41D5AFF96AA}"/>
    <dgm:cxn modelId="{CB2BE90E-AAC9-4A71-AE31-F77B65296AC7}" srcId="{5AEA5DF2-BAB0-4681-BF39-87C22855AC29}" destId="{ED31221F-8833-4B45-9617-A47A435976A0}" srcOrd="3" destOrd="0" parTransId="{65BF76FB-9EC1-4C92-91CF-52CEE8CFCD48}" sibTransId="{0C1811EF-4079-450F-9AB0-CA51AAF9A2E5}"/>
    <dgm:cxn modelId="{93317F65-19BF-450F-B056-719A3B843682}" type="presOf" srcId="{B801C9E4-C94B-4AEE-90A8-74D82E87F9B4}" destId="{CD8D8C81-50FA-4738-B6B0-65CC2F601A93}" srcOrd="0" destOrd="0" presId="urn:microsoft.com/office/officeart/2008/layout/VerticalCurvedList"/>
    <dgm:cxn modelId="{0C314E0B-2503-4C8B-94BD-98783BC7ADCD}" srcId="{5AEA5DF2-BAB0-4681-BF39-87C22855AC29}" destId="{B801C9E4-C94B-4AEE-90A8-74D82E87F9B4}" srcOrd="5" destOrd="0" parTransId="{47AC6B1A-9157-4268-B72A-AFF9AECD9488}" sibTransId="{E1755E57-3DB8-4D63-BDA7-EC1BCA460255}"/>
    <dgm:cxn modelId="{2A1A674A-F0C6-4D36-A4DD-F2A07DAF3171}" srcId="{5AEA5DF2-BAB0-4681-BF39-87C22855AC29}" destId="{84342783-1DED-43C1-80FA-BBDDE2E6821E}" srcOrd="2" destOrd="0" parTransId="{92DE891C-C882-491D-92F2-954BCB99D3D1}" sibTransId="{8BB45AFF-40E0-4D7F-B81C-AF16B1A97FA0}"/>
    <dgm:cxn modelId="{4422358B-0F3B-4972-B0DD-0A3E52784ECF}" type="presOf" srcId="{84342783-1DED-43C1-80FA-BBDDE2E6821E}" destId="{7B1E5AA9-D674-4922-B98F-8CED8ABA27C6}" srcOrd="0" destOrd="0" presId="urn:microsoft.com/office/officeart/2008/layout/VerticalCurvedList"/>
    <dgm:cxn modelId="{5FBC3347-AB8D-4A84-92AC-F05B963ED23D}" type="presOf" srcId="{B349C48D-4F20-4CA3-A2B0-76835968C4D6}" destId="{C499985F-9FDC-42D0-83A5-D89209CA437C}" srcOrd="0" destOrd="0" presId="urn:microsoft.com/office/officeart/2008/layout/VerticalCurvedList"/>
    <dgm:cxn modelId="{9FA666CD-798A-4DA0-B36A-C8C308EFA644}" type="presOf" srcId="{ED31221F-8833-4B45-9617-A47A435976A0}" destId="{6798BD82-137A-439A-BFB3-1557463787E5}" srcOrd="0" destOrd="0" presId="urn:microsoft.com/office/officeart/2008/layout/VerticalCurvedList"/>
    <dgm:cxn modelId="{B9B2356B-0BA3-47EE-978C-7E4E6A6A25A3}" srcId="{5AEA5DF2-BAB0-4681-BF39-87C22855AC29}" destId="{F5D4BDFC-961E-4984-B4A7-5587A4000157}" srcOrd="0" destOrd="0" parTransId="{402596CD-254C-4E5E-BA25-FAB7B2CE15BE}" sibTransId="{DC019EE3-A840-46F0-A75F-09F258A8D9A3}"/>
    <dgm:cxn modelId="{79D4074E-A43B-466F-B793-1277CCD396FD}" type="presOf" srcId="{8CD70578-EB3A-4B03-8572-079D8A1A85F4}" destId="{3D78F7C0-A1F8-4316-BE97-69EEF5815DF9}" srcOrd="0" destOrd="0" presId="urn:microsoft.com/office/officeart/2008/layout/VerticalCurvedList"/>
    <dgm:cxn modelId="{62C96268-8D76-4E6D-BDA1-EA5B26B6D397}" srcId="{5AEA5DF2-BAB0-4681-BF39-87C22855AC29}" destId="{B349C48D-4F20-4CA3-A2B0-76835968C4D6}" srcOrd="4" destOrd="0" parTransId="{78F70620-5356-44B7-BAE5-A499F455AD25}" sibTransId="{44A39A6B-6063-4F26-A6E5-960B274D7F59}"/>
    <dgm:cxn modelId="{3B010065-A980-48D8-AEF1-A53302C96075}" type="presOf" srcId="{DC019EE3-A840-46F0-A75F-09F258A8D9A3}" destId="{4A1618EA-520F-43B1-93E8-4B42C32CC5B3}" srcOrd="0" destOrd="0" presId="urn:microsoft.com/office/officeart/2008/layout/VerticalCurvedList"/>
    <dgm:cxn modelId="{B33A799E-645C-419F-A025-0C81C5ED7687}" type="presParOf" srcId="{581F5D5D-934B-4237-A7F4-2E43682AE493}" destId="{619944F2-E7B5-43A4-9563-5937A274237F}" srcOrd="0" destOrd="0" presId="urn:microsoft.com/office/officeart/2008/layout/VerticalCurvedList"/>
    <dgm:cxn modelId="{97DE0EF4-F440-465B-8463-D58B107EC55C}" type="presParOf" srcId="{619944F2-E7B5-43A4-9563-5937A274237F}" destId="{D567C730-DD68-46E1-A22A-F176D2A2CC66}" srcOrd="0" destOrd="0" presId="urn:microsoft.com/office/officeart/2008/layout/VerticalCurvedList"/>
    <dgm:cxn modelId="{637116EC-A77D-40D6-87C4-BC5922EE01D9}" type="presParOf" srcId="{D567C730-DD68-46E1-A22A-F176D2A2CC66}" destId="{A947C46B-5867-4BC9-AC38-E6C9A369784B}" srcOrd="0" destOrd="0" presId="urn:microsoft.com/office/officeart/2008/layout/VerticalCurvedList"/>
    <dgm:cxn modelId="{4E611911-C90C-4FA6-B370-676DE32A9192}" type="presParOf" srcId="{D567C730-DD68-46E1-A22A-F176D2A2CC66}" destId="{4A1618EA-520F-43B1-93E8-4B42C32CC5B3}" srcOrd="1" destOrd="0" presId="urn:microsoft.com/office/officeart/2008/layout/VerticalCurvedList"/>
    <dgm:cxn modelId="{4BDBDCB3-DFBA-44D3-B599-9B2B99569423}" type="presParOf" srcId="{D567C730-DD68-46E1-A22A-F176D2A2CC66}" destId="{2A6841A8-B287-4420-83C0-236A8FC65C88}" srcOrd="2" destOrd="0" presId="urn:microsoft.com/office/officeart/2008/layout/VerticalCurvedList"/>
    <dgm:cxn modelId="{C2638BB6-C297-4687-9D6D-79FA84E3DE21}" type="presParOf" srcId="{D567C730-DD68-46E1-A22A-F176D2A2CC66}" destId="{86E7A872-48A4-4919-8E3D-ABD06DE8A46D}" srcOrd="3" destOrd="0" presId="urn:microsoft.com/office/officeart/2008/layout/VerticalCurvedList"/>
    <dgm:cxn modelId="{76CC56E3-F7CA-49C4-998F-2C2A14F2A20C}" type="presParOf" srcId="{619944F2-E7B5-43A4-9563-5937A274237F}" destId="{AE2E0BAB-0D3F-468D-8886-FA1976F6F373}" srcOrd="1" destOrd="0" presId="urn:microsoft.com/office/officeart/2008/layout/VerticalCurvedList"/>
    <dgm:cxn modelId="{B7722A57-C247-4524-A704-C0183AD52554}" type="presParOf" srcId="{619944F2-E7B5-43A4-9563-5937A274237F}" destId="{A1705F86-8E3C-421C-82A6-6EFF04F1D676}" srcOrd="2" destOrd="0" presId="urn:microsoft.com/office/officeart/2008/layout/VerticalCurvedList"/>
    <dgm:cxn modelId="{EFEA7C7B-C35D-468A-B8C8-055196F6A110}" type="presParOf" srcId="{A1705F86-8E3C-421C-82A6-6EFF04F1D676}" destId="{CBF2B214-68F4-409B-9590-C65D1C84A25E}" srcOrd="0" destOrd="0" presId="urn:microsoft.com/office/officeart/2008/layout/VerticalCurvedList"/>
    <dgm:cxn modelId="{C9D4E7BD-6F39-49C4-BD28-2FB97E183FE0}" type="presParOf" srcId="{619944F2-E7B5-43A4-9563-5937A274237F}" destId="{3D78F7C0-A1F8-4316-BE97-69EEF5815DF9}" srcOrd="3" destOrd="0" presId="urn:microsoft.com/office/officeart/2008/layout/VerticalCurvedList"/>
    <dgm:cxn modelId="{44ABDF85-3BA0-4262-AE91-3E68C11471D9}" type="presParOf" srcId="{619944F2-E7B5-43A4-9563-5937A274237F}" destId="{BFA84D13-CD15-4A60-8F11-7E655EB7A29D}" srcOrd="4" destOrd="0" presId="urn:microsoft.com/office/officeart/2008/layout/VerticalCurvedList"/>
    <dgm:cxn modelId="{1B65F164-6487-4EC8-85FA-64E25A516B59}" type="presParOf" srcId="{BFA84D13-CD15-4A60-8F11-7E655EB7A29D}" destId="{D1E44DFB-321A-4890-A565-2E94A49A6D26}" srcOrd="0" destOrd="0" presId="urn:microsoft.com/office/officeart/2008/layout/VerticalCurvedList"/>
    <dgm:cxn modelId="{1223C429-633F-4529-90F5-91C18FC539E9}" type="presParOf" srcId="{619944F2-E7B5-43A4-9563-5937A274237F}" destId="{7B1E5AA9-D674-4922-B98F-8CED8ABA27C6}" srcOrd="5" destOrd="0" presId="urn:microsoft.com/office/officeart/2008/layout/VerticalCurvedList"/>
    <dgm:cxn modelId="{EBA0E6F1-56FB-4D59-BC4F-2E96FE4882EF}" type="presParOf" srcId="{619944F2-E7B5-43A4-9563-5937A274237F}" destId="{D024F499-0286-4E9E-A739-209E17C79CA3}" srcOrd="6" destOrd="0" presId="urn:microsoft.com/office/officeart/2008/layout/VerticalCurvedList"/>
    <dgm:cxn modelId="{880DE511-CC99-44B7-BD2F-BE822D0838FF}" type="presParOf" srcId="{D024F499-0286-4E9E-A739-209E17C79CA3}" destId="{4C403E86-79CE-49C4-BBB4-EBAC578608B6}" srcOrd="0" destOrd="0" presId="urn:microsoft.com/office/officeart/2008/layout/VerticalCurvedList"/>
    <dgm:cxn modelId="{6A96CC0C-014D-462C-AB42-AFFF78AD283C}" type="presParOf" srcId="{619944F2-E7B5-43A4-9563-5937A274237F}" destId="{6798BD82-137A-439A-BFB3-1557463787E5}" srcOrd="7" destOrd="0" presId="urn:microsoft.com/office/officeart/2008/layout/VerticalCurvedList"/>
    <dgm:cxn modelId="{2EFC8048-0560-4682-98F6-B0FF4044CDB0}" type="presParOf" srcId="{619944F2-E7B5-43A4-9563-5937A274237F}" destId="{D82E58AD-F354-41AD-BD15-E8919310D130}" srcOrd="8" destOrd="0" presId="urn:microsoft.com/office/officeart/2008/layout/VerticalCurvedList"/>
    <dgm:cxn modelId="{C5A292BC-4F9F-4912-A60B-6333061D8712}" type="presParOf" srcId="{D82E58AD-F354-41AD-BD15-E8919310D130}" destId="{D527AA0E-56B0-405B-BB43-9873A981CBAF}" srcOrd="0" destOrd="0" presId="urn:microsoft.com/office/officeart/2008/layout/VerticalCurvedList"/>
    <dgm:cxn modelId="{8AC14D82-119D-47FD-BC31-C91E4AA39CC0}" type="presParOf" srcId="{619944F2-E7B5-43A4-9563-5937A274237F}" destId="{C499985F-9FDC-42D0-83A5-D89209CA437C}" srcOrd="9" destOrd="0" presId="urn:microsoft.com/office/officeart/2008/layout/VerticalCurvedList"/>
    <dgm:cxn modelId="{B633A7D8-19F8-4F6A-B8F5-016A957ED868}" type="presParOf" srcId="{619944F2-E7B5-43A4-9563-5937A274237F}" destId="{05276B5A-BBD7-4935-8A5A-F34DB619B83F}" srcOrd="10" destOrd="0" presId="urn:microsoft.com/office/officeart/2008/layout/VerticalCurvedList"/>
    <dgm:cxn modelId="{6251CCF7-C1DC-46A2-B9A2-1B9A56B1970B}" type="presParOf" srcId="{05276B5A-BBD7-4935-8A5A-F34DB619B83F}" destId="{2FE2698E-CF56-4033-9A48-350D0052B287}" srcOrd="0" destOrd="0" presId="urn:microsoft.com/office/officeart/2008/layout/VerticalCurvedList"/>
    <dgm:cxn modelId="{302F80F8-27B5-4136-94EE-279C2EBC9949}" type="presParOf" srcId="{619944F2-E7B5-43A4-9563-5937A274237F}" destId="{CD8D8C81-50FA-4738-B6B0-65CC2F601A93}" srcOrd="11" destOrd="0" presId="urn:microsoft.com/office/officeart/2008/layout/VerticalCurvedList"/>
    <dgm:cxn modelId="{9B6CFF4E-C83D-4C68-9B5D-186DD8B7786F}" type="presParOf" srcId="{619944F2-E7B5-43A4-9563-5937A274237F}" destId="{3527665A-F75F-42AE-BCC8-7714CD3941DA}" srcOrd="12" destOrd="0" presId="urn:microsoft.com/office/officeart/2008/layout/VerticalCurvedList"/>
    <dgm:cxn modelId="{56C2A417-DF60-462A-8743-3D7E7E4613DD}" type="presParOf" srcId="{3527665A-F75F-42AE-BCC8-7714CD3941DA}" destId="{65F7DD86-677D-4641-BD71-92B2743B92F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F3EC42-8294-4394-8C34-319D9B565E1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3B51BDD4-6CB2-43CE-A8D3-07914E69A775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Штормы и бури были опасны маленьким деревянным судам</a:t>
          </a:r>
          <a:endParaRPr lang="ru-RU" sz="30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455238B9-642A-4BE4-8535-6AE737882E36}" type="parTrans" cxnId="{31520834-7FF8-497A-94EA-815564C1A608}">
      <dgm:prSet/>
      <dgm:spPr/>
      <dgm:t>
        <a:bodyPr/>
        <a:lstStyle/>
        <a:p>
          <a:endParaRPr lang="ru-RU"/>
        </a:p>
      </dgm:t>
    </dgm:pt>
    <dgm:pt modelId="{F52B8159-E53F-4BF8-B6B8-E8950E8E9137}" type="sibTrans" cxnId="{31520834-7FF8-497A-94EA-815564C1A608}">
      <dgm:prSet/>
      <dgm:spPr/>
      <dgm:t>
        <a:bodyPr/>
        <a:lstStyle/>
        <a:p>
          <a:endParaRPr lang="ru-RU"/>
        </a:p>
      </dgm:t>
    </dgm:pt>
    <dgm:pt modelId="{1D6407D5-4AF4-4AAA-9BF8-94FB899B7448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Без компаса, который в древности был известен одним китайцам легко заблудиться</a:t>
          </a:r>
          <a:endParaRPr lang="ru-RU" sz="30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9C0BCF56-8E3A-4805-A309-176EC7D5AEA0}" type="parTrans" cxnId="{E2CAB964-2B74-4C09-BBE6-B71FA54BD342}">
      <dgm:prSet/>
      <dgm:spPr/>
      <dgm:t>
        <a:bodyPr/>
        <a:lstStyle/>
        <a:p>
          <a:endParaRPr lang="ru-RU"/>
        </a:p>
      </dgm:t>
    </dgm:pt>
    <dgm:pt modelId="{6EFF542D-9198-46A7-8BAD-332078F5E6FC}" type="sibTrans" cxnId="{E2CAB964-2B74-4C09-BBE6-B71FA54BD342}">
      <dgm:prSet/>
      <dgm:spPr/>
      <dgm:t>
        <a:bodyPr/>
        <a:lstStyle/>
        <a:p>
          <a:endParaRPr lang="ru-RU"/>
        </a:p>
      </dgm:t>
    </dgm:pt>
    <dgm:pt modelId="{4BBF5DAE-0CB7-4BED-AE74-65505AD28E03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Запасы воды и продовольствия часто приходилось пополнять: корабль имел небольшие размеры и довольно много гребцов</a:t>
          </a:r>
          <a:endParaRPr lang="ru-RU" sz="30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8114DE49-96A1-402B-9D57-15603EE0BA07}" type="parTrans" cxnId="{F7F10D67-288D-42E7-AB47-938AFC035FAC}">
      <dgm:prSet/>
      <dgm:spPr/>
      <dgm:t>
        <a:bodyPr/>
        <a:lstStyle/>
        <a:p>
          <a:endParaRPr lang="ru-RU"/>
        </a:p>
      </dgm:t>
    </dgm:pt>
    <dgm:pt modelId="{B594A5D6-A892-4DAC-9A7F-C6B5CD53F420}" type="sibTrans" cxnId="{F7F10D67-288D-42E7-AB47-938AFC035FAC}">
      <dgm:prSet/>
      <dgm:spPr/>
      <dgm:t>
        <a:bodyPr/>
        <a:lstStyle/>
        <a:p>
          <a:endParaRPr lang="ru-RU"/>
        </a:p>
      </dgm:t>
    </dgm:pt>
    <dgm:pt modelId="{0FA8244A-2A4C-4A95-9403-1A269CDD207A}" type="pres">
      <dgm:prSet presAssocID="{31F3EC42-8294-4394-8C34-319D9B565E1E}" presName="linearFlow" presStyleCnt="0">
        <dgm:presLayoutVars>
          <dgm:dir/>
          <dgm:resizeHandles val="exact"/>
        </dgm:presLayoutVars>
      </dgm:prSet>
      <dgm:spPr/>
    </dgm:pt>
    <dgm:pt modelId="{96B4CBA6-A1B4-4717-8AD6-573C20037200}" type="pres">
      <dgm:prSet presAssocID="{3B51BDD4-6CB2-43CE-A8D3-07914E69A775}" presName="composite" presStyleCnt="0"/>
      <dgm:spPr/>
    </dgm:pt>
    <dgm:pt modelId="{807A4D54-D7CA-457B-9BF5-69752FA0D4B5}" type="pres">
      <dgm:prSet presAssocID="{3B51BDD4-6CB2-43CE-A8D3-07914E69A775}" presName="imgShp" presStyleLbl="fgImgPlace1" presStyleIdx="0" presStyleCnt="3" custLinFactX="-704" custLinFactNeighborX="-100000" custLinFactNeighborY="226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25688E7-DD2E-4F66-B297-1BC1D861E4A0}" type="pres">
      <dgm:prSet presAssocID="{3B51BDD4-6CB2-43CE-A8D3-07914E69A775}" presName="txShp" presStyleLbl="node1" presStyleIdx="0" presStyleCnt="3" custScaleX="1421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9C4B21-EE66-4112-8091-C26F95DDAF7D}" type="pres">
      <dgm:prSet presAssocID="{F52B8159-E53F-4BF8-B6B8-E8950E8E9137}" presName="spacing" presStyleCnt="0"/>
      <dgm:spPr/>
    </dgm:pt>
    <dgm:pt modelId="{81386DC7-5923-4A29-A93B-2A980EC81627}" type="pres">
      <dgm:prSet presAssocID="{1D6407D5-4AF4-4AAA-9BF8-94FB899B7448}" presName="composite" presStyleCnt="0"/>
      <dgm:spPr/>
    </dgm:pt>
    <dgm:pt modelId="{545C5AD4-531E-4EC8-AC09-58541338928D}" type="pres">
      <dgm:prSet presAssocID="{1D6407D5-4AF4-4AAA-9BF8-94FB899B7448}" presName="imgShp" presStyleLbl="fgImgPlace1" presStyleIdx="1" presStyleCnt="3" custLinFactNeighborX="-77942" custLinFactNeighborY="147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D2CBC5F-F01A-4313-99DA-046926064192}" type="pres">
      <dgm:prSet presAssocID="{1D6407D5-4AF4-4AAA-9BF8-94FB899B7448}" presName="txShp" presStyleLbl="node1" presStyleIdx="1" presStyleCnt="3" custScaleX="1401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C60FE5-83AD-41DD-848E-262A195958EC}" type="pres">
      <dgm:prSet presAssocID="{6EFF542D-9198-46A7-8BAD-332078F5E6FC}" presName="spacing" presStyleCnt="0"/>
      <dgm:spPr/>
    </dgm:pt>
    <dgm:pt modelId="{0C5ADA84-926C-4EDB-BB96-D1005DCD5080}" type="pres">
      <dgm:prSet presAssocID="{4BBF5DAE-0CB7-4BED-AE74-65505AD28E03}" presName="composite" presStyleCnt="0"/>
      <dgm:spPr/>
    </dgm:pt>
    <dgm:pt modelId="{0DB99A12-3F88-4839-A65B-B4175AC10B10}" type="pres">
      <dgm:prSet presAssocID="{4BBF5DAE-0CB7-4BED-AE74-65505AD28E03}" presName="imgShp" presStyleLbl="fgImgPlace1" presStyleIdx="2" presStyleCnt="3" custLinFactNeighborX="-62168" custLinFactNeighborY="-218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1ECB812-A56D-4191-AF7A-187F108B19B0}" type="pres">
      <dgm:prSet presAssocID="{4BBF5DAE-0CB7-4BED-AE74-65505AD28E03}" presName="txShp" presStyleLbl="node1" presStyleIdx="2" presStyleCnt="3" custScaleX="140130" custScaleY="1217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F10D67-288D-42E7-AB47-938AFC035FAC}" srcId="{31F3EC42-8294-4394-8C34-319D9B565E1E}" destId="{4BBF5DAE-0CB7-4BED-AE74-65505AD28E03}" srcOrd="2" destOrd="0" parTransId="{8114DE49-96A1-402B-9D57-15603EE0BA07}" sibTransId="{B594A5D6-A892-4DAC-9A7F-C6B5CD53F420}"/>
    <dgm:cxn modelId="{45ACD60B-17A2-4CDF-87E8-17B216009FFF}" type="presOf" srcId="{1D6407D5-4AF4-4AAA-9BF8-94FB899B7448}" destId="{6D2CBC5F-F01A-4313-99DA-046926064192}" srcOrd="0" destOrd="0" presId="urn:microsoft.com/office/officeart/2005/8/layout/vList3"/>
    <dgm:cxn modelId="{319E246D-C4AE-474D-B798-532145439A1C}" type="presOf" srcId="{3B51BDD4-6CB2-43CE-A8D3-07914E69A775}" destId="{F25688E7-DD2E-4F66-B297-1BC1D861E4A0}" srcOrd="0" destOrd="0" presId="urn:microsoft.com/office/officeart/2005/8/layout/vList3"/>
    <dgm:cxn modelId="{6E580AB6-0FB9-4292-B4A2-65E80226B4FE}" type="presOf" srcId="{4BBF5DAE-0CB7-4BED-AE74-65505AD28E03}" destId="{81ECB812-A56D-4191-AF7A-187F108B19B0}" srcOrd="0" destOrd="0" presId="urn:microsoft.com/office/officeart/2005/8/layout/vList3"/>
    <dgm:cxn modelId="{E2CAB964-2B74-4C09-BBE6-B71FA54BD342}" srcId="{31F3EC42-8294-4394-8C34-319D9B565E1E}" destId="{1D6407D5-4AF4-4AAA-9BF8-94FB899B7448}" srcOrd="1" destOrd="0" parTransId="{9C0BCF56-8E3A-4805-A309-176EC7D5AEA0}" sibTransId="{6EFF542D-9198-46A7-8BAD-332078F5E6FC}"/>
    <dgm:cxn modelId="{28C8C9C2-2FD4-43DC-9418-252CE1C85532}" type="presOf" srcId="{31F3EC42-8294-4394-8C34-319D9B565E1E}" destId="{0FA8244A-2A4C-4A95-9403-1A269CDD207A}" srcOrd="0" destOrd="0" presId="urn:microsoft.com/office/officeart/2005/8/layout/vList3"/>
    <dgm:cxn modelId="{31520834-7FF8-497A-94EA-815564C1A608}" srcId="{31F3EC42-8294-4394-8C34-319D9B565E1E}" destId="{3B51BDD4-6CB2-43CE-A8D3-07914E69A775}" srcOrd="0" destOrd="0" parTransId="{455238B9-642A-4BE4-8535-6AE737882E36}" sibTransId="{F52B8159-E53F-4BF8-B6B8-E8950E8E9137}"/>
    <dgm:cxn modelId="{B63D6B3D-3AA1-49E5-8477-0A26F0C64201}" type="presParOf" srcId="{0FA8244A-2A4C-4A95-9403-1A269CDD207A}" destId="{96B4CBA6-A1B4-4717-8AD6-573C20037200}" srcOrd="0" destOrd="0" presId="urn:microsoft.com/office/officeart/2005/8/layout/vList3"/>
    <dgm:cxn modelId="{40BF1C8C-AB2C-458C-B79B-AE5283F5F531}" type="presParOf" srcId="{96B4CBA6-A1B4-4717-8AD6-573C20037200}" destId="{807A4D54-D7CA-457B-9BF5-69752FA0D4B5}" srcOrd="0" destOrd="0" presId="urn:microsoft.com/office/officeart/2005/8/layout/vList3"/>
    <dgm:cxn modelId="{332FDBC7-A819-405A-B710-83CABE83920B}" type="presParOf" srcId="{96B4CBA6-A1B4-4717-8AD6-573C20037200}" destId="{F25688E7-DD2E-4F66-B297-1BC1D861E4A0}" srcOrd="1" destOrd="0" presId="urn:microsoft.com/office/officeart/2005/8/layout/vList3"/>
    <dgm:cxn modelId="{135FB66A-B65A-4D18-815D-ABD8B17C89AF}" type="presParOf" srcId="{0FA8244A-2A4C-4A95-9403-1A269CDD207A}" destId="{CD9C4B21-EE66-4112-8091-C26F95DDAF7D}" srcOrd="1" destOrd="0" presId="urn:microsoft.com/office/officeart/2005/8/layout/vList3"/>
    <dgm:cxn modelId="{6166CD22-05E7-4C83-BF77-3581F6375988}" type="presParOf" srcId="{0FA8244A-2A4C-4A95-9403-1A269CDD207A}" destId="{81386DC7-5923-4A29-A93B-2A980EC81627}" srcOrd="2" destOrd="0" presId="urn:microsoft.com/office/officeart/2005/8/layout/vList3"/>
    <dgm:cxn modelId="{52610711-D3EE-401B-80F3-09B7C7B4E6A6}" type="presParOf" srcId="{81386DC7-5923-4A29-A93B-2A980EC81627}" destId="{545C5AD4-531E-4EC8-AC09-58541338928D}" srcOrd="0" destOrd="0" presId="urn:microsoft.com/office/officeart/2005/8/layout/vList3"/>
    <dgm:cxn modelId="{77C70154-DF87-44C0-A677-4FE516FB09B3}" type="presParOf" srcId="{81386DC7-5923-4A29-A93B-2A980EC81627}" destId="{6D2CBC5F-F01A-4313-99DA-046926064192}" srcOrd="1" destOrd="0" presId="urn:microsoft.com/office/officeart/2005/8/layout/vList3"/>
    <dgm:cxn modelId="{192AE977-0F00-427B-AB8A-16D0FB31DEF5}" type="presParOf" srcId="{0FA8244A-2A4C-4A95-9403-1A269CDD207A}" destId="{E6C60FE5-83AD-41DD-848E-262A195958EC}" srcOrd="3" destOrd="0" presId="urn:microsoft.com/office/officeart/2005/8/layout/vList3"/>
    <dgm:cxn modelId="{81E6FB7F-E4DA-4289-AA1B-92B3A14A885C}" type="presParOf" srcId="{0FA8244A-2A4C-4A95-9403-1A269CDD207A}" destId="{0C5ADA84-926C-4EDB-BB96-D1005DCD5080}" srcOrd="4" destOrd="0" presId="urn:microsoft.com/office/officeart/2005/8/layout/vList3"/>
    <dgm:cxn modelId="{FB7B654F-8C50-4DAD-A488-9A61D8097FC4}" type="presParOf" srcId="{0C5ADA84-926C-4EDB-BB96-D1005DCD5080}" destId="{0DB99A12-3F88-4839-A65B-B4175AC10B10}" srcOrd="0" destOrd="0" presId="urn:microsoft.com/office/officeart/2005/8/layout/vList3"/>
    <dgm:cxn modelId="{30DC7EA5-C9F3-4B11-B34D-71A48E5F2776}" type="presParOf" srcId="{0C5ADA84-926C-4EDB-BB96-D1005DCD5080}" destId="{81ECB812-A56D-4191-AF7A-187F108B19B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A54520-5C65-49C9-8900-2CE76F9916C0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EDC7CA1B-5CBF-4F62-90CD-0C00ACAC0CFA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Наукам</a:t>
          </a:r>
        </a:p>
      </dgm:t>
    </dgm:pt>
    <dgm:pt modelId="{58D61733-4B2E-470D-B1BA-6851E14BF1DA}" type="parTrans" cxnId="{F6F42CD2-F311-48A5-AD3F-BD529110F524}">
      <dgm:prSet/>
      <dgm:spPr/>
      <dgm:t>
        <a:bodyPr/>
        <a:lstStyle/>
        <a:p>
          <a:endParaRPr lang="ru-RU"/>
        </a:p>
      </dgm:t>
    </dgm:pt>
    <dgm:pt modelId="{3917D211-21AC-4EEB-8FFF-C95E05221851}" type="sibTrans" cxnId="{F6F42CD2-F311-48A5-AD3F-BD529110F524}">
      <dgm:prSet/>
      <dgm:spPr/>
      <dgm:t>
        <a:bodyPr/>
        <a:lstStyle/>
        <a:p>
          <a:endParaRPr lang="ru-RU"/>
        </a:p>
      </dgm:t>
    </dgm:pt>
    <dgm:pt modelId="{38634330-5893-42C0-BFEA-4E0799542A17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Колонизации</a:t>
          </a:r>
        </a:p>
      </dgm:t>
    </dgm:pt>
    <dgm:pt modelId="{22A8AC58-2C99-4EE9-9AB9-FC22EA39ED2E}" type="parTrans" cxnId="{D70C1311-C106-42F7-A8AF-948E37505B8B}">
      <dgm:prSet/>
      <dgm:spPr/>
      <dgm:t>
        <a:bodyPr/>
        <a:lstStyle/>
        <a:p>
          <a:endParaRPr lang="ru-RU"/>
        </a:p>
      </dgm:t>
    </dgm:pt>
    <dgm:pt modelId="{F9D095F4-3E91-48BB-80E6-136550FECA63}" type="sibTrans" cxnId="{D70C1311-C106-42F7-A8AF-948E37505B8B}">
      <dgm:prSet/>
      <dgm:spPr/>
      <dgm:t>
        <a:bodyPr/>
        <a:lstStyle/>
        <a:p>
          <a:endParaRPr lang="ru-RU"/>
        </a:p>
      </dgm:t>
    </dgm:pt>
    <dgm:pt modelId="{C2647369-2BFF-4C77-B504-3AF03A2A8BB5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Рыболовству</a:t>
          </a:r>
        </a:p>
      </dgm:t>
    </dgm:pt>
    <dgm:pt modelId="{808D68F7-8AA0-4663-B9A3-E857252F4BB7}" type="parTrans" cxnId="{39027213-C8A2-4EED-B4DE-B381B0778452}">
      <dgm:prSet/>
      <dgm:spPr/>
      <dgm:t>
        <a:bodyPr/>
        <a:lstStyle/>
        <a:p>
          <a:endParaRPr lang="ru-RU"/>
        </a:p>
      </dgm:t>
    </dgm:pt>
    <dgm:pt modelId="{1F34BF36-9EDE-4C63-BF01-DDB16C1AD4EC}" type="sibTrans" cxnId="{39027213-C8A2-4EED-B4DE-B381B0778452}">
      <dgm:prSet/>
      <dgm:spPr/>
      <dgm:t>
        <a:bodyPr/>
        <a:lstStyle/>
        <a:p>
          <a:endParaRPr lang="ru-RU"/>
        </a:p>
      </dgm:t>
    </dgm:pt>
    <dgm:pt modelId="{8650ED8A-10F5-426C-B511-C704365BED4B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Добычи соли </a:t>
          </a:r>
        </a:p>
      </dgm:t>
    </dgm:pt>
    <dgm:pt modelId="{EE2DEF50-283E-4E02-BA4F-76CBAA630AFE}" type="parTrans" cxnId="{0FD8C318-5BD7-40D6-8767-03BC588AC1A8}">
      <dgm:prSet/>
      <dgm:spPr/>
      <dgm:t>
        <a:bodyPr/>
        <a:lstStyle/>
        <a:p>
          <a:endParaRPr lang="ru-RU"/>
        </a:p>
      </dgm:t>
    </dgm:pt>
    <dgm:pt modelId="{36C8CCEF-EFE0-42C7-B30D-BBF64517D523}" type="sibTrans" cxnId="{0FD8C318-5BD7-40D6-8767-03BC588AC1A8}">
      <dgm:prSet/>
      <dgm:spPr/>
      <dgm:t>
        <a:bodyPr/>
        <a:lstStyle/>
        <a:p>
          <a:endParaRPr lang="ru-RU"/>
        </a:p>
      </dgm:t>
    </dgm:pt>
    <dgm:pt modelId="{2F1DA482-0B78-40A8-B9E7-EB2C09827020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Пиратству</a:t>
          </a:r>
        </a:p>
      </dgm:t>
    </dgm:pt>
    <dgm:pt modelId="{E2AD86C8-31D6-4727-BE7F-863B284EE5A9}" type="parTrans" cxnId="{C4FF9AEE-24D1-4DA9-9D86-4C793F4CD7EE}">
      <dgm:prSet/>
      <dgm:spPr/>
      <dgm:t>
        <a:bodyPr/>
        <a:lstStyle/>
        <a:p>
          <a:endParaRPr lang="ru-RU"/>
        </a:p>
      </dgm:t>
    </dgm:pt>
    <dgm:pt modelId="{A62CA29E-A8EE-407C-A0E6-C8BDBDC87D10}" type="sibTrans" cxnId="{C4FF9AEE-24D1-4DA9-9D86-4C793F4CD7EE}">
      <dgm:prSet/>
      <dgm:spPr/>
      <dgm:t>
        <a:bodyPr/>
        <a:lstStyle/>
        <a:p>
          <a:endParaRPr lang="ru-RU"/>
        </a:p>
      </dgm:t>
    </dgm:pt>
    <dgm:pt modelId="{F285FAC5-2620-43C7-83E4-EBF467F18D86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Морской торговли</a:t>
          </a:r>
        </a:p>
      </dgm:t>
    </dgm:pt>
    <dgm:pt modelId="{35A04B56-7B11-4390-9BA0-1C4DB3DA2B3C}" type="parTrans" cxnId="{AD7F3EEB-5F90-4C8B-9897-07D77FE7908A}">
      <dgm:prSet/>
      <dgm:spPr/>
      <dgm:t>
        <a:bodyPr/>
        <a:lstStyle/>
        <a:p>
          <a:endParaRPr lang="ru-RU"/>
        </a:p>
      </dgm:t>
    </dgm:pt>
    <dgm:pt modelId="{7AE2DF05-4895-4DC4-8D05-C06C8DFDC55D}" type="sibTrans" cxnId="{AD7F3EEB-5F90-4C8B-9897-07D77FE7908A}">
      <dgm:prSet/>
      <dgm:spPr/>
      <dgm:t>
        <a:bodyPr/>
        <a:lstStyle/>
        <a:p>
          <a:endParaRPr lang="ru-RU"/>
        </a:p>
      </dgm:t>
    </dgm:pt>
    <dgm:pt modelId="{1758C19F-00B7-403E-839C-DDEA27BD68F4}" type="pres">
      <dgm:prSet presAssocID="{B8A54520-5C65-49C9-8900-2CE76F9916C0}" presName="Name0" presStyleCnt="0">
        <dgm:presLayoutVars>
          <dgm:dir/>
          <dgm:animLvl val="lvl"/>
          <dgm:resizeHandles val="exact"/>
        </dgm:presLayoutVars>
      </dgm:prSet>
      <dgm:spPr/>
    </dgm:pt>
    <dgm:pt modelId="{61DA380F-C1D4-4832-965E-D918AA2920E1}" type="pres">
      <dgm:prSet presAssocID="{EDC7CA1B-5CBF-4F62-90CD-0C00ACAC0CFA}" presName="Name8" presStyleCnt="0"/>
      <dgm:spPr/>
    </dgm:pt>
    <dgm:pt modelId="{ACE9E3B3-C7E9-47C3-B07F-EC0CA602C90D}" type="pres">
      <dgm:prSet presAssocID="{EDC7CA1B-5CBF-4F62-90CD-0C00ACAC0CFA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370EFF-B81D-4570-941F-E769F713EC68}" type="pres">
      <dgm:prSet presAssocID="{EDC7CA1B-5CBF-4F62-90CD-0C00ACAC0CF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196C36-E2A2-4901-8406-CF729E8C0534}" type="pres">
      <dgm:prSet presAssocID="{38634330-5893-42C0-BFEA-4E0799542A17}" presName="Name8" presStyleCnt="0"/>
      <dgm:spPr/>
    </dgm:pt>
    <dgm:pt modelId="{21175548-631F-4DED-AAA6-6A7591C40358}" type="pres">
      <dgm:prSet presAssocID="{38634330-5893-42C0-BFEA-4E0799542A17}" presName="level" presStyleLbl="node1" presStyleIdx="1" presStyleCnt="6" custScaleX="10626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9CDA80-6AC0-4C26-94C0-E1FFEB2D90BF}" type="pres">
      <dgm:prSet presAssocID="{38634330-5893-42C0-BFEA-4E0799542A1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464AD4-1E4F-497A-9B43-66B133FBE9EA}" type="pres">
      <dgm:prSet presAssocID="{C2647369-2BFF-4C77-B504-3AF03A2A8BB5}" presName="Name8" presStyleCnt="0"/>
      <dgm:spPr/>
    </dgm:pt>
    <dgm:pt modelId="{496272F6-41EE-426F-B4CC-2DC00781233A}" type="pres">
      <dgm:prSet presAssocID="{C2647369-2BFF-4C77-B504-3AF03A2A8BB5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643F45-7A77-4A03-B8FF-C454FF7AB345}" type="pres">
      <dgm:prSet presAssocID="{C2647369-2BFF-4C77-B504-3AF03A2A8BB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074780-5436-4EB7-917F-779BF7C4BD37}" type="pres">
      <dgm:prSet presAssocID="{8650ED8A-10F5-426C-B511-C704365BED4B}" presName="Name8" presStyleCnt="0"/>
      <dgm:spPr/>
    </dgm:pt>
    <dgm:pt modelId="{C495C8B4-C620-449B-A1C6-9CEF885E2D67}" type="pres">
      <dgm:prSet presAssocID="{8650ED8A-10F5-426C-B511-C704365BED4B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EB0B51-9792-4A44-A024-03C208734EC5}" type="pres">
      <dgm:prSet presAssocID="{8650ED8A-10F5-426C-B511-C704365BED4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893635-68B6-4A47-A948-64DC99C509A6}" type="pres">
      <dgm:prSet presAssocID="{2F1DA482-0B78-40A8-B9E7-EB2C09827020}" presName="Name8" presStyleCnt="0"/>
      <dgm:spPr/>
    </dgm:pt>
    <dgm:pt modelId="{3337419F-8AED-493A-9917-F13E9D424FC3}" type="pres">
      <dgm:prSet presAssocID="{2F1DA482-0B78-40A8-B9E7-EB2C09827020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1C6ABC-2102-45DB-A080-60DEAC658450}" type="pres">
      <dgm:prSet presAssocID="{2F1DA482-0B78-40A8-B9E7-EB2C0982702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6488C5-8CD8-4597-823D-6F286013E769}" type="pres">
      <dgm:prSet presAssocID="{F285FAC5-2620-43C7-83E4-EBF467F18D86}" presName="Name8" presStyleCnt="0"/>
      <dgm:spPr/>
    </dgm:pt>
    <dgm:pt modelId="{A9EC994A-9A7D-41AB-9706-AD508602121D}" type="pres">
      <dgm:prSet presAssocID="{F285FAC5-2620-43C7-83E4-EBF467F18D86}" presName="level" presStyleLbl="node1" presStyleIdx="5" presStyleCnt="6" custLinFactNeighborX="835" custLinFactNeighborY="-67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E28170-775D-4F17-BBDB-6EBC5C57399B}" type="pres">
      <dgm:prSet presAssocID="{F285FAC5-2620-43C7-83E4-EBF467F18D8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5779F3-61CD-4CF3-8349-E3CE16AE4FD9}" type="presOf" srcId="{C2647369-2BFF-4C77-B504-3AF03A2A8BB5}" destId="{43643F45-7A77-4A03-B8FF-C454FF7AB345}" srcOrd="1" destOrd="0" presId="urn:microsoft.com/office/officeart/2005/8/layout/pyramid1"/>
    <dgm:cxn modelId="{0504A905-3F69-4224-99DB-4593482ADBE0}" type="presOf" srcId="{2F1DA482-0B78-40A8-B9E7-EB2C09827020}" destId="{D01C6ABC-2102-45DB-A080-60DEAC658450}" srcOrd="1" destOrd="0" presId="urn:microsoft.com/office/officeart/2005/8/layout/pyramid1"/>
    <dgm:cxn modelId="{C125C01C-A206-497E-A962-573515385399}" type="presOf" srcId="{8650ED8A-10F5-426C-B511-C704365BED4B}" destId="{C495C8B4-C620-449B-A1C6-9CEF885E2D67}" srcOrd="0" destOrd="0" presId="urn:microsoft.com/office/officeart/2005/8/layout/pyramid1"/>
    <dgm:cxn modelId="{AD7F3EEB-5F90-4C8B-9897-07D77FE7908A}" srcId="{B8A54520-5C65-49C9-8900-2CE76F9916C0}" destId="{F285FAC5-2620-43C7-83E4-EBF467F18D86}" srcOrd="5" destOrd="0" parTransId="{35A04B56-7B11-4390-9BA0-1C4DB3DA2B3C}" sibTransId="{7AE2DF05-4895-4DC4-8D05-C06C8DFDC55D}"/>
    <dgm:cxn modelId="{44065EF7-D7AA-4A5A-A376-8D44357B14E5}" type="presOf" srcId="{F285FAC5-2620-43C7-83E4-EBF467F18D86}" destId="{9AE28170-775D-4F17-BBDB-6EBC5C57399B}" srcOrd="1" destOrd="0" presId="urn:microsoft.com/office/officeart/2005/8/layout/pyramid1"/>
    <dgm:cxn modelId="{D70C1311-C106-42F7-A8AF-948E37505B8B}" srcId="{B8A54520-5C65-49C9-8900-2CE76F9916C0}" destId="{38634330-5893-42C0-BFEA-4E0799542A17}" srcOrd="1" destOrd="0" parTransId="{22A8AC58-2C99-4EE9-9AB9-FC22EA39ED2E}" sibTransId="{F9D095F4-3E91-48BB-80E6-136550FECA63}"/>
    <dgm:cxn modelId="{CE7ADA32-7305-413C-9257-FD003F7D48CC}" type="presOf" srcId="{2F1DA482-0B78-40A8-B9E7-EB2C09827020}" destId="{3337419F-8AED-493A-9917-F13E9D424FC3}" srcOrd="0" destOrd="0" presId="urn:microsoft.com/office/officeart/2005/8/layout/pyramid1"/>
    <dgm:cxn modelId="{C4A348C2-A516-4FAC-9C86-63D3F307C733}" type="presOf" srcId="{EDC7CA1B-5CBF-4F62-90CD-0C00ACAC0CFA}" destId="{ACE9E3B3-C7E9-47C3-B07F-EC0CA602C90D}" srcOrd="0" destOrd="0" presId="urn:microsoft.com/office/officeart/2005/8/layout/pyramid1"/>
    <dgm:cxn modelId="{39027213-C8A2-4EED-B4DE-B381B0778452}" srcId="{B8A54520-5C65-49C9-8900-2CE76F9916C0}" destId="{C2647369-2BFF-4C77-B504-3AF03A2A8BB5}" srcOrd="2" destOrd="0" parTransId="{808D68F7-8AA0-4663-B9A3-E857252F4BB7}" sibTransId="{1F34BF36-9EDE-4C63-BF01-DDB16C1AD4EC}"/>
    <dgm:cxn modelId="{FF7BE31A-8480-420E-915D-1779AD654886}" type="presOf" srcId="{B8A54520-5C65-49C9-8900-2CE76F9916C0}" destId="{1758C19F-00B7-403E-839C-DDEA27BD68F4}" srcOrd="0" destOrd="0" presId="urn:microsoft.com/office/officeart/2005/8/layout/pyramid1"/>
    <dgm:cxn modelId="{377FACB5-E5FE-4FAE-B6AD-401104CA634D}" type="presOf" srcId="{38634330-5893-42C0-BFEA-4E0799542A17}" destId="{B99CDA80-6AC0-4C26-94C0-E1FFEB2D90BF}" srcOrd="1" destOrd="0" presId="urn:microsoft.com/office/officeart/2005/8/layout/pyramid1"/>
    <dgm:cxn modelId="{1ABB799E-46A8-4AE1-B8F8-36B9893DAA70}" type="presOf" srcId="{F285FAC5-2620-43C7-83E4-EBF467F18D86}" destId="{A9EC994A-9A7D-41AB-9706-AD508602121D}" srcOrd="0" destOrd="0" presId="urn:microsoft.com/office/officeart/2005/8/layout/pyramid1"/>
    <dgm:cxn modelId="{A01E8B30-BCF0-4ED9-8B79-63D791D35EC6}" type="presOf" srcId="{EDC7CA1B-5CBF-4F62-90CD-0C00ACAC0CFA}" destId="{CE370EFF-B81D-4570-941F-E769F713EC68}" srcOrd="1" destOrd="0" presId="urn:microsoft.com/office/officeart/2005/8/layout/pyramid1"/>
    <dgm:cxn modelId="{C4FF9AEE-24D1-4DA9-9D86-4C793F4CD7EE}" srcId="{B8A54520-5C65-49C9-8900-2CE76F9916C0}" destId="{2F1DA482-0B78-40A8-B9E7-EB2C09827020}" srcOrd="4" destOrd="0" parTransId="{E2AD86C8-31D6-4727-BE7F-863B284EE5A9}" sibTransId="{A62CA29E-A8EE-407C-A0E6-C8BDBDC87D10}"/>
    <dgm:cxn modelId="{0FD8C318-5BD7-40D6-8767-03BC588AC1A8}" srcId="{B8A54520-5C65-49C9-8900-2CE76F9916C0}" destId="{8650ED8A-10F5-426C-B511-C704365BED4B}" srcOrd="3" destOrd="0" parTransId="{EE2DEF50-283E-4E02-BA4F-76CBAA630AFE}" sibTransId="{36C8CCEF-EFE0-42C7-B30D-BBF64517D523}"/>
    <dgm:cxn modelId="{BE84B2B4-340E-4C5B-B5FC-88210EF9E5A5}" type="presOf" srcId="{38634330-5893-42C0-BFEA-4E0799542A17}" destId="{21175548-631F-4DED-AAA6-6A7591C40358}" srcOrd="0" destOrd="0" presId="urn:microsoft.com/office/officeart/2005/8/layout/pyramid1"/>
    <dgm:cxn modelId="{EFD91891-CE24-4399-89CA-8C7B3423B76A}" type="presOf" srcId="{8650ED8A-10F5-426C-B511-C704365BED4B}" destId="{06EB0B51-9792-4A44-A024-03C208734EC5}" srcOrd="1" destOrd="0" presId="urn:microsoft.com/office/officeart/2005/8/layout/pyramid1"/>
    <dgm:cxn modelId="{0FE7AE34-E0E3-418B-A386-27060010842F}" type="presOf" srcId="{C2647369-2BFF-4C77-B504-3AF03A2A8BB5}" destId="{496272F6-41EE-426F-B4CC-2DC00781233A}" srcOrd="0" destOrd="0" presId="urn:microsoft.com/office/officeart/2005/8/layout/pyramid1"/>
    <dgm:cxn modelId="{F6F42CD2-F311-48A5-AD3F-BD529110F524}" srcId="{B8A54520-5C65-49C9-8900-2CE76F9916C0}" destId="{EDC7CA1B-5CBF-4F62-90CD-0C00ACAC0CFA}" srcOrd="0" destOrd="0" parTransId="{58D61733-4B2E-470D-B1BA-6851E14BF1DA}" sibTransId="{3917D211-21AC-4EEB-8FFF-C95E05221851}"/>
    <dgm:cxn modelId="{D10771E8-9D0A-442B-8FAD-457E34D92A89}" type="presParOf" srcId="{1758C19F-00B7-403E-839C-DDEA27BD68F4}" destId="{61DA380F-C1D4-4832-965E-D918AA2920E1}" srcOrd="0" destOrd="0" presId="urn:microsoft.com/office/officeart/2005/8/layout/pyramid1"/>
    <dgm:cxn modelId="{0204E6A7-3CE2-49BC-8A46-4CDC86B15317}" type="presParOf" srcId="{61DA380F-C1D4-4832-965E-D918AA2920E1}" destId="{ACE9E3B3-C7E9-47C3-B07F-EC0CA602C90D}" srcOrd="0" destOrd="0" presId="urn:microsoft.com/office/officeart/2005/8/layout/pyramid1"/>
    <dgm:cxn modelId="{34B6A71A-2863-4A9A-B9BA-62FE9030F8BE}" type="presParOf" srcId="{61DA380F-C1D4-4832-965E-D918AA2920E1}" destId="{CE370EFF-B81D-4570-941F-E769F713EC68}" srcOrd="1" destOrd="0" presId="urn:microsoft.com/office/officeart/2005/8/layout/pyramid1"/>
    <dgm:cxn modelId="{8A9CBC49-993B-48D4-82D9-B602A8B07AE0}" type="presParOf" srcId="{1758C19F-00B7-403E-839C-DDEA27BD68F4}" destId="{96196C36-E2A2-4901-8406-CF729E8C0534}" srcOrd="1" destOrd="0" presId="urn:microsoft.com/office/officeart/2005/8/layout/pyramid1"/>
    <dgm:cxn modelId="{557D1D4E-EC56-472C-9420-8D392BA428F5}" type="presParOf" srcId="{96196C36-E2A2-4901-8406-CF729E8C0534}" destId="{21175548-631F-4DED-AAA6-6A7591C40358}" srcOrd="0" destOrd="0" presId="urn:microsoft.com/office/officeart/2005/8/layout/pyramid1"/>
    <dgm:cxn modelId="{DEED7F5F-4F56-4F6B-AC3C-109FAAC5A014}" type="presParOf" srcId="{96196C36-E2A2-4901-8406-CF729E8C0534}" destId="{B99CDA80-6AC0-4C26-94C0-E1FFEB2D90BF}" srcOrd="1" destOrd="0" presId="urn:microsoft.com/office/officeart/2005/8/layout/pyramid1"/>
    <dgm:cxn modelId="{423FF27B-6F7C-4787-8183-45794740E123}" type="presParOf" srcId="{1758C19F-00B7-403E-839C-DDEA27BD68F4}" destId="{57464AD4-1E4F-497A-9B43-66B133FBE9EA}" srcOrd="2" destOrd="0" presId="urn:microsoft.com/office/officeart/2005/8/layout/pyramid1"/>
    <dgm:cxn modelId="{013B4520-AC2D-4B02-AC9D-65C9966CAE8F}" type="presParOf" srcId="{57464AD4-1E4F-497A-9B43-66B133FBE9EA}" destId="{496272F6-41EE-426F-B4CC-2DC00781233A}" srcOrd="0" destOrd="0" presId="urn:microsoft.com/office/officeart/2005/8/layout/pyramid1"/>
    <dgm:cxn modelId="{6308E8D9-96D0-4E0F-8C5C-8BBB93CF4B68}" type="presParOf" srcId="{57464AD4-1E4F-497A-9B43-66B133FBE9EA}" destId="{43643F45-7A77-4A03-B8FF-C454FF7AB345}" srcOrd="1" destOrd="0" presId="urn:microsoft.com/office/officeart/2005/8/layout/pyramid1"/>
    <dgm:cxn modelId="{649999D8-17D4-42ED-8F18-C55B15C11C36}" type="presParOf" srcId="{1758C19F-00B7-403E-839C-DDEA27BD68F4}" destId="{49074780-5436-4EB7-917F-779BF7C4BD37}" srcOrd="3" destOrd="0" presId="urn:microsoft.com/office/officeart/2005/8/layout/pyramid1"/>
    <dgm:cxn modelId="{B9709875-3018-43A1-8D4B-E5C8F67475E0}" type="presParOf" srcId="{49074780-5436-4EB7-917F-779BF7C4BD37}" destId="{C495C8B4-C620-449B-A1C6-9CEF885E2D67}" srcOrd="0" destOrd="0" presId="urn:microsoft.com/office/officeart/2005/8/layout/pyramid1"/>
    <dgm:cxn modelId="{87FF79B6-C183-4582-AF33-069F0A1BD288}" type="presParOf" srcId="{49074780-5436-4EB7-917F-779BF7C4BD37}" destId="{06EB0B51-9792-4A44-A024-03C208734EC5}" srcOrd="1" destOrd="0" presId="urn:microsoft.com/office/officeart/2005/8/layout/pyramid1"/>
    <dgm:cxn modelId="{081BC834-70E1-47BE-86E6-C412A79E722F}" type="presParOf" srcId="{1758C19F-00B7-403E-839C-DDEA27BD68F4}" destId="{BE893635-68B6-4A47-A948-64DC99C509A6}" srcOrd="4" destOrd="0" presId="urn:microsoft.com/office/officeart/2005/8/layout/pyramid1"/>
    <dgm:cxn modelId="{F285F09A-FC50-46DF-BA6B-F2D7118FAF43}" type="presParOf" srcId="{BE893635-68B6-4A47-A948-64DC99C509A6}" destId="{3337419F-8AED-493A-9917-F13E9D424FC3}" srcOrd="0" destOrd="0" presId="urn:microsoft.com/office/officeart/2005/8/layout/pyramid1"/>
    <dgm:cxn modelId="{23411D87-48C2-4208-8961-5123BAD84040}" type="presParOf" srcId="{BE893635-68B6-4A47-A948-64DC99C509A6}" destId="{D01C6ABC-2102-45DB-A080-60DEAC658450}" srcOrd="1" destOrd="0" presId="urn:microsoft.com/office/officeart/2005/8/layout/pyramid1"/>
    <dgm:cxn modelId="{146D817E-A2A7-4DDC-B226-3CF6FB47D090}" type="presParOf" srcId="{1758C19F-00B7-403E-839C-DDEA27BD68F4}" destId="{686488C5-8CD8-4597-823D-6F286013E769}" srcOrd="5" destOrd="0" presId="urn:microsoft.com/office/officeart/2005/8/layout/pyramid1"/>
    <dgm:cxn modelId="{D23D8699-231B-401C-A743-2C39AD88AFA9}" type="presParOf" srcId="{686488C5-8CD8-4597-823D-6F286013E769}" destId="{A9EC994A-9A7D-41AB-9706-AD508602121D}" srcOrd="0" destOrd="0" presId="urn:microsoft.com/office/officeart/2005/8/layout/pyramid1"/>
    <dgm:cxn modelId="{E50AB7A6-311C-466D-B887-32239FF8C748}" type="presParOf" srcId="{686488C5-8CD8-4597-823D-6F286013E769}" destId="{9AE28170-775D-4F17-BBDB-6EBC5C57399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A1618EA-520F-43B1-93E8-4B42C32CC5B3}">
      <dsp:nvSpPr>
        <dsp:cNvPr id="0" name=""/>
        <dsp:cNvSpPr/>
      </dsp:nvSpPr>
      <dsp:spPr>
        <a:xfrm>
          <a:off x="-6595346" y="-1008615"/>
          <a:ext cx="7849878" cy="7849878"/>
        </a:xfrm>
        <a:prstGeom prst="blockArc">
          <a:avLst>
            <a:gd name="adj1" fmla="val 18900000"/>
            <a:gd name="adj2" fmla="val 2700000"/>
            <a:gd name="adj3" fmla="val 27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2E0BAB-0D3F-468D-8886-FA1976F6F373}">
      <dsp:nvSpPr>
        <dsp:cNvPr id="0" name=""/>
        <dsp:cNvSpPr/>
      </dsp:nvSpPr>
      <dsp:spPr>
        <a:xfrm>
          <a:off x="466903" y="148234"/>
          <a:ext cx="11641981" cy="931886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87411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Первые очаги государственности возникшие в </a:t>
          </a:r>
          <a:r>
            <a:rPr lang="en-US" sz="24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III </a:t>
          </a:r>
          <a:r>
            <a:rPr lang="ru-RU" sz="24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тыс. до н.э. существовали примерно до 1700 г до н.э., </a:t>
          </a:r>
          <a:r>
            <a:rPr lang="ru-RU" sz="24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сформировавшись </a:t>
          </a:r>
          <a:r>
            <a:rPr lang="ru-RU" sz="24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после беспорядков</a:t>
          </a:r>
          <a:endParaRPr lang="ru-RU" sz="24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466903" y="148234"/>
        <a:ext cx="11641981" cy="931886"/>
      </dsp:txXfrm>
    </dsp:sp>
    <dsp:sp modelId="{CBF2B214-68F4-409B-9590-C65D1C84A25E}">
      <dsp:nvSpPr>
        <dsp:cNvPr id="0" name=""/>
        <dsp:cNvSpPr/>
      </dsp:nvSpPr>
      <dsp:spPr>
        <a:xfrm>
          <a:off x="83115" y="230389"/>
          <a:ext cx="767576" cy="7675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78F7C0-A1F8-4316-BE97-69EEF5815DF9}">
      <dsp:nvSpPr>
        <dsp:cNvPr id="0" name=""/>
        <dsp:cNvSpPr/>
      </dsp:nvSpPr>
      <dsp:spPr>
        <a:xfrm>
          <a:off x="972010" y="1228122"/>
          <a:ext cx="11136873" cy="614061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87411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«Минойский период» (царь Минос)</a:t>
          </a:r>
          <a:endParaRPr lang="ru-RU" sz="24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972010" y="1228122"/>
        <a:ext cx="11136873" cy="614061"/>
      </dsp:txXfrm>
    </dsp:sp>
    <dsp:sp modelId="{D1E44DFB-321A-4890-A565-2E94A49A6D26}">
      <dsp:nvSpPr>
        <dsp:cNvPr id="0" name=""/>
        <dsp:cNvSpPr/>
      </dsp:nvSpPr>
      <dsp:spPr>
        <a:xfrm>
          <a:off x="588222" y="1151364"/>
          <a:ext cx="767576" cy="7675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1E5AA9-D674-4922-B98F-8CED8ABA27C6}">
      <dsp:nvSpPr>
        <dsp:cNvPr id="0" name=""/>
        <dsp:cNvSpPr/>
      </dsp:nvSpPr>
      <dsp:spPr>
        <a:xfrm>
          <a:off x="1202983" y="2149097"/>
          <a:ext cx="10905901" cy="614061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8741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Центр – город-дворец.  Дворцы были украшены фресками</a:t>
          </a:r>
          <a:endParaRPr lang="ru-RU" sz="24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202983" y="2149097"/>
        <a:ext cx="10905901" cy="614061"/>
      </dsp:txXfrm>
    </dsp:sp>
    <dsp:sp modelId="{4C403E86-79CE-49C4-BBB4-EBAC578608B6}">
      <dsp:nvSpPr>
        <dsp:cNvPr id="0" name=""/>
        <dsp:cNvSpPr/>
      </dsp:nvSpPr>
      <dsp:spPr>
        <a:xfrm>
          <a:off x="819195" y="2072339"/>
          <a:ext cx="767576" cy="7675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98BD82-137A-439A-BFB3-1557463787E5}">
      <dsp:nvSpPr>
        <dsp:cNvPr id="0" name=""/>
        <dsp:cNvSpPr/>
      </dsp:nvSpPr>
      <dsp:spPr>
        <a:xfrm>
          <a:off x="1202983" y="3069489"/>
          <a:ext cx="10905901" cy="614061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487411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Экономика (дворцовое хозяйство, ремесленные мастерские, обработка </a:t>
          </a:r>
          <a:r>
            <a:rPr lang="ru-RU" sz="2400" b="1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сельско-хозяйственной</a:t>
          </a:r>
          <a:r>
            <a:rPr lang="ru-RU" sz="24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продукции)</a:t>
          </a:r>
          <a:endParaRPr lang="ru-RU" sz="24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202983" y="3069489"/>
        <a:ext cx="10905901" cy="614061"/>
      </dsp:txXfrm>
    </dsp:sp>
    <dsp:sp modelId="{D527AA0E-56B0-405B-BB43-9873A981CBAF}">
      <dsp:nvSpPr>
        <dsp:cNvPr id="0" name=""/>
        <dsp:cNvSpPr/>
      </dsp:nvSpPr>
      <dsp:spPr>
        <a:xfrm>
          <a:off x="819195" y="2992731"/>
          <a:ext cx="767576" cy="7675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99985F-9FDC-42D0-83A5-D89209CA437C}">
      <dsp:nvSpPr>
        <dsp:cNvPr id="0" name=""/>
        <dsp:cNvSpPr/>
      </dsp:nvSpPr>
      <dsp:spPr>
        <a:xfrm>
          <a:off x="972010" y="3990464"/>
          <a:ext cx="11136873" cy="614061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487411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Царь – верховный владелец земли</a:t>
          </a:r>
          <a:endParaRPr lang="ru-RU" sz="24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972010" y="3990464"/>
        <a:ext cx="11136873" cy="614061"/>
      </dsp:txXfrm>
    </dsp:sp>
    <dsp:sp modelId="{2FE2698E-CF56-4033-9A48-350D0052B287}">
      <dsp:nvSpPr>
        <dsp:cNvPr id="0" name=""/>
        <dsp:cNvSpPr/>
      </dsp:nvSpPr>
      <dsp:spPr>
        <a:xfrm>
          <a:off x="588222" y="3913706"/>
          <a:ext cx="767576" cy="7675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8D8C81-50FA-4738-B6B0-65CC2F601A93}">
      <dsp:nvSpPr>
        <dsp:cNvPr id="0" name=""/>
        <dsp:cNvSpPr/>
      </dsp:nvSpPr>
      <dsp:spPr>
        <a:xfrm>
          <a:off x="466903" y="4911439"/>
          <a:ext cx="11641981" cy="614061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87411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Культура просуществовала до </a:t>
          </a:r>
          <a:r>
            <a:rPr lang="en-US" sz="24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XV </a:t>
          </a:r>
          <a:r>
            <a:rPr lang="ru-RU" sz="24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в. до н.э., погибнув от извержения вулкана </a:t>
          </a:r>
          <a:r>
            <a:rPr lang="ru-RU" sz="2400" b="1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Фера</a:t>
          </a:r>
          <a:r>
            <a:rPr lang="ru-RU" sz="24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на о. </a:t>
          </a:r>
          <a:r>
            <a:rPr lang="ru-RU" sz="2400" b="1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Санторини</a:t>
          </a:r>
          <a:r>
            <a:rPr lang="ru-RU" sz="24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, которое породило цунами</a:t>
          </a:r>
          <a:endParaRPr lang="ru-RU" sz="24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466903" y="4911439"/>
        <a:ext cx="11641981" cy="614061"/>
      </dsp:txXfrm>
    </dsp:sp>
    <dsp:sp modelId="{65F7DD86-677D-4641-BD71-92B2743B92F9}">
      <dsp:nvSpPr>
        <dsp:cNvPr id="0" name=""/>
        <dsp:cNvSpPr/>
      </dsp:nvSpPr>
      <dsp:spPr>
        <a:xfrm>
          <a:off x="83115" y="4834681"/>
          <a:ext cx="767576" cy="7675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25688E7-DD2E-4F66-B297-1BC1D861E4A0}">
      <dsp:nvSpPr>
        <dsp:cNvPr id="0" name=""/>
        <dsp:cNvSpPr/>
      </dsp:nvSpPr>
      <dsp:spPr>
        <a:xfrm rot="10800000">
          <a:off x="301834" y="32"/>
          <a:ext cx="10369130" cy="1292304"/>
        </a:xfrm>
        <a:prstGeom prst="homePlat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569870" tIns="114300" rIns="21336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Штормы и бури были опасны маленьким деревянным судам</a:t>
          </a:r>
          <a:endParaRPr lang="ru-RU" sz="300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301834" y="32"/>
        <a:ext cx="10369130" cy="1292304"/>
      </dsp:txXfrm>
    </dsp:sp>
    <dsp:sp modelId="{807A4D54-D7CA-457B-9BF5-69752FA0D4B5}">
      <dsp:nvSpPr>
        <dsp:cNvPr id="0" name=""/>
        <dsp:cNvSpPr/>
      </dsp:nvSpPr>
      <dsp:spPr>
        <a:xfrm>
          <a:off x="0" y="29315"/>
          <a:ext cx="1292304" cy="129230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2CBC5F-F01A-4313-99DA-046926064192}">
      <dsp:nvSpPr>
        <dsp:cNvPr id="0" name=""/>
        <dsp:cNvSpPr/>
      </dsp:nvSpPr>
      <dsp:spPr>
        <a:xfrm rot="10800000">
          <a:off x="373818" y="1678099"/>
          <a:ext cx="10225162" cy="1292304"/>
        </a:xfrm>
        <a:prstGeom prst="homePlate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569870" tIns="114300" rIns="21336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Без компаса, который в древности был известен одним китайцам легко заблудиться</a:t>
          </a:r>
          <a:endParaRPr lang="ru-RU" sz="30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373818" y="1678099"/>
        <a:ext cx="10225162" cy="1292304"/>
      </dsp:txXfrm>
    </dsp:sp>
    <dsp:sp modelId="{545C5AD4-531E-4EC8-AC09-58541338928D}">
      <dsp:nvSpPr>
        <dsp:cNvPr id="0" name=""/>
        <dsp:cNvSpPr/>
      </dsp:nvSpPr>
      <dsp:spPr>
        <a:xfrm>
          <a:off x="184543" y="1697199"/>
          <a:ext cx="1292304" cy="129230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ECB812-A56D-4191-AF7A-187F108B19B0}">
      <dsp:nvSpPr>
        <dsp:cNvPr id="0" name=""/>
        <dsp:cNvSpPr/>
      </dsp:nvSpPr>
      <dsp:spPr>
        <a:xfrm rot="10800000">
          <a:off x="373818" y="3356166"/>
          <a:ext cx="10225162" cy="1573212"/>
        </a:xfrm>
        <a:prstGeom prst="homePlat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569870" tIns="114300" rIns="21336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Запасы воды и продовольствия часто приходилось пополнять: корабль имел небольшие размеры и довольно много гребцов</a:t>
          </a:r>
          <a:endParaRPr lang="ru-RU" sz="300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373818" y="3356166"/>
        <a:ext cx="10225162" cy="1573212"/>
      </dsp:txXfrm>
    </dsp:sp>
    <dsp:sp modelId="{0DB99A12-3F88-4839-A65B-B4175AC10B10}">
      <dsp:nvSpPr>
        <dsp:cNvPr id="0" name=""/>
        <dsp:cNvSpPr/>
      </dsp:nvSpPr>
      <dsp:spPr>
        <a:xfrm>
          <a:off x="388392" y="3468447"/>
          <a:ext cx="1292304" cy="129230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CE9E3B3-C7E9-47C3-B07F-EC0CA602C90D}">
      <dsp:nvSpPr>
        <dsp:cNvPr id="0" name=""/>
        <dsp:cNvSpPr/>
      </dsp:nvSpPr>
      <dsp:spPr>
        <a:xfrm>
          <a:off x="4800423" y="0"/>
          <a:ext cx="1920169" cy="858043"/>
        </a:xfrm>
        <a:prstGeom prst="trapezoid">
          <a:avLst>
            <a:gd name="adj" fmla="val 111892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2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Наукам</a:t>
          </a:r>
        </a:p>
      </dsp:txBody>
      <dsp:txXfrm>
        <a:off x="4800423" y="0"/>
        <a:ext cx="1920169" cy="858043"/>
      </dsp:txXfrm>
    </dsp:sp>
    <dsp:sp modelId="{21175548-631F-4DED-AAA6-6A7591C40358}">
      <dsp:nvSpPr>
        <dsp:cNvPr id="0" name=""/>
        <dsp:cNvSpPr/>
      </dsp:nvSpPr>
      <dsp:spPr>
        <a:xfrm>
          <a:off x="3719982" y="858043"/>
          <a:ext cx="4081051" cy="858043"/>
        </a:xfrm>
        <a:prstGeom prst="trapezoid">
          <a:avLst>
            <a:gd name="adj" fmla="val 111892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1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Колонизации</a:t>
          </a:r>
        </a:p>
      </dsp:txBody>
      <dsp:txXfrm>
        <a:off x="4434166" y="858043"/>
        <a:ext cx="2652683" cy="858043"/>
      </dsp:txXfrm>
    </dsp:sp>
    <dsp:sp modelId="{496272F6-41EE-426F-B4CC-2DC00781233A}">
      <dsp:nvSpPr>
        <dsp:cNvPr id="0" name=""/>
        <dsp:cNvSpPr/>
      </dsp:nvSpPr>
      <dsp:spPr>
        <a:xfrm>
          <a:off x="2880254" y="1716087"/>
          <a:ext cx="5760508" cy="858043"/>
        </a:xfrm>
        <a:prstGeom prst="trapezoid">
          <a:avLst>
            <a:gd name="adj" fmla="val 111892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2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Рыболовству</a:t>
          </a:r>
        </a:p>
      </dsp:txBody>
      <dsp:txXfrm>
        <a:off x="3888342" y="1716087"/>
        <a:ext cx="3744330" cy="858043"/>
      </dsp:txXfrm>
    </dsp:sp>
    <dsp:sp modelId="{C495C8B4-C620-449B-A1C6-9CEF885E2D67}">
      <dsp:nvSpPr>
        <dsp:cNvPr id="0" name=""/>
        <dsp:cNvSpPr/>
      </dsp:nvSpPr>
      <dsp:spPr>
        <a:xfrm>
          <a:off x="1920169" y="2574131"/>
          <a:ext cx="7680677" cy="858043"/>
        </a:xfrm>
        <a:prstGeom prst="trapezoid">
          <a:avLst>
            <a:gd name="adj" fmla="val 111892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2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Добычи соли </a:t>
          </a:r>
        </a:p>
      </dsp:txBody>
      <dsp:txXfrm>
        <a:off x="3264287" y="2574131"/>
        <a:ext cx="4992440" cy="858043"/>
      </dsp:txXfrm>
    </dsp:sp>
    <dsp:sp modelId="{3337419F-8AED-493A-9917-F13E9D424FC3}">
      <dsp:nvSpPr>
        <dsp:cNvPr id="0" name=""/>
        <dsp:cNvSpPr/>
      </dsp:nvSpPr>
      <dsp:spPr>
        <a:xfrm>
          <a:off x="960084" y="3432175"/>
          <a:ext cx="9600846" cy="858043"/>
        </a:xfrm>
        <a:prstGeom prst="trapezoid">
          <a:avLst>
            <a:gd name="adj" fmla="val 111892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2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Пиратству</a:t>
          </a:r>
        </a:p>
      </dsp:txBody>
      <dsp:txXfrm>
        <a:off x="2640232" y="3432175"/>
        <a:ext cx="6240550" cy="858043"/>
      </dsp:txXfrm>
    </dsp:sp>
    <dsp:sp modelId="{A9EC994A-9A7D-41AB-9706-AD508602121D}">
      <dsp:nvSpPr>
        <dsp:cNvPr id="0" name=""/>
        <dsp:cNvSpPr/>
      </dsp:nvSpPr>
      <dsp:spPr>
        <a:xfrm>
          <a:off x="0" y="4284435"/>
          <a:ext cx="11521016" cy="858043"/>
        </a:xfrm>
        <a:prstGeom prst="trapezoid">
          <a:avLst>
            <a:gd name="adj" fmla="val 111892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2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Морской торговли</a:t>
          </a:r>
        </a:p>
      </dsp:txBody>
      <dsp:txXfrm>
        <a:off x="2016177" y="4284435"/>
        <a:ext cx="7488660" cy="8580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28CC8-E67B-4358-8C38-09E46CBFF023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06AB9-2605-454E-BFE1-C0BC3AF579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4196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115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4656218"/>
      </p:ext>
    </p:extLst>
  </p:cSld>
  <p:clrMapOvr>
    <a:masterClrMapping/>
  </p:clrMapOvr>
  <p:transition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191429"/>
      </p:ext>
    </p:extLst>
  </p:cSld>
  <p:clrMapOvr>
    <a:masterClrMapping/>
  </p:clrMapOvr>
  <p:transition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36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536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8451520"/>
      </p:ext>
    </p:extLst>
  </p:cSld>
  <p:clrMapOvr>
    <a:masterClrMapping/>
  </p:clrMapOvr>
  <p:transition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1" y="280687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1294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1294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1294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51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942671247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9311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1022205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96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0735107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02167" y="1676401"/>
            <a:ext cx="11387667" cy="442277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064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fld id="{D4EA3F63-11E8-4AEB-B5C8-A4888CA8C19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245109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6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0809141"/>
      </p:ext>
    </p:extLst>
  </p:cSld>
  <p:clrMapOvr>
    <a:masterClrMapping/>
  </p:clrMapOvr>
  <p:transition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7024066"/>
      </p:ext>
    </p:extLst>
  </p:cSld>
  <p:clrMapOvr>
    <a:masterClrMapping/>
  </p:clrMapOvr>
  <p:transition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85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85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6340316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950634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0309598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77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9010234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6214034"/>
      </p:ext>
    </p:extLst>
  </p:cSld>
  <p:clrMapOvr>
    <a:masterClrMapping/>
  </p:clrMapOvr>
  <p:transition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70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05BE8-17D0-4A8C-AFF1-92B5A3DA1FDA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707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70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245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  <p:sldLayoutId id="2147483665" r:id="rId15"/>
  </p:sldLayoutIdLst>
  <p:transition>
    <p:cover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1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hyperlink" Target="http://wiki.iteach.ru/images/1/1e/99999999999999999999999999999999.jpg" TargetMode="External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858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489" y="535625"/>
            <a:ext cx="6853767" cy="995676"/>
          </a:xfrm>
        </p:spPr>
        <p:txBody>
          <a:bodyPr wrap="square" tIns="25927">
            <a:spAutoFit/>
          </a:bodyPr>
          <a:lstStyle/>
          <a:p>
            <a:pPr marL="22545" algn="l" defTabSz="1024014" eaLnBrk="1" fontAlgn="auto" hangingPunct="1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defRPr/>
            </a:pPr>
            <a:r>
              <a:rPr lang="ru-RU" sz="6000" b="1" spc="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343472" y="3068960"/>
            <a:ext cx="5328592" cy="2538551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 Тема урока:  </a:t>
            </a:r>
          </a:p>
          <a:p>
            <a:pPr marL="32690" algn="ctr" defTabSz="1023886">
              <a:lnSpc>
                <a:spcPts val="3471"/>
              </a:lnSpc>
              <a:spcBef>
                <a:spcPts val="196"/>
              </a:spcBef>
              <a:defRPr/>
            </a:pPr>
            <a:endParaRPr lang="ru-RU" sz="44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algn="ctr" defTabSz="1023886">
              <a:lnSpc>
                <a:spcPts val="3471"/>
              </a:lnSpc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«Начало античной</a:t>
            </a:r>
          </a:p>
          <a:p>
            <a:pPr marL="32690" algn="ctr" defTabSz="1023886">
              <a:lnSpc>
                <a:spcPts val="3471"/>
              </a:lnSpc>
              <a:spcBef>
                <a:spcPts val="196"/>
              </a:spcBef>
              <a:defRPr/>
            </a:pPr>
            <a:endParaRPr lang="ru-RU" sz="44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algn="ctr" defTabSz="1023886">
              <a:lnSpc>
                <a:spcPts val="3471"/>
              </a:lnSpc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 истории»</a:t>
            </a: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941984" y="482811"/>
            <a:ext cx="1276349" cy="1276351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1984" y="482600"/>
            <a:ext cx="1276349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0" y="548688"/>
            <a:ext cx="361587" cy="705567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l" defTabSz="1023886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ru-RU" sz="4400" b="1" spc="18" dirty="0" smtClean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4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9941984" y="1196752"/>
            <a:ext cx="1276349" cy="452516"/>
          </a:xfrm>
          <a:prstGeom prst="rect">
            <a:avLst/>
          </a:prstGeom>
        </p:spPr>
        <p:txBody>
          <a:bodyPr wrap="square" lIns="0" tIns="21420" rIns="0" bIns="0">
            <a:spAutoFit/>
          </a:bodyPr>
          <a:lstStyle/>
          <a:p>
            <a:pPr algn="ctr" defTabSz="1023886" eaLnBrk="1" fontAlgn="auto" hangingPunct="1">
              <a:spcBef>
                <a:spcPts val="169"/>
              </a:spcBef>
              <a:spcAft>
                <a:spcPts val="0"/>
              </a:spcAft>
              <a:defRPr/>
            </a:pPr>
            <a:r>
              <a:rPr lang="ru-RU" sz="28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="" xmlns:a16="http://schemas.microsoft.com/office/drawing/2014/main" id="{FBDC4668-53F8-453D-BAE8-6EC39154C51F}"/>
              </a:ext>
            </a:extLst>
          </p:cNvPr>
          <p:cNvSpPr/>
          <p:nvPr/>
        </p:nvSpPr>
        <p:spPr>
          <a:xfrm>
            <a:off x="694721" y="550691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695401" y="2636912"/>
            <a:ext cx="432048" cy="302433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2144" y="2356318"/>
            <a:ext cx="3735988" cy="413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3452628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3" y="2708920"/>
            <a:ext cx="6120680" cy="345124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291" name="TextBox 4"/>
          <p:cNvSpPr txBox="1">
            <a:spLocks noChangeArrowheads="1"/>
          </p:cNvSpPr>
          <p:nvPr/>
        </p:nvSpPr>
        <p:spPr bwMode="auto">
          <a:xfrm>
            <a:off x="263352" y="1268760"/>
            <a:ext cx="11593288" cy="10772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В горах много полезных ископаемых: железная и медная руда, серебро, мрамор, строительный камень.</a:t>
            </a: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ДРЕВНЯЯ ГРЕЦИЯ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6" name="Picture 3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0136" y="4653136"/>
            <a:ext cx="4392488" cy="1746250"/>
          </a:xfrm>
          <a:prstGeom prst="rect">
            <a:avLst/>
          </a:prstGeom>
          <a:solidFill>
            <a:srgbClr val="FFCC66">
              <a:alpha val="78000"/>
            </a:srgbClr>
          </a:solidFill>
          <a:ln w="38100" cmpd="dbl" algn="ctr">
            <a:solidFill>
              <a:srgbClr val="FFFF99"/>
            </a:solidFill>
            <a:miter lim="800000"/>
            <a:headEnd/>
            <a:tailEnd/>
          </a:ln>
          <a:effectLst/>
        </p:spPr>
      </p:pic>
      <p:sp>
        <p:nvSpPr>
          <p:cNvPr id="3074" name="AutoShape 2" descr="http://images.myshared.ru/6/585774/slide_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http://images.myshared.ru/6/585774/slide_3.jpg"/>
          <p:cNvPicPr/>
          <p:nvPr/>
        </p:nvPicPr>
        <p:blipFill>
          <a:blip r:embed="rId4" cstate="print"/>
          <a:srcRect l="38161" t="29060" r="32176" b="28205"/>
          <a:stretch>
            <a:fillRect/>
          </a:stretch>
        </p:blipFill>
        <p:spPr bwMode="auto">
          <a:xfrm>
            <a:off x="8184232" y="2492896"/>
            <a:ext cx="2088232" cy="2049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7381" y="836712"/>
            <a:ext cx="11233248" cy="4320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ПОЛЕЗНЫЕ ИСКОПАЕМЫЕ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9376" y="1988840"/>
            <a:ext cx="3456384" cy="42484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39816" y="2204864"/>
            <a:ext cx="3456384" cy="41468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256240" y="2132856"/>
            <a:ext cx="3456384" cy="41468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1103445" y="1412776"/>
            <a:ext cx="2304256" cy="432048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4991877" y="1412776"/>
            <a:ext cx="2304256" cy="576064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8880309" y="1442870"/>
            <a:ext cx="2304256" cy="473961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33" descr="олимп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7408" y="2060848"/>
            <a:ext cx="2974363" cy="1843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839416" y="2924944"/>
            <a:ext cx="27326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Северная</a:t>
            </a:r>
          </a:p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Греция</a:t>
            </a:r>
            <a:r>
              <a:rPr lang="ru-RU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31" descr="zna4ek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018" y="3939205"/>
            <a:ext cx="873481" cy="65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86045" y="3939205"/>
            <a:ext cx="2117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Железная руда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41" descr="zna4ek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779" y="4845587"/>
            <a:ext cx="783687" cy="58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619383" y="4941168"/>
            <a:ext cx="1823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Медь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9" descr="гор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4372" y="2276872"/>
            <a:ext cx="3059267" cy="1483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4655840" y="2924944"/>
            <a:ext cx="29697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Средняя</a:t>
            </a:r>
          </a:p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Греция</a:t>
            </a:r>
            <a:endParaRPr lang="ru-RU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39" descr="zna4ek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3473" y="3849653"/>
            <a:ext cx="882431" cy="66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663952" y="4020488"/>
            <a:ext cx="1632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Мрамор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41" descr="zna4ek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9109" y="4576265"/>
            <a:ext cx="783687" cy="58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669184" y="4660920"/>
            <a:ext cx="1632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Медь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43" descr="zna4ek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8770" y="5279685"/>
            <a:ext cx="764361" cy="57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663952" y="5381653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Серебро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30" descr="эллада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72264" y="2132856"/>
            <a:ext cx="2976331" cy="1843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8687825" y="3212512"/>
            <a:ext cx="2689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Пелопонес</a:t>
            </a:r>
            <a:endParaRPr lang="ru-RU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31" descr="zna4ek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4272" y="4061892"/>
            <a:ext cx="874475" cy="65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9503702" y="4066655"/>
            <a:ext cx="1873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Железная руда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ДРЕВНЯЯ ГРЕЦИЯ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1216375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7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75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7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25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75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75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750"/>
                            </p:stCondLst>
                            <p:childTnLst>
                              <p:par>
                                <p:cTn id="110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7750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9250"/>
                            </p:stCondLst>
                            <p:childTnLst>
                              <p:par>
                                <p:cTn id="13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376" y="2852936"/>
            <a:ext cx="3888432" cy="356388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501" y="3208338"/>
            <a:ext cx="6381751" cy="336391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316" name="TextBox 7"/>
          <p:cNvSpPr txBox="1">
            <a:spLocks noChangeArrowheads="1"/>
          </p:cNvSpPr>
          <p:nvPr/>
        </p:nvSpPr>
        <p:spPr bwMode="auto">
          <a:xfrm>
            <a:off x="191344" y="1196752"/>
            <a:ext cx="11612811" cy="13849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Склоны гор покрыты кустарником и низкорослыми деревьями с искривленными стволами, которые являются хорошим кормом для коз 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овец.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ДРЕВНЯЯ ГРЕЦИЯ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5440" y="1052736"/>
            <a:ext cx="4834508" cy="1800200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5837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63352" y="3212976"/>
            <a:ext cx="11665296" cy="350100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609600" indent="-609600" eaLnBrk="1" hangingPunct="1"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долинах занимались земледелием.</a:t>
            </a:r>
          </a:p>
          <a:p>
            <a:pPr marL="609600" indent="-609600" eaLnBrk="1" hangingPunct="1"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 склонах гор пасли овец и коз, охотились на кабанов, оленей, лисиц…</a:t>
            </a:r>
          </a:p>
          <a:p>
            <a:pPr marL="609600" indent="-609600" eaLnBrk="1" hangingPunct="1"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Греции сама природа заставляла человека овладевать всеми видами хозяйственной деятельности на суше и на море. </a:t>
            </a:r>
          </a:p>
          <a:p>
            <a:pPr marL="609600" indent="-609600" eaLnBrk="1" hangingPunct="1"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 побережье занимались рыболовством, ремеслом и торговлей.</a:t>
            </a:r>
          </a:p>
        </p:txBody>
      </p:sp>
      <p:pic>
        <p:nvPicPr>
          <p:cNvPr id="6" name="Picture 16" descr="Изображение 002"/>
          <p:cNvPicPr>
            <a:picLocks noChangeAspect="1" noChangeArrowheads="1"/>
          </p:cNvPicPr>
          <p:nvPr/>
        </p:nvPicPr>
        <p:blipFill>
          <a:blip r:embed="rId3" cstate="print"/>
          <a:srcRect t="6522" r="7692" b="2174"/>
          <a:stretch>
            <a:fillRect/>
          </a:stretch>
        </p:blipFill>
        <p:spPr bwMode="auto">
          <a:xfrm>
            <a:off x="6528048" y="980728"/>
            <a:ext cx="1743041" cy="207349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14" descr="Изображение 004"/>
          <p:cNvPicPr>
            <a:picLocks noChangeAspect="1" noChangeArrowheads="1"/>
          </p:cNvPicPr>
          <p:nvPr/>
        </p:nvPicPr>
        <p:blipFill>
          <a:blip r:embed="rId4" cstate="print"/>
          <a:srcRect l="6897" t="6250" r="10345" b="37500"/>
          <a:stretch>
            <a:fillRect/>
          </a:stretch>
        </p:blipFill>
        <p:spPr bwMode="auto">
          <a:xfrm>
            <a:off x="8904312" y="1124745"/>
            <a:ext cx="2231777" cy="187220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ЗАНЯТИЯ ДРЕВНИХ ГРЕКОВ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7368" y="1124744"/>
            <a:ext cx="6336704" cy="532859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Засухи и неплодородные почвы не позволяли выращивать злаки.</a:t>
            </a:r>
          </a:p>
          <a:p>
            <a:pPr algn="ctr">
              <a:lnSpc>
                <a:spcPct val="90000"/>
              </a:lnSpc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Основной культурой в Греции стали оливки. </a:t>
            </a:r>
          </a:p>
          <a:p>
            <a:pPr algn="ctr">
              <a:lnSpc>
                <a:spcPct val="90000"/>
              </a:lnSpc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Оливки собирали вручную или сбивали палками. Из большей части урожая делали оливковое масло. Их употребляли в пищу, их масло использовали для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освещения.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Вырубить  оливкового дерева считалось преступлением.</a:t>
            </a:r>
          </a:p>
        </p:txBody>
      </p:sp>
      <p:pic>
        <p:nvPicPr>
          <p:cNvPr id="39941" name="Picture 5" descr="Рисунок1"/>
          <p:cNvPicPr>
            <a:picLocks noChangeAspect="1" noChangeArrowheads="1"/>
          </p:cNvPicPr>
          <p:nvPr/>
        </p:nvPicPr>
        <p:blipFill>
          <a:blip r:embed="rId2" cstate="print">
            <a:lum bright="12000" contrast="12000"/>
          </a:blip>
          <a:srcRect/>
          <a:stretch>
            <a:fillRect/>
          </a:stretch>
        </p:blipFill>
        <p:spPr bwMode="auto">
          <a:xfrm>
            <a:off x="7104112" y="1196752"/>
            <a:ext cx="4608512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ЗАНЯТИЯ ДРЕВНИХ ГРЕКОВ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360" y="1052736"/>
            <a:ext cx="11305256" cy="216024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90000"/>
              </a:lnSpc>
              <a:buClr>
                <a:srgbClr val="FF0066"/>
              </a:buClr>
              <a:buNone/>
            </a:pP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Второй по значимости культурой был виноград.                               В сентябре обычно собирали виноград, часть которого употреблялась в пищу. Из него сушили изюм, давили сок, изготавливали вино. Вино пили разбавленным.                         В некоторых домах был проведен </a:t>
            </a:r>
            <a:r>
              <a:rPr lang="ru-RU" sz="3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виновод</a:t>
            </a: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5122" name="Picture 2" descr="https://myslide.ru/documents_2/b71ced97d362d935e47a4aeaa62aec3b/img9.jpg"/>
          <p:cNvPicPr>
            <a:picLocks noChangeAspect="1" noChangeArrowheads="1"/>
          </p:cNvPicPr>
          <p:nvPr/>
        </p:nvPicPr>
        <p:blipFill>
          <a:blip r:embed="rId2" cstate="print"/>
          <a:srcRect l="14796" t="21420" r="14330" b="16841"/>
          <a:stretch>
            <a:fillRect/>
          </a:stretch>
        </p:blipFill>
        <p:spPr bwMode="auto">
          <a:xfrm>
            <a:off x="407368" y="3645024"/>
            <a:ext cx="4392488" cy="2869759"/>
          </a:xfrm>
          <a:prstGeom prst="rect">
            <a:avLst/>
          </a:prstGeom>
          <a:noFill/>
        </p:spPr>
      </p:pic>
      <p:pic>
        <p:nvPicPr>
          <p:cNvPr id="5124" name="Picture 4" descr="https://ds04.infourok.ru/uploads/ex/064c/000bd9a3-63ffaa61/img26.jpg"/>
          <p:cNvPicPr>
            <a:picLocks noChangeAspect="1" noChangeArrowheads="1"/>
          </p:cNvPicPr>
          <p:nvPr/>
        </p:nvPicPr>
        <p:blipFill>
          <a:blip r:embed="rId3" cstate="print"/>
          <a:srcRect l="52762" t="9450" r="1564" b="54851"/>
          <a:stretch>
            <a:fillRect/>
          </a:stretch>
        </p:blipFill>
        <p:spPr bwMode="auto">
          <a:xfrm>
            <a:off x="7176120" y="3573016"/>
            <a:ext cx="4176464" cy="2880320"/>
          </a:xfrm>
          <a:prstGeom prst="rect">
            <a:avLst/>
          </a:prstGeom>
          <a:noFill/>
        </p:spPr>
      </p:pic>
      <p:pic>
        <p:nvPicPr>
          <p:cNvPr id="10" name="Picture 13" descr="Рисунок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9816" y="4005064"/>
            <a:ext cx="3200329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ЗАНЯТИЯ ДРЕВНИХ ГРЕКОВ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7381" y="188640"/>
            <a:ext cx="11233248" cy="5040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ДРЕВНЯЯ ГРЕЦИЯ.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7381" y="836712"/>
            <a:ext cx="11233248" cy="4320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ЗАНЯТИЕ ДРЕВНИХ ГРЕКОВ</a:t>
            </a:r>
            <a:endParaRPr lang="ru-RU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88291" y="1412776"/>
            <a:ext cx="3456384" cy="360040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88291" y="1916832"/>
            <a:ext cx="3456384" cy="40027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4415813" y="1412776"/>
            <a:ext cx="3456384" cy="360040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415813" y="1916832"/>
            <a:ext cx="3456384" cy="40027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8304245" y="1442870"/>
            <a:ext cx="3456384" cy="329946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304245" y="1916832"/>
            <a:ext cx="3456384" cy="40027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271464" y="1442871"/>
            <a:ext cx="1752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емледелие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35894" y="1412777"/>
            <a:ext cx="2040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Скотоводство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10747" y="1443180"/>
            <a:ext cx="1920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Ремесло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0" descr="23_0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1988840"/>
            <a:ext cx="3168352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3" descr="Рисунок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318" y="3356992"/>
            <a:ext cx="3200329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8" descr="Рисунок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186" y="4581128"/>
            <a:ext cx="3158559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623392" y="2852936"/>
            <a:ext cx="3072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Зерноводство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1398" y="4098558"/>
            <a:ext cx="3072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Виноградарств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3186" y="5394702"/>
            <a:ext cx="3072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Огородничество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14" descr="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8851" y="2045123"/>
            <a:ext cx="3178035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16" descr="4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8852" y="3429000"/>
            <a:ext cx="3192241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15" descr="3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56308" y="4750122"/>
            <a:ext cx="3200577" cy="1013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4682864" y="2632600"/>
            <a:ext cx="3072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Разведение </a:t>
            </a:r>
            <a:r>
              <a:rPr lang="ru-RU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кр.рогатого</a:t>
            </a:r>
            <a:r>
              <a:rPr lang="ru-RU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скота</a:t>
            </a:r>
            <a:endParaRPr lang="ru-RU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92562" y="4191393"/>
            <a:ext cx="3072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Коневодство</a:t>
            </a:r>
            <a:endParaRPr lang="ru-RU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20424" y="5363924"/>
            <a:ext cx="3072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Овцеводство</a:t>
            </a:r>
            <a:endParaRPr lang="ru-RU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2" descr="http://im3-tub-ru.yandex.net/i?id=135435497-37-7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34683" y="2045124"/>
            <a:ext cx="1275295" cy="895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8" descr="Рисунок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6504" y="3208614"/>
            <a:ext cx="1536171" cy="125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0" descr="Untitled-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970853" y="2045123"/>
            <a:ext cx="1591875" cy="90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10" descr="Рисунок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032437" y="3269259"/>
            <a:ext cx="1510475" cy="1114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10" descr="Рисунок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192344" y="4797152"/>
            <a:ext cx="1800200" cy="895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ЗАНЯТИЯ ДРЕВНИХ ГРЕКОВ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3368499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25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2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500"/>
                            </p:stCondLst>
                            <p:childTnLst>
                              <p:par>
                                <p:cTn id="1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2000"/>
                            </p:stCondLst>
                            <p:childTnLst>
                              <p:par>
                                <p:cTn id="13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3500"/>
                            </p:stCondLst>
                            <p:childTnLst>
                              <p:par>
                                <p:cTn id="14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6500"/>
                            </p:stCondLst>
                            <p:childTnLst>
                              <p:par>
                                <p:cTn id="15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8" grpId="0"/>
      <p:bldP spid="19" grpId="0"/>
      <p:bldP spid="20" grpId="0"/>
      <p:bldP spid="24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327651" y="1124744"/>
            <a:ext cx="6337300" cy="5112545"/>
          </a:xfrm>
          <a:solidFill>
            <a:srgbClr val="FFCC99"/>
          </a:solidFill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2600" dirty="0" smtClean="0">
                <a:solidFill>
                  <a:srgbClr val="002060"/>
                </a:solidFill>
              </a:rPr>
              <a:t>  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Эгейское море усеяно множеством островов. Они находятся так близко друг от друга, что с них видны соседние острова.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Самый большой остров – Крит. Этот остров считается частью Европы. В 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III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тыс. до н. э. здесь возникло древнейшее в Европе государство. </a:t>
            </a:r>
          </a:p>
        </p:txBody>
      </p:sp>
      <p:pic>
        <p:nvPicPr>
          <p:cNvPr id="9220" name="Picture 8" descr="Рисунок9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407368" y="1268760"/>
            <a:ext cx="4320116" cy="5040089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9405" name="Picture 13" descr="ar4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392" y="5445224"/>
            <a:ext cx="1828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14" descr="star2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7833" y="4797425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15" descr="star2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83567" y="4221163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6" descr="star2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95700" y="45085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7" descr="star2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4733" y="4652963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8" descr="star2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7833" y="4652963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9" descr="star2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95700" y="38608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20" descr="star2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9967" y="4221163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21" descr="star2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6367" y="3357563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22" descr="star2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9484" y="3573463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1" name="Picture 23" descr="star2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9967" y="29972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2" name="Picture 24" descr="star2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3084" y="4797425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3" name="Picture 25" descr="star2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32100" y="4652963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4" name="Picture 26" descr="star2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83567" y="42926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5" name="Picture 27" descr="star2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4051" y="5300663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6" name="Picture 28" descr="star2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417" y="4868863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7" name="Picture 29" descr="star2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4051" y="45085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8" name="Picture 30" descr="star2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5217" y="4221163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9" name="Picture 31" descr="star2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8800" y="4221163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0" name="Picture 32" descr="star2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2584" y="263683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1" name="Picture 33" descr="star2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3751" y="29972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2" name="Picture 34" descr="star2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7833" y="4437063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3" name="Picture 35" descr="star2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7833" y="45085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4" name="Picture 36" descr="star2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1617" y="5445125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5" name="Picture 37" descr="star2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9967" y="558958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6" name="Picture 38" descr="star2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0451" y="558958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Заголовок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ЦИВИЛИЗАЦИИ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карта Греции и Крита.jpg"/>
          <p:cNvPicPr>
            <a:picLocks noChangeAspect="1"/>
          </p:cNvPicPr>
          <p:nvPr/>
        </p:nvPicPr>
        <p:blipFill>
          <a:blip r:embed="rId2" cstate="print"/>
          <a:srcRect t="22917" r="8569"/>
          <a:stretch>
            <a:fillRect/>
          </a:stretch>
        </p:blipFill>
        <p:spPr>
          <a:xfrm>
            <a:off x="263352" y="1142984"/>
            <a:ext cx="6048672" cy="5292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6672064" y="1052736"/>
            <a:ext cx="5112568" cy="52014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Минойская цивилизация - самая древняя цивилизация в Европе возникла на острове Крит, лежащем в центре Средиземного моря, недалеко от берегов Европы, Азии к Африки.</a:t>
            </a: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 имени мифического царя Миноса цивилизацию Крита назвали  Минойской.</a:t>
            </a:r>
          </a:p>
          <a:p>
            <a:pPr algn="ctr"/>
            <a:endParaRPr lang="ru-RU" sz="24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Молния 14"/>
          <p:cNvSpPr/>
          <p:nvPr/>
        </p:nvSpPr>
        <p:spPr>
          <a:xfrm rot="478237">
            <a:off x="2745617" y="4988179"/>
            <a:ext cx="1219200" cy="914400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ЦИВИЛИЗАЦИИ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6" name="Rectangle 6"/>
          <p:cNvSpPr>
            <a:spLocks noGrp="1" noChangeArrowheads="1"/>
          </p:cNvSpPr>
          <p:nvPr>
            <p:ph type="title"/>
          </p:nvPr>
        </p:nvSpPr>
        <p:spPr>
          <a:xfrm>
            <a:off x="1055440" y="764704"/>
            <a:ext cx="10547351" cy="10795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Гомер о Крите(«Одиссея»)</a:t>
            </a:r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07368" y="3789040"/>
            <a:ext cx="11247040" cy="269289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3000" b="1" dirty="0" smtClean="0">
                <a:latin typeface="Arial" pitchFamily="34" charset="0"/>
              </a:rPr>
              <a:t>Есть такая страна посреди – цветного моря,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3000" b="1" dirty="0" smtClean="0">
                <a:latin typeface="Arial" pitchFamily="34" charset="0"/>
              </a:rPr>
              <a:t>Крит прекрасный, богатый, волнами отовсюду омытый,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3000" b="1" dirty="0" smtClean="0">
                <a:latin typeface="Arial" pitchFamily="34" charset="0"/>
              </a:rPr>
              <a:t>В нём городов – девяносто, а людям, там нету и счёта …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3000" b="1" dirty="0" err="1" smtClean="0">
                <a:latin typeface="Arial" pitchFamily="34" charset="0"/>
              </a:rPr>
              <a:t>Кносс</a:t>
            </a:r>
            <a:r>
              <a:rPr lang="ru-RU" sz="3000" b="1" dirty="0" smtClean="0">
                <a:latin typeface="Arial" pitchFamily="34" charset="0"/>
              </a:rPr>
              <a:t> – между всех городов величайший на Крите.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3000" b="1" dirty="0" smtClean="0">
                <a:latin typeface="Arial" pitchFamily="34" charset="0"/>
              </a:rPr>
              <a:t>Царил в нём девятилетьями мудрый Минос…</a:t>
            </a: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ЦИВИЛИЗАЦИИ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2050" name="Picture 2" descr="Остров Кри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384" y="1628800"/>
            <a:ext cx="2592288" cy="1950426"/>
          </a:xfrm>
          <a:prstGeom prst="rect">
            <a:avLst/>
          </a:prstGeom>
          <a:noFill/>
        </p:spPr>
      </p:pic>
      <p:pic>
        <p:nvPicPr>
          <p:cNvPr id="2052" name="Picture 4" descr="Остров Кри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9816" y="1772816"/>
            <a:ext cx="2960415" cy="1818996"/>
          </a:xfrm>
          <a:prstGeom prst="rect">
            <a:avLst/>
          </a:prstGeom>
          <a:noFill/>
        </p:spPr>
      </p:pic>
      <p:pic>
        <p:nvPicPr>
          <p:cNvPr id="2054" name="Picture 6" descr="Остров Кри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4272" y="1628800"/>
            <a:ext cx="2678059" cy="20098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623392" y="1268762"/>
            <a:ext cx="11137237" cy="1323439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ТЕРРИТОРИЯ И ЗАНЯТИЯ НАСЕЛЕНИЯ ГРЕЦИИ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551384" y="3429000"/>
            <a:ext cx="1123324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ЗАРОЖДЕНИЕ ЦИВИЛИЗАЦИИ</a:t>
            </a: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623392" y="5085184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МОРСКИЕ МУТЕШЕСТВИЯ ГРЕКОВ</a:t>
            </a:r>
            <a:endParaRPr lang="ru-RU" sz="4000" dirty="0" smtClean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3991977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1384" y="4857750"/>
            <a:ext cx="11113567" cy="152558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 eaLnBrk="1" hangingPunct="1">
              <a:buFontTx/>
              <a:buNone/>
            </a:pPr>
            <a:r>
              <a:rPr lang="ru-RU" sz="2800" dirty="0" smtClean="0"/>
              <a:t>  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 отношениях между греками и критянами, жителями Крита, рассказывают древние сказания. Выслушайте одно из них. Это миф о Тесее и Минотавре.</a:t>
            </a:r>
          </a:p>
        </p:txBody>
      </p:sp>
      <p:pic>
        <p:nvPicPr>
          <p:cNvPr id="19460" name="Picture 5" descr="1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5591944" y="1268760"/>
            <a:ext cx="5921896" cy="3086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ЦИВИЛИЗАЦИИ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ds04.infourok.ru/uploads/ex/0e97/000fd98e-b36684a0/img11.jpg"/>
          <p:cNvPicPr>
            <a:picLocks noChangeAspect="1" noChangeArrowheads="1"/>
          </p:cNvPicPr>
          <p:nvPr/>
        </p:nvPicPr>
        <p:blipFill>
          <a:blip r:embed="rId3" cstate="print"/>
          <a:srcRect l="2880" t="26250" r="36483" b="9701"/>
          <a:stretch>
            <a:fillRect/>
          </a:stretch>
        </p:blipFill>
        <p:spPr bwMode="auto">
          <a:xfrm>
            <a:off x="911424" y="1124744"/>
            <a:ext cx="4320480" cy="36004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9456" y="4293096"/>
            <a:ext cx="3240360" cy="213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9989" y="4365104"/>
            <a:ext cx="4992555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07368" y="1052736"/>
            <a:ext cx="11257251" cy="30469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Раз в 9 лет афиняне выплачивали Миносу тяжкую дань – 14 юношей и девушек отправлялись на Крит, где их пожирал Минотавр – чудовище, заточенное в построенном Дедалом Лабиринте. Тесей, сын афинского царя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Эгея,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решил плыть на Крит вместе с обреченными афинянами, чтобы убить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Минотавра. На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Крите дочь царя Миноса Ариадна влюбилась в Тесея. Она дала ему меч, чтобы убить Минотавра, и клубок ниток, чтобы найти дорогу из Лабиринта. Тесей убил Минотавра и вышел на волю.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ЦИВИЛИЗАЦИИ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03200" y="4419600"/>
            <a:ext cx="9245600" cy="22494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FontTx/>
              <a:buNone/>
            </a:pPr>
            <a:r>
              <a:rPr lang="ru-RU" sz="2000" dirty="0">
                <a:latin typeface="Comic Sans MS" pitchFamily="66" charset="0"/>
              </a:rPr>
              <a:t>	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Эта цивилизация стала известна сравнительно недавно благодаря раскопкам.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zh-TW" sz="2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altLang="zh-TW" sz="2600" b="1" dirty="0">
                <a:latin typeface="Arial" pitchFamily="34" charset="0"/>
                <a:cs typeface="Arial" pitchFamily="34" charset="0"/>
              </a:rPr>
              <a:t>1899 году английский археолог Артур Эванс начал проводить на острове Крит археологические раскопки. </a:t>
            </a:r>
            <a:r>
              <a:rPr lang="ru-RU" altLang="zh-TW" sz="2600" b="1" dirty="0" smtClean="0">
                <a:latin typeface="Arial" pitchFamily="34" charset="0"/>
                <a:cs typeface="Arial" pitchFamily="34" charset="0"/>
              </a:rPr>
              <a:t> Археолог </a:t>
            </a:r>
            <a:r>
              <a:rPr lang="ru-RU" altLang="zh-TW" sz="2600" b="1" dirty="0">
                <a:latin typeface="Arial" pitchFamily="34" charset="0"/>
                <a:cs typeface="Arial" pitchFamily="34" charset="0"/>
              </a:rPr>
              <a:t>обнаружил развалины дворца с многочисленными постройками. 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384" y="980728"/>
            <a:ext cx="11233248" cy="339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283_1[1]"/>
          <p:cNvPicPr>
            <a:picLocks noChangeAspect="1" noChangeArrowheads="1"/>
          </p:cNvPicPr>
          <p:nvPr/>
        </p:nvPicPr>
        <p:blipFill>
          <a:blip r:embed="rId3" cstate="print">
            <a:lum bright="6000" contrast="12000"/>
          </a:blip>
          <a:srcRect/>
          <a:stretch>
            <a:fillRect/>
          </a:stretch>
        </p:blipFill>
        <p:spPr bwMode="auto">
          <a:xfrm>
            <a:off x="9671051" y="3810000"/>
            <a:ext cx="2520949" cy="2520950"/>
          </a:xfrm>
          <a:prstGeom prst="rect">
            <a:avLst/>
          </a:prstGeom>
          <a:noFill/>
        </p:spPr>
      </p:pic>
      <p:pic>
        <p:nvPicPr>
          <p:cNvPr id="16390" name="Picture 6" descr="Evans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03834" y="6478588"/>
            <a:ext cx="2688167" cy="379412"/>
          </a:xfrm>
          <a:prstGeom prst="rect">
            <a:avLst/>
          </a:prstGeom>
          <a:noFill/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ЦИВИЛИЗАЦИИ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1384" y="4293096"/>
            <a:ext cx="11208982" cy="230425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Археологи раскопали на острове огромный многоэтажный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Кносский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дворец. Как и сказочный лабиринт, дворец имел сотни помещений, коридоров, лестничных подъёмов и спусков. Цари Крита создали сильнейший военный флот, подчинили себе близлежащие острова и стали властвовать на всём Эгейском море.</a:t>
            </a:r>
          </a:p>
        </p:txBody>
      </p:sp>
      <p:pic>
        <p:nvPicPr>
          <p:cNvPr id="20484" name="Picture 6" descr="1"/>
          <p:cNvPicPr>
            <a:picLocks noChangeAspect="1" noChangeArrowheads="1"/>
          </p:cNvPicPr>
          <p:nvPr/>
        </p:nvPicPr>
        <p:blipFill>
          <a:blip r:embed="rId2" cstate="print">
            <a:lum bright="6000" contrast="42000"/>
          </a:blip>
          <a:srcRect/>
          <a:stretch>
            <a:fillRect/>
          </a:stretch>
        </p:blipFill>
        <p:spPr bwMode="auto">
          <a:xfrm>
            <a:off x="839416" y="908720"/>
            <a:ext cx="8449733" cy="3221037"/>
          </a:xfrm>
          <a:prstGeom prst="rect">
            <a:avLst/>
          </a:prstGeom>
          <a:solidFill>
            <a:schemeClr val="tx2"/>
          </a:solidFill>
          <a:ln w="762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" name="Picture 7" descr="1181993_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224" y="1844824"/>
            <a:ext cx="3807883" cy="2143125"/>
          </a:xfrm>
          <a:prstGeom prst="rect">
            <a:avLst/>
          </a:prstGeom>
          <a:noFill/>
          <a:ln w="38100">
            <a:solidFill>
              <a:schemeClr val="tx2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ДРЕВНЯЯ ГРЕЦИЯ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368" y="980728"/>
            <a:ext cx="6552728" cy="2232248"/>
          </a:xfrm>
          <a:prstGeom prst="rect">
            <a:avLst/>
          </a:prstGeom>
          <a:noFill/>
          <a:ln w="38100">
            <a:solidFill>
              <a:srgbClr val="003300"/>
            </a:solidFill>
            <a:miter lim="800000"/>
            <a:headEnd/>
            <a:tailEnd/>
          </a:ln>
        </p:spPr>
      </p:pic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3352" y="3352800"/>
            <a:ext cx="11665296" cy="3276600"/>
          </a:xfr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FontTx/>
              <a:buNone/>
            </a:pPr>
            <a:r>
              <a:rPr lang="ru-RU" altLang="zh-TW" sz="2000" dirty="0">
                <a:latin typeface="Comic Sans MS" pitchFamily="66" charset="0"/>
              </a:rPr>
              <a:t>	</a:t>
            </a:r>
            <a:r>
              <a:rPr lang="ru-RU" altLang="zh-TW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altLang="zh-TW" sz="30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altLang="zh-TW" b="1" dirty="0" smtClean="0">
                <a:latin typeface="Arial" pitchFamily="34" charset="0"/>
                <a:cs typeface="Arial" pitchFamily="34" charset="0"/>
              </a:rPr>
              <a:t>Ученые </a:t>
            </a:r>
            <a:r>
              <a:rPr lang="ru-RU" altLang="zh-TW" b="1" dirty="0">
                <a:latin typeface="Arial" pitchFamily="34" charset="0"/>
                <a:cs typeface="Arial" pitchFamily="34" charset="0"/>
              </a:rPr>
              <a:t>нашли на острове </a:t>
            </a:r>
            <a:r>
              <a:rPr lang="ru-RU" altLang="zh-TW" b="1" dirty="0" smtClean="0">
                <a:latin typeface="Arial" pitchFamily="34" charset="0"/>
                <a:cs typeface="Arial" pitchFamily="34" charset="0"/>
              </a:rPr>
              <a:t> развалины многочисленных  построек</a:t>
            </a:r>
            <a:r>
              <a:rPr lang="ru-RU" altLang="zh-TW" b="1" dirty="0">
                <a:latin typeface="Arial" pitchFamily="34" charset="0"/>
                <a:cs typeface="Arial" pitchFamily="34" charset="0"/>
              </a:rPr>
              <a:t>, которые </a:t>
            </a:r>
            <a:r>
              <a:rPr lang="ru-RU" altLang="zh-TW" b="1" dirty="0" smtClean="0">
                <a:latin typeface="Arial" pitchFamily="34" charset="0"/>
                <a:cs typeface="Arial" pitchFamily="34" charset="0"/>
              </a:rPr>
              <a:t>назвали </a:t>
            </a:r>
            <a:r>
              <a:rPr lang="ru-RU" altLang="zh-TW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«дворцами».  </a:t>
            </a:r>
            <a:r>
              <a:rPr lang="ru-RU" altLang="zh-TW" b="1" dirty="0" smtClean="0">
                <a:latin typeface="Arial" pitchFamily="34" charset="0"/>
                <a:cs typeface="Arial" pitchFamily="34" charset="0"/>
              </a:rPr>
              <a:t>Дворцы строились  на месте первых поселений критян и постепенно становились центрами критских городов.  Количество городов на Крите быстро увеличивалось. В преданиях остров называли  </a:t>
            </a:r>
            <a:r>
              <a:rPr lang="ru-RU" altLang="zh-TW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«Критом </a:t>
            </a:r>
            <a:r>
              <a:rPr lang="ru-RU" altLang="zh-TW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стоградным</a:t>
            </a:r>
            <a:r>
              <a:rPr lang="ru-RU" altLang="zh-TW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». </a:t>
            </a:r>
            <a:endParaRPr lang="ru-RU" altLang="zh-TW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Documents and Settings\Александр\Рабочий стол\kr49801i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8129" y="980728"/>
            <a:ext cx="424847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ЦИВИЛИЗАЦИИ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7368" y="980728"/>
            <a:ext cx="11521280" cy="280831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Жители Греции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и прилегающих островов научились изготовлять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орудия из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бронзы - сплава меди и олова. Н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а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острове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Крит складывается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первое в Европе государственное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образование. В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1450 г. до н.э. </a:t>
            </a:r>
            <a:r>
              <a:rPr lang="ru-RU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цивилизация Крита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была уничтожена в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результате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извержения вулкана и землетрясений.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322" t="10591" b="15023"/>
          <a:stretch/>
        </p:blipFill>
        <p:spPr bwMode="auto">
          <a:xfrm>
            <a:off x="335361" y="4077072"/>
            <a:ext cx="6768073" cy="25566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4" t="1056" r="15884" b="-1056"/>
          <a:stretch/>
        </p:blipFill>
        <p:spPr bwMode="auto">
          <a:xfrm>
            <a:off x="7312941" y="4221088"/>
            <a:ext cx="4543700" cy="24261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ДРЕВНЯЯ ГРЕЦИЯ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9215164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9118" y="1052736"/>
            <a:ext cx="5449530" cy="504056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В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XV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в. до н.э. на острове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Фера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произошло землетрясение и извержение вулкана. Ураганный ветер, чудовищной величины волна и тучи пепла обрушились на Крит. Почти все постройки на нём были разрушены, население спаслось бегством. Вскоре после катастрофы на обезлюдевший Крит стали переселяться греки.</a:t>
            </a:r>
          </a:p>
        </p:txBody>
      </p:sp>
      <p:pic>
        <p:nvPicPr>
          <p:cNvPr id="61445" name="Picture 5" descr="1"/>
          <p:cNvPicPr>
            <a:picLocks noChangeAspect="1" noChangeArrowheads="1"/>
          </p:cNvPicPr>
          <p:nvPr/>
        </p:nvPicPr>
        <p:blipFill>
          <a:blip r:embed="rId2" cstate="print">
            <a:lum bright="-12000" contrast="30000"/>
          </a:blip>
          <a:srcRect/>
          <a:stretch>
            <a:fillRect/>
          </a:stretch>
        </p:blipFill>
        <p:spPr bwMode="auto">
          <a:xfrm>
            <a:off x="814917" y="1341439"/>
            <a:ext cx="5376333" cy="4465637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ДРЕВНЯЯ ГРЕЦИЯ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1957" y="1124744"/>
            <a:ext cx="6336704" cy="54006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Примерно в это же </a:t>
            </a:r>
            <a:r>
              <a:rPr lang="ru-RU" sz="2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время </a:t>
            </a:r>
            <a:r>
              <a:rPr lang="ru-RU" sz="2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 Крит вторглись микенские (ахейские) племена, жившие </a:t>
            </a:r>
            <a:r>
              <a:rPr lang="ru-RU" sz="2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тогда в Греции. </a:t>
            </a:r>
            <a:r>
              <a:rPr lang="ru-RU" sz="2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Однако </a:t>
            </a:r>
            <a:r>
              <a:rPr lang="ru-RU" sz="2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en-US" sz="2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II </a:t>
            </a:r>
            <a:r>
              <a:rPr lang="ru-RU" sz="2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в. до н.э. развивающаяся </a:t>
            </a:r>
            <a:r>
              <a:rPr lang="ru-RU" sz="2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разрушена союзами племен </a:t>
            </a:r>
            <a:r>
              <a:rPr lang="ru-RU" sz="2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Балканского полуострова и Малой Азии, известных </a:t>
            </a:r>
            <a:r>
              <a:rPr lang="ru-RU" sz="2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египтянам как</a:t>
            </a:r>
            <a:r>
              <a:rPr lang="en-US" sz="2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«народы </a:t>
            </a:r>
            <a:r>
              <a:rPr lang="ru-RU" sz="2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моря». Переселившись в Грецию, </a:t>
            </a:r>
            <a:r>
              <a:rPr lang="ru-RU" sz="2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эти племена </a:t>
            </a:r>
            <a:endParaRPr lang="en-US" sz="2600" b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частично </a:t>
            </a:r>
            <a:endParaRPr lang="en-US" sz="2600" b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слились </a:t>
            </a:r>
            <a:r>
              <a:rPr lang="ru-RU" sz="2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 </a:t>
            </a:r>
            <a:endParaRPr lang="en-US" sz="2600" b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ахейцами</a:t>
            </a:r>
            <a:r>
              <a:rPr lang="ru-RU" sz="2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endParaRPr lang="en-US" sz="2600" b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частично </a:t>
            </a:r>
            <a:r>
              <a:rPr lang="ru-RU" sz="2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их</a:t>
            </a:r>
            <a:endParaRPr lang="en-US" sz="2600" b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поработив.</a:t>
            </a:r>
            <a:endParaRPr lang="ru-RU" sz="2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 descr="CCF19082009_00003"/>
          <p:cNvPicPr>
            <a:picLocks noChangeAspect="1" noChangeArrowheads="1"/>
          </p:cNvPicPr>
          <p:nvPr/>
        </p:nvPicPr>
        <p:blipFill rotWithShape="1">
          <a:blip r:embed="rId2" cstate="print">
            <a:lum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91" t="49603" r="10429" b="5153"/>
          <a:stretch/>
        </p:blipFill>
        <p:spPr bwMode="auto">
          <a:xfrm>
            <a:off x="431370" y="1140808"/>
            <a:ext cx="5149327" cy="3903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CF19082009_00003"/>
          <p:cNvPicPr>
            <a:picLocks noChangeAspect="1" noChangeArrowheads="1"/>
          </p:cNvPicPr>
          <p:nvPr/>
        </p:nvPicPr>
        <p:blipFill>
          <a:blip r:embed="rId3" cstate="print">
            <a:lum contrast="24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72" t="68385" r="65628" b="20241"/>
          <a:stretch>
            <a:fillRect/>
          </a:stretch>
        </p:blipFill>
        <p:spPr bwMode="auto">
          <a:xfrm>
            <a:off x="431369" y="4941168"/>
            <a:ext cx="5149327" cy="1656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Картинка 18 из 97742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78" b="10161"/>
          <a:stretch/>
        </p:blipFill>
        <p:spPr bwMode="auto">
          <a:xfrm>
            <a:off x="8208235" y="4820330"/>
            <a:ext cx="3648404" cy="17050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ДРЕВНЯЯ ГРЕЦИЯ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3435280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0" y="764704"/>
          <a:ext cx="1219200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620687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МИНОЙСКАЯ (КРИТО-МИНОЙСКАЯ) ЦИВИЛИЗАЦИЯ</a:t>
            </a:r>
            <a:endParaRPr lang="ru-RU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263352" y="1268760"/>
            <a:ext cx="5472608" cy="23762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Благодаря морю </a:t>
            </a:r>
          </a:p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древние </a:t>
            </a:r>
          </a:p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греки научились </a:t>
            </a:r>
          </a:p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рыболовству </a:t>
            </a:r>
          </a:p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и кораблестроению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479376" y="4149080"/>
            <a:ext cx="5040560" cy="201622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Островное положение</a:t>
            </a:r>
          </a:p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помогает защищаться </a:t>
            </a:r>
          </a:p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от врагов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6744072" y="1196752"/>
            <a:ext cx="5256584" cy="16561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Часто путешествовать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позволяло развитое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кораблестроение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6672064" y="3501008"/>
            <a:ext cx="5328592" cy="14401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Греки многому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научились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у финикийцев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ГРЕКИ И МОРЕ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7" name="Picture 2" descr="C:\Users\История\Desktop\19032014_0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040" y="5229200"/>
            <a:ext cx="2594568" cy="1176874"/>
          </a:xfrm>
          <a:prstGeom prst="rect">
            <a:avLst/>
          </a:prstGeom>
          <a:noFill/>
        </p:spPr>
      </p:pic>
      <p:pic>
        <p:nvPicPr>
          <p:cNvPr id="21" name="Picture 8" descr="C:\Users\История\Desktop\0005-011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40416" y="5229200"/>
            <a:ext cx="1951279" cy="112761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animBg="1"/>
      <p:bldP spid="5127" grpId="0" animBg="1"/>
      <p:bldP spid="5132" grpId="0" animBg="1"/>
      <p:bldP spid="51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5360" y="1124744"/>
            <a:ext cx="11521280" cy="172819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Термин </a:t>
            </a: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«античность»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происходит от латинского слова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800" b="1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antiquus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- древний. Им принято называть особый период развития древней Греции и Рима, а также тех земель и народов, которые находились под их культурным влиянием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andara" pitchFamily="34" charset="0"/>
              </a:rPr>
              <a:t>.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01" t="27441" r="101" b="8044"/>
          <a:stretch/>
        </p:blipFill>
        <p:spPr bwMode="auto">
          <a:xfrm>
            <a:off x="372510" y="3068960"/>
            <a:ext cx="11472597" cy="34793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АНТИЧНАЯ ИСТОРИЯ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869601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79376" y="1052736"/>
            <a:ext cx="11161240" cy="187220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древности греки плавали главным образом вдоль берегов и избегали выходить в открытое море.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Почему</a:t>
            </a:r>
            <a:endParaRPr lang="ru-RU" sz="3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ГРЕКИ И МОРЕ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1" name="Picture 4" descr="C:\Users\История\Desktop\9c256fc3a97042c6573fca3370589c8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13" y="3357562"/>
            <a:ext cx="3989127" cy="3143272"/>
          </a:xfrm>
          <a:prstGeom prst="rect">
            <a:avLst/>
          </a:prstGeom>
          <a:noFill/>
        </p:spPr>
      </p:pic>
      <p:pic>
        <p:nvPicPr>
          <p:cNvPr id="12" name="Picture 3" descr="C:\Users\История\Desktop\2fd9553a6596ff3ebae5b3538bf412ac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6160" y="3284984"/>
            <a:ext cx="4442139" cy="2928958"/>
          </a:xfrm>
          <a:prstGeom prst="rect">
            <a:avLst/>
          </a:prstGeom>
          <a:noFill/>
        </p:spPr>
      </p:pic>
      <p:sp>
        <p:nvSpPr>
          <p:cNvPr id="6" name="WordArt 23"/>
          <p:cNvSpPr>
            <a:spLocks noChangeArrowheads="1" noChangeShapeType="1" noTextEdit="1"/>
          </p:cNvSpPr>
          <p:nvPr/>
        </p:nvSpPr>
        <p:spPr bwMode="auto">
          <a:xfrm>
            <a:off x="5303911" y="3356992"/>
            <a:ext cx="1656185" cy="28806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488"/>
              </a:avLst>
            </a:prstTxWarp>
          </a:bodyPr>
          <a:lstStyle/>
          <a:p>
            <a:pPr algn="ctr"/>
            <a:r>
              <a:rPr lang="ru-RU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"/>
                <a:cs typeface="Arial"/>
              </a:rPr>
              <a:t>?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09600" y="1196752"/>
          <a:ext cx="10972800" cy="4929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ГРЕКИ И МОРЕ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07368" y="908721"/>
            <a:ext cx="11347451" cy="864096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Мореплавание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способствовало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239184" y="1520826"/>
          <a:ext cx="11521016" cy="5148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ГРЕКИ И МОРЕ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85751"/>
            <a:ext cx="5386917" cy="1071563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200" dirty="0" smtClean="0">
                <a:latin typeface="Arial" pitchFamily="34" charset="0"/>
                <a:cs typeface="Arial" pitchFamily="34" charset="0"/>
              </a:rPr>
              <a:t>Природные условия Греции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81000" y="1857376"/>
            <a:ext cx="5767917" cy="4429125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Море, бухты, острова;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Горы           полезные ископаемые;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Крупных рек нет;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Плодородной земли мало;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Климат засушливый;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1252" y="285751"/>
            <a:ext cx="5389033" cy="1071563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200" dirty="0" smtClean="0">
                <a:latin typeface="Arial" pitchFamily="34" charset="0"/>
                <a:cs typeface="Arial" pitchFamily="34" charset="0"/>
              </a:rPr>
              <a:t>Занятия жителей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200" dirty="0" smtClean="0">
                <a:latin typeface="Arial" pitchFamily="34" charset="0"/>
                <a:cs typeface="Arial" pitchFamily="34" charset="0"/>
              </a:rPr>
              <a:t>Греции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456040" y="1628800"/>
            <a:ext cx="5389033" cy="4896544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Ремесло;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Мореплавание;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Торговля;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Скотоводство(козы, овцы);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Садоводство (оливки, виноград);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Земледелие развито слабо.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1991544" y="2708920"/>
            <a:ext cx="93610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424" y="1988840"/>
            <a:ext cx="10363200" cy="4322762"/>
          </a:xfrm>
        </p:spPr>
        <p:txBody>
          <a:bodyPr/>
          <a:lstStyle/>
          <a:p>
            <a:pPr eaLnBrk="1" hangingPunct="1">
              <a:buNone/>
              <a:defRPr/>
            </a:pPr>
            <a:endParaRPr lang="ru-RU" u="sng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endParaRPr lang="ru-RU" u="sng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endParaRPr lang="ru-RU" u="sng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endParaRPr lang="ru-RU" u="sng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endParaRPr lang="ru-RU" u="sng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endParaRPr lang="ru-RU" u="sng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endParaRPr lang="ru-RU" u="sng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407368" y="1340768"/>
            <a:ext cx="2376264" cy="9366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ru-RU" sz="3600" b="1" dirty="0">
                <a:latin typeface="Arial" charset="0"/>
              </a:rPr>
              <a:t>море</a:t>
            </a: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2999656" y="1340768"/>
            <a:ext cx="9001000" cy="9366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ru-RU" sz="2400" b="1" dirty="0">
                <a:latin typeface="Arial" charset="0"/>
              </a:rPr>
              <a:t>Играет огромную роль; много заливов, удобных бухт, 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2400" b="1" dirty="0">
                <a:latin typeface="Arial" charset="0"/>
              </a:rPr>
              <a:t>условий для мореплавания</a:t>
            </a: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479376" y="2564904"/>
            <a:ext cx="2304256" cy="7920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ru-RU" sz="3600" b="1" dirty="0">
                <a:latin typeface="Arial" charset="0"/>
              </a:rPr>
              <a:t>горы</a:t>
            </a:r>
          </a:p>
        </p:txBody>
      </p:sp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2999656" y="2492896"/>
            <a:ext cx="8928992" cy="7920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ru-RU" sz="2400" b="1" dirty="0">
                <a:latin typeface="Arial" charset="0"/>
              </a:rPr>
              <a:t>Залежи строительного камня, глины и руд различных 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2400" b="1" dirty="0">
                <a:latin typeface="Arial" charset="0"/>
              </a:rPr>
              <a:t>металлов. В горах много хищных животных, </a:t>
            </a:r>
            <a:r>
              <a:rPr lang="ru-RU" sz="2400" b="1" dirty="0" smtClean="0">
                <a:latin typeface="Arial" charset="0"/>
              </a:rPr>
              <a:t>змей</a:t>
            </a:r>
            <a:endParaRPr lang="ru-RU" sz="2400" b="1" dirty="0">
              <a:latin typeface="Arial" charset="0"/>
            </a:endParaRPr>
          </a:p>
        </p:txBody>
      </p:sp>
      <p:sp>
        <p:nvSpPr>
          <p:cNvPr id="52235" name="Rectangle 11"/>
          <p:cNvSpPr>
            <a:spLocks noChangeArrowheads="1"/>
          </p:cNvSpPr>
          <p:nvPr/>
        </p:nvSpPr>
        <p:spPr bwMode="auto">
          <a:xfrm>
            <a:off x="479376" y="3645024"/>
            <a:ext cx="2376264" cy="9350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ru-RU" sz="3600" b="1" dirty="0">
                <a:latin typeface="Arial" charset="0"/>
              </a:rPr>
              <a:t>почвы</a:t>
            </a:r>
          </a:p>
        </p:txBody>
      </p:sp>
      <p:sp>
        <p:nvSpPr>
          <p:cNvPr id="52237" name="Rectangle 13"/>
          <p:cNvSpPr>
            <a:spLocks noChangeArrowheads="1"/>
          </p:cNvSpPr>
          <p:nvPr/>
        </p:nvSpPr>
        <p:spPr bwMode="auto">
          <a:xfrm>
            <a:off x="3071664" y="3501008"/>
            <a:ext cx="8784976" cy="136815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ru-RU" sz="2400" b="1" dirty="0">
                <a:latin typeface="Arial" charset="0"/>
              </a:rPr>
              <a:t>В Греции мало плодородных земель, почвы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2400" b="1" dirty="0">
                <a:latin typeface="Arial" charset="0"/>
              </a:rPr>
              <a:t> каменистые и скудные, поэтому полей и пастбищ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2400" b="1" dirty="0">
                <a:latin typeface="Arial" charset="0"/>
              </a:rPr>
              <a:t> не хватало. Благоприятные условия для разведения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2400" b="1" dirty="0">
                <a:latin typeface="Arial" charset="0"/>
              </a:rPr>
              <a:t> винограда и оливок</a:t>
            </a:r>
          </a:p>
        </p:txBody>
      </p:sp>
      <p:sp>
        <p:nvSpPr>
          <p:cNvPr id="52241" name="Rectangle 17"/>
          <p:cNvSpPr>
            <a:spLocks noChangeArrowheads="1"/>
          </p:cNvSpPr>
          <p:nvPr/>
        </p:nvSpPr>
        <p:spPr bwMode="auto">
          <a:xfrm>
            <a:off x="407369" y="5157192"/>
            <a:ext cx="2376264" cy="10080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ru-RU" sz="3600" b="1" dirty="0">
                <a:latin typeface="Arial" charset="0"/>
              </a:rPr>
              <a:t>реки</a:t>
            </a:r>
          </a:p>
        </p:txBody>
      </p:sp>
      <p:sp>
        <p:nvSpPr>
          <p:cNvPr id="52242" name="Rectangle 18"/>
          <p:cNvSpPr>
            <a:spLocks noChangeArrowheads="1"/>
          </p:cNvSpPr>
          <p:nvPr/>
        </p:nvSpPr>
        <p:spPr bwMode="auto">
          <a:xfrm>
            <a:off x="3071664" y="5157192"/>
            <a:ext cx="8784976" cy="14401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ru-RU" sz="2400" b="1" dirty="0" smtClean="0">
                <a:latin typeface="Arial" charset="0"/>
              </a:rPr>
              <a:t>                           Реки </a:t>
            </a:r>
            <a:r>
              <a:rPr lang="ru-RU" sz="2400" b="1" dirty="0">
                <a:latin typeface="Arial" charset="0"/>
              </a:rPr>
              <a:t>горные: в марте – полноводные, уже в мае </a:t>
            </a:r>
            <a:r>
              <a:rPr lang="ru-RU" sz="2400" b="1" dirty="0" smtClean="0">
                <a:latin typeface="Arial" charset="0"/>
              </a:rPr>
              <a:t>реки                              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2400" b="1" dirty="0" smtClean="0">
                <a:latin typeface="Arial" charset="0"/>
              </a:rPr>
              <a:t>мелеют</a:t>
            </a:r>
            <a:r>
              <a:rPr lang="ru-RU" sz="2400" b="1" dirty="0">
                <a:latin typeface="Arial" charset="0"/>
              </a:rPr>
              <a:t>, </a:t>
            </a:r>
            <a:r>
              <a:rPr lang="ru-RU" sz="2400" b="1" dirty="0" smtClean="0">
                <a:latin typeface="Arial" charset="0"/>
              </a:rPr>
              <a:t>в </a:t>
            </a:r>
            <a:r>
              <a:rPr lang="ru-RU" sz="2400" b="1" dirty="0">
                <a:latin typeface="Arial" charset="0"/>
              </a:rPr>
              <a:t>июле, когда в Греции + 40 градусов,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2400" b="1" dirty="0">
                <a:latin typeface="Arial" charset="0"/>
              </a:rPr>
              <a:t>трава выгорает, реки превращаются в ручейки.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2400" b="1" dirty="0">
                <a:latin typeface="Arial" charset="0"/>
              </a:rPr>
              <a:t> Отсутствует внутреннее судоходство и орошение</a:t>
            </a: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ДРЕВНЯЯ ГРЕЦИЯ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 animBg="1"/>
      <p:bldP spid="52230" grpId="0" animBg="1"/>
      <p:bldP spid="52232" grpId="0" animBg="1"/>
      <p:bldP spid="52233" grpId="0" animBg="1"/>
      <p:bldP spid="52235" grpId="0" animBg="1"/>
      <p:bldP spid="52237" grpId="0" animBg="1"/>
      <p:bldP spid="52241" grpId="0" animBg="1"/>
      <p:bldP spid="5224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672" y="247891"/>
            <a:ext cx="7439655" cy="583596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3600" dirty="0" smtClean="0"/>
              <a:t>  ЗАДАНИЯ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10897940" y="337354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87A88E-3E38-4657-A6CB-7252E760983A}"/>
              </a:ext>
            </a:extLst>
          </p:cNvPr>
          <p:cNvSpPr txBox="1"/>
          <p:nvPr/>
        </p:nvSpPr>
        <p:spPr>
          <a:xfrm>
            <a:off x="551385" y="3717032"/>
            <a:ext cx="3264363" cy="16841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§21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84 – 86.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A876B8A-D6F4-45DD-A7CB-4E0ADA116FEA}"/>
              </a:ext>
            </a:extLst>
          </p:cNvPr>
          <p:cNvSpPr txBox="1"/>
          <p:nvPr/>
        </p:nvSpPr>
        <p:spPr>
          <a:xfrm>
            <a:off x="4511825" y="4365136"/>
            <a:ext cx="3552395" cy="13148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Найдите и прочитайте миф «Тесей и Минотавр»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983BB7E-5EFA-4F55-818D-5990E5EC0F5E}"/>
              </a:ext>
            </a:extLst>
          </p:cNvPr>
          <p:cNvSpPr txBox="1"/>
          <p:nvPr/>
        </p:nvSpPr>
        <p:spPr>
          <a:xfrm>
            <a:off x="8544272" y="3501072"/>
            <a:ext cx="3312368" cy="13148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Выполните задание № 5 на стр.86</a:t>
            </a:r>
          </a:p>
        </p:txBody>
      </p:sp>
      <p:sp>
        <p:nvSpPr>
          <p:cNvPr id="13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1583501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2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402699" y="1264986"/>
            <a:ext cx="1084788" cy="842125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17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1024014"/>
              <a:endParaRPr lang="en-US" dirty="0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0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1024014"/>
              <a:endParaRPr lang="en-US" dirty="0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19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5447929" y="206084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9360365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pic>
        <p:nvPicPr>
          <p:cNvPr id="15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8128" y="1556792"/>
            <a:ext cx="115212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 descr="http://cliparty.by.ru/animated/people/6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9696" y="1844824"/>
            <a:ext cx="1879600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51614052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0" name="AutoShape 6"/>
          <p:cNvSpPr>
            <a:spLocks noChangeArrowheads="1"/>
          </p:cNvSpPr>
          <p:nvPr/>
        </p:nvSpPr>
        <p:spPr bwMode="auto">
          <a:xfrm>
            <a:off x="6384032" y="4005064"/>
            <a:ext cx="5351833" cy="2133600"/>
          </a:xfrm>
          <a:prstGeom prst="flowChartProcess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3200" b="1" dirty="0">
                <a:latin typeface="Arial" charset="0"/>
              </a:rPr>
              <a:t>На какие части мы </a:t>
            </a:r>
            <a:endParaRPr lang="ru-RU" sz="3200" b="1" dirty="0" smtClean="0">
              <a:latin typeface="Arial" charset="0"/>
            </a:endParaRPr>
          </a:p>
          <a:p>
            <a:pPr algn="ctr"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3200" b="1" dirty="0" smtClean="0">
                <a:latin typeface="Arial" charset="0"/>
              </a:rPr>
              <a:t>можем </a:t>
            </a:r>
            <a:endParaRPr lang="ru-RU" sz="3200" b="1" dirty="0">
              <a:latin typeface="Arial" charset="0"/>
            </a:endParaRPr>
          </a:p>
          <a:p>
            <a:pPr algn="ctr"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3200" b="1" dirty="0">
                <a:latin typeface="Arial" charset="0"/>
              </a:rPr>
              <a:t>разделить </a:t>
            </a:r>
            <a:endParaRPr lang="ru-RU" sz="3200" b="1" dirty="0" smtClean="0">
              <a:latin typeface="Arial" charset="0"/>
            </a:endParaRPr>
          </a:p>
          <a:p>
            <a:pPr algn="ctr"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3200" b="1" dirty="0" smtClean="0">
                <a:latin typeface="Arial" charset="0"/>
              </a:rPr>
              <a:t>древнюю </a:t>
            </a:r>
            <a:r>
              <a:rPr lang="ru-RU" sz="3200" b="1" dirty="0">
                <a:latin typeface="Arial" charset="0"/>
              </a:rPr>
              <a:t>Грецию?</a:t>
            </a:r>
          </a:p>
        </p:txBody>
      </p:sp>
      <p:pic>
        <p:nvPicPr>
          <p:cNvPr id="36873" name="Picture 9" descr="Рисунок2"/>
          <p:cNvPicPr>
            <a:picLocks noChangeAspect="1" noChangeArrowheads="1"/>
          </p:cNvPicPr>
          <p:nvPr/>
        </p:nvPicPr>
        <p:blipFill>
          <a:blip r:embed="rId2" cstate="print">
            <a:lum bright="-12000" contrast="18000"/>
          </a:blip>
          <a:srcRect/>
          <a:stretch>
            <a:fillRect/>
          </a:stretch>
        </p:blipFill>
        <p:spPr bwMode="auto">
          <a:xfrm>
            <a:off x="814918" y="1557339"/>
            <a:ext cx="4957233" cy="4625975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6874" name="AutoShape 10"/>
          <p:cNvSpPr>
            <a:spLocks noChangeArrowheads="1"/>
          </p:cNvSpPr>
          <p:nvPr/>
        </p:nvSpPr>
        <p:spPr bwMode="auto">
          <a:xfrm>
            <a:off x="6240016" y="1268760"/>
            <a:ext cx="5400600" cy="2232248"/>
          </a:xfrm>
          <a:prstGeom prst="flowChartProcess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latin typeface="Arial" charset="0"/>
              </a:rPr>
              <a:t>Древняя Греция – это общее</a:t>
            </a:r>
          </a:p>
          <a:p>
            <a:pPr algn="ctr">
              <a:defRPr/>
            </a:pPr>
            <a:r>
              <a:rPr lang="ru-RU" sz="2800" b="1" dirty="0" smtClean="0">
                <a:latin typeface="Arial" charset="0"/>
              </a:rPr>
              <a:t>Название древнегреческих </a:t>
            </a:r>
          </a:p>
          <a:p>
            <a:pPr algn="ctr">
              <a:defRPr/>
            </a:pPr>
            <a:r>
              <a:rPr lang="ru-RU" sz="2800" b="1" dirty="0" smtClean="0">
                <a:latin typeface="Arial" charset="0"/>
              </a:rPr>
              <a:t>государств </a:t>
            </a:r>
            <a:r>
              <a:rPr lang="ru-RU" sz="2800" b="1" dirty="0">
                <a:latin typeface="Arial" charset="0"/>
              </a:rPr>
              <a:t>на Балканском </a:t>
            </a:r>
          </a:p>
          <a:p>
            <a:pPr algn="ctr">
              <a:defRPr/>
            </a:pPr>
            <a:r>
              <a:rPr lang="ru-RU" sz="2800" b="1" dirty="0" smtClean="0">
                <a:latin typeface="Arial" charset="0"/>
              </a:rPr>
              <a:t>Полуострове и островах </a:t>
            </a:r>
          </a:p>
          <a:p>
            <a:pPr algn="ctr">
              <a:defRPr/>
            </a:pPr>
            <a:r>
              <a:rPr lang="ru-RU" sz="2800" b="1" dirty="0" smtClean="0">
                <a:latin typeface="Arial" charset="0"/>
              </a:rPr>
              <a:t>Средиземного моря.</a:t>
            </a:r>
            <a:endParaRPr lang="ru-RU" sz="2800" b="1" dirty="0">
              <a:latin typeface="Arial" charset="0"/>
            </a:endParaRPr>
          </a:p>
        </p:txBody>
      </p:sp>
      <p:sp>
        <p:nvSpPr>
          <p:cNvPr id="10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ДРЕВНЯЯ ГРЕЦИЯ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 animBg="1"/>
      <p:bldP spid="3687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376" y="1412776"/>
            <a:ext cx="5209075" cy="49685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Природа разделила Грецию на три части: Северную, Среднюю, Южную. Морские заливы отделяют Южную Грецию или Пелопоннес, от Средней Греции. Только узкий перешеек связывает их друг с другом. Горные хребты разделяют Среднюю и Северную Грецию. </a:t>
            </a: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ДРЕВНЯЯ ГРЕЦИЯ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8194" name="Picture 2" descr="https://ds05.infourok.ru/uploads/ex/0fa1/00065130-e9802b1b/img7.jpg"/>
          <p:cNvPicPr>
            <a:picLocks noChangeAspect="1" noChangeArrowheads="1"/>
          </p:cNvPicPr>
          <p:nvPr/>
        </p:nvPicPr>
        <p:blipFill>
          <a:blip r:embed="rId2" cstate="print"/>
          <a:srcRect l="3937" t="3549" r="3926" b="5501"/>
          <a:stretch>
            <a:fillRect/>
          </a:stretch>
        </p:blipFill>
        <p:spPr bwMode="auto">
          <a:xfrm>
            <a:off x="6023992" y="1484784"/>
            <a:ext cx="5760640" cy="475252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nor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184" y="954088"/>
            <a:ext cx="6807200" cy="5715000"/>
          </a:xfrm>
          <a:prstGeom prst="rect">
            <a:avLst/>
          </a:prstGeom>
          <a:solidFill>
            <a:srgbClr val="FFCC66">
              <a:alpha val="78000"/>
            </a:srgbClr>
          </a:solidFill>
          <a:ln w="38100" cmpd="dbl" algn="ctr">
            <a:solidFill>
              <a:srgbClr val="FFFF99"/>
            </a:solidFill>
            <a:miter lim="800000"/>
            <a:headEnd/>
            <a:tailEnd/>
          </a:ln>
          <a:effectLst/>
        </p:spPr>
      </p:pic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 rot="-892234">
            <a:off x="639234" y="1398589"/>
            <a:ext cx="4334933" cy="306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spc="-180" dirty="0">
                <a:ln w="19050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/>
                <a:cs typeface="Arial"/>
              </a:rPr>
              <a:t>Балканские горы</a:t>
            </a:r>
          </a:p>
        </p:txBody>
      </p:sp>
      <p:sp>
        <p:nvSpPr>
          <p:cNvPr id="22533" name="AutoShape 5"/>
          <p:cNvSpPr>
            <a:spLocks noChangeArrowheads="1"/>
          </p:cNvSpPr>
          <p:nvPr/>
        </p:nvSpPr>
        <p:spPr bwMode="auto">
          <a:xfrm>
            <a:off x="2855384" y="3131421"/>
            <a:ext cx="660400" cy="593574"/>
          </a:xfrm>
          <a:prstGeom prst="leftArrow">
            <a:avLst>
              <a:gd name="adj1" fmla="val 50000"/>
              <a:gd name="adj2" fmla="val 132203"/>
            </a:avLst>
          </a:prstGeom>
          <a:gradFill rotWithShape="1">
            <a:gsLst>
              <a:gs pos="0">
                <a:schemeClr val="tx2">
                  <a:gamma/>
                  <a:tint val="58431"/>
                  <a:invGamma/>
                </a:schemeClr>
              </a:gs>
              <a:gs pos="100000">
                <a:schemeClr val="tx2">
                  <a:alpha val="78000"/>
                </a:schemeClr>
              </a:gs>
            </a:gsLst>
            <a:lin ang="5400000" scaled="1"/>
          </a:gradFill>
          <a:ln w="317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0" tIns="10800" rIns="0" bIns="10800" anchor="ctr">
            <a:spAutoFit/>
          </a:bodyPr>
          <a:lstStyle/>
          <a:p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2535" name="WordArt 7"/>
          <p:cNvSpPr>
            <a:spLocks noChangeArrowheads="1" noChangeShapeType="1" noTextEdit="1"/>
          </p:cNvSpPr>
          <p:nvPr/>
        </p:nvSpPr>
        <p:spPr bwMode="auto">
          <a:xfrm rot="3422238">
            <a:off x="3532453" y="3187436"/>
            <a:ext cx="1973262" cy="5672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b="1" kern="10" spc="-14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/>
                <a:cs typeface="Arial"/>
              </a:rPr>
              <a:t>Эгейское море</a:t>
            </a:r>
          </a:p>
        </p:txBody>
      </p:sp>
      <p:sp>
        <p:nvSpPr>
          <p:cNvPr id="22536" name="WordArt 8"/>
          <p:cNvSpPr>
            <a:spLocks noChangeArrowheads="1" noChangeShapeType="1" noTextEdit="1"/>
          </p:cNvSpPr>
          <p:nvPr/>
        </p:nvSpPr>
        <p:spPr bwMode="auto">
          <a:xfrm rot="4635824">
            <a:off x="-457297" y="4176643"/>
            <a:ext cx="2585270" cy="5947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b="1" kern="10" spc="-14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Ионическое море</a:t>
            </a:r>
          </a:p>
        </p:txBody>
      </p:sp>
      <p:sp>
        <p:nvSpPr>
          <p:cNvPr id="22537" name="WordArt 9"/>
          <p:cNvSpPr>
            <a:spLocks noChangeArrowheads="1" noChangeShapeType="1" noTextEdit="1"/>
          </p:cNvSpPr>
          <p:nvPr/>
        </p:nvSpPr>
        <p:spPr bwMode="auto">
          <a:xfrm>
            <a:off x="3515784" y="3248025"/>
            <a:ext cx="2700867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600" b="1" kern="10" spc="-80" dirty="0" err="1">
                <a:ln w="317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Фермопильский</a:t>
            </a:r>
            <a:r>
              <a:rPr lang="ru-RU" sz="1600" b="1" kern="10" spc="-80" dirty="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 проход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7248128" y="1052736"/>
            <a:ext cx="4752528" cy="540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Лишь на побережье между горами и морем расположен узкий </a:t>
            </a:r>
            <a:r>
              <a:rPr kumimoji="0" lang="ru-RU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Фермопильский</a:t>
            </a: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проход. Горы делят каждую часть Греции на мелкие области. Из одной области в другую можно было проплыть по морю или пройти по горным тропинкам. В Эгейское море много островов. Самый большой – Крит.</a:t>
            </a:r>
          </a:p>
        </p:txBody>
      </p:sp>
      <p:sp>
        <p:nvSpPr>
          <p:cNvPr id="11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ДРЕВНЯЯ ГРЕЦИЯ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79976" y="1484784"/>
            <a:ext cx="5256584" cy="468052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4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Северная Греция</a:t>
            </a:r>
          </a:p>
          <a:p>
            <a:pPr eaLnBrk="1" hangingPunct="1">
              <a:lnSpc>
                <a:spcPct val="80000"/>
              </a:lnSpc>
            </a:pPr>
            <a:r>
              <a:rPr lang="ru-RU" sz="4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Средняя Греция</a:t>
            </a:r>
          </a:p>
          <a:p>
            <a:pPr eaLnBrk="1" hangingPunct="1">
              <a:lnSpc>
                <a:spcPct val="80000"/>
              </a:lnSpc>
            </a:pPr>
            <a:r>
              <a:rPr lang="ru-RU" sz="4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Южная Греция (Пелопоннес)</a:t>
            </a:r>
          </a:p>
          <a:p>
            <a:pPr eaLnBrk="1" hangingPunct="1">
              <a:lnSpc>
                <a:spcPct val="80000"/>
              </a:lnSpc>
            </a:pPr>
            <a:r>
              <a:rPr lang="ru-RU" sz="4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Остров Крит</a:t>
            </a:r>
          </a:p>
          <a:p>
            <a:pPr eaLnBrk="1" hangingPunct="1">
              <a:lnSpc>
                <a:spcPct val="80000"/>
              </a:lnSpc>
            </a:pPr>
            <a:r>
              <a:rPr lang="ru-RU" sz="4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Гора Олимп</a:t>
            </a:r>
          </a:p>
          <a:p>
            <a:pPr eaLnBrk="1" hangingPunct="1">
              <a:lnSpc>
                <a:spcPct val="80000"/>
              </a:lnSpc>
            </a:pPr>
            <a:r>
              <a:rPr lang="ru-RU" sz="40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Фермопильский</a:t>
            </a:r>
            <a:r>
              <a:rPr lang="ru-RU" sz="4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проход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 cstate="print">
            <a:lum bright="-12000" contrast="24000"/>
          </a:blip>
          <a:srcRect/>
          <a:stretch>
            <a:fillRect/>
          </a:stretch>
        </p:blipFill>
        <p:spPr bwMode="auto">
          <a:xfrm>
            <a:off x="1007533" y="1268760"/>
            <a:ext cx="4252384" cy="515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Picture 10" descr="ar1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352" y="3212976"/>
            <a:ext cx="2161167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9" name="Picture 11" descr="ar1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5440" y="5661025"/>
            <a:ext cx="2261377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0" name="Picture 12" descr="ar1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352" y="4365625"/>
            <a:ext cx="218986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1" name="Picture 13" descr="ar1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432" y="2349500"/>
            <a:ext cx="2089159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3" name="Picture 15" descr="ar26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7648" y="2132856"/>
            <a:ext cx="122413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4" name="Picture 16" descr="ar26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672" y="3140968"/>
            <a:ext cx="122413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ДРЕВНЯЯ ГРЕЦИЯ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5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9667" y="4941888"/>
            <a:ext cx="10458451" cy="143986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b="1" dirty="0" smtClean="0"/>
              <a:t>  </a:t>
            </a:r>
            <a:r>
              <a:rPr lang="ru-RU" b="1" dirty="0" smtClean="0">
                <a:solidFill>
                  <a:srgbClr val="002060"/>
                </a:solidFill>
                <a:latin typeface="Arial" charset="0"/>
              </a:rPr>
              <a:t>Греция страна горная и морская, с теплым климатом, здесь нет крупных полноводных рек.</a:t>
            </a:r>
          </a:p>
        </p:txBody>
      </p:sp>
      <p:pic>
        <p:nvPicPr>
          <p:cNvPr id="6149" name="Picture 7" descr="photo4db017f16bf5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400" y="1412776"/>
            <a:ext cx="468841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8" descr="Cre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1" y="1412776"/>
            <a:ext cx="5376333" cy="304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ДРЕВНЯЯ ГРЕЦИЯ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1824" y="1124744"/>
            <a:ext cx="7429500" cy="301977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4149079"/>
            <a:ext cx="10160000" cy="256604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244" name="TextBox 5"/>
          <p:cNvSpPr txBox="1">
            <a:spLocks noChangeArrowheads="1"/>
          </p:cNvSpPr>
          <p:nvPr/>
        </p:nvSpPr>
        <p:spPr bwMode="auto">
          <a:xfrm>
            <a:off x="191344" y="1052736"/>
            <a:ext cx="4104456" cy="255454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Самая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высокая       гора Олимп расположена в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северо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- восточной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части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страны.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ДРЕВНЯЯ ГРЕЦИЯ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67f7210d79648ffbf918a1be967bb5bda6d0e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4896</TotalTime>
  <Words>1307</Words>
  <Application>Microsoft Office PowerPoint</Application>
  <PresentationFormat>Произвольный</PresentationFormat>
  <Paragraphs>200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   ИСТОРИЯ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Гомер о Крите(«Одиссея»)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Мореплавание способствовало</vt:lpstr>
      <vt:lpstr>Слайд 33</vt:lpstr>
      <vt:lpstr>Слайд 34</vt:lpstr>
      <vt:lpstr>  ЗАДАНИЯ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Угрозы человечеству 2</dc:title>
  <dc:creator>Acer</dc:creator>
  <cp:lastModifiedBy>USER</cp:lastModifiedBy>
  <cp:revision>970</cp:revision>
  <dcterms:created xsi:type="dcterms:W3CDTF">2020-04-27T09:08:17Z</dcterms:created>
  <dcterms:modified xsi:type="dcterms:W3CDTF">2020-11-12T02:54:48Z</dcterms:modified>
</cp:coreProperties>
</file>