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431" r:id="rId2"/>
    <p:sldId id="1187" r:id="rId3"/>
    <p:sldId id="1204" r:id="rId4"/>
    <p:sldId id="1247" r:id="rId5"/>
    <p:sldId id="1234" r:id="rId6"/>
    <p:sldId id="1245" r:id="rId7"/>
    <p:sldId id="1246" r:id="rId8"/>
    <p:sldId id="1249" r:id="rId9"/>
    <p:sldId id="1250" r:id="rId10"/>
    <p:sldId id="1251" r:id="rId11"/>
    <p:sldId id="1205" r:id="rId12"/>
    <p:sldId id="1206" r:id="rId13"/>
    <p:sldId id="1207" r:id="rId14"/>
    <p:sldId id="1208" r:id="rId15"/>
    <p:sldId id="1209" r:id="rId16"/>
    <p:sldId id="1210" r:id="rId17"/>
    <p:sldId id="1211" r:id="rId18"/>
    <p:sldId id="1212" r:id="rId19"/>
    <p:sldId id="1213" r:id="rId20"/>
    <p:sldId id="1214" r:id="rId21"/>
    <p:sldId id="1215" r:id="rId22"/>
    <p:sldId id="1216" r:id="rId23"/>
    <p:sldId id="1217" r:id="rId24"/>
    <p:sldId id="1231" r:id="rId25"/>
    <p:sldId id="1242" r:id="rId26"/>
    <p:sldId id="1244" r:id="rId27"/>
    <p:sldId id="1236" r:id="rId28"/>
    <p:sldId id="1238" r:id="rId29"/>
    <p:sldId id="1240" r:id="rId30"/>
    <p:sldId id="1232" r:id="rId31"/>
    <p:sldId id="1252" r:id="rId32"/>
    <p:sldId id="1256" r:id="rId33"/>
    <p:sldId id="1258" r:id="rId34"/>
    <p:sldId id="1241" r:id="rId35"/>
    <p:sldId id="1233" r:id="rId36"/>
    <p:sldId id="627" r:id="rId37"/>
  </p:sldIdLst>
  <p:sldSz cx="12192000" cy="6858000"/>
  <p:notesSz cx="6858000" cy="9144000"/>
  <p:custDataLst>
    <p:tags r:id="rId3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031" autoAdjust="0"/>
    <p:restoredTop sz="86389" autoAdjust="0"/>
  </p:normalViewPr>
  <p:slideViewPr>
    <p:cSldViewPr>
      <p:cViewPr>
        <p:scale>
          <a:sx n="78" d="100"/>
          <a:sy n="78" d="100"/>
        </p:scale>
        <p:origin x="-864" y="-8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0FCC83-7402-403C-98B6-170CAA6EF887}" type="doc">
      <dgm:prSet loTypeId="urn:microsoft.com/office/officeart/2005/8/layout/radial4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538308C-1E34-4BCC-BF39-6957D718266B}">
      <dgm:prSet phldrT="[Текст]" custT="1"/>
      <dgm:spPr/>
      <dgm:t>
        <a:bodyPr/>
        <a:lstStyle/>
        <a:p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Авеста 5 книг </a:t>
          </a:r>
        </a:p>
      </dgm:t>
    </dgm:pt>
    <dgm:pt modelId="{9ECCC09D-EE50-4F6F-A567-A892706A4D47}" type="parTrans" cxnId="{950C35E4-1EC9-4DAC-B9DB-505F130A3E1F}">
      <dgm:prSet/>
      <dgm:spPr/>
      <dgm:t>
        <a:bodyPr/>
        <a:lstStyle/>
        <a:p>
          <a:endParaRPr lang="ru-RU"/>
        </a:p>
      </dgm:t>
    </dgm:pt>
    <dgm:pt modelId="{E8F0C07B-D81B-4224-BC8B-391D9E62E781}" type="sibTrans" cxnId="{950C35E4-1EC9-4DAC-B9DB-505F130A3E1F}">
      <dgm:prSet/>
      <dgm:spPr/>
      <dgm:t>
        <a:bodyPr/>
        <a:lstStyle/>
        <a:p>
          <a:endParaRPr lang="ru-RU"/>
        </a:p>
      </dgm:t>
    </dgm:pt>
    <dgm:pt modelId="{6D953696-D1F2-490B-B172-3FF46F86CF0E}">
      <dgm:prSet phldrT="[Текст]"/>
      <dgm:spPr/>
      <dgm:t>
        <a:bodyPr/>
        <a:lstStyle/>
        <a:p>
          <a:r>
            <a:rPr lang="ru-RU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Висперед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DF20272-080B-458D-9A14-CC82FF28324F}" type="parTrans" cxnId="{1027CEFA-24F8-4414-9C37-1F98FBA0F030}">
      <dgm:prSet/>
      <dgm:spPr/>
      <dgm:t>
        <a:bodyPr/>
        <a:lstStyle/>
        <a:p>
          <a:endParaRPr lang="ru-RU"/>
        </a:p>
      </dgm:t>
    </dgm:pt>
    <dgm:pt modelId="{4C214D55-5EA1-4144-9776-7E17663B8F79}" type="sibTrans" cxnId="{1027CEFA-24F8-4414-9C37-1F98FBA0F030}">
      <dgm:prSet/>
      <dgm:spPr/>
      <dgm:t>
        <a:bodyPr/>
        <a:lstStyle/>
        <a:p>
          <a:endParaRPr lang="ru-RU"/>
        </a:p>
      </dgm:t>
    </dgm:pt>
    <dgm:pt modelId="{5D191978-9D15-407F-9136-6835F9B73897}">
      <dgm:prSet/>
      <dgm:spPr/>
      <dgm:t>
        <a:bodyPr/>
        <a:lstStyle/>
        <a:p>
          <a:r>
            <a:rPr lang="ru-RU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Вендидат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12F9682-DC6B-4783-B198-1C518C341935}" type="parTrans" cxnId="{547425CE-EE41-4CBA-B063-D944D2857DF0}">
      <dgm:prSet/>
      <dgm:spPr/>
      <dgm:t>
        <a:bodyPr/>
        <a:lstStyle/>
        <a:p>
          <a:endParaRPr lang="ru-RU"/>
        </a:p>
      </dgm:t>
    </dgm:pt>
    <dgm:pt modelId="{A0DEBB65-AED8-4820-8CC6-4665265579EC}" type="sibTrans" cxnId="{547425CE-EE41-4CBA-B063-D944D2857DF0}">
      <dgm:prSet/>
      <dgm:spPr/>
      <dgm:t>
        <a:bodyPr/>
        <a:lstStyle/>
        <a:p>
          <a:endParaRPr lang="ru-RU"/>
        </a:p>
      </dgm:t>
    </dgm:pt>
    <dgm:pt modelId="{B3344BBF-AA79-4693-8514-CBADB43D186B}">
      <dgm:prSet custT="1"/>
      <dgm:spPr/>
      <dgm:t>
        <a:bodyPr/>
        <a:lstStyle/>
        <a:p>
          <a:r>
            <a: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Ясна</a:t>
          </a:r>
        </a:p>
      </dgm:t>
    </dgm:pt>
    <dgm:pt modelId="{D34088D8-FFD7-4F9C-87FE-C666B661E81F}" type="parTrans" cxnId="{7ACED530-0035-4300-B287-B1BA66DD36B6}">
      <dgm:prSet/>
      <dgm:spPr/>
      <dgm:t>
        <a:bodyPr/>
        <a:lstStyle/>
        <a:p>
          <a:endParaRPr lang="ru-RU"/>
        </a:p>
      </dgm:t>
    </dgm:pt>
    <dgm:pt modelId="{9065EF2C-383E-43F7-A7D2-8B23D9BD9DFA}" type="sibTrans" cxnId="{7ACED530-0035-4300-B287-B1BA66DD36B6}">
      <dgm:prSet/>
      <dgm:spPr/>
      <dgm:t>
        <a:bodyPr/>
        <a:lstStyle/>
        <a:p>
          <a:endParaRPr lang="ru-RU"/>
        </a:p>
      </dgm:t>
    </dgm:pt>
    <dgm:pt modelId="{5CEDE0B7-A3F4-4F5F-819E-F8B8C3D8D9C4}">
      <dgm:prSet phldrT="[Текст]"/>
      <dgm:spPr/>
      <dgm:t>
        <a:bodyPr/>
        <a:lstStyle/>
        <a:p>
          <a:r>
            <a:rPr lang="ru-RU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Бундехиш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851A8C2-218C-4CE8-B3AC-B161C1C47347}" type="parTrans" cxnId="{E120CA47-D47E-4719-9C08-7F7FA37F2AC0}">
      <dgm:prSet/>
      <dgm:spPr/>
      <dgm:t>
        <a:bodyPr/>
        <a:lstStyle/>
        <a:p>
          <a:endParaRPr lang="ru-RU"/>
        </a:p>
      </dgm:t>
    </dgm:pt>
    <dgm:pt modelId="{0B93AAF2-AD53-453D-8A88-00ADC99DF375}" type="sibTrans" cxnId="{E120CA47-D47E-4719-9C08-7F7FA37F2AC0}">
      <dgm:prSet/>
      <dgm:spPr/>
      <dgm:t>
        <a:bodyPr/>
        <a:lstStyle/>
        <a:p>
          <a:endParaRPr lang="ru-RU"/>
        </a:p>
      </dgm:t>
    </dgm:pt>
    <dgm:pt modelId="{FB41F1AA-F617-4E83-BD9A-CDA60CAED7DE}">
      <dgm:prSet/>
      <dgm:spPr/>
      <dgm:t>
        <a:bodyPr/>
        <a:lstStyle/>
        <a:p>
          <a:r>
            <a:rPr lang="ru-RU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Яшты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5F0CD6E-ADDE-44DB-B7CE-D8230F4A7CCC}" type="parTrans" cxnId="{BD60D402-5793-4886-A696-AE61B8C37168}">
      <dgm:prSet/>
      <dgm:spPr/>
      <dgm:t>
        <a:bodyPr/>
        <a:lstStyle/>
        <a:p>
          <a:endParaRPr lang="ru-RU"/>
        </a:p>
      </dgm:t>
    </dgm:pt>
    <dgm:pt modelId="{1576F6FB-7DC7-4F4C-9C18-DFF1BDCA5B4D}" type="sibTrans" cxnId="{BD60D402-5793-4886-A696-AE61B8C37168}">
      <dgm:prSet/>
      <dgm:spPr/>
      <dgm:t>
        <a:bodyPr/>
        <a:lstStyle/>
        <a:p>
          <a:endParaRPr lang="ru-RU"/>
        </a:p>
      </dgm:t>
    </dgm:pt>
    <dgm:pt modelId="{1EFBFD8C-E0C5-4FDA-9D55-CD19B5153BAC}" type="pres">
      <dgm:prSet presAssocID="{8C0FCC83-7402-403C-98B6-170CAA6EF88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225628-5AE8-456F-B837-0F10E140D650}" type="pres">
      <dgm:prSet presAssocID="{5538308C-1E34-4BCC-BF39-6957D718266B}" presName="centerShape" presStyleLbl="node0" presStyleIdx="0" presStyleCnt="1"/>
      <dgm:spPr/>
      <dgm:t>
        <a:bodyPr/>
        <a:lstStyle/>
        <a:p>
          <a:endParaRPr lang="ru-RU"/>
        </a:p>
      </dgm:t>
    </dgm:pt>
    <dgm:pt modelId="{C10C13E7-B32B-4308-B089-CA6A58988B0B}" type="pres">
      <dgm:prSet presAssocID="{012F9682-DC6B-4783-B198-1C518C341935}" presName="parTrans" presStyleLbl="bgSibTrans2D1" presStyleIdx="0" presStyleCnt="5"/>
      <dgm:spPr/>
      <dgm:t>
        <a:bodyPr/>
        <a:lstStyle/>
        <a:p>
          <a:endParaRPr lang="ru-RU"/>
        </a:p>
      </dgm:t>
    </dgm:pt>
    <dgm:pt modelId="{92F950C5-97B9-45E0-8A9D-3F1F179089D7}" type="pres">
      <dgm:prSet presAssocID="{5D191978-9D15-407F-9136-6835F9B7389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2B038-FCAB-4301-ABF9-3C24380E5BCB}" type="pres">
      <dgm:prSet presAssocID="{D34088D8-FFD7-4F9C-87FE-C666B661E81F}" presName="parTrans" presStyleLbl="bgSibTrans2D1" presStyleIdx="1" presStyleCnt="5"/>
      <dgm:spPr/>
      <dgm:t>
        <a:bodyPr/>
        <a:lstStyle/>
        <a:p>
          <a:endParaRPr lang="ru-RU"/>
        </a:p>
      </dgm:t>
    </dgm:pt>
    <dgm:pt modelId="{BDBCDBE7-B39C-4279-BEED-F2E97B4A9F42}" type="pres">
      <dgm:prSet presAssocID="{B3344BBF-AA79-4693-8514-CBADB43D186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073B42-511A-40A9-8325-34D7ACC6B386}" type="pres">
      <dgm:prSet presAssocID="{3DF20272-080B-458D-9A14-CC82FF28324F}" presName="parTrans" presStyleLbl="bgSibTrans2D1" presStyleIdx="2" presStyleCnt="5"/>
      <dgm:spPr/>
      <dgm:t>
        <a:bodyPr/>
        <a:lstStyle/>
        <a:p>
          <a:endParaRPr lang="ru-RU"/>
        </a:p>
      </dgm:t>
    </dgm:pt>
    <dgm:pt modelId="{45DF761F-681E-41EA-8D2F-27CAE249698E}" type="pres">
      <dgm:prSet presAssocID="{6D953696-D1F2-490B-B172-3FF46F86CF0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2AEAE2-8C1B-4983-8A46-9A431B82AEE0}" type="pres">
      <dgm:prSet presAssocID="{5851A8C2-218C-4CE8-B3AC-B161C1C47347}" presName="parTrans" presStyleLbl="bgSibTrans2D1" presStyleIdx="3" presStyleCnt="5"/>
      <dgm:spPr/>
      <dgm:t>
        <a:bodyPr/>
        <a:lstStyle/>
        <a:p>
          <a:endParaRPr lang="ru-RU"/>
        </a:p>
      </dgm:t>
    </dgm:pt>
    <dgm:pt modelId="{4A338BF0-E690-432D-AFD8-E5D6D62F3630}" type="pres">
      <dgm:prSet presAssocID="{5CEDE0B7-A3F4-4F5F-819E-F8B8C3D8D9C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FA8723-78D5-4809-909A-9D487FFD3DB4}" type="pres">
      <dgm:prSet presAssocID="{E5F0CD6E-ADDE-44DB-B7CE-D8230F4A7CCC}" presName="parTrans" presStyleLbl="bgSibTrans2D1" presStyleIdx="4" presStyleCnt="5"/>
      <dgm:spPr/>
      <dgm:t>
        <a:bodyPr/>
        <a:lstStyle/>
        <a:p>
          <a:endParaRPr lang="ru-RU"/>
        </a:p>
      </dgm:t>
    </dgm:pt>
    <dgm:pt modelId="{C34AEEF7-6A76-472F-9245-B9889C25E36A}" type="pres">
      <dgm:prSet presAssocID="{FB41F1AA-F617-4E83-BD9A-CDA60CAED7D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4782F0-8A24-44B0-9CDC-7363144E7F01}" type="presOf" srcId="{5851A8C2-218C-4CE8-B3AC-B161C1C47347}" destId="{412AEAE2-8C1B-4983-8A46-9A431B82AEE0}" srcOrd="0" destOrd="0" presId="urn:microsoft.com/office/officeart/2005/8/layout/radial4"/>
    <dgm:cxn modelId="{7ACED530-0035-4300-B287-B1BA66DD36B6}" srcId="{5538308C-1E34-4BCC-BF39-6957D718266B}" destId="{B3344BBF-AA79-4693-8514-CBADB43D186B}" srcOrd="1" destOrd="0" parTransId="{D34088D8-FFD7-4F9C-87FE-C666B661E81F}" sibTransId="{9065EF2C-383E-43F7-A7D2-8B23D9BD9DFA}"/>
    <dgm:cxn modelId="{B5645BE2-F12B-4EA8-94F3-E64A55BA519B}" type="presOf" srcId="{5D191978-9D15-407F-9136-6835F9B73897}" destId="{92F950C5-97B9-45E0-8A9D-3F1F179089D7}" srcOrd="0" destOrd="0" presId="urn:microsoft.com/office/officeart/2005/8/layout/radial4"/>
    <dgm:cxn modelId="{49331A5A-4B82-4D08-97EB-34B0DF68A18D}" type="presOf" srcId="{6D953696-D1F2-490B-B172-3FF46F86CF0E}" destId="{45DF761F-681E-41EA-8D2F-27CAE249698E}" srcOrd="0" destOrd="0" presId="urn:microsoft.com/office/officeart/2005/8/layout/radial4"/>
    <dgm:cxn modelId="{B377BA7A-9104-46D7-BC76-541A7DF58EF8}" type="presOf" srcId="{5538308C-1E34-4BCC-BF39-6957D718266B}" destId="{D6225628-5AE8-456F-B837-0F10E140D650}" srcOrd="0" destOrd="0" presId="urn:microsoft.com/office/officeart/2005/8/layout/radial4"/>
    <dgm:cxn modelId="{12D47216-6D1A-4F00-86E3-9F9A18DCC83D}" type="presOf" srcId="{8C0FCC83-7402-403C-98B6-170CAA6EF887}" destId="{1EFBFD8C-E0C5-4FDA-9D55-CD19B5153BAC}" srcOrd="0" destOrd="0" presId="urn:microsoft.com/office/officeart/2005/8/layout/radial4"/>
    <dgm:cxn modelId="{4F3C8CAB-D53E-4000-9BAA-39F4DEED165D}" type="presOf" srcId="{D34088D8-FFD7-4F9C-87FE-C666B661E81F}" destId="{79B2B038-FCAB-4301-ABF9-3C24380E5BCB}" srcOrd="0" destOrd="0" presId="urn:microsoft.com/office/officeart/2005/8/layout/radial4"/>
    <dgm:cxn modelId="{6E0EDA0D-341E-48A5-9E4F-BC67328BBBEA}" type="presOf" srcId="{5CEDE0B7-A3F4-4F5F-819E-F8B8C3D8D9C4}" destId="{4A338BF0-E690-432D-AFD8-E5D6D62F3630}" srcOrd="0" destOrd="0" presId="urn:microsoft.com/office/officeart/2005/8/layout/radial4"/>
    <dgm:cxn modelId="{BD60D402-5793-4886-A696-AE61B8C37168}" srcId="{5538308C-1E34-4BCC-BF39-6957D718266B}" destId="{FB41F1AA-F617-4E83-BD9A-CDA60CAED7DE}" srcOrd="4" destOrd="0" parTransId="{E5F0CD6E-ADDE-44DB-B7CE-D8230F4A7CCC}" sibTransId="{1576F6FB-7DC7-4F4C-9C18-DFF1BDCA5B4D}"/>
    <dgm:cxn modelId="{8CFD583D-BE47-4ED0-B16C-C6B8A11A79A0}" type="presOf" srcId="{012F9682-DC6B-4783-B198-1C518C341935}" destId="{C10C13E7-B32B-4308-B089-CA6A58988B0B}" srcOrd="0" destOrd="0" presId="urn:microsoft.com/office/officeart/2005/8/layout/radial4"/>
    <dgm:cxn modelId="{1027CEFA-24F8-4414-9C37-1F98FBA0F030}" srcId="{5538308C-1E34-4BCC-BF39-6957D718266B}" destId="{6D953696-D1F2-490B-B172-3FF46F86CF0E}" srcOrd="2" destOrd="0" parTransId="{3DF20272-080B-458D-9A14-CC82FF28324F}" sibTransId="{4C214D55-5EA1-4144-9776-7E17663B8F79}"/>
    <dgm:cxn modelId="{3C2FECFA-5637-43B2-8BEC-0DDE2853768E}" type="presOf" srcId="{E5F0CD6E-ADDE-44DB-B7CE-D8230F4A7CCC}" destId="{59FA8723-78D5-4809-909A-9D487FFD3DB4}" srcOrd="0" destOrd="0" presId="urn:microsoft.com/office/officeart/2005/8/layout/radial4"/>
    <dgm:cxn modelId="{A7A59691-2D84-4326-9760-492EADDE8B64}" type="presOf" srcId="{FB41F1AA-F617-4E83-BD9A-CDA60CAED7DE}" destId="{C34AEEF7-6A76-472F-9245-B9889C25E36A}" srcOrd="0" destOrd="0" presId="urn:microsoft.com/office/officeart/2005/8/layout/radial4"/>
    <dgm:cxn modelId="{547425CE-EE41-4CBA-B063-D944D2857DF0}" srcId="{5538308C-1E34-4BCC-BF39-6957D718266B}" destId="{5D191978-9D15-407F-9136-6835F9B73897}" srcOrd="0" destOrd="0" parTransId="{012F9682-DC6B-4783-B198-1C518C341935}" sibTransId="{A0DEBB65-AED8-4820-8CC6-4665265579EC}"/>
    <dgm:cxn modelId="{6693A465-BB02-415B-A34E-56A4522C7367}" type="presOf" srcId="{3DF20272-080B-458D-9A14-CC82FF28324F}" destId="{DE073B42-511A-40A9-8325-34D7ACC6B386}" srcOrd="0" destOrd="0" presId="urn:microsoft.com/office/officeart/2005/8/layout/radial4"/>
    <dgm:cxn modelId="{E120CA47-D47E-4719-9C08-7F7FA37F2AC0}" srcId="{5538308C-1E34-4BCC-BF39-6957D718266B}" destId="{5CEDE0B7-A3F4-4F5F-819E-F8B8C3D8D9C4}" srcOrd="3" destOrd="0" parTransId="{5851A8C2-218C-4CE8-B3AC-B161C1C47347}" sibTransId="{0B93AAF2-AD53-453D-8A88-00ADC99DF375}"/>
    <dgm:cxn modelId="{950C35E4-1EC9-4DAC-B9DB-505F130A3E1F}" srcId="{8C0FCC83-7402-403C-98B6-170CAA6EF887}" destId="{5538308C-1E34-4BCC-BF39-6957D718266B}" srcOrd="0" destOrd="0" parTransId="{9ECCC09D-EE50-4F6F-A567-A892706A4D47}" sibTransId="{E8F0C07B-D81B-4224-BC8B-391D9E62E781}"/>
    <dgm:cxn modelId="{DB552678-534B-4D5D-BC82-DEECD6ECAF22}" type="presOf" srcId="{B3344BBF-AA79-4693-8514-CBADB43D186B}" destId="{BDBCDBE7-B39C-4279-BEED-F2E97B4A9F42}" srcOrd="0" destOrd="0" presId="urn:microsoft.com/office/officeart/2005/8/layout/radial4"/>
    <dgm:cxn modelId="{398FB40A-C4DC-40E3-8D01-B6D06B0905DD}" type="presParOf" srcId="{1EFBFD8C-E0C5-4FDA-9D55-CD19B5153BAC}" destId="{D6225628-5AE8-456F-B837-0F10E140D650}" srcOrd="0" destOrd="0" presId="urn:microsoft.com/office/officeart/2005/8/layout/radial4"/>
    <dgm:cxn modelId="{D1EF4929-B450-403E-99E1-12334CCE9420}" type="presParOf" srcId="{1EFBFD8C-E0C5-4FDA-9D55-CD19B5153BAC}" destId="{C10C13E7-B32B-4308-B089-CA6A58988B0B}" srcOrd="1" destOrd="0" presId="urn:microsoft.com/office/officeart/2005/8/layout/radial4"/>
    <dgm:cxn modelId="{79B369D9-AD34-464B-8BB4-3BA495B362E4}" type="presParOf" srcId="{1EFBFD8C-E0C5-4FDA-9D55-CD19B5153BAC}" destId="{92F950C5-97B9-45E0-8A9D-3F1F179089D7}" srcOrd="2" destOrd="0" presId="urn:microsoft.com/office/officeart/2005/8/layout/radial4"/>
    <dgm:cxn modelId="{74BD5F43-025F-44B1-B900-B5F464750388}" type="presParOf" srcId="{1EFBFD8C-E0C5-4FDA-9D55-CD19B5153BAC}" destId="{79B2B038-FCAB-4301-ABF9-3C24380E5BCB}" srcOrd="3" destOrd="0" presId="urn:microsoft.com/office/officeart/2005/8/layout/radial4"/>
    <dgm:cxn modelId="{672DEE09-0B7B-47B6-B9A7-87AD9D0F23A2}" type="presParOf" srcId="{1EFBFD8C-E0C5-4FDA-9D55-CD19B5153BAC}" destId="{BDBCDBE7-B39C-4279-BEED-F2E97B4A9F42}" srcOrd="4" destOrd="0" presId="urn:microsoft.com/office/officeart/2005/8/layout/radial4"/>
    <dgm:cxn modelId="{973A7FAC-8290-42A4-9471-15C228DB7EE7}" type="presParOf" srcId="{1EFBFD8C-E0C5-4FDA-9D55-CD19B5153BAC}" destId="{DE073B42-511A-40A9-8325-34D7ACC6B386}" srcOrd="5" destOrd="0" presId="urn:microsoft.com/office/officeart/2005/8/layout/radial4"/>
    <dgm:cxn modelId="{1D4A39F6-B646-4B27-BDB1-F614BDE14437}" type="presParOf" srcId="{1EFBFD8C-E0C5-4FDA-9D55-CD19B5153BAC}" destId="{45DF761F-681E-41EA-8D2F-27CAE249698E}" srcOrd="6" destOrd="0" presId="urn:microsoft.com/office/officeart/2005/8/layout/radial4"/>
    <dgm:cxn modelId="{DF3C7FBF-27E8-48B5-BA34-DE6B1D4283C3}" type="presParOf" srcId="{1EFBFD8C-E0C5-4FDA-9D55-CD19B5153BAC}" destId="{412AEAE2-8C1B-4983-8A46-9A431B82AEE0}" srcOrd="7" destOrd="0" presId="urn:microsoft.com/office/officeart/2005/8/layout/radial4"/>
    <dgm:cxn modelId="{5DF048E2-7ECC-42FD-878D-833B0F36C070}" type="presParOf" srcId="{1EFBFD8C-E0C5-4FDA-9D55-CD19B5153BAC}" destId="{4A338BF0-E690-432D-AFD8-E5D6D62F3630}" srcOrd="8" destOrd="0" presId="urn:microsoft.com/office/officeart/2005/8/layout/radial4"/>
    <dgm:cxn modelId="{E1E66E7D-8D9B-4AA6-A1B2-2A448E313A00}" type="presParOf" srcId="{1EFBFD8C-E0C5-4FDA-9D55-CD19B5153BAC}" destId="{59FA8723-78D5-4809-909A-9D487FFD3DB4}" srcOrd="9" destOrd="0" presId="urn:microsoft.com/office/officeart/2005/8/layout/radial4"/>
    <dgm:cxn modelId="{3BBE40A2-B9BA-4710-9118-671CE470B45D}" type="presParOf" srcId="{1EFBFD8C-E0C5-4FDA-9D55-CD19B5153BAC}" destId="{C34AEEF7-6A76-472F-9245-B9889C25E36A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03026E-DED8-4ED5-B7A0-3862507CD196}" type="doc">
      <dgm:prSet loTypeId="urn:microsoft.com/office/officeart/2005/8/layout/chevron2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9E4B665B-D0E6-4BC8-8590-9DE912ABDCA9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9F33A9D3-63B3-4FD2-A697-553AECF645D4}" type="parTrans" cxnId="{91BE4CF3-D224-41D0-B9DF-547ABB6EE26D}">
      <dgm:prSet/>
      <dgm:spPr/>
      <dgm:t>
        <a:bodyPr/>
        <a:lstStyle/>
        <a:p>
          <a:endParaRPr lang="ru-RU"/>
        </a:p>
      </dgm:t>
    </dgm:pt>
    <dgm:pt modelId="{D3B49207-14C2-48F0-81DC-F215ACF7497E}" type="sibTrans" cxnId="{91BE4CF3-D224-41D0-B9DF-547ABB6EE26D}">
      <dgm:prSet/>
      <dgm:spPr/>
      <dgm:t>
        <a:bodyPr/>
        <a:lstStyle/>
        <a:p>
          <a:endParaRPr lang="ru-RU"/>
        </a:p>
      </dgm:t>
    </dgm:pt>
    <dgm:pt modelId="{302C0E75-AD7D-47B2-9FAE-DE68A1882C2A}">
      <dgm:prSet phldrT="[Текст]" custT="1"/>
      <dgm:spPr>
        <a:ln>
          <a:solidFill>
            <a:schemeClr val="tx1"/>
          </a:solidFill>
        </a:ln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Авеста священная книга зороастризма.</a:t>
          </a:r>
          <a:endParaRPr lang="ru-RU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9774E70-3209-4AAE-BAA4-941B5F0C4C9F}" type="parTrans" cxnId="{8C4B7D88-732B-46B5-B95B-3386FA7E24F1}">
      <dgm:prSet/>
      <dgm:spPr/>
      <dgm:t>
        <a:bodyPr/>
        <a:lstStyle/>
        <a:p>
          <a:endParaRPr lang="ru-RU"/>
        </a:p>
      </dgm:t>
    </dgm:pt>
    <dgm:pt modelId="{D8C474D4-D0B6-46F5-9BC2-566908FFC0C7}" type="sibTrans" cxnId="{8C4B7D88-732B-46B5-B95B-3386FA7E24F1}">
      <dgm:prSet/>
      <dgm:spPr/>
      <dgm:t>
        <a:bodyPr/>
        <a:lstStyle/>
        <a:p>
          <a:endParaRPr lang="ru-RU"/>
        </a:p>
      </dgm:t>
    </dgm:pt>
    <dgm:pt modelId="{ADCD2831-F4DF-4EC1-9747-306805460705}">
      <dgm:prSet phldrT="[Текст]" custT="1"/>
      <dgm:spPr>
        <a:ln>
          <a:solidFill>
            <a:schemeClr val="tx1"/>
          </a:solidFill>
        </a:ln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Первая из мировых религий – откровение.</a:t>
          </a:r>
          <a:endParaRPr lang="ru-RU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6B6AFA0-A63C-478E-B296-991304BA2AC0}" type="parTrans" cxnId="{9EDF3347-53E9-4FE4-9219-6AEDE80671B5}">
      <dgm:prSet/>
      <dgm:spPr/>
      <dgm:t>
        <a:bodyPr/>
        <a:lstStyle/>
        <a:p>
          <a:endParaRPr lang="ru-RU"/>
        </a:p>
      </dgm:t>
    </dgm:pt>
    <dgm:pt modelId="{473A9C8E-CA40-42EE-B4E9-3DEEB9A18BC1}" type="sibTrans" cxnId="{9EDF3347-53E9-4FE4-9219-6AEDE80671B5}">
      <dgm:prSet/>
      <dgm:spPr/>
      <dgm:t>
        <a:bodyPr/>
        <a:lstStyle/>
        <a:p>
          <a:endParaRPr lang="ru-RU"/>
        </a:p>
      </dgm:t>
    </dgm:pt>
    <dgm:pt modelId="{820C8B5F-67DB-4D11-BAE4-163EA86EEBF0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2BA0549C-7CB9-4557-8F10-90B978319B9B}" type="parTrans" cxnId="{99EF7E2A-32C5-443C-A382-5E74F089365E}">
      <dgm:prSet/>
      <dgm:spPr/>
      <dgm:t>
        <a:bodyPr/>
        <a:lstStyle/>
        <a:p>
          <a:endParaRPr lang="ru-RU"/>
        </a:p>
      </dgm:t>
    </dgm:pt>
    <dgm:pt modelId="{1514E536-6DAC-4F95-AE15-917FC42EE4FC}" type="sibTrans" cxnId="{99EF7E2A-32C5-443C-A382-5E74F089365E}">
      <dgm:prSet/>
      <dgm:spPr/>
      <dgm:t>
        <a:bodyPr/>
        <a:lstStyle/>
        <a:p>
          <a:endParaRPr lang="ru-RU"/>
        </a:p>
      </dgm:t>
    </dgm:pt>
    <dgm:pt modelId="{EF93A3A1-E4C7-4C24-875C-E696626FF253}">
      <dgm:prSet phldrT="[Текст]" custT="1"/>
      <dgm:spPr>
        <a:ln>
          <a:solidFill>
            <a:schemeClr val="tx1"/>
          </a:solidFill>
        </a:ln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Последователи которой проживали в Средней Азии, Иране, Афганистане, Азербайджане, и ряде стран Ближнего и Среднего Востока.</a:t>
          </a:r>
          <a:endParaRPr lang="ru-RU" sz="2400" b="1" dirty="0">
            <a:solidFill>
              <a:schemeClr val="tx1"/>
            </a:solidFill>
          </a:endParaRPr>
        </a:p>
      </dgm:t>
    </dgm:pt>
    <dgm:pt modelId="{44A8FA7C-15FE-45E8-AEF8-7132A2150234}" type="parTrans" cxnId="{0159612A-FDDB-44B5-A740-43D9E14C2A1D}">
      <dgm:prSet/>
      <dgm:spPr/>
      <dgm:t>
        <a:bodyPr/>
        <a:lstStyle/>
        <a:p>
          <a:endParaRPr lang="ru-RU"/>
        </a:p>
      </dgm:t>
    </dgm:pt>
    <dgm:pt modelId="{889B9FCA-0EC8-4D26-9B78-86ED5D2856A7}" type="sibTrans" cxnId="{0159612A-FDDB-44B5-A740-43D9E14C2A1D}">
      <dgm:prSet/>
      <dgm:spPr/>
      <dgm:t>
        <a:bodyPr/>
        <a:lstStyle/>
        <a:p>
          <a:endParaRPr lang="ru-RU"/>
        </a:p>
      </dgm:t>
    </dgm:pt>
    <dgm:pt modelId="{6162BC20-6CD9-429A-88F3-DD3C0DC66C34}">
      <dgm:prSet phldrT="[Текст]" custT="1"/>
      <dgm:spPr>
        <a:ln>
          <a:solidFill>
            <a:schemeClr val="tx1"/>
          </a:solidFill>
        </a:ln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Зороастризм до сих пор </a:t>
          </a:r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исповедуют</a:t>
          </a:r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  в Индии и  в Иране.</a:t>
          </a:r>
          <a:endParaRPr lang="ru-RU" sz="2100" b="1" dirty="0">
            <a:solidFill>
              <a:schemeClr val="tx1"/>
            </a:solidFill>
          </a:endParaRPr>
        </a:p>
      </dgm:t>
    </dgm:pt>
    <dgm:pt modelId="{7F7F0A09-5B3A-4D08-B0B4-6D08B66D13AE}" type="parTrans" cxnId="{9304FD6A-07D2-4FAA-9573-F44EA115E011}">
      <dgm:prSet/>
      <dgm:spPr/>
      <dgm:t>
        <a:bodyPr/>
        <a:lstStyle/>
        <a:p>
          <a:endParaRPr lang="ru-RU"/>
        </a:p>
      </dgm:t>
    </dgm:pt>
    <dgm:pt modelId="{F5379292-D44A-4242-AD0C-B3687F1D8483}" type="sibTrans" cxnId="{9304FD6A-07D2-4FAA-9573-F44EA115E011}">
      <dgm:prSet/>
      <dgm:spPr/>
      <dgm:t>
        <a:bodyPr/>
        <a:lstStyle/>
        <a:p>
          <a:endParaRPr lang="ru-RU"/>
        </a:p>
      </dgm:t>
    </dgm:pt>
    <dgm:pt modelId="{0997B90E-236C-4A5D-8C86-9FCCC91D3B13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207C9BEE-FAF0-415D-ABF9-61FD188BE65B}" type="parTrans" cxnId="{1CB8FCF1-BA73-4E59-8B8E-8CAFC62E9FCE}">
      <dgm:prSet/>
      <dgm:spPr/>
      <dgm:t>
        <a:bodyPr/>
        <a:lstStyle/>
        <a:p>
          <a:endParaRPr lang="ru-RU"/>
        </a:p>
      </dgm:t>
    </dgm:pt>
    <dgm:pt modelId="{65FEA437-33E4-4057-B865-CAE2B0052FCC}" type="sibTrans" cxnId="{1CB8FCF1-BA73-4E59-8B8E-8CAFC62E9FCE}">
      <dgm:prSet/>
      <dgm:spPr/>
      <dgm:t>
        <a:bodyPr/>
        <a:lstStyle/>
        <a:p>
          <a:endParaRPr lang="ru-RU"/>
        </a:p>
      </dgm:t>
    </dgm:pt>
    <dgm:pt modelId="{88B1A145-4FB6-4423-885E-35919983848B}">
      <dgm:prSet phldrT="[Текст]" custT="1"/>
      <dgm:spPr>
        <a:ln>
          <a:solidFill>
            <a:schemeClr val="tx1"/>
          </a:solidFill>
        </a:ln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Написана на одном из древнеиранских языков – </a:t>
          </a:r>
          <a:r>
            <a:rPr lang="ru-RU" sz="2400" b="1" u="sng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авестийском.</a:t>
          </a:r>
          <a:endParaRPr lang="ru-RU" sz="2400" b="1" dirty="0">
            <a:solidFill>
              <a:schemeClr val="tx1"/>
            </a:solidFill>
          </a:endParaRPr>
        </a:p>
      </dgm:t>
    </dgm:pt>
    <dgm:pt modelId="{AEEDD51B-37C2-46BD-8277-ED4DD366E10F}" type="parTrans" cxnId="{C2651ABD-6BF7-4E7C-B35A-DD611F09810D}">
      <dgm:prSet/>
      <dgm:spPr/>
      <dgm:t>
        <a:bodyPr/>
        <a:lstStyle/>
        <a:p>
          <a:endParaRPr lang="ru-RU"/>
        </a:p>
      </dgm:t>
    </dgm:pt>
    <dgm:pt modelId="{6ED0D442-3957-486F-A78B-9CDB2D8CC1BD}" type="sibTrans" cxnId="{C2651ABD-6BF7-4E7C-B35A-DD611F09810D}">
      <dgm:prSet/>
      <dgm:spPr/>
      <dgm:t>
        <a:bodyPr/>
        <a:lstStyle/>
        <a:p>
          <a:endParaRPr lang="ru-RU"/>
        </a:p>
      </dgm:t>
    </dgm:pt>
    <dgm:pt modelId="{0CCA2EB9-DF89-4CF4-BFE1-01FD13A7A060}">
      <dgm:prSet phldrT="[Текст]" custT="1"/>
      <dgm:spPr>
        <a:ln>
          <a:solidFill>
            <a:schemeClr val="tx1"/>
          </a:solidFill>
        </a:ln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Создана примерно в 1-й пол. I тыс. до н. э.</a:t>
          </a:r>
          <a:endParaRPr lang="ru-RU" sz="2400" b="1" dirty="0">
            <a:solidFill>
              <a:schemeClr val="tx1"/>
            </a:solidFill>
          </a:endParaRPr>
        </a:p>
      </dgm:t>
    </dgm:pt>
    <dgm:pt modelId="{82124F18-09CE-4CA5-AA69-C61256FEA7C9}" type="parTrans" cxnId="{0391F570-E92D-44C7-B91E-5733F6CDBDD0}">
      <dgm:prSet/>
      <dgm:spPr/>
      <dgm:t>
        <a:bodyPr/>
        <a:lstStyle/>
        <a:p>
          <a:endParaRPr lang="ru-RU"/>
        </a:p>
      </dgm:t>
    </dgm:pt>
    <dgm:pt modelId="{8505DD7B-7DD6-4727-BB7A-4A32ACABCC20}" type="sibTrans" cxnId="{0391F570-E92D-44C7-B91E-5733F6CDBDD0}">
      <dgm:prSet/>
      <dgm:spPr/>
      <dgm:t>
        <a:bodyPr/>
        <a:lstStyle/>
        <a:p>
          <a:endParaRPr lang="ru-RU"/>
        </a:p>
      </dgm:t>
    </dgm:pt>
    <dgm:pt modelId="{EEA669A4-BEA7-444B-988E-988FBE7BA0DF}" type="pres">
      <dgm:prSet presAssocID="{2E03026E-DED8-4ED5-B7A0-3862507CD19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944809-8185-4709-BD21-45BE31276111}" type="pres">
      <dgm:prSet presAssocID="{9E4B665B-D0E6-4BC8-8590-9DE912ABDCA9}" presName="composite" presStyleCnt="0"/>
      <dgm:spPr/>
    </dgm:pt>
    <dgm:pt modelId="{4E71669A-849F-48F3-A623-B5749EAE68F7}" type="pres">
      <dgm:prSet presAssocID="{9E4B665B-D0E6-4BC8-8590-9DE912ABDCA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83B89C-111A-4073-B88E-986650C85CD8}" type="pres">
      <dgm:prSet presAssocID="{9E4B665B-D0E6-4BC8-8590-9DE912ABDCA9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1CBA71-FCA0-4CE0-82BC-77DC37B1B5DF}" type="pres">
      <dgm:prSet presAssocID="{D3B49207-14C2-48F0-81DC-F215ACF7497E}" presName="sp" presStyleCnt="0"/>
      <dgm:spPr/>
    </dgm:pt>
    <dgm:pt modelId="{6B775978-6EB2-4EE6-902F-0F9CBC1543B4}" type="pres">
      <dgm:prSet presAssocID="{820C8B5F-67DB-4D11-BAE4-163EA86EEBF0}" presName="composite" presStyleCnt="0"/>
      <dgm:spPr/>
    </dgm:pt>
    <dgm:pt modelId="{FD05C5C8-8AD0-4780-B959-12FDD9319C5B}" type="pres">
      <dgm:prSet presAssocID="{820C8B5F-67DB-4D11-BAE4-163EA86EEBF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47B131-98AA-49B5-8455-BC4ED0895F1E}" type="pres">
      <dgm:prSet presAssocID="{820C8B5F-67DB-4D11-BAE4-163EA86EEBF0}" presName="descendantText" presStyleLbl="alignAcc1" presStyleIdx="1" presStyleCnt="3" custScaleY="133092" custLinFactNeighborX="-335" custLinFactNeighborY="-52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5013CF-02FA-4B5D-8C9C-25E705D8E53A}" type="pres">
      <dgm:prSet presAssocID="{1514E536-6DAC-4F95-AE15-917FC42EE4FC}" presName="sp" presStyleCnt="0"/>
      <dgm:spPr/>
    </dgm:pt>
    <dgm:pt modelId="{99DD8179-7F55-485A-B0D3-734922ED5F04}" type="pres">
      <dgm:prSet presAssocID="{0997B90E-236C-4A5D-8C86-9FCCC91D3B13}" presName="composite" presStyleCnt="0"/>
      <dgm:spPr/>
    </dgm:pt>
    <dgm:pt modelId="{56EB1BCA-7DE7-4A8D-A573-1CB9B6592DFF}" type="pres">
      <dgm:prSet presAssocID="{0997B90E-236C-4A5D-8C86-9FCCC91D3B13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46B172-5F8C-40FA-B3F9-A98BF898398A}" type="pres">
      <dgm:prSet presAssocID="{0997B90E-236C-4A5D-8C86-9FCCC91D3B13}" presName="descendantText" presStyleLbl="alignAcc1" presStyleIdx="2" presStyleCnt="3" custScaleY="1174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BE4CF3-D224-41D0-B9DF-547ABB6EE26D}" srcId="{2E03026E-DED8-4ED5-B7A0-3862507CD196}" destId="{9E4B665B-D0E6-4BC8-8590-9DE912ABDCA9}" srcOrd="0" destOrd="0" parTransId="{9F33A9D3-63B3-4FD2-A697-553AECF645D4}" sibTransId="{D3B49207-14C2-48F0-81DC-F215ACF7497E}"/>
    <dgm:cxn modelId="{0391F570-E92D-44C7-B91E-5733F6CDBDD0}" srcId="{0997B90E-236C-4A5D-8C86-9FCCC91D3B13}" destId="{0CCA2EB9-DF89-4CF4-BFE1-01FD13A7A060}" srcOrd="1" destOrd="0" parTransId="{82124F18-09CE-4CA5-AA69-C61256FEA7C9}" sibTransId="{8505DD7B-7DD6-4727-BB7A-4A32ACABCC20}"/>
    <dgm:cxn modelId="{CB114618-44E9-4419-93E6-90930D9A448D}" type="presOf" srcId="{88B1A145-4FB6-4423-885E-35919983848B}" destId="{D046B172-5F8C-40FA-B3F9-A98BF898398A}" srcOrd="0" destOrd="0" presId="urn:microsoft.com/office/officeart/2005/8/layout/chevron2"/>
    <dgm:cxn modelId="{36E231B7-F8C3-4AD6-99F8-08D739D3D41F}" type="presOf" srcId="{820C8B5F-67DB-4D11-BAE4-163EA86EEBF0}" destId="{FD05C5C8-8AD0-4780-B959-12FDD9319C5B}" srcOrd="0" destOrd="0" presId="urn:microsoft.com/office/officeart/2005/8/layout/chevron2"/>
    <dgm:cxn modelId="{1CB8FCF1-BA73-4E59-8B8E-8CAFC62E9FCE}" srcId="{2E03026E-DED8-4ED5-B7A0-3862507CD196}" destId="{0997B90E-236C-4A5D-8C86-9FCCC91D3B13}" srcOrd="2" destOrd="0" parTransId="{207C9BEE-FAF0-415D-ABF9-61FD188BE65B}" sibTransId="{65FEA437-33E4-4057-B865-CAE2B0052FCC}"/>
    <dgm:cxn modelId="{1292901C-5661-4B64-8A8A-68D339D893E2}" type="presOf" srcId="{0997B90E-236C-4A5D-8C86-9FCCC91D3B13}" destId="{56EB1BCA-7DE7-4A8D-A573-1CB9B6592DFF}" srcOrd="0" destOrd="0" presId="urn:microsoft.com/office/officeart/2005/8/layout/chevron2"/>
    <dgm:cxn modelId="{0D1C1A3F-3144-4DB9-BAF4-65DBB91F0784}" type="presOf" srcId="{302C0E75-AD7D-47B2-9FAE-DE68A1882C2A}" destId="{D683B89C-111A-4073-B88E-986650C85CD8}" srcOrd="0" destOrd="0" presId="urn:microsoft.com/office/officeart/2005/8/layout/chevron2"/>
    <dgm:cxn modelId="{99EF7E2A-32C5-443C-A382-5E74F089365E}" srcId="{2E03026E-DED8-4ED5-B7A0-3862507CD196}" destId="{820C8B5F-67DB-4D11-BAE4-163EA86EEBF0}" srcOrd="1" destOrd="0" parTransId="{2BA0549C-7CB9-4557-8F10-90B978319B9B}" sibTransId="{1514E536-6DAC-4F95-AE15-917FC42EE4FC}"/>
    <dgm:cxn modelId="{5C6B128E-3084-4F2A-A1E3-017C87353A6E}" type="presOf" srcId="{6162BC20-6CD9-429A-88F3-DD3C0DC66C34}" destId="{5B47B131-98AA-49B5-8455-BC4ED0895F1E}" srcOrd="0" destOrd="1" presId="urn:microsoft.com/office/officeart/2005/8/layout/chevron2"/>
    <dgm:cxn modelId="{7E8FA5FE-87D1-4843-9A9C-079DCF674063}" type="presOf" srcId="{9E4B665B-D0E6-4BC8-8590-9DE912ABDCA9}" destId="{4E71669A-849F-48F3-A623-B5749EAE68F7}" srcOrd="0" destOrd="0" presId="urn:microsoft.com/office/officeart/2005/8/layout/chevron2"/>
    <dgm:cxn modelId="{0159612A-FDDB-44B5-A740-43D9E14C2A1D}" srcId="{820C8B5F-67DB-4D11-BAE4-163EA86EEBF0}" destId="{EF93A3A1-E4C7-4C24-875C-E696626FF253}" srcOrd="0" destOrd="0" parTransId="{44A8FA7C-15FE-45E8-AEF8-7132A2150234}" sibTransId="{889B9FCA-0EC8-4D26-9B78-86ED5D2856A7}"/>
    <dgm:cxn modelId="{9EDF3347-53E9-4FE4-9219-6AEDE80671B5}" srcId="{9E4B665B-D0E6-4BC8-8590-9DE912ABDCA9}" destId="{ADCD2831-F4DF-4EC1-9747-306805460705}" srcOrd="1" destOrd="0" parTransId="{F6B6AFA0-A63C-478E-B296-991304BA2AC0}" sibTransId="{473A9C8E-CA40-42EE-B4E9-3DEEB9A18BC1}"/>
    <dgm:cxn modelId="{59AFD0D9-7337-4B08-AE14-7A7247B57C45}" type="presOf" srcId="{EF93A3A1-E4C7-4C24-875C-E696626FF253}" destId="{5B47B131-98AA-49B5-8455-BC4ED0895F1E}" srcOrd="0" destOrd="0" presId="urn:microsoft.com/office/officeart/2005/8/layout/chevron2"/>
    <dgm:cxn modelId="{F4A16C8B-AFD2-4FE9-88BA-7FC6F79E48B6}" type="presOf" srcId="{2E03026E-DED8-4ED5-B7A0-3862507CD196}" destId="{EEA669A4-BEA7-444B-988E-988FBE7BA0DF}" srcOrd="0" destOrd="0" presId="urn:microsoft.com/office/officeart/2005/8/layout/chevron2"/>
    <dgm:cxn modelId="{A0E4FAB9-9737-4E8B-9D93-7926E588C408}" type="presOf" srcId="{ADCD2831-F4DF-4EC1-9747-306805460705}" destId="{D683B89C-111A-4073-B88E-986650C85CD8}" srcOrd="0" destOrd="1" presId="urn:microsoft.com/office/officeart/2005/8/layout/chevron2"/>
    <dgm:cxn modelId="{9304FD6A-07D2-4FAA-9573-F44EA115E011}" srcId="{820C8B5F-67DB-4D11-BAE4-163EA86EEBF0}" destId="{6162BC20-6CD9-429A-88F3-DD3C0DC66C34}" srcOrd="1" destOrd="0" parTransId="{7F7F0A09-5B3A-4D08-B0B4-6D08B66D13AE}" sibTransId="{F5379292-D44A-4242-AD0C-B3687F1D8483}"/>
    <dgm:cxn modelId="{B6780D51-68E9-4782-A7D4-447B7CBE9DD6}" type="presOf" srcId="{0CCA2EB9-DF89-4CF4-BFE1-01FD13A7A060}" destId="{D046B172-5F8C-40FA-B3F9-A98BF898398A}" srcOrd="0" destOrd="1" presId="urn:microsoft.com/office/officeart/2005/8/layout/chevron2"/>
    <dgm:cxn modelId="{C2651ABD-6BF7-4E7C-B35A-DD611F09810D}" srcId="{0997B90E-236C-4A5D-8C86-9FCCC91D3B13}" destId="{88B1A145-4FB6-4423-885E-35919983848B}" srcOrd="0" destOrd="0" parTransId="{AEEDD51B-37C2-46BD-8277-ED4DD366E10F}" sibTransId="{6ED0D442-3957-486F-A78B-9CDB2D8CC1BD}"/>
    <dgm:cxn modelId="{8C4B7D88-732B-46B5-B95B-3386FA7E24F1}" srcId="{9E4B665B-D0E6-4BC8-8590-9DE912ABDCA9}" destId="{302C0E75-AD7D-47B2-9FAE-DE68A1882C2A}" srcOrd="0" destOrd="0" parTransId="{09774E70-3209-4AAE-BAA4-941B5F0C4C9F}" sibTransId="{D8C474D4-D0B6-46F5-9BC2-566908FFC0C7}"/>
    <dgm:cxn modelId="{AB3FC105-0541-4404-9715-F5DBF479EF3B}" type="presParOf" srcId="{EEA669A4-BEA7-444B-988E-988FBE7BA0DF}" destId="{20944809-8185-4709-BD21-45BE31276111}" srcOrd="0" destOrd="0" presId="urn:microsoft.com/office/officeart/2005/8/layout/chevron2"/>
    <dgm:cxn modelId="{F1E0D154-84E7-495E-B98E-E42BDBB33C8B}" type="presParOf" srcId="{20944809-8185-4709-BD21-45BE31276111}" destId="{4E71669A-849F-48F3-A623-B5749EAE68F7}" srcOrd="0" destOrd="0" presId="urn:microsoft.com/office/officeart/2005/8/layout/chevron2"/>
    <dgm:cxn modelId="{99D567B7-D566-4A3F-93D8-11BB2A26C345}" type="presParOf" srcId="{20944809-8185-4709-BD21-45BE31276111}" destId="{D683B89C-111A-4073-B88E-986650C85CD8}" srcOrd="1" destOrd="0" presId="urn:microsoft.com/office/officeart/2005/8/layout/chevron2"/>
    <dgm:cxn modelId="{D59232BE-2831-4C25-9FD6-BB95A58F7E92}" type="presParOf" srcId="{EEA669A4-BEA7-444B-988E-988FBE7BA0DF}" destId="{451CBA71-FCA0-4CE0-82BC-77DC37B1B5DF}" srcOrd="1" destOrd="0" presId="urn:microsoft.com/office/officeart/2005/8/layout/chevron2"/>
    <dgm:cxn modelId="{67B9C95D-84E3-4351-832E-DED313F5E96B}" type="presParOf" srcId="{EEA669A4-BEA7-444B-988E-988FBE7BA0DF}" destId="{6B775978-6EB2-4EE6-902F-0F9CBC1543B4}" srcOrd="2" destOrd="0" presId="urn:microsoft.com/office/officeart/2005/8/layout/chevron2"/>
    <dgm:cxn modelId="{E7AC4823-AFD6-44A8-974D-0D7BE0589F36}" type="presParOf" srcId="{6B775978-6EB2-4EE6-902F-0F9CBC1543B4}" destId="{FD05C5C8-8AD0-4780-B959-12FDD9319C5B}" srcOrd="0" destOrd="0" presId="urn:microsoft.com/office/officeart/2005/8/layout/chevron2"/>
    <dgm:cxn modelId="{52199B0A-887E-4382-8321-B361365FAFF6}" type="presParOf" srcId="{6B775978-6EB2-4EE6-902F-0F9CBC1543B4}" destId="{5B47B131-98AA-49B5-8455-BC4ED0895F1E}" srcOrd="1" destOrd="0" presId="urn:microsoft.com/office/officeart/2005/8/layout/chevron2"/>
    <dgm:cxn modelId="{3BF5D0C9-0756-41A6-A0AA-530C360CBE91}" type="presParOf" srcId="{EEA669A4-BEA7-444B-988E-988FBE7BA0DF}" destId="{215013CF-02FA-4B5D-8C9C-25E705D8E53A}" srcOrd="3" destOrd="0" presId="urn:microsoft.com/office/officeart/2005/8/layout/chevron2"/>
    <dgm:cxn modelId="{1B6C7505-A569-428A-9DBA-E56816B6C4C5}" type="presParOf" srcId="{EEA669A4-BEA7-444B-988E-988FBE7BA0DF}" destId="{99DD8179-7F55-485A-B0D3-734922ED5F04}" srcOrd="4" destOrd="0" presId="urn:microsoft.com/office/officeart/2005/8/layout/chevron2"/>
    <dgm:cxn modelId="{34C11F13-6BE0-4FE4-AC16-5A4A44E6571F}" type="presParOf" srcId="{99DD8179-7F55-485A-B0D3-734922ED5F04}" destId="{56EB1BCA-7DE7-4A8D-A573-1CB9B6592DFF}" srcOrd="0" destOrd="0" presId="urn:microsoft.com/office/officeart/2005/8/layout/chevron2"/>
    <dgm:cxn modelId="{A1BB0F79-DD45-4C27-A701-D42292F860E2}" type="presParOf" srcId="{99DD8179-7F55-485A-B0D3-734922ED5F04}" destId="{D046B172-5F8C-40FA-B3F9-A98BF898398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6225628-5AE8-456F-B837-0F10E140D650}">
      <dsp:nvSpPr>
        <dsp:cNvPr id="0" name=""/>
        <dsp:cNvSpPr/>
      </dsp:nvSpPr>
      <dsp:spPr>
        <a:xfrm>
          <a:off x="4657904" y="2978591"/>
          <a:ext cx="2205470" cy="220547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Авеста 5 книг </a:t>
          </a:r>
        </a:p>
      </dsp:txBody>
      <dsp:txXfrm>
        <a:off x="4657904" y="2978591"/>
        <a:ext cx="2205470" cy="2205470"/>
      </dsp:txXfrm>
    </dsp:sp>
    <dsp:sp modelId="{C10C13E7-B32B-4308-B089-CA6A58988B0B}">
      <dsp:nvSpPr>
        <dsp:cNvPr id="0" name=""/>
        <dsp:cNvSpPr/>
      </dsp:nvSpPr>
      <dsp:spPr>
        <a:xfrm rot="10800000">
          <a:off x="2517907" y="3767046"/>
          <a:ext cx="2022297" cy="628558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F950C5-97B9-45E0-8A9D-3F1F179089D7}">
      <dsp:nvSpPr>
        <dsp:cNvPr id="0" name=""/>
        <dsp:cNvSpPr/>
      </dsp:nvSpPr>
      <dsp:spPr>
        <a:xfrm>
          <a:off x="1470309" y="3243247"/>
          <a:ext cx="2095196" cy="16761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55245" rIns="55245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Вендидат</a:t>
          </a:r>
          <a:endParaRPr lang="ru-RU" sz="29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470309" y="3243247"/>
        <a:ext cx="2095196" cy="1676157"/>
      </dsp:txXfrm>
    </dsp:sp>
    <dsp:sp modelId="{79B2B038-FCAB-4301-ABF9-3C24380E5BCB}">
      <dsp:nvSpPr>
        <dsp:cNvPr id="0" name=""/>
        <dsp:cNvSpPr/>
      </dsp:nvSpPr>
      <dsp:spPr>
        <a:xfrm rot="13500000">
          <a:off x="3171523" y="2189078"/>
          <a:ext cx="2022297" cy="628558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BCDBE7-B39C-4279-BEED-F2E97B4A9F42}">
      <dsp:nvSpPr>
        <dsp:cNvPr id="0" name=""/>
        <dsp:cNvSpPr/>
      </dsp:nvSpPr>
      <dsp:spPr>
        <a:xfrm>
          <a:off x="2420083" y="950289"/>
          <a:ext cx="2095196" cy="1676157"/>
        </a:xfrm>
        <a:prstGeom prst="roundRect">
          <a:avLst>
            <a:gd name="adj" fmla="val 10000"/>
          </a:avLst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Ясна</a:t>
          </a:r>
        </a:p>
      </dsp:txBody>
      <dsp:txXfrm>
        <a:off x="2420083" y="950289"/>
        <a:ext cx="2095196" cy="1676157"/>
      </dsp:txXfrm>
    </dsp:sp>
    <dsp:sp modelId="{DE073B42-511A-40A9-8325-34D7ACC6B386}">
      <dsp:nvSpPr>
        <dsp:cNvPr id="0" name=""/>
        <dsp:cNvSpPr/>
      </dsp:nvSpPr>
      <dsp:spPr>
        <a:xfrm rot="16200000">
          <a:off x="4749491" y="1535462"/>
          <a:ext cx="2022297" cy="628558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DF761F-681E-41EA-8D2F-27CAE249698E}">
      <dsp:nvSpPr>
        <dsp:cNvPr id="0" name=""/>
        <dsp:cNvSpPr/>
      </dsp:nvSpPr>
      <dsp:spPr>
        <a:xfrm>
          <a:off x="4713041" y="514"/>
          <a:ext cx="2095196" cy="1676157"/>
        </a:xfrm>
        <a:prstGeom prst="roundRect">
          <a:avLst>
            <a:gd name="adj" fmla="val 1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55245" rIns="55245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Висперед</a:t>
          </a:r>
          <a:endParaRPr lang="ru-RU" sz="29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713041" y="514"/>
        <a:ext cx="2095196" cy="1676157"/>
      </dsp:txXfrm>
    </dsp:sp>
    <dsp:sp modelId="{412AEAE2-8C1B-4983-8A46-9A431B82AEE0}">
      <dsp:nvSpPr>
        <dsp:cNvPr id="0" name=""/>
        <dsp:cNvSpPr/>
      </dsp:nvSpPr>
      <dsp:spPr>
        <a:xfrm rot="18900000">
          <a:off x="6327459" y="2189078"/>
          <a:ext cx="2022297" cy="628558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338BF0-E690-432D-AFD8-E5D6D62F3630}">
      <dsp:nvSpPr>
        <dsp:cNvPr id="0" name=""/>
        <dsp:cNvSpPr/>
      </dsp:nvSpPr>
      <dsp:spPr>
        <a:xfrm>
          <a:off x="7005999" y="950289"/>
          <a:ext cx="2095196" cy="1676157"/>
        </a:xfrm>
        <a:prstGeom prst="roundRect">
          <a:avLst>
            <a:gd name="adj" fmla="val 10000"/>
          </a:avLst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55245" rIns="55245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Бундехиш</a:t>
          </a:r>
          <a:endParaRPr lang="ru-RU" sz="29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005999" y="950289"/>
        <a:ext cx="2095196" cy="1676157"/>
      </dsp:txXfrm>
    </dsp:sp>
    <dsp:sp modelId="{59FA8723-78D5-4809-909A-9D487FFD3DB4}">
      <dsp:nvSpPr>
        <dsp:cNvPr id="0" name=""/>
        <dsp:cNvSpPr/>
      </dsp:nvSpPr>
      <dsp:spPr>
        <a:xfrm>
          <a:off x="6981074" y="3767046"/>
          <a:ext cx="2022297" cy="628558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4AEEF7-6A76-472F-9245-B9889C25E36A}">
      <dsp:nvSpPr>
        <dsp:cNvPr id="0" name=""/>
        <dsp:cNvSpPr/>
      </dsp:nvSpPr>
      <dsp:spPr>
        <a:xfrm>
          <a:off x="7955774" y="3243247"/>
          <a:ext cx="2095196" cy="1676157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55245" rIns="55245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Яшты</a:t>
          </a:r>
          <a:endParaRPr lang="ru-RU" sz="29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955774" y="3243247"/>
        <a:ext cx="2095196" cy="167615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E71669A-849F-48F3-A623-B5749EAE68F7}">
      <dsp:nvSpPr>
        <dsp:cNvPr id="0" name=""/>
        <dsp:cNvSpPr/>
      </dsp:nvSpPr>
      <dsp:spPr>
        <a:xfrm rot="5400000">
          <a:off x="-279529" y="283617"/>
          <a:ext cx="1863530" cy="1304471"/>
        </a:xfrm>
        <a:prstGeom prst="chevr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 dirty="0"/>
        </a:p>
      </dsp:txBody>
      <dsp:txXfrm rot="5400000">
        <a:off x="-279529" y="283617"/>
        <a:ext cx="1863530" cy="1304471"/>
      </dsp:txXfrm>
    </dsp:sp>
    <dsp:sp modelId="{D683B89C-111A-4073-B88E-986650C85CD8}">
      <dsp:nvSpPr>
        <dsp:cNvPr id="0" name=""/>
        <dsp:cNvSpPr/>
      </dsp:nvSpPr>
      <dsp:spPr>
        <a:xfrm rot="5400000">
          <a:off x="5627208" y="-4318649"/>
          <a:ext cx="1211294" cy="98567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Авеста священная книга зороастризма.</a:t>
          </a:r>
          <a:endParaRPr lang="ru-RU" sz="2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Первая из мировых религий – откровение.</a:t>
          </a:r>
          <a:endParaRPr lang="ru-RU" sz="2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 rot="5400000">
        <a:off x="5627208" y="-4318649"/>
        <a:ext cx="1211294" cy="9856768"/>
      </dsp:txXfrm>
    </dsp:sp>
    <dsp:sp modelId="{FD05C5C8-8AD0-4780-B959-12FDD9319C5B}">
      <dsp:nvSpPr>
        <dsp:cNvPr id="0" name=""/>
        <dsp:cNvSpPr/>
      </dsp:nvSpPr>
      <dsp:spPr>
        <a:xfrm rot="5400000">
          <a:off x="-279529" y="2167527"/>
          <a:ext cx="1863530" cy="1304471"/>
        </a:xfrm>
        <a:prstGeom prst="chevr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 dirty="0"/>
        </a:p>
      </dsp:txBody>
      <dsp:txXfrm rot="5400000">
        <a:off x="-279529" y="2167527"/>
        <a:ext cx="1863530" cy="1304471"/>
      </dsp:txXfrm>
    </dsp:sp>
    <dsp:sp modelId="{5B47B131-98AA-49B5-8455-BC4ED0895F1E}">
      <dsp:nvSpPr>
        <dsp:cNvPr id="0" name=""/>
        <dsp:cNvSpPr/>
      </dsp:nvSpPr>
      <dsp:spPr>
        <a:xfrm rot="5400000">
          <a:off x="5393767" y="-2498222"/>
          <a:ext cx="1612136" cy="98567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Последователи которой проживали в Средней Азии, Иране, Афганистане, Азербайджане, и ряде стран Ближнего и Среднего Востока.</a:t>
          </a:r>
          <a:endParaRPr lang="ru-RU" sz="2400" b="1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Зороастризм до сих пор </a:t>
          </a: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исповедуют</a:t>
          </a: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  в Индии и  в Иране.</a:t>
          </a:r>
          <a:endParaRPr lang="ru-RU" sz="2100" b="1" kern="1200" dirty="0">
            <a:solidFill>
              <a:schemeClr val="tx1"/>
            </a:solidFill>
          </a:endParaRPr>
        </a:p>
      </dsp:txBody>
      <dsp:txXfrm rot="5400000">
        <a:off x="5393767" y="-2498222"/>
        <a:ext cx="1612136" cy="9856768"/>
      </dsp:txXfrm>
    </dsp:sp>
    <dsp:sp modelId="{56EB1BCA-7DE7-4A8D-A573-1CB9B6592DFF}">
      <dsp:nvSpPr>
        <dsp:cNvPr id="0" name=""/>
        <dsp:cNvSpPr/>
      </dsp:nvSpPr>
      <dsp:spPr>
        <a:xfrm rot="5400000">
          <a:off x="-279529" y="3956527"/>
          <a:ext cx="1863530" cy="1304471"/>
        </a:xfrm>
        <a:prstGeom prst="chevr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 dirty="0"/>
        </a:p>
      </dsp:txBody>
      <dsp:txXfrm rot="5400000">
        <a:off x="-279529" y="3956527"/>
        <a:ext cx="1863530" cy="1304471"/>
      </dsp:txXfrm>
    </dsp:sp>
    <dsp:sp modelId="{D046B172-5F8C-40FA-B3F9-A98BF898398A}">
      <dsp:nvSpPr>
        <dsp:cNvPr id="0" name=""/>
        <dsp:cNvSpPr/>
      </dsp:nvSpPr>
      <dsp:spPr>
        <a:xfrm rot="5400000">
          <a:off x="5521698" y="-645739"/>
          <a:ext cx="1422314" cy="985676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Написана на одном из древнеиранских языков – </a:t>
          </a:r>
          <a:r>
            <a:rPr lang="ru-RU" sz="2400" b="1" u="sng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авестийском.</a:t>
          </a:r>
          <a:endParaRPr lang="ru-RU" sz="2400" b="1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Создана примерно в 1-й пол. I тыс. до н. э.</a:t>
          </a:r>
          <a:endParaRPr lang="ru-RU" sz="2400" b="1" kern="1200" dirty="0">
            <a:solidFill>
              <a:schemeClr val="tx1"/>
            </a:solidFill>
          </a:endParaRPr>
        </a:p>
      </dsp:txBody>
      <dsp:txXfrm rot="5400000">
        <a:off x="5521698" y="-645739"/>
        <a:ext cx="1422314" cy="98567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8CC8-E67B-4358-8C38-09E46CBFF023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06AB9-2605-454E-BFE1-C0BC3AF57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4196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9FD3D5-6B5E-4CD9-AF8B-B1D6846E3C58}" type="slidenum">
              <a:rPr lang="ru-RU"/>
              <a:pPr/>
              <a:t>11</a:t>
            </a:fld>
            <a:endParaRPr lang="ru-RU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эту же религию иногда называют маздаизм – по имени главного бога Агура Мазды (Владыка Всеведущий); встречается также термин огнепоклонничество, поскольку огонь считался главной очищающей стихией и занимал центральное место в ритуалах зороастрийцев (в том числе и их современных последователей).</a:t>
            </a:r>
          </a:p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15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4656218"/>
      </p:ext>
    </p:extLst>
  </p:cSld>
  <p:clrMapOvr>
    <a:masterClrMapping/>
  </p:clrMapOvr>
  <p:transition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91429"/>
      </p:ext>
    </p:extLst>
  </p:cSld>
  <p:clrMapOvr>
    <a:masterClrMapping/>
  </p:clrMapOvr>
  <p:transition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36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36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8451520"/>
      </p:ext>
    </p:extLst>
  </p:cSld>
  <p:clrMapOvr>
    <a:masterClrMapping/>
  </p:clrMapOvr>
  <p:transition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87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4267124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311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022205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6"/>
            <a:ext cx="53848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17"/>
            <a:ext cx="53848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BBEE02C-D92D-4662-BBDF-3016D86D38B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3817969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45109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62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809141"/>
      </p:ext>
    </p:extLst>
  </p:cSld>
  <p:clrMapOvr>
    <a:masterClrMapping/>
  </p:clrMapOvr>
  <p:transition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024066"/>
      </p:ext>
    </p:extLst>
  </p:cSld>
  <p:clrMapOvr>
    <a:masterClrMapping/>
  </p:clrMapOvr>
  <p:transition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5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5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6340316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9506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30959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7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90102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214034"/>
      </p:ext>
    </p:extLst>
  </p:cSld>
  <p:clrMapOvr>
    <a:masterClrMapping/>
  </p:clrMapOvr>
  <p:transition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7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  <p:sldLayoutId id="2147483665" r:id="rId15"/>
  </p:sldLayoutIdLst>
  <p:transition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gi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entralasia-travel.com/upload/photos/8584.jpg" TargetMode="External"/><Relationship Id="rId3" Type="http://schemas.openxmlformats.org/officeDocument/2006/relationships/image" Target="../media/image49.jpeg"/><Relationship Id="rId7" Type="http://schemas.openxmlformats.org/officeDocument/2006/relationships/image" Target="../media/image52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entralasia-travel.com/upload/photos/8585.jpg" TargetMode="External"/><Relationship Id="rId5" Type="http://schemas.openxmlformats.org/officeDocument/2006/relationships/image" Target="../media/image51.jpeg"/><Relationship Id="rId4" Type="http://schemas.openxmlformats.org/officeDocument/2006/relationships/image" Target="../media/image50.jpeg"/><Relationship Id="rId9" Type="http://schemas.openxmlformats.org/officeDocument/2006/relationships/image" Target="../media/image5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858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489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199456" y="2708920"/>
            <a:ext cx="6408712" cy="1589573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Тема урока:  </a:t>
            </a: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«ЗОРОАСТРИЗМ»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82811"/>
            <a:ext cx="1276349" cy="1276351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8"/>
            <a:ext cx="361587" cy="705567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400" b="1" spc="18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41984" y="1196752"/>
            <a:ext cx="1276349" cy="452516"/>
          </a:xfrm>
          <a:prstGeom prst="rect">
            <a:avLst/>
          </a:prstGeom>
        </p:spPr>
        <p:txBody>
          <a:bodyPr wrap="square"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401" y="2636912"/>
            <a:ext cx="432048" cy="18002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pic>
        <p:nvPicPr>
          <p:cNvPr id="11" name="Picture 2" descr="E:\sardor\presentation\bann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4581128"/>
            <a:ext cx="7776864" cy="2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00256" y="2852936"/>
            <a:ext cx="3024336" cy="28014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3392" y="4077072"/>
            <a:ext cx="10972800" cy="256490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Спустя несколько веков после смерти Заратуштры все религиозные обряды, гимны и молитвы были записаны в книгу, ставшую священной для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зороастрийцев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—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«Авесту»,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название которой переводится «строго установленные законы».</a:t>
            </a:r>
          </a:p>
          <a:p>
            <a:endParaRPr lang="ru-RU" sz="2800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s://sharukheruchbamboat.files.wordpress.com/2015/03/khordeh-avesta-in-gujarati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23392" y="908720"/>
            <a:ext cx="2318098" cy="3090797"/>
          </a:xfrm>
          <a:prstGeom prst="rect">
            <a:avLst/>
          </a:prstGeom>
          <a:noFill/>
        </p:spPr>
      </p:pic>
      <p:pic>
        <p:nvPicPr>
          <p:cNvPr id="7" name="Picture 4" descr="http://dankir.users.photofile.ru/photo/dankir/4048635/xlarge/968761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1744" y="1052736"/>
            <a:ext cx="2507988" cy="2921025"/>
          </a:xfrm>
          <a:prstGeom prst="rect">
            <a:avLst/>
          </a:prstGeom>
          <a:noFill/>
        </p:spPr>
      </p:pic>
      <p:pic>
        <p:nvPicPr>
          <p:cNvPr id="1026" name="Picture 2" descr="https://ds05.infourok.ru/uploads/ex/124e/0014abbd-11b905db/img4.jpg"/>
          <p:cNvPicPr>
            <a:picLocks noChangeAspect="1" noChangeArrowheads="1"/>
          </p:cNvPicPr>
          <p:nvPr/>
        </p:nvPicPr>
        <p:blipFill>
          <a:blip r:embed="rId4" cstate="print"/>
          <a:srcRect l="6300" t="37799" r="52751" b="24401"/>
          <a:stretch>
            <a:fillRect/>
          </a:stretch>
        </p:blipFill>
        <p:spPr bwMode="auto">
          <a:xfrm>
            <a:off x="7176120" y="1124744"/>
            <a:ext cx="4104456" cy="273630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51384" y="836712"/>
            <a:ext cx="109728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«Авеста»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– священная книга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зороастризма.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441940" y="2204864"/>
            <a:ext cx="7185000" cy="165618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lnSpc>
                <a:spcPct val="80000"/>
              </a:lnSpc>
              <a:buNone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Первыми </a:t>
            </a: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поклонниками  Заратуштры  и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священной </a:t>
            </a: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Авесты  были  </a:t>
            </a:r>
            <a:r>
              <a:rPr lang="ru-RU" sz="3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мидийцы</a:t>
            </a:r>
            <a:r>
              <a:rPr lang="ru-RU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персы.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30" name="Picture 6" descr="зороастризм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988840"/>
            <a:ext cx="4165600" cy="4191000"/>
          </a:xfrm>
          <a:prstGeom prst="rect">
            <a:avLst/>
          </a:prstGeom>
          <a:noFill/>
        </p:spPr>
      </p:pic>
      <p:pic>
        <p:nvPicPr>
          <p:cNvPr id="6" name="Picture 2" descr="E:\sardor\presentation\be8595f0976e7481e05eb2e2da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7848" y="4005108"/>
            <a:ext cx="6912768" cy="24807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1412775"/>
            <a:ext cx="5332851" cy="475252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   </a:t>
            </a:r>
            <a:r>
              <a:rPr lang="ru-RU" sz="3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 времена персидского царя Дария III, тексты «</a:t>
            </a:r>
            <a:r>
              <a:rPr lang="ru-RU" sz="3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Авесты» </a:t>
            </a:r>
            <a:r>
              <a:rPr lang="ru-RU" sz="3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были записаны золотыми чернилами на 12 000 дубленных коровьих шкурах особой тонкой выделки. </a:t>
            </a:r>
          </a:p>
          <a:p>
            <a:pPr algn="ctr">
              <a:buNone/>
            </a:pPr>
            <a:r>
              <a:rPr lang="ru-RU" sz="3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 она не сохранилась.</a:t>
            </a:r>
            <a:endParaRPr lang="ru-RU" sz="3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1984" y="1412776"/>
            <a:ext cx="5999989" cy="2378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951984" y="3933056"/>
            <a:ext cx="5976664" cy="2232247"/>
          </a:xfrm>
          <a:prstGeom prst="rect">
            <a:avLst/>
          </a:prstGeom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407368" y="980728"/>
          <a:ext cx="1152128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335360" y="6242464"/>
            <a:ext cx="1115102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Дошедшая до нас «Авеста» включает 5 книг.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9376" y="3717032"/>
            <a:ext cx="11148053" cy="2736304"/>
          </a:xfr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altLang="ko-KR" sz="9200" dirty="0" smtClean="0">
                <a:effectLst/>
              </a:rPr>
              <a:t>    </a:t>
            </a:r>
            <a:r>
              <a:rPr lang="ru-RU" altLang="ko-KR" sz="9200" b="1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Это человек - птица </a:t>
            </a:r>
            <a:r>
              <a:rPr lang="ru-RU" altLang="ko-KR" sz="9200" b="1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 длинными распростертыми крыльями, которые имеют три ряда </a:t>
            </a:r>
            <a:r>
              <a:rPr lang="ru-RU" altLang="ko-KR" sz="9200" b="1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перьев и символизируют  </a:t>
            </a:r>
            <a:r>
              <a:rPr lang="ru-RU" sz="9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триаду  </a:t>
            </a:r>
            <a:r>
              <a:rPr lang="ru-RU" sz="9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«Мысль - Слово - Дело». </a:t>
            </a:r>
            <a:r>
              <a:rPr lang="ru-RU" altLang="ko-KR" sz="9200" b="1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Считается</a:t>
            </a:r>
            <a:r>
              <a:rPr lang="ru-RU" altLang="ko-KR" sz="9200" b="1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, что следуя ему, человек может воспарить подобно птице.</a:t>
            </a:r>
            <a:r>
              <a:rPr lang="ru-RU" altLang="ko-KR" sz="3500" b="1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altLang="ko-KR" sz="3500" b="1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altLang="ko-KR" sz="2400" dirty="0">
                <a:effectLst/>
              </a:rPr>
              <a:t/>
            </a:r>
            <a:br>
              <a:rPr lang="ru-RU" altLang="ko-KR" sz="2400" dirty="0">
                <a:effectLst/>
              </a:rPr>
            </a:br>
            <a:endParaRPr lang="ru-RU" altLang="ru-RU" sz="2400" dirty="0">
              <a:effectLst/>
            </a:endParaRPr>
          </a:p>
        </p:txBody>
      </p:sp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92" y="620719"/>
            <a:ext cx="10871200" cy="2952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620688"/>
            <a:ext cx="10972800" cy="1143000"/>
          </a:xfrm>
        </p:spPr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Почитание 4 стихий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Ð§ÐµÑÑÑÐµ ÑÐ»ÐµÐ¼ÐµÐ½ÑÐ° Ð¿ÑÐ¸ÑÐ¾Ð´Ñ â ÑÑÐ¾ÐºÐ¾Ð²Ð¾Ðµ ÑÐ¾ÑÐ¾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7649" y="1628806"/>
            <a:ext cx="6446507" cy="454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479394" y="2132856"/>
            <a:ext cx="3456383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ВОДА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8083806" y="2050406"/>
            <a:ext cx="3960440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ВОЗДУХ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479394" y="5301208"/>
            <a:ext cx="3600382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ОГОНЬ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8328248" y="5260032"/>
            <a:ext cx="3720412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ЗЕМЛЯ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623392" y="1124744"/>
            <a:ext cx="10801200" cy="230832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Высшие боги – и Добра, и Зла – это боги, обладающие властью Слова. </a:t>
            </a:r>
          </a:p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«Добрая мысль», «доброе слово»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и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«доброе дело»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- вот главные орудия в борьбе со злом.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3" name="Picture 2" descr="http://i005.radikal.ru/0712/eb/166a4b00993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8017" y="3645049"/>
            <a:ext cx="9381067" cy="287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79376" y="1052756"/>
            <a:ext cx="10972800" cy="712787"/>
          </a:xfrm>
        </p:spPr>
        <p:txBody>
          <a:bodyPr>
            <a:normAutofit fontScale="90000"/>
          </a:bodyPr>
          <a:lstStyle/>
          <a:p>
            <a:r>
              <a:rPr lang="ru-RU" altLang="ru-RU" sz="3600" b="1" dirty="0">
                <a:latin typeface="Arial" pitchFamily="34" charset="0"/>
                <a:cs typeface="Arial" pitchFamily="34" charset="0"/>
              </a:rPr>
              <a:t>Огонь и </a:t>
            </a:r>
            <a:r>
              <a:rPr lang="ru-RU" altLang="ru-RU" sz="3600" b="1" dirty="0" smtClean="0">
                <a:latin typeface="Arial" pitchFamily="34" charset="0"/>
                <a:cs typeface="Arial" pitchFamily="34" charset="0"/>
              </a:rPr>
              <a:t>свет</a:t>
            </a:r>
            <a:r>
              <a:rPr lang="ru-RU" altLang="ru-RU" sz="36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3600" b="1" dirty="0">
                <a:latin typeface="Arial" pitchFamily="34" charset="0"/>
                <a:cs typeface="Arial" pitchFamily="34" charset="0"/>
              </a:rPr>
            </a:br>
            <a:endParaRPr lang="ru-RU" alt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344" y="1556792"/>
            <a:ext cx="6624749" cy="496855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altLang="ko-KR" sz="2400" dirty="0" smtClean="0"/>
              <a:t>          </a:t>
            </a:r>
            <a:r>
              <a:rPr lang="ru-RU" altLang="ko-KR" b="1" dirty="0" smtClean="0">
                <a:latin typeface="Arial" pitchFamily="34" charset="0"/>
                <a:cs typeface="Arial" pitchFamily="34" charset="0"/>
              </a:rPr>
              <a:t>Свет </a:t>
            </a:r>
            <a:r>
              <a:rPr lang="ru-RU" altLang="ko-KR" b="1" dirty="0">
                <a:latin typeface="Arial" pitchFamily="34" charset="0"/>
                <a:cs typeface="Arial" pitchFamily="34" charset="0"/>
              </a:rPr>
              <a:t>является зримым образом </a:t>
            </a:r>
            <a:r>
              <a:rPr lang="ru-RU" altLang="ko-KR" b="1" dirty="0" smtClean="0">
                <a:latin typeface="Arial" pitchFamily="34" charset="0"/>
                <a:cs typeface="Arial" pitchFamily="34" charset="0"/>
              </a:rPr>
              <a:t>бога </a:t>
            </a:r>
            <a:r>
              <a:rPr lang="ru-RU" altLang="ko-KR" b="1" dirty="0">
                <a:latin typeface="Arial" pitchFamily="34" charset="0"/>
                <a:cs typeface="Arial" pitchFamily="34" charset="0"/>
              </a:rPr>
              <a:t>в физическом мире. Поэтому желая обратиться к </a:t>
            </a:r>
            <a:r>
              <a:rPr lang="ru-RU" altLang="ko-KR" b="1" dirty="0" smtClean="0">
                <a:latin typeface="Arial" pitchFamily="34" charset="0"/>
                <a:cs typeface="Arial" pitchFamily="34" charset="0"/>
              </a:rPr>
              <a:t>богу</a:t>
            </a:r>
            <a:r>
              <a:rPr lang="ru-RU" altLang="ko-KR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altLang="ko-KR" b="1" dirty="0" smtClean="0">
                <a:latin typeface="Arial" pitchFamily="34" charset="0"/>
                <a:cs typeface="Arial" pitchFamily="34" charset="0"/>
              </a:rPr>
              <a:t>люди </a:t>
            </a:r>
            <a:r>
              <a:rPr lang="ru-RU" altLang="ko-KR" b="1" dirty="0">
                <a:latin typeface="Arial" pitchFamily="34" charset="0"/>
                <a:cs typeface="Arial" pitchFamily="34" charset="0"/>
              </a:rPr>
              <a:t>обращаются лицом к </a:t>
            </a:r>
            <a:r>
              <a:rPr lang="ru-RU" altLang="ko-KR" b="1" dirty="0" smtClean="0">
                <a:latin typeface="Arial" pitchFamily="34" charset="0"/>
                <a:cs typeface="Arial" pitchFamily="34" charset="0"/>
              </a:rPr>
              <a:t>свету. </a:t>
            </a:r>
            <a:r>
              <a:rPr lang="ru-RU" altLang="ko-KR" b="1" dirty="0">
                <a:latin typeface="Arial" pitchFamily="34" charset="0"/>
                <a:cs typeface="Arial" pitchFamily="34" charset="0"/>
              </a:rPr>
              <a:t> </a:t>
            </a:r>
            <a:endParaRPr lang="ru-RU" altLang="ko-KR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altLang="ko-KR" b="1" dirty="0" smtClean="0">
                <a:latin typeface="Arial" pitchFamily="34" charset="0"/>
                <a:cs typeface="Arial" pitchFamily="34" charset="0"/>
              </a:rPr>
              <a:t>        Особое </a:t>
            </a:r>
            <a:r>
              <a:rPr lang="ru-RU" altLang="ko-KR" b="1" dirty="0">
                <a:latin typeface="Arial" pitchFamily="34" charset="0"/>
                <a:cs typeface="Arial" pitchFamily="34" charset="0"/>
              </a:rPr>
              <a:t>уважение они придают огню, как наиболее важному </a:t>
            </a:r>
            <a:r>
              <a:rPr lang="ru-RU" altLang="ko-KR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ko-KR" b="1" dirty="0" smtClean="0">
                <a:latin typeface="Arial" pitchFamily="34" charset="0"/>
                <a:cs typeface="Arial" pitchFamily="34" charset="0"/>
              </a:rPr>
            </a:br>
            <a:r>
              <a:rPr lang="ru-RU" altLang="ko-KR" b="1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altLang="ko-KR" b="1" dirty="0">
                <a:latin typeface="Arial" pitchFamily="34" charset="0"/>
                <a:cs typeface="Arial" pitchFamily="34" charset="0"/>
              </a:rPr>
              <a:t>доступному для человека </a:t>
            </a:r>
            <a:r>
              <a:rPr lang="ru-RU" altLang="ko-KR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ko-KR" b="1" dirty="0" smtClean="0">
                <a:latin typeface="Arial" pitchFamily="34" charset="0"/>
                <a:cs typeface="Arial" pitchFamily="34" charset="0"/>
              </a:rPr>
            </a:br>
            <a:r>
              <a:rPr lang="ru-RU" altLang="ko-KR" b="1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altLang="ko-KR" b="1" dirty="0">
                <a:latin typeface="Arial" pitchFamily="34" charset="0"/>
                <a:cs typeface="Arial" pitchFamily="34" charset="0"/>
              </a:rPr>
              <a:t>давних времён источнику света и тепла.</a:t>
            </a:r>
            <a:r>
              <a:rPr lang="ru-RU" altLang="ko-KR" dirty="0">
                <a:latin typeface="Arial" pitchFamily="34" charset="0"/>
                <a:cs typeface="Arial" pitchFamily="34" charset="0"/>
              </a:rPr>
              <a:t> </a:t>
            </a:r>
            <a:endParaRPr lang="ru-RU" alt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0420" name="Picture 4" descr="_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32104" y="1556792"/>
            <a:ext cx="4824523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3" y="4293096"/>
            <a:ext cx="11593288" cy="216025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buNone/>
              <a:defRPr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</a:t>
            </a: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700" b="1" dirty="0">
                <a:latin typeface="Arial" pitchFamily="34" charset="0"/>
                <a:cs typeface="Arial" pitchFamily="34" charset="0"/>
              </a:rPr>
              <a:t>течение многих веков тексты </a:t>
            </a: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«Авесты» </a:t>
            </a:r>
            <a:r>
              <a:rPr lang="ru-RU" sz="2700" b="1" dirty="0">
                <a:latin typeface="Arial" pitchFamily="34" charset="0"/>
                <a:cs typeface="Arial" pitchFamily="34" charset="0"/>
              </a:rPr>
              <a:t>- главной священной книги </a:t>
            </a:r>
            <a:r>
              <a:rPr lang="ru-RU" sz="2700" b="1" dirty="0" err="1">
                <a:latin typeface="Arial" pitchFamily="34" charset="0"/>
                <a:cs typeface="Arial" pitchFamily="34" charset="0"/>
              </a:rPr>
              <a:t>зороастрийцев</a:t>
            </a:r>
            <a:r>
              <a:rPr lang="ru-RU" sz="2700" b="1" dirty="0">
                <a:latin typeface="Arial" pitchFamily="34" charset="0"/>
                <a:cs typeface="Arial" pitchFamily="34" charset="0"/>
              </a:rPr>
              <a:t> - передавались в устной форме от одного поколения жрецов к другому. Записали их только в первые века нашей эры, в годы правления персидской династии Сасанидов, когда сам язык </a:t>
            </a: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«Авесты» </a:t>
            </a:r>
            <a:r>
              <a:rPr lang="ru-RU" sz="2700" b="1" dirty="0">
                <a:latin typeface="Arial" pitchFamily="34" charset="0"/>
                <a:cs typeface="Arial" pitchFamily="34" charset="0"/>
              </a:rPr>
              <a:t>уже давно был мертвым.</a:t>
            </a:r>
          </a:p>
        </p:txBody>
      </p:sp>
      <p:pic>
        <p:nvPicPr>
          <p:cNvPr id="29699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81" y="692696"/>
            <a:ext cx="11489927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4520893"/>
            <a:ext cx="11151029" cy="193244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800" dirty="0" smtClean="0"/>
              <a:t> </a:t>
            </a:r>
            <a:r>
              <a:rPr lang="ru-RU" altLang="ko-KR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Главной частью «Авесты» традиционно считаются </a:t>
            </a:r>
            <a:r>
              <a:rPr lang="ru-RU" altLang="ko-KR" sz="3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Гаты</a:t>
            </a:r>
            <a:r>
              <a:rPr lang="ru-RU" altLang="ko-KR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- гимны Заратуштры, посвящённые </a:t>
            </a:r>
            <a:r>
              <a:rPr lang="ru-RU" altLang="ko-KR" sz="3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Ахура</a:t>
            </a:r>
            <a:r>
              <a:rPr lang="ru-RU" altLang="ko-KR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Мазде.</a:t>
            </a:r>
            <a:endParaRPr lang="ru-RU" sz="3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3800" dirty="0"/>
          </a:p>
        </p:txBody>
      </p:sp>
      <p:pic>
        <p:nvPicPr>
          <p:cNvPr id="4" name="Рисунок 3" descr="https://lusana.ru/files/24442/653/12.jpg"/>
          <p:cNvPicPr/>
          <p:nvPr/>
        </p:nvPicPr>
        <p:blipFill>
          <a:blip r:embed="rId2" cstate="print"/>
          <a:srcRect l="10114" t="13902" r="59933" b="25478"/>
          <a:stretch>
            <a:fillRect/>
          </a:stretch>
        </p:blipFill>
        <p:spPr bwMode="auto">
          <a:xfrm>
            <a:off x="911424" y="980728"/>
            <a:ext cx="316835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lusana.ru/files/24442/653/12.jpg"/>
          <p:cNvPicPr/>
          <p:nvPr/>
        </p:nvPicPr>
        <p:blipFill>
          <a:blip r:embed="rId2" cstate="print"/>
          <a:srcRect l="50938" t="10244" r="14586" b="25854"/>
          <a:stretch>
            <a:fillRect/>
          </a:stretch>
        </p:blipFill>
        <p:spPr bwMode="auto">
          <a:xfrm>
            <a:off x="5375920" y="1052736"/>
            <a:ext cx="576064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268762"/>
            <a:ext cx="1113723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ИСТОРИЯ ВОЗНИКНОВЕНИЯ ЗОРОАСТРИЗМА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23392" y="2852936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РАСПРОСМТРАНЕНИЕ ЗОРОАСТРИЗМА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4077072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АВЕСТА</a:t>
            </a:r>
            <a:endParaRPr lang="ru-RU" sz="4000" dirty="0" smtClean="0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5229200"/>
            <a:ext cx="1113723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БОГИ, УЧЕНИЕ И ОБРЯДЫ ЗОРОАСТРИЗМА</a:t>
            </a:r>
            <a:endParaRPr lang="ru-RU" sz="4000" dirty="0" smtClean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79376" y="908728"/>
            <a:ext cx="5591944" cy="865187"/>
          </a:xfrm>
        </p:spPr>
        <p:txBody>
          <a:bodyPr/>
          <a:lstStyle/>
          <a:p>
            <a:r>
              <a:rPr lang="ru-RU" altLang="ru-RU" sz="3600" b="1" dirty="0" smtClean="0">
                <a:latin typeface="Arial" pitchFamily="34" charset="0"/>
                <a:cs typeface="Arial" pitchFamily="34" charset="0"/>
              </a:rPr>
              <a:t>Ахурамазда</a:t>
            </a:r>
            <a:endParaRPr lang="ru-RU" alt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352" y="1772816"/>
            <a:ext cx="6048672" cy="460851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altLang="ru-RU" sz="2800" dirty="0" smtClean="0"/>
              <a:t>    </a:t>
            </a:r>
            <a:r>
              <a:rPr lang="ru-RU" altLang="ru-RU" sz="3300" b="1" dirty="0" smtClean="0">
                <a:latin typeface="Arial" pitchFamily="34" charset="0"/>
                <a:cs typeface="Arial" pitchFamily="34" charset="0"/>
              </a:rPr>
              <a:t>Ахурамазда </a:t>
            </a:r>
            <a:r>
              <a:rPr lang="ru-RU" altLang="ru-RU" sz="3300" b="1" dirty="0">
                <a:latin typeface="Arial" pitchFamily="34" charset="0"/>
                <a:cs typeface="Arial" pitchFamily="34" charset="0"/>
              </a:rPr>
              <a:t> </a:t>
            </a:r>
            <a:r>
              <a:rPr lang="ru-RU" altLang="ru-RU" sz="33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altLang="ru-RU" sz="3300" b="1" dirty="0">
                <a:latin typeface="Arial" pitchFamily="34" charset="0"/>
                <a:cs typeface="Arial" pitchFamily="34" charset="0"/>
              </a:rPr>
              <a:t>творец духовного и физического миров, </a:t>
            </a:r>
            <a:r>
              <a:rPr lang="ru-RU" altLang="ru-RU" sz="33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300" b="1" dirty="0">
                <a:latin typeface="Arial" pitchFamily="34" charset="0"/>
                <a:cs typeface="Arial" pitchFamily="34" charset="0"/>
              </a:rPr>
              <a:t>единый бог, </a:t>
            </a:r>
            <a:r>
              <a:rPr lang="ru-RU" altLang="ru-RU" sz="3300" b="1" dirty="0" smtClean="0">
                <a:latin typeface="Arial" pitchFamily="34" charset="0"/>
                <a:cs typeface="Arial" pitchFamily="34" charset="0"/>
              </a:rPr>
              <a:t>которого называли «</a:t>
            </a:r>
            <a:r>
              <a:rPr lang="ru-RU" altLang="ru-RU" sz="3300" b="1" dirty="0">
                <a:latin typeface="Arial" pitchFamily="34" charset="0"/>
                <a:cs typeface="Arial" pitchFamily="34" charset="0"/>
              </a:rPr>
              <a:t>Светлый</a:t>
            </a:r>
            <a:r>
              <a:rPr lang="ru-RU" altLang="ru-RU" sz="3300" b="1" dirty="0" smtClean="0">
                <a:latin typeface="Arial" pitchFamily="34" charset="0"/>
                <a:cs typeface="Arial" pitchFamily="34" charset="0"/>
              </a:rPr>
              <a:t>», </a:t>
            </a:r>
            <a:r>
              <a:rPr lang="ru-RU" altLang="ru-RU" sz="3300" b="1" dirty="0">
                <a:latin typeface="Arial" pitchFamily="34" charset="0"/>
                <a:cs typeface="Arial" pitchFamily="34" charset="0"/>
              </a:rPr>
              <a:t>«Славный</a:t>
            </a:r>
            <a:r>
              <a:rPr lang="ru-RU" altLang="ru-RU" sz="3300" b="1" dirty="0" smtClean="0">
                <a:latin typeface="Arial" pitchFamily="34" charset="0"/>
                <a:cs typeface="Arial" pitchFamily="34" charset="0"/>
              </a:rPr>
              <a:t>», «Сияющий». </a:t>
            </a:r>
          </a:p>
          <a:p>
            <a:pPr>
              <a:lnSpc>
                <a:spcPct val="90000"/>
              </a:lnSpc>
              <a:buNone/>
            </a:pPr>
            <a:endParaRPr lang="ru-RU" altLang="ru-RU" sz="33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altLang="ru-RU" sz="3300" b="1" dirty="0" smtClean="0">
                <a:latin typeface="Arial" pitchFamily="34" charset="0"/>
                <a:cs typeface="Arial" pitchFamily="34" charset="0"/>
              </a:rPr>
              <a:t>   Бог </a:t>
            </a:r>
            <a:r>
              <a:rPr lang="ru-RU" altLang="ru-RU" sz="3300" b="1" dirty="0">
                <a:latin typeface="Arial" pitchFamily="34" charset="0"/>
                <a:cs typeface="Arial" pitchFamily="34" charset="0"/>
              </a:rPr>
              <a:t>светлой силы у персов.</a:t>
            </a:r>
          </a:p>
        </p:txBody>
      </p:sp>
      <p:pic>
        <p:nvPicPr>
          <p:cNvPr id="55300" name="Picture 4" descr="7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56040" y="1268760"/>
            <a:ext cx="502476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600056" y="836718"/>
            <a:ext cx="4478288" cy="712787"/>
          </a:xfrm>
        </p:spPr>
        <p:txBody>
          <a:bodyPr/>
          <a:lstStyle/>
          <a:p>
            <a:r>
              <a:rPr lang="ru-RU" altLang="ru-RU" sz="3600" b="1" dirty="0">
                <a:latin typeface="Arial" pitchFamily="34" charset="0"/>
                <a:cs typeface="Arial" pitchFamily="34" charset="0"/>
              </a:rPr>
              <a:t>Заратуштра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35960" y="1628800"/>
            <a:ext cx="6223248" cy="482453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altLang="ko-KR" sz="2800" dirty="0" smtClean="0"/>
              <a:t>    </a:t>
            </a:r>
            <a:r>
              <a:rPr lang="ru-RU" altLang="ko-KR" b="1" dirty="0" smtClean="0">
                <a:latin typeface="Arial" pitchFamily="34" charset="0"/>
                <a:cs typeface="Arial" pitchFamily="34" charset="0"/>
              </a:rPr>
              <a:t>Заратуштра</a:t>
            </a:r>
            <a:r>
              <a:rPr lang="ru-RU" altLang="ko-KR" b="1" dirty="0">
                <a:latin typeface="Arial" pitchFamily="34" charset="0"/>
                <a:cs typeface="Arial" pitchFamily="34" charset="0"/>
              </a:rPr>
              <a:t> </a:t>
            </a:r>
            <a:r>
              <a:rPr lang="ru-RU" altLang="ko-KR" b="1" dirty="0" smtClean="0">
                <a:latin typeface="Arial" pitchFamily="34" charset="0"/>
                <a:cs typeface="Arial" pitchFamily="34" charset="0"/>
              </a:rPr>
              <a:t>- пророк Ахура</a:t>
            </a:r>
            <a:r>
              <a:rPr lang="ru-RU" altLang="ko-KR" b="1" dirty="0">
                <a:latin typeface="Arial" pitchFamily="34" charset="0"/>
                <a:cs typeface="Arial" pitchFamily="34" charset="0"/>
              </a:rPr>
              <a:t>м</a:t>
            </a:r>
            <a:r>
              <a:rPr lang="ru-RU" altLang="ko-KR" b="1" dirty="0" smtClean="0">
                <a:latin typeface="Arial" pitchFamily="34" charset="0"/>
                <a:cs typeface="Arial" pitchFamily="34" charset="0"/>
              </a:rPr>
              <a:t>азды</a:t>
            </a:r>
            <a:r>
              <a:rPr lang="ru-RU" altLang="ko-KR" b="1" dirty="0">
                <a:latin typeface="Arial" pitchFamily="34" charset="0"/>
                <a:cs typeface="Arial" pitchFamily="34" charset="0"/>
              </a:rPr>
              <a:t>, принесший людям благую веру и заложивший основы нравственного развития. </a:t>
            </a:r>
            <a:r>
              <a:rPr lang="ru-RU" altLang="ko-KR" b="1" dirty="0" smtClean="0">
                <a:latin typeface="Arial" pitchFamily="34" charset="0"/>
                <a:cs typeface="Arial" pitchFamily="34" charset="0"/>
              </a:rPr>
              <a:t>            В </a:t>
            </a:r>
            <a:r>
              <a:rPr lang="ru-RU" altLang="ko-KR" b="1" dirty="0">
                <a:latin typeface="Arial" pitchFamily="34" charset="0"/>
                <a:cs typeface="Arial" pitchFamily="34" charset="0"/>
              </a:rPr>
              <a:t>источниках описывается как идеальный священник, воин и скотовод, образцовый глава и покровитель людей всего мира. </a:t>
            </a:r>
            <a:endParaRPr lang="ru-RU" alt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48" name="Picture 4" descr="Ris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368" y="1124744"/>
            <a:ext cx="492760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progresiya.com/wp-content/uploads/2015/04/mitra-300x2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47930" y="1052736"/>
            <a:ext cx="6048772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191344" y="1412780"/>
            <a:ext cx="5112568" cy="452431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Бог Митра ("верность", "клятва") следит за соблюдением верности, клятвы, благочестия и сурово карает за их нарушения. </a:t>
            </a: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1"/>
          <p:cNvSpPr>
            <a:spLocks noChangeArrowheads="1"/>
          </p:cNvSpPr>
          <p:nvPr/>
        </p:nvSpPr>
        <p:spPr bwMode="auto">
          <a:xfrm rot="10800000" flipV="1">
            <a:off x="5807967" y="1185099"/>
            <a:ext cx="5760640" cy="452431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Анахита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-могущественная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богиня воды и плодородия.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Ей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посвящаются многочисленные обряды, связанные с сезонными полевыми работами. </a:t>
            </a:r>
          </a:p>
        </p:txBody>
      </p:sp>
      <p:pic>
        <p:nvPicPr>
          <p:cNvPr id="9219" name="Picture 2" descr="http://taroshop.ru/images/goods/add/id0002_taro-soyuz-bogin-universal-goddess-tarot__1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424" y="908720"/>
            <a:ext cx="4197349" cy="557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privetkavkaz.ru/uploads/images/00/00/01/2015/08/09/64a3e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2184" y="1196752"/>
            <a:ext cx="3928504" cy="4612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Прямоугольник 2"/>
          <p:cNvSpPr>
            <a:spLocks noChangeArrowheads="1"/>
          </p:cNvSpPr>
          <p:nvPr/>
        </p:nvSpPr>
        <p:spPr bwMode="auto">
          <a:xfrm>
            <a:off x="551384" y="908720"/>
            <a:ext cx="8639935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Ахриман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дух-разрушитель </a:t>
            </a:r>
          </a:p>
          <a:p>
            <a:endParaRPr lang="ru-RU" dirty="0"/>
          </a:p>
        </p:txBody>
      </p:sp>
      <p:sp>
        <p:nvSpPr>
          <p:cNvPr id="10245" name="Прямоугольник 4"/>
          <p:cNvSpPr>
            <a:spLocks noChangeArrowheads="1"/>
          </p:cNvSpPr>
          <p:nvPr/>
        </p:nvSpPr>
        <p:spPr bwMode="auto">
          <a:xfrm>
            <a:off x="624417" y="6021388"/>
            <a:ext cx="869372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дайвы-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демоны зла, мучений и бедствий</a:t>
            </a:r>
          </a:p>
        </p:txBody>
      </p:sp>
      <p:pic>
        <p:nvPicPr>
          <p:cNvPr id="10246" name="Picture 6" descr="http://bgconv.com/pars_docs/refs/192/191610/191610_html_7197469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1844824"/>
            <a:ext cx="6608233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368" y="1124744"/>
            <a:ext cx="6096000" cy="5509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Самым страшным злом на земле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зороастрийцы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считали смерть. Отсюда  у них возник особый обряд  погребения  умерших людей. Когда человек умирал, это означало, что в него поселилось злое начало – смерть, а злом нельзя осквернять добро – землю.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0000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88088" y="1268760"/>
            <a:ext cx="4176464" cy="5178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1124744"/>
            <a:ext cx="7992888" cy="3108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Тело  умершего нельзя было ни хоронить в землю, ни сжигать, ни предавать воде. Поэтому его выставляли  на специальном сооружении на съедение птицам и зверям. Омытые дождями и  высушенные солнцем кости хранили в специальных сосудах  -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оссуариях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костехранилищах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оссуарий зороастриз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79376" y="4509120"/>
            <a:ext cx="4542041" cy="206610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5" descr="660847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88288" y="1772816"/>
            <a:ext cx="3101975" cy="465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monuments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23992" y="4293096"/>
            <a:ext cx="2002115" cy="201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5360" y="1124744"/>
            <a:ext cx="5688632" cy="5400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>
                <a:effectLst/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башнях молчания </a:t>
            </a:r>
            <a:r>
              <a:rPr lang="ru-RU" b="1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effectLst/>
                <a:latin typeface="Arial" pitchFamily="34" charset="0"/>
                <a:cs typeface="Arial" pitchFamily="34" charset="0"/>
              </a:rPr>
              <a:t>зороастрийцы</a:t>
            </a:r>
            <a:r>
              <a:rPr lang="ru-RU" b="1" dirty="0">
                <a:effectLst/>
                <a:latin typeface="Arial" pitchFamily="34" charset="0"/>
                <a:cs typeface="Arial" pitchFamily="34" charset="0"/>
              </a:rPr>
              <a:t> раньше оставляли тела своих умерших (в соответствии с их верованиями трупы не должны были соприкасаться ни с одной из стихий, поэтому их оставляли птицам и бродячим животным). </a:t>
            </a:r>
          </a:p>
        </p:txBody>
      </p:sp>
      <p:pic>
        <p:nvPicPr>
          <p:cNvPr id="65540" name="Picture 4" descr="башни молча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1196752"/>
            <a:ext cx="5359152" cy="2304256"/>
          </a:xfrm>
          <a:prstGeom prst="rect">
            <a:avLst/>
          </a:prstGeom>
          <a:noFill/>
        </p:spPr>
      </p:pic>
      <p:pic>
        <p:nvPicPr>
          <p:cNvPr id="5" name="Picture 5" descr="башн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456040" y="3573016"/>
            <a:ext cx="5421288" cy="2969295"/>
          </a:xfrm>
          <a:prstGeom prst="rect">
            <a:avLst/>
          </a:prstGeom>
          <a:noFill/>
          <a:ln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79376" y="908736"/>
            <a:ext cx="10972800" cy="918939"/>
          </a:xfrm>
        </p:spPr>
        <p:txBody>
          <a:bodyPr>
            <a:normAutofit/>
          </a:bodyPr>
          <a:lstStyle/>
          <a:p>
            <a:r>
              <a:rPr lang="ru-RU" altLang="ru-RU" sz="4000" b="1" dirty="0">
                <a:latin typeface="Arial" pitchFamily="34" charset="0"/>
                <a:cs typeface="Arial" pitchFamily="34" charset="0"/>
              </a:rPr>
              <a:t>Символы </a:t>
            </a:r>
            <a:r>
              <a:rPr lang="ru-RU" altLang="ru-RU" sz="4000" b="1" dirty="0" smtClean="0">
                <a:latin typeface="Arial" pitchFamily="34" charset="0"/>
                <a:cs typeface="Arial" pitchFamily="34" charset="0"/>
              </a:rPr>
              <a:t>зороастризма</a:t>
            </a:r>
            <a:endParaRPr lang="ru-RU" alt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3496" name="Picture 8" descr="чаша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79379" y="1772816"/>
            <a:ext cx="4539164" cy="3024336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3503" name="Picture 15" descr="170px-Reverso_moneda_Ormuz_I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16080" y="1628800"/>
            <a:ext cx="4392488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007437" y="5013176"/>
            <a:ext cx="26882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altLang="ru-RU" sz="2000" b="1" dirty="0" smtClean="0">
                <a:latin typeface="Arial" pitchFamily="34" charset="0"/>
                <a:cs typeface="Arial" pitchFamily="34" charset="0"/>
              </a:rPr>
              <a:t>Сосуд с огнем.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19936" y="4941168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ru-RU" altLang="ko-KR" sz="2000" b="1" dirty="0" smtClean="0">
                <a:latin typeface="Arial" pitchFamily="34" charset="0"/>
                <a:cs typeface="Arial" pitchFamily="34" charset="0"/>
              </a:rPr>
              <a:t>Монета </a:t>
            </a:r>
            <a:r>
              <a:rPr lang="ru-RU" altLang="ko-KR" sz="2000" b="1" dirty="0" err="1" smtClean="0">
                <a:latin typeface="Arial" pitchFamily="34" charset="0"/>
                <a:cs typeface="Arial" pitchFamily="34" charset="0"/>
              </a:rPr>
              <a:t>Ормизда</a:t>
            </a:r>
            <a:r>
              <a:rPr lang="ru-RU" altLang="ko-KR" sz="2000" b="1" dirty="0" smtClean="0">
                <a:latin typeface="Arial" pitchFamily="34" charset="0"/>
                <a:cs typeface="Arial" pitchFamily="34" charset="0"/>
              </a:rPr>
              <a:t> II, изображение алтаря огня и двух священников. </a:t>
            </a:r>
            <a:endParaRPr lang="ru-RU" altLang="ko-KR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7408" y="1844824"/>
            <a:ext cx="3960440" cy="17281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низ 7"/>
          <p:cNvSpPr/>
          <p:nvPr/>
        </p:nvSpPr>
        <p:spPr>
          <a:xfrm>
            <a:off x="1199457" y="2564904"/>
            <a:ext cx="1248139" cy="151980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9456373" y="2420888"/>
            <a:ext cx="1248139" cy="151980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ручной ввод 9"/>
          <p:cNvSpPr/>
          <p:nvPr/>
        </p:nvSpPr>
        <p:spPr>
          <a:xfrm>
            <a:off x="551384" y="1484791"/>
            <a:ext cx="2808312" cy="879038"/>
          </a:xfrm>
          <a:prstGeom prst="flowChartManualInp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зеленый</a:t>
            </a:r>
            <a:endParaRPr lang="ru-RU" sz="40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ручной ввод 10"/>
          <p:cNvSpPr/>
          <p:nvPr/>
        </p:nvSpPr>
        <p:spPr>
          <a:xfrm>
            <a:off x="8472264" y="1412776"/>
            <a:ext cx="3168352" cy="879038"/>
          </a:xfrm>
          <a:prstGeom prst="flowChartManualInp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красный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5231905" y="2564904"/>
            <a:ext cx="1248139" cy="223224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ручной ввод 4"/>
          <p:cNvSpPr/>
          <p:nvPr/>
        </p:nvSpPr>
        <p:spPr>
          <a:xfrm>
            <a:off x="4463820" y="1628800"/>
            <a:ext cx="2784309" cy="879038"/>
          </a:xfrm>
          <a:prstGeom prst="flowChartManualInp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белый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Блок-схема: перфолента 11"/>
          <p:cNvSpPr/>
          <p:nvPr/>
        </p:nvSpPr>
        <p:spPr>
          <a:xfrm>
            <a:off x="239349" y="4365104"/>
            <a:ext cx="3524251" cy="1428750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Символ процветания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Блок-схема: перфолента 17"/>
          <p:cNvSpPr/>
          <p:nvPr/>
        </p:nvSpPr>
        <p:spPr>
          <a:xfrm>
            <a:off x="3791745" y="5157207"/>
            <a:ext cx="4472947" cy="1380703"/>
          </a:xfrm>
          <a:prstGeom prst="flowChartPunchedTap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Символ справедливости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Волна 18"/>
          <p:cNvSpPr/>
          <p:nvPr/>
        </p:nvSpPr>
        <p:spPr>
          <a:xfrm>
            <a:off x="8208245" y="4365104"/>
            <a:ext cx="3714751" cy="1357312"/>
          </a:xfrm>
          <a:prstGeom prst="wav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Символ доблести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479376" y="620702"/>
            <a:ext cx="10972800" cy="9189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Символы </a:t>
            </a:r>
            <a:endParaRPr kumimoji="0" lang="ru-RU" altLang="ru-RU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6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2886597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ъект 2"/>
          <p:cNvSpPr>
            <a:spLocks noGrp="1"/>
          </p:cNvSpPr>
          <p:nvPr>
            <p:ph idx="1"/>
          </p:nvPr>
        </p:nvSpPr>
        <p:spPr>
          <a:xfrm>
            <a:off x="335360" y="908720"/>
            <a:ext cx="11377264" cy="266429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 IХ-VIII веках до н.э. в Древнем Хорезме зародилась религия добра – зороастризм.  Его основатель - древнеиранский пророк Заратуштра (Зороастр, Заратустра), живший примерно в VIII—VII веках до н. э. </a:t>
            </a:r>
            <a:r>
              <a:rPr lang="ru-RU" sz="2800" b="1" dirty="0" smtClean="0"/>
              <a:t>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 I тысячелетии до н.э. распространяется религия в Средней Азии</a:t>
            </a:r>
            <a:r>
              <a:rPr lang="ru-RU" sz="2800" dirty="0" smtClean="0"/>
              <a:t>.</a:t>
            </a:r>
            <a:endParaRPr lang="ru-RU" sz="30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ru-RU" sz="30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9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12224" y="3933055"/>
            <a:ext cx="3168352" cy="2715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0189" y="3645024"/>
            <a:ext cx="7017939" cy="3003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335360" y="908720"/>
            <a:ext cx="11089232" cy="4896545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Первый </a:t>
            </a:r>
            <a:r>
              <a:rPr lang="ru-RU" sz="3000" b="1" dirty="0">
                <a:latin typeface="Arial" pitchFamily="34" charset="0"/>
                <a:cs typeface="Arial" pitchFamily="34" charset="0"/>
              </a:rPr>
              <a:t>перевод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Авесты был сделан </a:t>
            </a:r>
            <a:r>
              <a:rPr lang="ru-RU" sz="3000" b="1" dirty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Сасанидах                                           </a:t>
            </a:r>
            <a:r>
              <a:rPr lang="ru-RU" sz="3000" b="1" dirty="0">
                <a:latin typeface="Arial" pitchFamily="34" charset="0"/>
                <a:cs typeface="Arial" pitchFamily="34" charset="0"/>
              </a:rPr>
              <a:t>в 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III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–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VII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latin typeface="Arial" pitchFamily="34" charset="0"/>
                <a:cs typeface="Arial" pitchFamily="34" charset="0"/>
              </a:rPr>
              <a:t>вв. (348 глав,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записанных в </a:t>
            </a:r>
            <a:r>
              <a:rPr lang="ru-RU" sz="3000" b="1" dirty="0">
                <a:latin typeface="Arial" pitchFamily="34" charset="0"/>
                <a:cs typeface="Arial" pitchFamily="34" charset="0"/>
              </a:rPr>
              <a:t>21 книгу).</a:t>
            </a:r>
          </a:p>
          <a:p>
            <a:pPr>
              <a:buClr>
                <a:srgbClr val="FFFFFF"/>
              </a:buClr>
              <a:buNone/>
            </a:pPr>
            <a:r>
              <a:rPr lang="ru-RU" sz="3000" b="1" dirty="0">
                <a:latin typeface="Arial" pitchFamily="34" charset="0"/>
                <a:cs typeface="Arial" pitchFamily="34" charset="0"/>
              </a:rPr>
              <a:t>Самая ранняя рукопись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«Авесты» </a:t>
            </a:r>
            <a:r>
              <a:rPr lang="ru-RU" sz="3000" b="1" dirty="0">
                <a:latin typeface="Arial" pitchFamily="34" charset="0"/>
                <a:cs typeface="Arial" pitchFamily="34" charset="0"/>
              </a:rPr>
              <a:t>(из известных исследователям) датируется 1288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г.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  <a:p>
            <a:pPr>
              <a:buClr>
                <a:srgbClr val="FFFFFF"/>
              </a:buClr>
              <a:buNone/>
            </a:pPr>
            <a:r>
              <a:rPr lang="ru-RU" sz="3000" b="1" dirty="0">
                <a:latin typeface="Arial" pitchFamily="34" charset="0"/>
                <a:cs typeface="Arial" pitchFamily="34" charset="0"/>
              </a:rPr>
              <a:t>В середине 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XVIII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latin typeface="Arial" pitchFamily="34" charset="0"/>
                <a:cs typeface="Arial" pitchFamily="34" charset="0"/>
              </a:rPr>
              <a:t>в. французский ученый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>
                <a:latin typeface="Arial" pitchFamily="34" charset="0"/>
                <a:cs typeface="Arial" pitchFamily="34" charset="0"/>
              </a:rPr>
              <a:t>Дюперрон</a:t>
            </a:r>
            <a:r>
              <a:rPr lang="ru-RU" sz="3000" b="1" dirty="0">
                <a:latin typeface="Arial" pitchFamily="34" charset="0"/>
                <a:cs typeface="Arial" pitchFamily="34" charset="0"/>
              </a:rPr>
              <a:t> отправился в Индию, где в 1755–1761 записал и перевел текст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«Авесты»</a:t>
            </a:r>
            <a:r>
              <a:rPr lang="ru-RU" sz="3000" b="1" dirty="0">
                <a:latin typeface="Arial" pitchFamily="34" charset="0"/>
                <a:cs typeface="Arial" pitchFamily="34" charset="0"/>
              </a:rPr>
              <a:t> на французский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язык.</a:t>
            </a:r>
          </a:p>
          <a:p>
            <a:pPr>
              <a:buClr>
                <a:srgbClr val="FFFFFF"/>
              </a:buClr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Второе </a:t>
            </a:r>
            <a:r>
              <a:rPr lang="ru-RU" sz="3000" b="1" dirty="0">
                <a:latin typeface="Arial" pitchFamily="34" charset="0"/>
                <a:cs typeface="Arial" pitchFamily="34" charset="0"/>
              </a:rPr>
              <a:t>издание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«Авесты» </a:t>
            </a:r>
            <a:r>
              <a:rPr lang="ru-RU" sz="3000" b="1" dirty="0">
                <a:latin typeface="Arial" pitchFamily="34" charset="0"/>
                <a:cs typeface="Arial" pitchFamily="34" charset="0"/>
              </a:rPr>
              <a:t>уже на немецком языке было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выпущено </a:t>
            </a:r>
            <a:r>
              <a:rPr lang="ru-RU" sz="3000" b="1" dirty="0">
                <a:latin typeface="Arial" pitchFamily="34" charset="0"/>
                <a:cs typeface="Arial" pitchFamily="34" charset="0"/>
              </a:rPr>
              <a:t>в 1776 году в Риге.</a:t>
            </a:r>
          </a:p>
          <a:p>
            <a:pPr marL="0" indent="360045">
              <a:buClr>
                <a:srgbClr val="FFFFFF"/>
              </a:buClr>
            </a:pPr>
            <a:endParaRPr lang="ru-RU" dirty="0"/>
          </a:p>
          <a:p>
            <a:pPr>
              <a:buClr>
                <a:srgbClr val="FFFFFF"/>
              </a:buClr>
            </a:pPr>
            <a:endParaRPr lang="ru-RU" dirty="0"/>
          </a:p>
        </p:txBody>
      </p:sp>
      <p:pic>
        <p:nvPicPr>
          <p:cNvPr id="9" name="Рисунок 8" descr="http://astro.kh.ua/wp-content/uploads/2013/12/Anketi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11824" y="5373216"/>
            <a:ext cx="108012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Anquetil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5013176"/>
            <a:ext cx="1224136" cy="1559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https://8.allegroimg.com/original/0154f8/8f2d17a44f83a6e671314fad2dc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44472" y="4942830"/>
            <a:ext cx="1224136" cy="1771154"/>
          </a:xfrm>
          <a:prstGeom prst="rect">
            <a:avLst/>
          </a:prstGeom>
          <a:noFill/>
        </p:spPr>
      </p:pic>
      <p:pic>
        <p:nvPicPr>
          <p:cNvPr id="12" name="Picture 2" descr="http://xorazmiy.uz/media/834b71a7-85da-6cf8-2cd2-bc5d3d86638d.jpg"/>
          <p:cNvPicPr>
            <a:picLocks noChangeAspect="1" noChangeArrowheads="1"/>
          </p:cNvPicPr>
          <p:nvPr/>
        </p:nvPicPr>
        <p:blipFill>
          <a:blip r:embed="rId5" cstate="print"/>
          <a:srcRect l="8662" t="2100" r="9439" b="2351"/>
          <a:stretch>
            <a:fillRect/>
          </a:stretch>
        </p:blipFill>
        <p:spPr bwMode="auto">
          <a:xfrm>
            <a:off x="1343472" y="5517232"/>
            <a:ext cx="1368152" cy="11971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 descr="http://russian7.ru/wp-content/uploads/2015/08/Farvahar0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960768" y="1556792"/>
            <a:ext cx="2039888" cy="15328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81085431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3356992"/>
            <a:ext cx="10959008" cy="2769177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«Авеста» является не только нашим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наследием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но и редкостным наследием всей мировой культуры. Поэтому международная организация ЮНЕСКО по инициативе правительства Узбекистана в 1999 году приняла постановление о праздновании 2700-летия «Авесты». Эта славная дата была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отмечена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2001 году.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http://s1.gallery.aystatic.by/650/951/470/5020/5020470951_0.jpg"/>
          <p:cNvPicPr>
            <a:picLocks noChangeAspect="1" noChangeArrowheads="1"/>
          </p:cNvPicPr>
          <p:nvPr/>
        </p:nvPicPr>
        <p:blipFill>
          <a:blip r:embed="rId2" cstate="print"/>
          <a:srcRect l="18144" t="3086" r="21377" b="41363"/>
          <a:stretch>
            <a:fillRect/>
          </a:stretch>
        </p:blipFill>
        <p:spPr bwMode="auto">
          <a:xfrm>
            <a:off x="1127448" y="980728"/>
            <a:ext cx="4248472" cy="2162040"/>
          </a:xfrm>
          <a:prstGeom prst="rect">
            <a:avLst/>
          </a:prstGeom>
          <a:noFill/>
        </p:spPr>
      </p:pic>
      <p:sp>
        <p:nvSpPr>
          <p:cNvPr id="7172" name="AutoShape 4" descr="https://home.nestor.minsk.by/fsunews/tadzhik/2002/tj203-6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4" name="AutoShape 6" descr="https://home.nestor.minsk.by/fsunews/tadzhik/2002/tj203-6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6" name="AutoShape 8" descr="https://home.nestor.minsk.by/fsunews/tadzhik/2002/tj203-6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8" name="AutoShape 10" descr="https://home.nestor.minsk.by/fsunews/tadzhik/2002/tj203-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80" name="AutoShape 12" descr="https://home.nestor.minsk.by/fsunews/tadzhik/2002/tj203-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04112" y="908720"/>
            <a:ext cx="3960440" cy="2216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124754"/>
            <a:ext cx="5112568" cy="480131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Ургенче был установлен памятник «Авесты» в виде большой книги с белыми листами в «пламени»</a:t>
            </a:r>
          </a:p>
          <a:p>
            <a:pPr algn="ctr"/>
            <a:r>
              <a:rPr lang="ru-RU" sz="3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красного камня над своеобразным шатром.</a:t>
            </a:r>
            <a:endParaRPr lang="ru-RU" sz="3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3952" y="1340768"/>
            <a:ext cx="5851381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Музей Авесты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9" y="908720"/>
            <a:ext cx="31369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Музей Авесты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5800" y="908720"/>
            <a:ext cx="3140528" cy="17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Музей Авесты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84232" y="908720"/>
            <a:ext cx="3140528" cy="17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Музей Авесты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360" y="4653136"/>
            <a:ext cx="314052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Музей Авесты">
            <a:hlinkClick r:id="rId6" tooltip="&quot;Музей Авесты. Хива, Узбекистан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67808" y="4653146"/>
            <a:ext cx="3216357" cy="1860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Музей Авесты">
            <a:hlinkClick r:id="rId8" tooltip="&quot;Музей Авесты. Хива, Узбекистан&quot;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28248" y="4581138"/>
            <a:ext cx="3024336" cy="1932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31375" y="2924950"/>
            <a:ext cx="11353263" cy="169277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latin typeface="Arial" pitchFamily="34" charset="0"/>
                <a:cs typeface="Arial" pitchFamily="34" charset="0"/>
              </a:rPr>
              <a:t>Музей «Авесты» находится в Хиве, в одном из многочисленных медресе этого уникального восточного города. Не случайно музей «Авесты» расположен именно в Хиве, ведь по одной из версий «Авеста» была написана здесь, в Древнем Хорезме. 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АВЕСТА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4037460528"/>
              </p:ext>
            </p:extLst>
          </p:nvPr>
        </p:nvGraphicFramePr>
        <p:xfrm>
          <a:off x="407368" y="1052736"/>
          <a:ext cx="1116124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82070644"/>
              </p:ext>
            </p:extLst>
          </p:nvPr>
        </p:nvGraphicFramePr>
        <p:xfrm>
          <a:off x="407368" y="1124744"/>
          <a:ext cx="11377263" cy="5184576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843424"/>
                <a:gridCol w="2629184"/>
                <a:gridCol w="3168352"/>
                <a:gridCol w="2736303"/>
              </a:tblGrid>
              <a:tr h="1481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Где и когда возник зороастризм?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Arial" pitchFamily="34" charset="0"/>
                          <a:cs typeface="Arial" pitchFamily="34" charset="0"/>
                        </a:rPr>
                        <a:t>Священная книга зороастризма</a:t>
                      </a:r>
                      <a:endParaRPr lang="ru-RU" sz="2400" b="1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В чем основа религии </a:t>
                      </a: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зороастризм?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Празднование юбилея «Авесты»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703268">
                <a:tc>
                  <a:txBody>
                    <a:bodyPr/>
                    <a:lstStyle/>
                    <a:p>
                      <a:pPr marL="457200" indent="-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В </a:t>
                      </a:r>
                      <a:r>
                        <a:rPr lang="ru-RU" sz="2400" b="1" dirty="0">
                          <a:latin typeface="Arial" pitchFamily="34" charset="0"/>
                          <a:cs typeface="Arial" pitchFamily="34" charset="0"/>
                        </a:rPr>
                        <a:t>IХ-VIII веках до н.э. в Древнем Хорезме зародилась религия добра – </a:t>
                      </a: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зороастризм</a:t>
                      </a:r>
                    </a:p>
                    <a:p>
                      <a:pPr marL="457200" indent="-4572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ru-RU" sz="24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1.</a:t>
                      </a:r>
                      <a:r>
                        <a:rPr lang="ru-RU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 «</a:t>
                      </a: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Авеста»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1.«Добрая мысль»,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«доброе слово» и «доброе дело» - вот главные орудия в борьбе со злом.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1. 2700 лет.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2. В Ургенче памятник.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Arial" pitchFamily="34" charset="0"/>
                          <a:cs typeface="Arial" pitchFamily="34" charset="0"/>
                        </a:rPr>
                        <a:t>3. В Хиве  открыт музей.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940" y="337354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551385" y="3717032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§20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80 – 83.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511825" y="4365136"/>
            <a:ext cx="3552395" cy="16841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Подумайте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какие боги зороастризма есть в наших символах ?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544272" y="3501072"/>
            <a:ext cx="3312368" cy="16841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Составьте  таблицу: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«божества зороастризма».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986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47929" y="206084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5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1556792"/>
            <a:ext cx="115212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" descr="http://cliparty.by.ru/animated/people/6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9696" y="1844824"/>
            <a:ext cx="1879600" cy="148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3429000"/>
            <a:ext cx="11260832" cy="305720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Она зародилась ещё тогда, когда люди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силу духов и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окружающую их природу.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Зороастрийцы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поклонялись солнцу, огню, земле, воде и звёздам. Само слово «зороастризм» связано с именем </a:t>
            </a:r>
            <a:r>
              <a:rPr lang="ru-RU" sz="3500" b="1" i="1" dirty="0" smtClean="0">
                <a:latin typeface="Arial" pitchFamily="34" charset="0"/>
                <a:cs typeface="Arial" pitchFamily="34" charset="0"/>
              </a:rPr>
              <a:t>Заратуштры.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Это реальная историческая личность, жившая в первой четверти                                         I тысячелетия до н.э.</a:t>
            </a:r>
          </a:p>
          <a:p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://www.newmartyros.ru/sites/default/files/Universitet/Religiovedenie/2014/11_17_Zoro/zoroastrianism_fi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980728"/>
            <a:ext cx="3312368" cy="2132856"/>
          </a:xfrm>
          <a:prstGeom prst="rect">
            <a:avLst/>
          </a:prstGeom>
          <a:noFill/>
        </p:spPr>
      </p:pic>
      <p:pic>
        <p:nvPicPr>
          <p:cNvPr id="6" name="Picture 2" descr="Согласно учениям Заратуштры все сущее в мире, появляется благодаря столкновению противоположностей"/>
          <p:cNvPicPr>
            <a:picLocks noChangeAspect="1" noChangeArrowheads="1"/>
          </p:cNvPicPr>
          <p:nvPr/>
        </p:nvPicPr>
        <p:blipFill>
          <a:blip r:embed="rId3" cstate="print"/>
          <a:srcRect l="8428" r="29196"/>
          <a:stretch>
            <a:fillRect/>
          </a:stretch>
        </p:blipFill>
        <p:spPr bwMode="auto">
          <a:xfrm>
            <a:off x="4511824" y="980728"/>
            <a:ext cx="2808312" cy="2120630"/>
          </a:xfrm>
          <a:prstGeom prst="rect">
            <a:avLst/>
          </a:prstGeom>
          <a:noFill/>
        </p:spPr>
      </p:pic>
      <p:pic>
        <p:nvPicPr>
          <p:cNvPr id="7" name="Picture 2" descr="http://cosmogenus.ru/wp-content/uploads/2014/06/the_catalyst_fire__2013_by_parablev-d6gdrek.jpg"/>
          <p:cNvPicPr>
            <a:picLocks noChangeAspect="1" noChangeArrowheads="1"/>
          </p:cNvPicPr>
          <p:nvPr/>
        </p:nvPicPr>
        <p:blipFill>
          <a:blip r:embed="rId4" cstate="print"/>
          <a:srcRect t="13354" b="13354"/>
          <a:stretch>
            <a:fillRect/>
          </a:stretch>
        </p:blipFill>
        <p:spPr bwMode="auto">
          <a:xfrm>
            <a:off x="7968208" y="1052736"/>
            <a:ext cx="3456384" cy="202104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1344" y="1124744"/>
            <a:ext cx="7848872" cy="536146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Сам Заратуштра был обычным человеком и никогда в своих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речах не подчеркивал собственной значимости 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избранности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Он был женат и имел шестерых детей трех сыновей и трех дочерей. Его проповедь была направлена на таких же простых и честных людей,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каким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был сам пророк. В учении Заратуштры прослеживаются общие нравственные принципы: любовь терпимость, честность.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 descr="http://player.myshared.ru/5/437802/slides/slide_10.jpg"/>
          <p:cNvPicPr>
            <a:picLocks noChangeAspect="1" noChangeArrowheads="1"/>
          </p:cNvPicPr>
          <p:nvPr/>
        </p:nvPicPr>
        <p:blipFill>
          <a:blip r:embed="rId2" cstate="print"/>
          <a:srcRect l="3937" t="25200" r="63776" b="6551"/>
          <a:stretch>
            <a:fillRect/>
          </a:stretch>
        </p:blipFill>
        <p:spPr bwMode="auto">
          <a:xfrm>
            <a:off x="8472264" y="1340768"/>
            <a:ext cx="3312368" cy="496855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1052736"/>
            <a:ext cx="5616624" cy="54006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Позже, в Греции, имя проповедника стало звучать как Зороастр - от греческого слова «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астрон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» - «звезда», так как древние греки его знали как мудреца-астролога. От этого имени и само учение стали называть зороастризмом.</a:t>
            </a:r>
          </a:p>
          <a:p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://astra-center.com/images/zor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1124744"/>
            <a:ext cx="5534472" cy="527382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1052736"/>
            <a:ext cx="10972800" cy="554461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О </a:t>
            </a:r>
            <a:r>
              <a:rPr lang="ru-RU" sz="3400" b="1" i="1" dirty="0" smtClean="0">
                <a:latin typeface="Arial" pitchFamily="34" charset="0"/>
                <a:cs typeface="Arial" pitchFamily="34" charset="0"/>
              </a:rPr>
              <a:t>возникновении зороастризма существует такая легенда. Однажды ранним утром Заратуштра пришёл на берег реки, чтобы набрать воды.   В прозрачной воде он увидел изображение одного из                                           посланников верховного                                                        божества  Ахурамазды,                                                                 который лучом света </a:t>
            </a:r>
          </a:p>
          <a:p>
            <a:pPr>
              <a:buNone/>
            </a:pPr>
            <a:r>
              <a:rPr lang="ru-RU" sz="3400" b="1" i="1" dirty="0" smtClean="0">
                <a:latin typeface="Arial" pitchFamily="34" charset="0"/>
                <a:cs typeface="Arial" pitchFamily="34" charset="0"/>
              </a:rPr>
              <a:t>  показывал ему, куда надо                                                   идти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2" descr="https://24smi.org/public/media/resize/660x-/celebrity/2017/11/17/txvsn21tyeyv-zaratustr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176" y="3140968"/>
            <a:ext cx="3003376" cy="3356429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980728"/>
            <a:ext cx="5256584" cy="532859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Заратуштра последовал за волшебным лучом и вскоре оказался перед лицом Ахурамазды, который сообщил ему, что Заратуштра избран им </a:t>
            </a:r>
            <a:r>
              <a:rPr lang="ru-RU" b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распространения знаний об Ахурамазде и его добрых делах.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://iransegodnya.ru/public/uploads/800_5426262135fc706479dc091cec8f8e2127d71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9976" y="908720"/>
            <a:ext cx="6119664" cy="5497645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196752"/>
            <a:ext cx="5414392" cy="511256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Так Заратуштра в 30 лет становится про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роком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нового религиозного учения. Само слово «пророк» означает «сообщающий о добрых делах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». Религиозные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обряды проводились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под открытым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небом, перед костром или огнём домашнего очага</a:t>
            </a:r>
            <a:r>
              <a:rPr lang="ru-RU" dirty="0" smtClean="0"/>
              <a:t>.</a:t>
            </a:r>
          </a:p>
          <a:p>
            <a:pPr algn="ctr"/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6945" y="191"/>
            <a:ext cx="12175067" cy="83656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ЗОРОАСТРИЗМ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i.mycdn.me/i?r=AzEPZsRbOZEKgBhR0XGMT1Rk_eyxpQiPN8bebaNX0WFCF6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1268760"/>
            <a:ext cx="5184576" cy="4903837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7f7210d79648ffbf918a1be967bb5bda6d0e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4649</TotalTime>
  <Words>1129</Words>
  <Application>Microsoft Office PowerPoint</Application>
  <PresentationFormat>Произвольный</PresentationFormat>
  <Paragraphs>139</Paragraphs>
  <Slides>36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  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«Авеста» – священная книга зороастризма.</vt:lpstr>
      <vt:lpstr>Слайд 12</vt:lpstr>
      <vt:lpstr>Дошедшая до нас «Авеста» включает 5 книг.</vt:lpstr>
      <vt:lpstr>Слайд 14</vt:lpstr>
      <vt:lpstr>Почитание 4 стихий</vt:lpstr>
      <vt:lpstr>Слайд 16</vt:lpstr>
      <vt:lpstr>Огонь и свет </vt:lpstr>
      <vt:lpstr>Слайд 18</vt:lpstr>
      <vt:lpstr>Слайд 19</vt:lpstr>
      <vt:lpstr>Ахурамазда</vt:lpstr>
      <vt:lpstr>Заратуштра</vt:lpstr>
      <vt:lpstr>Слайд 22</vt:lpstr>
      <vt:lpstr>Слайд 23</vt:lpstr>
      <vt:lpstr>Слайд 24</vt:lpstr>
      <vt:lpstr>Слайд 25</vt:lpstr>
      <vt:lpstr>Слайд 26</vt:lpstr>
      <vt:lpstr>Слайд 27</vt:lpstr>
      <vt:lpstr>Символы зороастризма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937</cp:revision>
  <dcterms:created xsi:type="dcterms:W3CDTF">2020-04-27T09:08:17Z</dcterms:created>
  <dcterms:modified xsi:type="dcterms:W3CDTF">2020-11-09T13:39:52Z</dcterms:modified>
</cp:coreProperties>
</file>