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31" r:id="rId2"/>
    <p:sldId id="1187" r:id="rId3"/>
    <p:sldId id="1221" r:id="rId4"/>
    <p:sldId id="1222" r:id="rId5"/>
    <p:sldId id="1257" r:id="rId6"/>
    <p:sldId id="1254" r:id="rId7"/>
    <p:sldId id="1234" r:id="rId8"/>
    <p:sldId id="1262" r:id="rId9"/>
    <p:sldId id="1249" r:id="rId10"/>
    <p:sldId id="1250" r:id="rId11"/>
    <p:sldId id="1236" r:id="rId12"/>
    <p:sldId id="1251" r:id="rId13"/>
    <p:sldId id="1255" r:id="rId14"/>
    <p:sldId id="1238" r:id="rId15"/>
    <p:sldId id="1260" r:id="rId16"/>
    <p:sldId id="1239" r:id="rId17"/>
    <p:sldId id="1240" r:id="rId18"/>
    <p:sldId id="1258" r:id="rId19"/>
    <p:sldId id="1274" r:id="rId20"/>
    <p:sldId id="1273" r:id="rId21"/>
    <p:sldId id="1248" r:id="rId22"/>
    <p:sldId id="1193" r:id="rId23"/>
    <p:sldId id="1231" r:id="rId24"/>
    <p:sldId id="1216" r:id="rId25"/>
    <p:sldId id="1224" r:id="rId26"/>
    <p:sldId id="1233" r:id="rId27"/>
    <p:sldId id="1265" r:id="rId28"/>
    <p:sldId id="1217" r:id="rId29"/>
    <p:sldId id="1267" r:id="rId30"/>
    <p:sldId id="1230" r:id="rId31"/>
    <p:sldId id="1218" r:id="rId32"/>
    <p:sldId id="1219" r:id="rId33"/>
    <p:sldId id="1269" r:id="rId34"/>
    <p:sldId id="1200" r:id="rId35"/>
    <p:sldId id="1271" r:id="rId36"/>
    <p:sldId id="1263" r:id="rId37"/>
    <p:sldId id="627" r:id="rId38"/>
  </p:sldIdLst>
  <p:sldSz cx="12192000" cy="6858000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1" autoAdjust="0"/>
    <p:restoredTop sz="86389" autoAdjust="0"/>
  </p:normalViewPr>
  <p:slideViewPr>
    <p:cSldViewPr>
      <p:cViewPr>
        <p:scale>
          <a:sx n="78" d="100"/>
          <a:sy n="78" d="100"/>
        </p:scale>
        <p:origin x="-864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7DA733-98A4-4C02-946E-D14B27CF9AF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B0C82F9-2828-44F4-B072-C0AC7505898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Племена </a:t>
          </a:r>
          <a:r>
            <a:rPr lang="ru-RU" sz="28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ариев</a:t>
          </a:r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пригнали с собой табуны лошадей и расселились в долинах рек, оттесняя местное население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AED07C7-18E9-4868-90E2-712192CFB80A}" type="parTrans" cxnId="{AA04C525-D5CB-4E75-9C12-9D232E2047EB}">
      <dgm:prSet/>
      <dgm:spPr/>
      <dgm:t>
        <a:bodyPr/>
        <a:lstStyle/>
        <a:p>
          <a:endParaRPr lang="ru-RU"/>
        </a:p>
      </dgm:t>
    </dgm:pt>
    <dgm:pt modelId="{1075A321-A7A8-46AA-B7A4-AFD56C829B1E}" type="sibTrans" cxnId="{AA04C525-D5CB-4E75-9C12-9D232E2047EB}">
      <dgm:prSet/>
      <dgm:spPr/>
      <dgm:t>
        <a:bodyPr/>
        <a:lstStyle/>
        <a:p>
          <a:endParaRPr lang="ru-RU"/>
        </a:p>
      </dgm:t>
    </dgm:pt>
    <dgm:pt modelId="{F014DBDF-5ADA-44FD-83A8-8E8C67D7C76E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этот период в Древней Индии начинается разделение общества на разряды – </a:t>
          </a:r>
          <a:r>
            <a:rPr lang="ru-RU" sz="28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варны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B9FE9840-C3E7-4A14-A55D-E2676F8EEE20}" type="parTrans" cxnId="{575EB78B-672D-437A-95C3-51C6EC4B3D67}">
      <dgm:prSet/>
      <dgm:spPr/>
      <dgm:t>
        <a:bodyPr/>
        <a:lstStyle/>
        <a:p>
          <a:endParaRPr lang="ru-RU"/>
        </a:p>
      </dgm:t>
    </dgm:pt>
    <dgm:pt modelId="{42BE87B9-4D83-4ED3-AA62-4FAC2E1150BD}" type="sibTrans" cxnId="{575EB78B-672D-437A-95C3-51C6EC4B3D67}">
      <dgm:prSet/>
      <dgm:spPr/>
      <dgm:t>
        <a:bodyPr/>
        <a:lstStyle/>
        <a:p>
          <a:endParaRPr lang="ru-RU"/>
        </a:p>
      </dgm:t>
    </dgm:pt>
    <dgm:pt modelId="{151D38A9-3043-4EDD-BF71-BAA3F0F1F6BD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Возникли новые города и государства</a:t>
          </a:r>
          <a:endParaRPr lang="ru-RU" sz="28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087E7AD-E1B1-4602-8473-13F23FAAF3F6}" type="parTrans" cxnId="{2F52875E-52F1-40FE-A52D-68748D873B78}">
      <dgm:prSet/>
      <dgm:spPr/>
      <dgm:t>
        <a:bodyPr/>
        <a:lstStyle/>
        <a:p>
          <a:endParaRPr lang="ru-RU"/>
        </a:p>
      </dgm:t>
    </dgm:pt>
    <dgm:pt modelId="{9BC5569D-95D0-46B1-83AB-BDB3575516AF}" type="sibTrans" cxnId="{2F52875E-52F1-40FE-A52D-68748D873B78}">
      <dgm:prSet/>
      <dgm:spPr/>
      <dgm:t>
        <a:bodyPr/>
        <a:lstStyle/>
        <a:p>
          <a:endParaRPr lang="ru-RU"/>
        </a:p>
      </dgm:t>
    </dgm:pt>
    <dgm:pt modelId="{7B3BD29A-7929-40A5-9E79-3D4C1C5727E8}" type="pres">
      <dgm:prSet presAssocID="{8E7DA733-98A4-4C02-946E-D14B27CF9AFC}" presName="linearFlow" presStyleCnt="0">
        <dgm:presLayoutVars>
          <dgm:dir/>
          <dgm:resizeHandles val="exact"/>
        </dgm:presLayoutVars>
      </dgm:prSet>
      <dgm:spPr/>
    </dgm:pt>
    <dgm:pt modelId="{49B9DFE8-E60D-402B-B9C9-4138E281883F}" type="pres">
      <dgm:prSet presAssocID="{3B0C82F9-2828-44F4-B072-C0AC7505898C}" presName="composite" presStyleCnt="0"/>
      <dgm:spPr/>
    </dgm:pt>
    <dgm:pt modelId="{A552F5EC-33B5-49CA-9F77-125967B85FC4}" type="pres">
      <dgm:prSet presAssocID="{3B0C82F9-2828-44F4-B072-C0AC7505898C}" presName="imgShp" presStyleLbl="fgImgPlace1" presStyleIdx="0" presStyleCnt="3" custScaleX="72148" custScaleY="81710" custLinFactNeighborX="-37257" custLinFactNeighborY="471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702129E-FCBC-4C24-AA11-AA5CBEF78204}" type="pres">
      <dgm:prSet presAssocID="{3B0C82F9-2828-44F4-B072-C0AC7505898C}" presName="txShp" presStyleLbl="node1" presStyleIdx="0" presStyleCnt="3" custScaleX="144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EC1A3-5C73-4632-B074-24E9A86390C6}" type="pres">
      <dgm:prSet presAssocID="{1075A321-A7A8-46AA-B7A4-AFD56C829B1E}" presName="spacing" presStyleCnt="0"/>
      <dgm:spPr/>
    </dgm:pt>
    <dgm:pt modelId="{7DDEF868-DFB4-43EC-AC5D-E75F9A301384}" type="pres">
      <dgm:prSet presAssocID="{F014DBDF-5ADA-44FD-83A8-8E8C67D7C76E}" presName="composite" presStyleCnt="0"/>
      <dgm:spPr/>
    </dgm:pt>
    <dgm:pt modelId="{10D2ADFC-F478-412B-A2D0-28E7ACC06517}" type="pres">
      <dgm:prSet presAssocID="{F014DBDF-5ADA-44FD-83A8-8E8C67D7C76E}" presName="imgShp" presStyleLbl="fgImgPlace1" presStyleIdx="1" presStyleCnt="3" custScaleX="72148" custScaleY="90436" custLinFactNeighborX="-36838" custLinFactNeighborY="-517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2A3FC31-A65D-4255-928F-9B2F238E968D}" type="pres">
      <dgm:prSet presAssocID="{F014DBDF-5ADA-44FD-83A8-8E8C67D7C76E}" presName="txShp" presStyleLbl="node1" presStyleIdx="1" presStyleCnt="3" custScaleX="145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8CECC-5CC8-4266-B4AC-4D5C5C26C945}" type="pres">
      <dgm:prSet presAssocID="{42BE87B9-4D83-4ED3-AA62-4FAC2E1150BD}" presName="spacing" presStyleCnt="0"/>
      <dgm:spPr/>
    </dgm:pt>
    <dgm:pt modelId="{9FFF1DCE-6C06-4569-9B94-5D426A24EFAE}" type="pres">
      <dgm:prSet presAssocID="{151D38A9-3043-4EDD-BF71-BAA3F0F1F6BD}" presName="composite" presStyleCnt="0"/>
      <dgm:spPr/>
    </dgm:pt>
    <dgm:pt modelId="{8DFEEAE1-D88A-4D0C-B79A-9AECBD78B1B4}" type="pres">
      <dgm:prSet presAssocID="{151D38A9-3043-4EDD-BF71-BAA3F0F1F6BD}" presName="imgShp" presStyleLbl="fgImgPlace1" presStyleIdx="2" presStyleCnt="3" custScaleX="71310" custScaleY="91276" custLinFactNeighborX="-27693" custLinFactNeighborY="-155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F356F4C-DC5B-44EF-92EF-CB1EA9332E53}" type="pres">
      <dgm:prSet presAssocID="{151D38A9-3043-4EDD-BF71-BAA3F0F1F6BD}" presName="txShp" presStyleLbl="node1" presStyleIdx="2" presStyleCnt="3" custScaleX="1419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2BD970-B6A5-49D9-9280-C60DD8A7D740}" type="presOf" srcId="{3B0C82F9-2828-44F4-B072-C0AC7505898C}" destId="{5702129E-FCBC-4C24-AA11-AA5CBEF78204}" srcOrd="0" destOrd="0" presId="urn:microsoft.com/office/officeart/2005/8/layout/vList3"/>
    <dgm:cxn modelId="{B0BCC4B1-B101-484B-BC72-43EDC2704A7C}" type="presOf" srcId="{F014DBDF-5ADA-44FD-83A8-8E8C67D7C76E}" destId="{D2A3FC31-A65D-4255-928F-9B2F238E968D}" srcOrd="0" destOrd="0" presId="urn:microsoft.com/office/officeart/2005/8/layout/vList3"/>
    <dgm:cxn modelId="{6E8111DD-FDDA-4E21-A1F7-7C241FE79C1D}" type="presOf" srcId="{151D38A9-3043-4EDD-BF71-BAA3F0F1F6BD}" destId="{1F356F4C-DC5B-44EF-92EF-CB1EA9332E53}" srcOrd="0" destOrd="0" presId="urn:microsoft.com/office/officeart/2005/8/layout/vList3"/>
    <dgm:cxn modelId="{AA04C525-D5CB-4E75-9C12-9D232E2047EB}" srcId="{8E7DA733-98A4-4C02-946E-D14B27CF9AFC}" destId="{3B0C82F9-2828-44F4-B072-C0AC7505898C}" srcOrd="0" destOrd="0" parTransId="{9AED07C7-18E9-4868-90E2-712192CFB80A}" sibTransId="{1075A321-A7A8-46AA-B7A4-AFD56C829B1E}"/>
    <dgm:cxn modelId="{575EB78B-672D-437A-95C3-51C6EC4B3D67}" srcId="{8E7DA733-98A4-4C02-946E-D14B27CF9AFC}" destId="{F014DBDF-5ADA-44FD-83A8-8E8C67D7C76E}" srcOrd="1" destOrd="0" parTransId="{B9FE9840-C3E7-4A14-A55D-E2676F8EEE20}" sibTransId="{42BE87B9-4D83-4ED3-AA62-4FAC2E1150BD}"/>
    <dgm:cxn modelId="{6339EE91-FF75-4D64-9526-403C4DD9DF96}" type="presOf" srcId="{8E7DA733-98A4-4C02-946E-D14B27CF9AFC}" destId="{7B3BD29A-7929-40A5-9E79-3D4C1C5727E8}" srcOrd="0" destOrd="0" presId="urn:microsoft.com/office/officeart/2005/8/layout/vList3"/>
    <dgm:cxn modelId="{2F52875E-52F1-40FE-A52D-68748D873B78}" srcId="{8E7DA733-98A4-4C02-946E-D14B27CF9AFC}" destId="{151D38A9-3043-4EDD-BF71-BAA3F0F1F6BD}" srcOrd="2" destOrd="0" parTransId="{5087E7AD-E1B1-4602-8473-13F23FAAF3F6}" sibTransId="{9BC5569D-95D0-46B1-83AB-BDB3575516AF}"/>
    <dgm:cxn modelId="{D8BAE5AE-C38D-42D0-AAF5-91BD80329D6C}" type="presParOf" srcId="{7B3BD29A-7929-40A5-9E79-3D4C1C5727E8}" destId="{49B9DFE8-E60D-402B-B9C9-4138E281883F}" srcOrd="0" destOrd="0" presId="urn:microsoft.com/office/officeart/2005/8/layout/vList3"/>
    <dgm:cxn modelId="{8C8FB690-0A08-49FB-B423-B92ABD8ECAB6}" type="presParOf" srcId="{49B9DFE8-E60D-402B-B9C9-4138E281883F}" destId="{A552F5EC-33B5-49CA-9F77-125967B85FC4}" srcOrd="0" destOrd="0" presId="urn:microsoft.com/office/officeart/2005/8/layout/vList3"/>
    <dgm:cxn modelId="{30E64AC9-5F13-4D2E-B540-BD2683E2A4F9}" type="presParOf" srcId="{49B9DFE8-E60D-402B-B9C9-4138E281883F}" destId="{5702129E-FCBC-4C24-AA11-AA5CBEF78204}" srcOrd="1" destOrd="0" presId="urn:microsoft.com/office/officeart/2005/8/layout/vList3"/>
    <dgm:cxn modelId="{85335382-26A2-4D14-B9E0-F74EA5C8F978}" type="presParOf" srcId="{7B3BD29A-7929-40A5-9E79-3D4C1C5727E8}" destId="{9A0EC1A3-5C73-4632-B074-24E9A86390C6}" srcOrd="1" destOrd="0" presId="urn:microsoft.com/office/officeart/2005/8/layout/vList3"/>
    <dgm:cxn modelId="{B2F6760F-DD41-49F0-9323-D005830B8B29}" type="presParOf" srcId="{7B3BD29A-7929-40A5-9E79-3D4C1C5727E8}" destId="{7DDEF868-DFB4-43EC-AC5D-E75F9A301384}" srcOrd="2" destOrd="0" presId="urn:microsoft.com/office/officeart/2005/8/layout/vList3"/>
    <dgm:cxn modelId="{EC726225-E6F9-4B24-BC2F-ED59D0037784}" type="presParOf" srcId="{7DDEF868-DFB4-43EC-AC5D-E75F9A301384}" destId="{10D2ADFC-F478-412B-A2D0-28E7ACC06517}" srcOrd="0" destOrd="0" presId="urn:microsoft.com/office/officeart/2005/8/layout/vList3"/>
    <dgm:cxn modelId="{158D3DF2-619C-4B43-BC4A-AE7115380C60}" type="presParOf" srcId="{7DDEF868-DFB4-43EC-AC5D-E75F9A301384}" destId="{D2A3FC31-A65D-4255-928F-9B2F238E968D}" srcOrd="1" destOrd="0" presId="urn:microsoft.com/office/officeart/2005/8/layout/vList3"/>
    <dgm:cxn modelId="{42ED760E-B2AE-4950-9365-30A547E9F787}" type="presParOf" srcId="{7B3BD29A-7929-40A5-9E79-3D4C1C5727E8}" destId="{F698CECC-5CC8-4266-B4AC-4D5C5C26C945}" srcOrd="3" destOrd="0" presId="urn:microsoft.com/office/officeart/2005/8/layout/vList3"/>
    <dgm:cxn modelId="{9A72436A-0B76-4754-9AC8-8923A11ADFFB}" type="presParOf" srcId="{7B3BD29A-7929-40A5-9E79-3D4C1C5727E8}" destId="{9FFF1DCE-6C06-4569-9B94-5D426A24EFAE}" srcOrd="4" destOrd="0" presId="urn:microsoft.com/office/officeart/2005/8/layout/vList3"/>
    <dgm:cxn modelId="{1FCE032E-0930-44B4-B851-E77A53F42A5F}" type="presParOf" srcId="{9FFF1DCE-6C06-4569-9B94-5D426A24EFAE}" destId="{8DFEEAE1-D88A-4D0C-B79A-9AECBD78B1B4}" srcOrd="0" destOrd="0" presId="urn:microsoft.com/office/officeart/2005/8/layout/vList3"/>
    <dgm:cxn modelId="{7876A39D-538C-49F8-9453-DD93BE350A6C}" type="presParOf" srcId="{9FFF1DCE-6C06-4569-9B94-5D426A24EFAE}" destId="{1F356F4C-DC5B-44EF-92EF-CB1EA9332E5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C821A1-DB83-4E25-A7CD-8439CA22D395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CB225A-C6EA-4C5F-A43E-45B7C2299163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CB225A-C6EA-4C5F-A43E-45B7C2299163}" type="slidenum">
              <a:rPr lang="ru-RU" smtClean="0"/>
              <a:pPr/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41D9-9A02-4F2F-B4DB-A01E4F5D60B0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543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41D9-9A02-4F2F-B4DB-A01E4F5D60B0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543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A41D9-9A02-4F2F-B4DB-A01E4F5D60B0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54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5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6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6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87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11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524F-DF07-4D09-8F36-F7808B44F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897F-C069-424B-BCAE-BA375F0E15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5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6" r:id="rId16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.xml"/><Relationship Id="rId7" Type="http://schemas.openxmlformats.org/officeDocument/2006/relationships/slide" Target="slide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2.xml"/><Relationship Id="rId4" Type="http://schemas.openxmlformats.org/officeDocument/2006/relationships/slide" Target="slide3.xml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58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89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127448" y="2492896"/>
            <a:ext cx="5328592" cy="3487529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Тема урока:  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«ДРЕВНЕЙШИЕ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 ЦИВИЛИЗАЦИИ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 ИНДИИ»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811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95401" y="2636912"/>
            <a:ext cx="432048" cy="28803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11" name="Рисунок 10" descr="Индия"/>
          <p:cNvPicPr/>
          <p:nvPr/>
        </p:nvPicPr>
        <p:blipFill>
          <a:blip r:embed="rId2" cstate="print"/>
          <a:srcRect r="55721"/>
          <a:stretch>
            <a:fillRect/>
          </a:stretch>
        </p:blipFill>
        <p:spPr bwMode="auto">
          <a:xfrm>
            <a:off x="6528048" y="2348880"/>
            <a:ext cx="48965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1984" y="3356992"/>
            <a:ext cx="5807968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Особенно их поразил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Мохенджо-Даро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 Двухэтажные кирпичные дома с канализацией стояли вдоль широких улиц. В комнатах были найдены золотые украшения, глиняные фигурки идолов, гири, сосуды и игрушки из глины.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Историческая задача"/>
          <p:cNvPicPr/>
          <p:nvPr/>
        </p:nvPicPr>
        <p:blipFill>
          <a:blip r:embed="rId2" cstate="print"/>
          <a:srcRect l="44735" t="17521" r="3791" b="55769"/>
          <a:stretch>
            <a:fillRect/>
          </a:stretch>
        </p:blipFill>
        <p:spPr bwMode="auto">
          <a:xfrm>
            <a:off x="5951984" y="1628800"/>
            <a:ext cx="56886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 ДРЕВНЕЙ ИНДИИ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3752" y="980728"/>
            <a:ext cx="416902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Историческая задача.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Историческая задача"/>
          <p:cNvPicPr/>
          <p:nvPr/>
        </p:nvPicPr>
        <p:blipFill>
          <a:blip r:embed="rId2" cstate="print"/>
          <a:srcRect l="5811" t="45727" r="44692" b="8759"/>
          <a:stretch>
            <a:fillRect/>
          </a:stretch>
        </p:blipFill>
        <p:spPr bwMode="auto">
          <a:xfrm>
            <a:off x="479376" y="4005064"/>
            <a:ext cx="475252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07368" y="1556792"/>
            <a:ext cx="468052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начале 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XX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в. английские археологи обнаружили развалины индийских городов </a:t>
            </a:r>
            <a:r>
              <a:rPr lang="ru-RU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Мохенджо-Даро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и Хараппа, основанных в III тысячелетии до н.э.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1384" y="6211669"/>
            <a:ext cx="1108923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Какие выводы можно сделать на основе археологических раскопок?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9376" y="3429000"/>
            <a:ext cx="11449272" cy="28803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Древнейшие жители Индии умели строить  города с широкими и   прямыми улицами. Из прочного кирпича они  возводили </a:t>
            </a:r>
          </a:p>
          <a:p>
            <a:pPr algn="ctr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дома в два и три  этажа. В этих домах был   водопровод.  </a:t>
            </a:r>
          </a:p>
          <a:p>
            <a:pPr algn="ctr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 холме в  центре города возвышалась   крепость.  За ее        мощными стенами можно  было укрыться и от врагов, и от   наводнений,  которые случались в этой   местности.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4" name="Picture 2" descr="https://cloud.prezentacii.org/18/09/66354/images/screen3.jpg"/>
          <p:cNvPicPr>
            <a:picLocks noChangeAspect="1" noChangeArrowheads="1"/>
          </p:cNvPicPr>
          <p:nvPr/>
        </p:nvPicPr>
        <p:blipFill>
          <a:blip r:embed="rId2" cstate="print"/>
          <a:srcRect l="5906" t="16704" r="7716"/>
          <a:stretch>
            <a:fillRect/>
          </a:stretch>
        </p:blipFill>
        <p:spPr bwMode="auto">
          <a:xfrm>
            <a:off x="407368" y="980728"/>
            <a:ext cx="5112568" cy="2304256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 ДРЕВНЕЙ ИНДИИ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pptcloud3.ams3.digitaloceanspaces.com/slides/pics/000/089/923/original/Slide5.jpg?1480184947"/>
          <p:cNvPicPr/>
          <p:nvPr/>
        </p:nvPicPr>
        <p:blipFill>
          <a:blip r:embed="rId3" cstate="print"/>
          <a:srcRect l="11064" t="25427" r="11003"/>
          <a:stretch>
            <a:fillRect/>
          </a:stretch>
        </p:blipFill>
        <p:spPr bwMode="auto">
          <a:xfrm>
            <a:off x="6744072" y="980728"/>
            <a:ext cx="492035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983567" y="1268413"/>
            <a:ext cx="4222751" cy="79216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4400" b="1" dirty="0">
                <a:latin typeface="Arial" pitchFamily="34" charset="0"/>
                <a:cs typeface="Arial" pitchFamily="34" charset="0"/>
              </a:rPr>
              <a:t>ЗАНЯТИЯ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6888088" y="3284984"/>
            <a:ext cx="4605867" cy="71913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скотоводство</a:t>
            </a: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911424" y="3356992"/>
            <a:ext cx="4222751" cy="792162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altLang="ru-RU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земледелие</a:t>
            </a:r>
          </a:p>
        </p:txBody>
      </p:sp>
      <p:sp>
        <p:nvSpPr>
          <p:cNvPr id="78853" name="Line 7"/>
          <p:cNvSpPr>
            <a:spLocks noChangeShapeType="1"/>
          </p:cNvSpPr>
          <p:nvPr/>
        </p:nvSpPr>
        <p:spPr bwMode="auto">
          <a:xfrm>
            <a:off x="8256240" y="1700808"/>
            <a:ext cx="2209800" cy="15128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8854" name="Line 8"/>
          <p:cNvSpPr>
            <a:spLocks noChangeShapeType="1"/>
          </p:cNvSpPr>
          <p:nvPr/>
        </p:nvSpPr>
        <p:spPr bwMode="auto">
          <a:xfrm flipH="1">
            <a:off x="2207568" y="1772816"/>
            <a:ext cx="1727200" cy="14398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 ДРЕВНЕЙ ИНДИИ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335360" y="4437112"/>
            <a:ext cx="5688632" cy="2160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Выращивали пшеницу, ячмень, овощи,</a:t>
            </a:r>
            <a:r>
              <a:rPr kumimoji="0" lang="ru-RU" altLang="ru-RU" sz="9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рис, хлопчатник.</a:t>
            </a:r>
            <a: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Из сахарного тростника получали </a:t>
            </a:r>
            <a: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сахар.</a:t>
            </a:r>
            <a: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Разные растения и цветы использовались для получения</a:t>
            </a:r>
            <a: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altLang="ru-RU" sz="96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alt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пряностей и благовоний.</a:t>
            </a:r>
            <a:r>
              <a:rPr kumimoji="0" lang="ru-RU" altLang="ru-RU" sz="5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altLang="ru-RU" sz="5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ru-RU" sz="5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altLang="ru-RU" sz="5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alt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5" descr="image24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1344" y="1268761"/>
            <a:ext cx="2385853" cy="1368152"/>
          </a:xfrm>
          <a:prstGeom prst="rect">
            <a:avLst/>
          </a:prstGeom>
          <a:noFill/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6240016" y="4725144"/>
            <a:ext cx="5774432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Индийцы приручили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слонов.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Корова –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священное животное.</a:t>
            </a:r>
          </a:p>
        </p:txBody>
      </p:sp>
      <p:pic>
        <p:nvPicPr>
          <p:cNvPr id="13" name="Picture 10" descr="Elephnt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192344" y="1268760"/>
            <a:ext cx="2425232" cy="1655714"/>
          </a:xfrm>
          <a:prstGeom prst="rect">
            <a:avLst/>
          </a:prstGeom>
          <a:noFill/>
        </p:spPr>
      </p:pic>
      <p:pic>
        <p:nvPicPr>
          <p:cNvPr id="14" name="Picture 5" descr="f02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16280" y="5301208"/>
            <a:ext cx="1872208" cy="128558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animBg="1"/>
      <p:bldP spid="68613" grpId="0" animBg="1"/>
      <p:bldP spid="68614" grpId="0" animBg="1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 ДРЕВНЕЙ ИНДИИ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35360" y="1268760"/>
            <a:ext cx="5688632" cy="50405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Однако   после</a:t>
            </a:r>
            <a:r>
              <a:rPr kumimoji="0" lang="ru-RU" altLang="ru-RU" sz="1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ru-RU" sz="1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XVIII</a:t>
            </a:r>
            <a:r>
              <a:rPr kumimoji="0" lang="ru-RU" altLang="ru-RU" sz="1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в. </a:t>
            </a:r>
            <a:r>
              <a:rPr kumimoji="0" lang="en-US" altLang="ru-RU" sz="1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</a:t>
            </a:r>
            <a:r>
              <a:rPr kumimoji="0" lang="ru-RU" altLang="ru-RU" sz="1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 н.э. поселения долины Инда приходят в упадок из-за частых наводнений, наступления лесов и истощения почвы.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3600" b="1" baseline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Со</a:t>
            </a:r>
            <a:r>
              <a:rPr lang="ru-RU" altLang="ru-RU" sz="136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временем города Индии были окончательно разрушены,  и больше  не возродились.</a:t>
            </a:r>
            <a:r>
              <a:rPr kumimoji="0" lang="ru-RU" altLang="ru-RU" sz="1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altLang="ru-RU" sz="1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ru-RU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altLang="ru-RU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alt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2706" name="Picture 2" descr="https://funart.pro/uploads/posts/2019-11/1574526459_hampi-razvaliny-indija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1124744"/>
            <a:ext cx="5220072" cy="2736304"/>
          </a:xfrm>
          <a:prstGeom prst="rect">
            <a:avLst/>
          </a:prstGeom>
          <a:noFill/>
        </p:spPr>
      </p:pic>
      <p:pic>
        <p:nvPicPr>
          <p:cNvPr id="72708" name="Picture 4" descr="https://permintur.ru/blog/wp-content/uploads/2016/10/zmGXPG5QlM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048" y="4005064"/>
            <a:ext cx="5256584" cy="242719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412776"/>
            <a:ext cx="5080000" cy="46832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Древние народы Индии обожествляли силы природы, почитали священных животных и растения, верили в магическую силу воды, огня, других природных стихий.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РЕЛИГИОЗНЫЕ ВЕРОВАНИЯ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s://fs.znanio.ru/methodology/images/55/4f/554f6fa67ebeb184cff10f1dc747475757dbc84f.jpg"/>
          <p:cNvPicPr/>
          <p:nvPr/>
        </p:nvPicPr>
        <p:blipFill>
          <a:blip r:embed="rId2" cstate="print"/>
          <a:srcRect l="56120" t="23932" r="2993" b="20513"/>
          <a:stretch>
            <a:fillRect/>
          </a:stretch>
        </p:blipFill>
        <p:spPr bwMode="auto">
          <a:xfrm>
            <a:off x="767408" y="1196752"/>
            <a:ext cx="4752528" cy="50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358552"/>
            <a:ext cx="11582400" cy="838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052736"/>
            <a:ext cx="11399912" cy="22322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ru-RU" sz="28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Некоторых богов индийцы представляли в виде диких животных. С особой любовью и почтением индийцы относились (и относятся) к корове. Её называли матерью, божественной кормилицей. Убийство коровы считалось страшным преступлением. </a:t>
            </a:r>
          </a:p>
        </p:txBody>
      </p:sp>
      <p:pic>
        <p:nvPicPr>
          <p:cNvPr id="5" name="Рисунок 4" descr="291595-q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384" y="3356992"/>
            <a:ext cx="3511451" cy="327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РЕЛИГИОЗНЫЕ ВЕРОВАНИЯ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12" descr="cow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808" y="3429000"/>
            <a:ext cx="3492500" cy="3060700"/>
          </a:xfrm>
          <a:prstGeom prst="rect">
            <a:avLst/>
          </a:prstGeom>
          <a:noFill/>
        </p:spPr>
      </p:pic>
      <p:pic>
        <p:nvPicPr>
          <p:cNvPr id="8" name="Picture 2" descr="cow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2264" y="3356992"/>
            <a:ext cx="3366777" cy="30309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99856" y="1700808"/>
            <a:ext cx="4104456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Корова традиционно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почитается в Индии,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как священное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животное. Она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олицетворяет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изобилие, чистоту,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святость.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РЕЛИГИОЗНЫЕ ВЕРОВАНИЯ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Picture 7" descr="124. Священная корова экономики социализма (Михаил Самуилович Качан) / Проза.ру - национальный сервер современной проз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1556792"/>
            <a:ext cx="4176464" cy="474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myslide.ru/documents_3/a05474c767674a0653246b1f3348e299/img2.jpg"/>
          <p:cNvPicPr/>
          <p:nvPr/>
        </p:nvPicPr>
        <p:blipFill>
          <a:blip r:embed="rId3" cstate="print"/>
          <a:srcRect l="53554" t="15812" r="7002" b="9188"/>
          <a:stretch>
            <a:fillRect/>
          </a:stretch>
        </p:blipFill>
        <p:spPr bwMode="auto">
          <a:xfrm>
            <a:off x="9192344" y="1412776"/>
            <a:ext cx="2664296" cy="471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15680" y="1196752"/>
            <a:ext cx="5371008" cy="51125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Королевскую кобру (наги) считают символом Индии. Кобры являются хранителями воды и урожая. Также наги считаются хранителями сокровищ. Поэтому нередко их изображения можно увидеть на входах в храмы и святилищах.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РЕЛИГИОЗНЫЕ ВЕРОВАНИЯ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s://myslide.ru/documents_3/a05474c767674a0653246b1f3348e299/img3.jpg"/>
          <p:cNvPicPr/>
          <p:nvPr/>
        </p:nvPicPr>
        <p:blipFill>
          <a:blip r:embed="rId2" cstate="print"/>
          <a:srcRect l="24372" t="37607" r="22715" b="8974"/>
          <a:stretch>
            <a:fillRect/>
          </a:stretch>
        </p:blipFill>
        <p:spPr bwMode="auto">
          <a:xfrm>
            <a:off x="8904312" y="1196752"/>
            <a:ext cx="2639194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https://wallpapercave.com/wp/wp4077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1628800"/>
            <a:ext cx="2808312" cy="4203347"/>
          </a:xfrm>
          <a:prstGeom prst="rect">
            <a:avLst/>
          </a:prstGeom>
          <a:noFill/>
        </p:spPr>
      </p:pic>
      <p:pic>
        <p:nvPicPr>
          <p:cNvPr id="65540" name="Picture 4" descr="https://i.pinimg.com/736x/b0/c1/dc/b0c1dcbe20f71aad1484849880fdc0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320" y="3861048"/>
            <a:ext cx="2592288" cy="267426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1384" y="1196752"/>
            <a:ext cx="10798224" cy="27439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Ганеша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– бог с головой слона, сидящий на троне или на цветке лотоса. Имеет всего лишь один бивень и подпоясывается змеей. Перемещается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Ганеша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на мыши, которая является символом тайного действия, исключительно в темное время суток.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Ганеша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отвечает за традиции и покровительствует торговцам, ученым и путешественникам.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РЕЛИГИОЗНЫЕ ВЕРОВАНИЯ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917-strannye-obychai-i-tradicii-ind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4077072"/>
            <a:ext cx="4764021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myslide.ru/documents_3/a05474c767674a0653246b1f3348e299/img5.jpg"/>
          <p:cNvPicPr>
            <a:picLocks noChangeAspect="1" noChangeArrowheads="1"/>
          </p:cNvPicPr>
          <p:nvPr/>
        </p:nvPicPr>
        <p:blipFill>
          <a:blip r:embed="rId3" cstate="print"/>
          <a:srcRect l="47249" t="47879" r="8336" b="6761"/>
          <a:stretch>
            <a:fillRect/>
          </a:stretch>
        </p:blipFill>
        <p:spPr bwMode="auto">
          <a:xfrm>
            <a:off x="6816080" y="4149080"/>
            <a:ext cx="4392488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67808" y="1484784"/>
            <a:ext cx="6909792" cy="20162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100" b="1" dirty="0" err="1" smtClean="0">
                <a:latin typeface="Arial" pitchFamily="34" charset="0"/>
                <a:cs typeface="Arial" pitchFamily="34" charset="0"/>
              </a:rPr>
              <a:t>Хануман</a:t>
            </a:r>
            <a:r>
              <a:rPr lang="ru-RU" sz="4100" b="1" dirty="0" smtClean="0">
                <a:latin typeface="Arial" pitchFamily="34" charset="0"/>
                <a:cs typeface="Arial" pitchFamily="34" charset="0"/>
              </a:rPr>
              <a:t> — бог в облике обезьяны, его представляли  могущественным, образованным, мудрым, скромным и забавным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 descr="http://www.samvel.net/ind_pic/in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1268760"/>
            <a:ext cx="3675681" cy="5400600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РЕЛИГИОЗНЫЕ ВЕРОВАНИЯ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2.bp.blogspot.com/-4Be2IVt3mH0/WxXgnBghAdI/AAAAAAAA7p0/RTETgqynZJgJDcia9FhKuaVmhTMPqZJSQCLcBGAs/w1200-h630-p-k-no-nu/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896" y="4005064"/>
            <a:ext cx="5447928" cy="244431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268762"/>
            <a:ext cx="1113723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ТЕРРИТОРИЯ И НАСЕЛЕНИЕ ДРЕВНЕЙ ИНДИИ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392" y="2852936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ДРЕВНИЕ ГОРОДА ИНДИИ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4077072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РЕЛИГИОЗНЫЕ ВЕРОВАНИЯ</a:t>
            </a:r>
            <a:endParaRPr lang="ru-RU" sz="4000" dirty="0" smtClean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5373216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ИНДИЙСКИЕ КАСТЫ</a:t>
            </a:r>
            <a:endParaRPr lang="ru-RU" sz="4000" dirty="0" smtClean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6672327_durgastat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3472" y="1052736"/>
            <a:ext cx="9505056" cy="417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РЕЛИГИОЗНЫЕ ВЕРОВАНИЯ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3392" y="5517232"/>
            <a:ext cx="10801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Индийцы верили в то ,что человек живёт 7 раз. После смерти его душа перемещается в новое тело.</a:t>
            </a:r>
            <a:endParaRPr lang="ru-RU" sz="2800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Ганг Племена ариев пригнали с собой табуны лошадей и расселились в долинах рек, оттесняя местное население. В этот период в Древней Индии начинается разделение общества на разряды - варны. Возникли новые города и государства . "/>
          <p:cNvPicPr>
            <a:picLocks noChangeAspect="1" noChangeArrowheads="1"/>
          </p:cNvPicPr>
          <p:nvPr/>
        </p:nvPicPr>
        <p:blipFill>
          <a:blip r:embed="rId2" cstate="print"/>
          <a:srcRect l="7087" t="15750" r="39757" b="40151"/>
          <a:stretch>
            <a:fillRect/>
          </a:stretch>
        </p:blipFill>
        <p:spPr bwMode="auto">
          <a:xfrm>
            <a:off x="7464152" y="1052736"/>
            <a:ext cx="4320480" cy="2664296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ИНДИЯ</a:t>
            </a:r>
            <a:endParaRPr lang="ru-RU" sz="5400" dirty="0">
              <a:solidFill>
                <a:schemeClr val="bg1"/>
              </a:solidFill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335360" y="908720"/>
          <a:ext cx="69847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12776"/>
            <a:ext cx="5384800" cy="47133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Каста – группа людей, обладающая определенными правами и обязанностями. Принадлежность к касте передавалась по наследству.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s://tse4.mm.bing.net/th?id=OIP.zXa3LFFahVdu_r8jjofpXwHaJp&amp;pid=15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1061161"/>
            <a:ext cx="4680520" cy="5436452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4655840" y="1196752"/>
            <a:ext cx="7105651" cy="576263"/>
          </a:xfrm>
          <a:prstGeom prst="rect">
            <a:avLst/>
          </a:prstGeom>
          <a:solidFill>
            <a:srgbClr val="FFCC66"/>
          </a:solidFill>
          <a:ln w="76200" algn="ctr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ru-RU" sz="3200" b="1" u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БРАХМАНЫ - ЖРЕЦЫ</a:t>
            </a:r>
            <a:endParaRPr lang="ru-RU" sz="32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4655840" y="2060848"/>
            <a:ext cx="7105651" cy="576262"/>
          </a:xfrm>
          <a:prstGeom prst="rect">
            <a:avLst/>
          </a:prstGeom>
          <a:solidFill>
            <a:srgbClr val="FFCC66"/>
          </a:solidFill>
          <a:ln w="762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ru-RU" sz="3200" b="1" u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ВОИНЫ - КШАТРИИ</a:t>
            </a:r>
            <a:endParaRPr lang="ru-RU" sz="32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4655840" y="2924944"/>
            <a:ext cx="7105651" cy="936104"/>
          </a:xfrm>
          <a:prstGeom prst="rect">
            <a:avLst/>
          </a:prstGeom>
          <a:solidFill>
            <a:srgbClr val="FFCC66"/>
          </a:solidFill>
          <a:ln w="762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ru-RU" sz="3200" b="1" u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ЗЕМЛЕДЕЛЬЦЫ (РЕМЕСЛЕННИКИ</a:t>
            </a:r>
          </a:p>
          <a:p>
            <a:pPr algn="ctr">
              <a:defRPr/>
            </a:pPr>
            <a:r>
              <a:rPr lang="ru-RU" sz="3200" b="1" u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ТОРГОВЦЫ) - ВАЙШЬЯ</a:t>
            </a:r>
            <a:endParaRPr lang="ru-RU" sz="32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4655840" y="4077072"/>
            <a:ext cx="7105651" cy="576262"/>
          </a:xfrm>
          <a:prstGeom prst="rect">
            <a:avLst/>
          </a:prstGeom>
          <a:solidFill>
            <a:srgbClr val="FFCC66"/>
          </a:solidFill>
          <a:ln w="762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ru-RU" sz="3200" b="1" u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СЛУГИ И РАБЫ - ШУДРЫ</a:t>
            </a:r>
            <a:endParaRPr lang="ru-RU" sz="32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4727848" y="5157192"/>
            <a:ext cx="7105649" cy="576262"/>
          </a:xfrm>
          <a:prstGeom prst="rect">
            <a:avLst/>
          </a:prstGeom>
          <a:solidFill>
            <a:srgbClr val="E3C7AB"/>
          </a:solidFill>
          <a:ln w="762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ru-RU" sz="3200" b="1" u="none" dirty="0">
                <a:latin typeface="Arial" pitchFamily="34" charset="0"/>
                <a:cs typeface="Arial" pitchFamily="34" charset="0"/>
              </a:rPr>
              <a:t>НЕПРИКАСАЕМЫЕ</a:t>
            </a: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4655840" y="6093296"/>
            <a:ext cx="728814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ru-RU" sz="2400" b="1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НЕПРИКАСАЕМЫЕ  НАХОДИЛИСЬ  ВНЕ  ВАРН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35360" y="1196752"/>
            <a:ext cx="4104456" cy="47525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2075" tIns="46038" rIns="92075" bIns="46038" anchor="ctr"/>
          <a:lstStyle/>
          <a:p>
            <a:pPr algn="ctr"/>
            <a:r>
              <a:rPr lang="ru-RU" sz="3200" b="1" u="none" dirty="0" smtClean="0">
                <a:latin typeface="Arial" pitchFamily="34" charset="0"/>
                <a:cs typeface="Arial" pitchFamily="34" charset="0"/>
              </a:rPr>
              <a:t>Согласно </a:t>
            </a:r>
            <a:r>
              <a:rPr lang="ru-RU" sz="3200" b="1" u="none" dirty="0">
                <a:latin typeface="Arial" pitchFamily="34" charset="0"/>
                <a:cs typeface="Arial" pitchFamily="34" charset="0"/>
              </a:rPr>
              <a:t>легенде</a:t>
            </a:r>
            <a:r>
              <a:rPr lang="ru-RU" sz="3200" b="1" u="none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индийцы верили, что </a:t>
            </a:r>
            <a:r>
              <a:rPr lang="ru-RU" sz="3200" b="1" u="none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</a:t>
            </a:r>
            <a:r>
              <a:rPr lang="ru-RU" sz="3200" b="1" u="none" dirty="0" smtClean="0">
                <a:latin typeface="Arial" pitchFamily="34" charset="0"/>
                <a:cs typeface="Arial" pitchFamily="34" charset="0"/>
              </a:rPr>
              <a:t>аждую из каст  верховный бог </a:t>
            </a:r>
            <a:r>
              <a:rPr lang="ru-RU" sz="3200" b="1" u="none" dirty="0">
                <a:latin typeface="Arial" pitchFamily="34" charset="0"/>
                <a:cs typeface="Arial" pitchFamily="34" charset="0"/>
              </a:rPr>
              <a:t>Брахма </a:t>
            </a:r>
            <a:r>
              <a:rPr lang="ru-RU" sz="3200" b="1" u="none" dirty="0" smtClean="0">
                <a:latin typeface="Arial" pitchFamily="34" charset="0"/>
                <a:cs typeface="Arial" pitchFamily="34" charset="0"/>
              </a:rPr>
              <a:t>создал</a:t>
            </a:r>
          </a:p>
          <a:p>
            <a:pPr algn="ctr"/>
            <a:r>
              <a:rPr lang="ru-RU" sz="3200" b="1" u="none" dirty="0" smtClean="0">
                <a:latin typeface="Arial" pitchFamily="34" charset="0"/>
                <a:cs typeface="Arial" pitchFamily="34" charset="0"/>
              </a:rPr>
              <a:t>из какой – либо частей </a:t>
            </a:r>
            <a:r>
              <a:rPr lang="ru-RU" sz="3200" b="1" u="none" dirty="0">
                <a:latin typeface="Arial" pitchFamily="34" charset="0"/>
                <a:cs typeface="Arial" pitchFamily="34" charset="0"/>
              </a:rPr>
              <a:t>своего </a:t>
            </a:r>
            <a:r>
              <a:rPr lang="ru-RU" sz="3200" b="1" u="none" dirty="0" smtClean="0">
                <a:latin typeface="Arial" pitchFamily="34" charset="0"/>
                <a:cs typeface="Arial" pitchFamily="34" charset="0"/>
              </a:rPr>
              <a:t>тела.</a:t>
            </a:r>
            <a:endParaRPr lang="ru-RU" sz="3200" b="1" u="non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A0A0A"/>
              </a:clrFrom>
              <a:clrTo>
                <a:srgbClr val="0A0A0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184" y="1484313"/>
            <a:ext cx="4969933" cy="489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87044" name="AutoShape 4"/>
          <p:cNvSpPr>
            <a:spLocks noChangeArrowheads="1"/>
          </p:cNvSpPr>
          <p:nvPr/>
        </p:nvSpPr>
        <p:spPr bwMode="auto">
          <a:xfrm>
            <a:off x="3024717" y="2708275"/>
            <a:ext cx="812800" cy="433388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ru-RU" sz="2400" u="none">
                <a:solidFill>
                  <a:srgbClr val="000000"/>
                </a:solidFill>
                <a:latin typeface="Arial Cyr" charset="-52"/>
              </a:rPr>
              <a:t>1</a:t>
            </a:r>
            <a:endParaRPr lang="ru-RU" sz="2400" b="0" u="none">
              <a:solidFill>
                <a:srgbClr val="000000"/>
              </a:solidFill>
              <a:latin typeface="Arial Cyr" charset="-52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6600056" y="1124744"/>
            <a:ext cx="518160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r>
              <a:rPr lang="ru-RU" sz="3200" b="1" u="none" dirty="0">
                <a:latin typeface="Arial" pitchFamily="34" charset="0"/>
                <a:cs typeface="Arial" pitchFamily="34" charset="0"/>
              </a:rPr>
              <a:t>1.Уста - </a:t>
            </a:r>
            <a:r>
              <a:rPr lang="ru-RU" sz="3200" b="1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брахманы</a:t>
            </a: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4871864" y="1700808"/>
            <a:ext cx="497840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r>
              <a:rPr lang="ru-RU" sz="3200" b="1" u="none" dirty="0">
                <a:latin typeface="Arial" pitchFamily="34" charset="0"/>
                <a:cs typeface="Arial" pitchFamily="34" charset="0"/>
              </a:rPr>
              <a:t>2.Руки - </a:t>
            </a:r>
            <a:r>
              <a:rPr lang="ru-RU" sz="3200" b="1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кшатрии</a:t>
            </a: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6600056" y="2348880"/>
            <a:ext cx="4621336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/>
            <a:r>
              <a:rPr lang="ru-RU" sz="3200" b="1" u="none" dirty="0">
                <a:latin typeface="Arial" pitchFamily="34" charset="0"/>
                <a:cs typeface="Arial" pitchFamily="34" charset="0"/>
              </a:rPr>
              <a:t>3.Бедра - </a:t>
            </a:r>
            <a:r>
              <a:rPr lang="ru-RU" sz="3200" b="1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вайшьи</a:t>
            </a: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4871864" y="3068960"/>
            <a:ext cx="548640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/>
            <a:r>
              <a:rPr lang="ru-RU" sz="3200" b="1" u="none" dirty="0">
                <a:latin typeface="Arial" pitchFamily="34" charset="0"/>
                <a:cs typeface="Arial" pitchFamily="34" charset="0"/>
              </a:rPr>
              <a:t>4.Ступни - </a:t>
            </a:r>
            <a:r>
              <a:rPr lang="ru-RU" sz="3200" b="1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шудры</a:t>
            </a:r>
            <a:endParaRPr lang="ru-RU" sz="2400" b="1" u="none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5303912" y="3861048"/>
            <a:ext cx="6529917" cy="24012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ru-RU" sz="3000" b="1" u="none" dirty="0">
                <a:latin typeface="Arial" pitchFamily="34" charset="0"/>
                <a:cs typeface="Arial" pitchFamily="34" charset="0"/>
              </a:rPr>
              <a:t>У каждой </a:t>
            </a:r>
            <a:r>
              <a:rPr lang="ru-RU" sz="3000" b="1" u="none" dirty="0" err="1">
                <a:latin typeface="Arial" pitchFamily="34" charset="0"/>
                <a:cs typeface="Arial" pitchFamily="34" charset="0"/>
              </a:rPr>
              <a:t>варны</a:t>
            </a:r>
            <a:r>
              <a:rPr lang="ru-RU" sz="3000" b="1" u="none" dirty="0">
                <a:latin typeface="Arial" pitchFamily="34" charset="0"/>
                <a:cs typeface="Arial" pitchFamily="34" charset="0"/>
              </a:rPr>
              <a:t> были свои обязанности, свой цвет одежды, свои жилища, пища, цвет точки на лбу.  Браки между членами разных </a:t>
            </a:r>
            <a:r>
              <a:rPr lang="ru-RU" sz="3000" b="1" u="none" dirty="0" err="1">
                <a:latin typeface="Arial" pitchFamily="34" charset="0"/>
                <a:cs typeface="Arial" pitchFamily="34" charset="0"/>
              </a:rPr>
              <a:t>варн</a:t>
            </a:r>
            <a:r>
              <a:rPr lang="ru-RU" sz="3000" b="1" u="none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none" dirty="0" smtClean="0">
                <a:latin typeface="Arial" pitchFamily="34" charset="0"/>
                <a:cs typeface="Arial" pitchFamily="34" charset="0"/>
              </a:rPr>
              <a:t>запрещались.</a:t>
            </a:r>
            <a:endParaRPr lang="ru-RU" sz="30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051" name="AutoShape 11"/>
          <p:cNvSpPr>
            <a:spLocks noChangeArrowheads="1"/>
          </p:cNvSpPr>
          <p:nvPr/>
        </p:nvSpPr>
        <p:spPr bwMode="auto">
          <a:xfrm>
            <a:off x="2351617" y="4149725"/>
            <a:ext cx="812800" cy="433388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ru-RU" sz="2400" u="none">
                <a:solidFill>
                  <a:srgbClr val="000000"/>
                </a:solidFill>
                <a:latin typeface="Arial Cyr" charset="-52"/>
              </a:rPr>
              <a:t>2</a:t>
            </a:r>
            <a:endParaRPr lang="ru-RU" sz="2400" b="0" u="none">
              <a:solidFill>
                <a:srgbClr val="000000"/>
              </a:solidFill>
              <a:latin typeface="Arial Cyr" charset="-52"/>
            </a:endParaRP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3119967" y="4868864"/>
            <a:ext cx="812800" cy="433387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ru-RU" sz="2400" u="none">
                <a:solidFill>
                  <a:srgbClr val="000000"/>
                </a:solidFill>
                <a:latin typeface="Arial Cyr" charset="-52"/>
              </a:rPr>
              <a:t>3</a:t>
            </a:r>
            <a:endParaRPr lang="ru-RU" sz="2400" b="0" u="none">
              <a:solidFill>
                <a:srgbClr val="000000"/>
              </a:solidFill>
              <a:latin typeface="Arial Cyr" charset="-52"/>
            </a:endParaRPr>
          </a:p>
        </p:txBody>
      </p:sp>
      <p:sp>
        <p:nvSpPr>
          <p:cNvPr id="87053" name="AutoShape 13"/>
          <p:cNvSpPr>
            <a:spLocks noChangeArrowheads="1"/>
          </p:cNvSpPr>
          <p:nvPr/>
        </p:nvSpPr>
        <p:spPr bwMode="auto">
          <a:xfrm>
            <a:off x="912284" y="4941889"/>
            <a:ext cx="812800" cy="433387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ru-RU" sz="2400" u="none">
                <a:solidFill>
                  <a:srgbClr val="000000"/>
                </a:solidFill>
                <a:latin typeface="Arial Cyr" charset="-52"/>
              </a:rPr>
              <a:t>4</a:t>
            </a:r>
            <a:endParaRPr lang="ru-RU" sz="2400" b="0" u="none">
              <a:solidFill>
                <a:srgbClr val="000000"/>
              </a:solidFill>
              <a:latin typeface="Arial Cyr" charset="-52"/>
            </a:endParaRPr>
          </a:p>
        </p:txBody>
      </p:sp>
      <p:sp>
        <p:nvSpPr>
          <p:cNvPr id="14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 autoUpdateAnimBg="0"/>
      <p:bldP spid="87045" grpId="0" autoUpdateAnimBg="0"/>
      <p:bldP spid="87046" grpId="0" autoUpdateAnimBg="0"/>
      <p:bldP spid="87047" grpId="0" autoUpdateAnimBg="0"/>
      <p:bldP spid="87048" grpId="0" autoUpdateAnimBg="0"/>
      <p:bldP spid="87050" grpId="0" animBg="1" autoUpdateAnimBg="0"/>
      <p:bldP spid="87051" grpId="0" animBg="1" autoUpdateAnimBg="0"/>
      <p:bldP spid="87052" grpId="0" animBg="1" autoUpdateAnimBg="0"/>
      <p:bldP spid="87053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927648" y="1268760"/>
            <a:ext cx="5544616" cy="271690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12700" algn="ctr">
              <a:buFont typeface="Monotype Sorts" pitchFamily="2" charset="2"/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Брахманы - жрецы, они знали священное учение и служили богам. </a:t>
            </a:r>
          </a:p>
          <a:p>
            <a:pPr indent="12700" algn="ctr">
              <a:buFont typeface="Monotype Sorts" pitchFamily="2" charset="2"/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Цвет</a:t>
            </a:r>
            <a:r>
              <a:rPr lang="ru-RU" b="1" dirty="0" smtClean="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effectLst/>
                <a:latin typeface="Arial" pitchFamily="34" charset="0"/>
                <a:cs typeface="Arial" pitchFamily="34" charset="0"/>
              </a:rPr>
              <a:t>– белый.</a:t>
            </a:r>
          </a:p>
        </p:txBody>
      </p:sp>
      <p:pic>
        <p:nvPicPr>
          <p:cNvPr id="32774" name="Рисунок 6" descr="pic-0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6280" y="1052736"/>
            <a:ext cx="29504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 descr="Почтовая бумага"/>
          <p:cNvSpPr txBox="1">
            <a:spLocks noChangeArrowheads="1"/>
          </p:cNvSpPr>
          <p:nvPr/>
        </p:nvSpPr>
        <p:spPr>
          <a:xfrm>
            <a:off x="407368" y="4869160"/>
            <a:ext cx="11305256" cy="16561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Брахманы - самая почитаемая часть населения Индии.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Брахманы  общались с богами.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3" descr="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9376" y="1196752"/>
            <a:ext cx="237626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31904" y="1124744"/>
            <a:ext cx="6120680" cy="20162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Брахман считался самым мудрым и почтенным. Жизнь брахмана делилась на периоды: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625851" y="1479550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200" name="Picture 8" descr="2-1.jpg (15843 bytes)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5400" y="1196752"/>
            <a:ext cx="4030133" cy="4953000"/>
          </a:xfrm>
          <a:noFill/>
        </p:spPr>
      </p:pic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4876800" y="6096000"/>
            <a:ext cx="1828800" cy="533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Учение</a:t>
            </a: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6023992" y="5157192"/>
            <a:ext cx="2772792" cy="839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dirty="0"/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Обзаведение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семьей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8544272" y="4365104"/>
            <a:ext cx="3287688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100" b="1" dirty="0">
                <a:latin typeface="Arial" pitchFamily="34" charset="0"/>
                <a:cs typeface="Arial" pitchFamily="34" charset="0"/>
              </a:rPr>
              <a:t>Отшельничество</a:t>
            </a: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0" y="2544763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227" name="AutoShape 35"/>
          <p:cNvSpPr>
            <a:spLocks noChangeArrowheads="1"/>
          </p:cNvSpPr>
          <p:nvPr/>
        </p:nvSpPr>
        <p:spPr bwMode="auto">
          <a:xfrm>
            <a:off x="5080000" y="3356992"/>
            <a:ext cx="609600" cy="2586608"/>
          </a:xfrm>
          <a:prstGeom prst="downArrow">
            <a:avLst>
              <a:gd name="adj1" fmla="val 50000"/>
              <a:gd name="adj2" fmla="val 12083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8228" name="AutoShape 36"/>
          <p:cNvSpPr>
            <a:spLocks noChangeArrowheads="1"/>
          </p:cNvSpPr>
          <p:nvPr/>
        </p:nvSpPr>
        <p:spPr bwMode="auto">
          <a:xfrm>
            <a:off x="7176120" y="3212976"/>
            <a:ext cx="508000" cy="1824608"/>
          </a:xfrm>
          <a:prstGeom prst="downArrow">
            <a:avLst>
              <a:gd name="adj1" fmla="val 50000"/>
              <a:gd name="adj2" fmla="val 95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8229" name="AutoShape 37"/>
          <p:cNvSpPr>
            <a:spLocks noChangeArrowheads="1"/>
          </p:cNvSpPr>
          <p:nvPr/>
        </p:nvSpPr>
        <p:spPr bwMode="auto">
          <a:xfrm>
            <a:off x="10056440" y="3212976"/>
            <a:ext cx="504056" cy="1080120"/>
          </a:xfrm>
          <a:prstGeom prst="downArrow">
            <a:avLst>
              <a:gd name="adj1" fmla="val 50000"/>
              <a:gd name="adj2" fmla="val 5625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 autoUpdateAnimBg="0"/>
      <p:bldP spid="8197" grpId="0" animBg="1"/>
      <p:bldP spid="8204" grpId="0" animBg="1" autoUpdateAnimBg="0"/>
      <p:bldP spid="8205" grpId="0" animBg="1" autoUpdateAnimBg="0"/>
      <p:bldP spid="8206" grpId="0" animBg="1" autoUpdateAnimBg="0"/>
      <p:bldP spid="8216" grpId="0" animBg="1"/>
      <p:bldP spid="8227" grpId="0" animBg="1"/>
      <p:bldP spid="8228" grpId="0" animBg="1"/>
      <p:bldP spid="82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5_01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824191" y="1340767"/>
            <a:ext cx="2367505" cy="2398425"/>
          </a:xfrm>
          <a:prstGeom prst="rect">
            <a:avLst/>
          </a:prstGeom>
          <a:noFill/>
        </p:spPr>
      </p:pic>
      <p:sp>
        <p:nvSpPr>
          <p:cNvPr id="6156" name="Rectangl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221318" y="6346825"/>
            <a:ext cx="1079500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7" name="Rectangl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305051" y="6345238"/>
            <a:ext cx="1079500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8" name="Rectangl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386667" y="6345238"/>
            <a:ext cx="1079500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0" name="Rectangle 1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566833" y="6345238"/>
            <a:ext cx="1085851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1" name="Rectangle 1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656918" y="6343650"/>
            <a:ext cx="1079500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3" name="Rectangle 1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704667" y="6346825"/>
            <a:ext cx="105833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39417" y="3963167"/>
            <a:ext cx="10980624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Брахманы помогали «разговаривать с богами» простым  индийцам, принося жертвы. Если боги будут сыты и довольны, они в благодарность пошлют дождь, чтобы снова был хороший урожай на полях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/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196752"/>
            <a:ext cx="5256584" cy="265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 descr="1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551384" y="1628800"/>
            <a:ext cx="3195342" cy="461357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4007768" y="1196752"/>
            <a:ext cx="7287683" cy="252028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12700"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ru-RU" sz="3600" b="1" dirty="0">
                <a:latin typeface="Arial" pitchFamily="34" charset="0"/>
              </a:rPr>
              <a:t>Кшатрии </a:t>
            </a:r>
            <a:r>
              <a:rPr lang="ru-RU" sz="3600" b="1" u="none" dirty="0">
                <a:latin typeface="Arial" pitchFamily="34" charset="0"/>
              </a:rPr>
              <a:t>– воины, те, кто обладал властью – князья, цари, знатные воины.</a:t>
            </a:r>
          </a:p>
          <a:p>
            <a:pPr marL="342900" indent="12700"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ru-RU" sz="3600" b="1" u="none" dirty="0">
                <a:latin typeface="Arial" pitchFamily="34" charset="0"/>
              </a:rPr>
              <a:t>Цвет </a:t>
            </a:r>
            <a:r>
              <a:rPr lang="ru-RU" sz="3600" b="1" u="none" dirty="0" smtClean="0">
                <a:latin typeface="Arial" pitchFamily="34" charset="0"/>
              </a:rPr>
              <a:t>– </a:t>
            </a:r>
            <a:r>
              <a:rPr lang="ru-RU" sz="3600" b="1" u="none" dirty="0" smtClean="0">
                <a:solidFill>
                  <a:srgbClr val="FF0000"/>
                </a:solidFill>
                <a:latin typeface="Arial" pitchFamily="34" charset="0"/>
              </a:rPr>
              <a:t>красный.</a:t>
            </a:r>
            <a:endParaRPr lang="ru-RU" sz="3600" b="1" u="none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s://polet-dushi.ru/wp-content/uploads/2020/05/kshatr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0" y="3933056"/>
            <a:ext cx="3312368" cy="2629403"/>
          </a:xfrm>
          <a:prstGeom prst="rect">
            <a:avLst/>
          </a:prstGeom>
          <a:noFill/>
        </p:spPr>
      </p:pic>
      <p:pic>
        <p:nvPicPr>
          <p:cNvPr id="13316" name="Picture 4" descr="https://glosbe.com/fb_img/1440x1440/TZ340863_A-_Sadhu_in_Varanasi-_Ind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736" y="3861048"/>
            <a:ext cx="4074435" cy="27049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352" y="1124744"/>
            <a:ext cx="1131936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Индийские цари сами были из касты знатных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воинов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Воины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участвовали в битвах на слонах или на колесницах, а в мирное время пировали во дворцах, выезжали на охоту или устраивали состязания в стрельбе из лука. </a:t>
            </a:r>
          </a:p>
        </p:txBody>
      </p:sp>
      <p:pic>
        <p:nvPicPr>
          <p:cNvPr id="7" name="Рисунок 6" descr="http://sindar-model.home.pl/_var/gfx/b0b9aac5bebdab3cef216206cc1fbd3e.jpg"/>
          <p:cNvPicPr/>
          <p:nvPr/>
        </p:nvPicPr>
        <p:blipFill>
          <a:blip r:embed="rId3" cstate="print"/>
          <a:srcRect l="11109" t="14640" r="15130" b="4268"/>
          <a:stretch>
            <a:fillRect/>
          </a:stretch>
        </p:blipFill>
        <p:spPr bwMode="auto">
          <a:xfrm>
            <a:off x="815413" y="3533614"/>
            <a:ext cx="6048672" cy="284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253206" y="3590223"/>
            <a:ext cx="4515172" cy="31085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Воины считали, что их предками были древние цари и герои, уже поэтому они намного выше простых земледельцев, а тем более слуг.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81792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6"/>
          <p:cNvGrpSpPr>
            <a:grpSpLocks/>
          </p:cNvGrpSpPr>
          <p:nvPr/>
        </p:nvGrpSpPr>
        <p:grpSpPr bwMode="auto">
          <a:xfrm>
            <a:off x="424303" y="857251"/>
            <a:ext cx="11386698" cy="5230813"/>
            <a:chOff x="318196" y="857232"/>
            <a:chExt cx="8540084" cy="5230662"/>
          </a:xfrm>
        </p:grpSpPr>
        <p:pic>
          <p:nvPicPr>
            <p:cNvPr id="22549" name="Рисунок 8" descr="сканирование.jpg"/>
            <p:cNvPicPr>
              <a:picLocks noChangeAspect="1"/>
            </p:cNvPicPr>
            <p:nvPr/>
          </p:nvPicPr>
          <p:blipFill>
            <a:blip r:embed="rId3" cstate="print"/>
            <a:srcRect l="39303" t="3183" r="1228"/>
            <a:stretch>
              <a:fillRect/>
            </a:stretch>
          </p:blipFill>
          <p:spPr bwMode="auto">
            <a:xfrm>
              <a:off x="3653890" y="857232"/>
              <a:ext cx="5204390" cy="523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0" name="Rectangle 6"/>
            <p:cNvSpPr>
              <a:spLocks noChangeArrowheads="1"/>
            </p:cNvSpPr>
            <p:nvPr/>
          </p:nvSpPr>
          <p:spPr bwMode="auto">
            <a:xfrm rot="-2117774">
              <a:off x="3097305" y="2585920"/>
              <a:ext cx="4875495" cy="40300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None/>
              </a:pPr>
              <a:r>
                <a:rPr lang="ru-RU" sz="2000" u="none">
                  <a:solidFill>
                    <a:schemeClr val="bg2"/>
                  </a:solidFill>
                </a:rPr>
                <a:t>А                  З                  И                  Я</a:t>
              </a:r>
            </a:p>
          </p:txBody>
        </p:sp>
        <p:sp>
          <p:nvSpPr>
            <p:cNvPr id="22551" name="Rectangle 6"/>
            <p:cNvSpPr>
              <a:spLocks noChangeArrowheads="1"/>
            </p:cNvSpPr>
            <p:nvPr/>
          </p:nvSpPr>
          <p:spPr bwMode="auto">
            <a:xfrm rot="-1681679">
              <a:off x="318196" y="1899618"/>
              <a:ext cx="2242440" cy="266816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None/>
              </a:pPr>
              <a:r>
                <a:rPr lang="ru-RU" sz="2000" u="none">
                  <a:solidFill>
                    <a:schemeClr val="bg2"/>
                  </a:solidFill>
                </a:rPr>
                <a:t>Е   В   Р   О   П   А</a:t>
              </a:r>
            </a:p>
          </p:txBody>
        </p:sp>
        <p:sp>
          <p:nvSpPr>
            <p:cNvPr id="22552" name="Rectangle 6"/>
            <p:cNvSpPr>
              <a:spLocks noChangeArrowheads="1"/>
            </p:cNvSpPr>
            <p:nvPr/>
          </p:nvSpPr>
          <p:spPr bwMode="auto">
            <a:xfrm>
              <a:off x="357158" y="3786190"/>
              <a:ext cx="2357454" cy="43180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None/>
              </a:pPr>
              <a:r>
                <a:rPr lang="ru-RU" sz="2000" u="none" dirty="0">
                  <a:solidFill>
                    <a:schemeClr val="bg2"/>
                  </a:solidFill>
                </a:rPr>
                <a:t>А Ф Р И К А</a:t>
              </a:r>
            </a:p>
          </p:txBody>
        </p:sp>
      </p:grp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5087888" y="5373216"/>
            <a:ext cx="6505549" cy="5032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ru-RU" sz="2800" b="1" u="none" dirty="0">
                <a:latin typeface="Arial" pitchFamily="34" charset="0"/>
                <a:cs typeface="Arial" pitchFamily="34" charset="0"/>
              </a:rPr>
              <a:t>Южная Азия, полуостров Индостан</a:t>
            </a:r>
          </a:p>
        </p:txBody>
      </p:sp>
      <p:grpSp>
        <p:nvGrpSpPr>
          <p:cNvPr id="3" name="Группа 44"/>
          <p:cNvGrpSpPr>
            <a:grpSpLocks/>
          </p:cNvGrpSpPr>
          <p:nvPr/>
        </p:nvGrpSpPr>
        <p:grpSpPr bwMode="auto">
          <a:xfrm>
            <a:off x="6477001" y="2928938"/>
            <a:ext cx="2442633" cy="1571625"/>
            <a:chOff x="4857752" y="2928934"/>
            <a:chExt cx="1832466" cy="1571586"/>
          </a:xfrm>
        </p:grpSpPr>
        <p:sp>
          <p:nvSpPr>
            <p:cNvPr id="22" name="Полилиния 21"/>
            <p:cNvSpPr/>
            <p:nvPr/>
          </p:nvSpPr>
          <p:spPr bwMode="auto">
            <a:xfrm>
              <a:off x="4857752" y="3071805"/>
              <a:ext cx="1794356" cy="1428715"/>
            </a:xfrm>
            <a:custGeom>
              <a:avLst/>
              <a:gdLst>
                <a:gd name="connsiteX0" fmla="*/ 494686 w 1793867"/>
                <a:gd name="connsiteY0" fmla="*/ 16933 h 1428710"/>
                <a:gd name="connsiteX1" fmla="*/ 610800 w 1793867"/>
                <a:gd name="connsiteY1" fmla="*/ 147562 h 1428710"/>
                <a:gd name="connsiteX2" fmla="*/ 654343 w 1793867"/>
                <a:gd name="connsiteY2" fmla="*/ 176590 h 1428710"/>
                <a:gd name="connsiteX3" fmla="*/ 755943 w 1793867"/>
                <a:gd name="connsiteY3" fmla="*/ 234647 h 1428710"/>
                <a:gd name="connsiteX4" fmla="*/ 814000 w 1793867"/>
                <a:gd name="connsiteY4" fmla="*/ 278190 h 1428710"/>
                <a:gd name="connsiteX5" fmla="*/ 901086 w 1793867"/>
                <a:gd name="connsiteY5" fmla="*/ 307219 h 1428710"/>
                <a:gd name="connsiteX6" fmla="*/ 988172 w 1793867"/>
                <a:gd name="connsiteY6" fmla="*/ 379790 h 1428710"/>
                <a:gd name="connsiteX7" fmla="*/ 1031715 w 1793867"/>
                <a:gd name="connsiteY7" fmla="*/ 423333 h 1428710"/>
                <a:gd name="connsiteX8" fmla="*/ 1104286 w 1793867"/>
                <a:gd name="connsiteY8" fmla="*/ 437847 h 1428710"/>
                <a:gd name="connsiteX9" fmla="*/ 1205886 w 1793867"/>
                <a:gd name="connsiteY9" fmla="*/ 466876 h 1428710"/>
                <a:gd name="connsiteX10" fmla="*/ 1336515 w 1793867"/>
                <a:gd name="connsiteY10" fmla="*/ 481390 h 1428710"/>
                <a:gd name="connsiteX11" fmla="*/ 1467143 w 1793867"/>
                <a:gd name="connsiteY11" fmla="*/ 582990 h 1428710"/>
                <a:gd name="connsiteX12" fmla="*/ 1626800 w 1793867"/>
                <a:gd name="connsiteY12" fmla="*/ 568476 h 1428710"/>
                <a:gd name="connsiteX13" fmla="*/ 1670343 w 1793867"/>
                <a:gd name="connsiteY13" fmla="*/ 539447 h 1428710"/>
                <a:gd name="connsiteX14" fmla="*/ 1713886 w 1793867"/>
                <a:gd name="connsiteY14" fmla="*/ 524933 h 1428710"/>
                <a:gd name="connsiteX15" fmla="*/ 1742915 w 1793867"/>
                <a:gd name="connsiteY15" fmla="*/ 612019 h 1428710"/>
                <a:gd name="connsiteX16" fmla="*/ 1699372 w 1793867"/>
                <a:gd name="connsiteY16" fmla="*/ 626533 h 1428710"/>
                <a:gd name="connsiteX17" fmla="*/ 1612286 w 1793867"/>
                <a:gd name="connsiteY17" fmla="*/ 641047 h 1428710"/>
                <a:gd name="connsiteX18" fmla="*/ 1568743 w 1793867"/>
                <a:gd name="connsiteY18" fmla="*/ 844247 h 1428710"/>
                <a:gd name="connsiteX19" fmla="*/ 1525200 w 1793867"/>
                <a:gd name="connsiteY19" fmla="*/ 887790 h 1428710"/>
                <a:gd name="connsiteX20" fmla="*/ 1481657 w 1793867"/>
                <a:gd name="connsiteY20" fmla="*/ 916819 h 1428710"/>
                <a:gd name="connsiteX21" fmla="*/ 1336515 w 1793867"/>
                <a:gd name="connsiteY21" fmla="*/ 945847 h 1428710"/>
                <a:gd name="connsiteX22" fmla="*/ 1292972 w 1793867"/>
                <a:gd name="connsiteY22" fmla="*/ 974876 h 1428710"/>
                <a:gd name="connsiteX23" fmla="*/ 1234915 w 1793867"/>
                <a:gd name="connsiteY23" fmla="*/ 1032933 h 1428710"/>
                <a:gd name="connsiteX24" fmla="*/ 1162343 w 1793867"/>
                <a:gd name="connsiteY24" fmla="*/ 1105504 h 1428710"/>
                <a:gd name="connsiteX25" fmla="*/ 1133315 w 1793867"/>
                <a:gd name="connsiteY25" fmla="*/ 1149047 h 1428710"/>
                <a:gd name="connsiteX26" fmla="*/ 1089772 w 1793867"/>
                <a:gd name="connsiteY26" fmla="*/ 1178076 h 1428710"/>
                <a:gd name="connsiteX27" fmla="*/ 1046229 w 1793867"/>
                <a:gd name="connsiteY27" fmla="*/ 1221619 h 1428710"/>
                <a:gd name="connsiteX28" fmla="*/ 959143 w 1793867"/>
                <a:gd name="connsiteY28" fmla="*/ 1294190 h 1428710"/>
                <a:gd name="connsiteX29" fmla="*/ 915600 w 1793867"/>
                <a:gd name="connsiteY29" fmla="*/ 1381276 h 1428710"/>
                <a:gd name="connsiteX30" fmla="*/ 901086 w 1793867"/>
                <a:gd name="connsiteY30" fmla="*/ 1424819 h 1428710"/>
                <a:gd name="connsiteX31" fmla="*/ 538229 w 1793867"/>
                <a:gd name="connsiteY31" fmla="*/ 1410304 h 1428710"/>
                <a:gd name="connsiteX32" fmla="*/ 523715 w 1793867"/>
                <a:gd name="connsiteY32" fmla="*/ 1366762 h 1428710"/>
                <a:gd name="connsiteX33" fmla="*/ 465657 w 1793867"/>
                <a:gd name="connsiteY33" fmla="*/ 1279676 h 1428710"/>
                <a:gd name="connsiteX34" fmla="*/ 422115 w 1793867"/>
                <a:gd name="connsiteY34" fmla="*/ 902304 h 1428710"/>
                <a:gd name="connsiteX35" fmla="*/ 393086 w 1793867"/>
                <a:gd name="connsiteY35" fmla="*/ 945847 h 1428710"/>
                <a:gd name="connsiteX36" fmla="*/ 276972 w 1793867"/>
                <a:gd name="connsiteY36" fmla="*/ 945847 h 1428710"/>
                <a:gd name="connsiteX37" fmla="*/ 233429 w 1793867"/>
                <a:gd name="connsiteY37" fmla="*/ 800704 h 1428710"/>
                <a:gd name="connsiteX38" fmla="*/ 189886 w 1793867"/>
                <a:gd name="connsiteY38" fmla="*/ 757162 h 1428710"/>
                <a:gd name="connsiteX39" fmla="*/ 102800 w 1793867"/>
                <a:gd name="connsiteY39" fmla="*/ 713619 h 1428710"/>
                <a:gd name="connsiteX40" fmla="*/ 1200 w 1793867"/>
                <a:gd name="connsiteY40" fmla="*/ 612019 h 1428710"/>
                <a:gd name="connsiteX41" fmla="*/ 15715 w 1793867"/>
                <a:gd name="connsiteY41" fmla="*/ 452362 h 1428710"/>
                <a:gd name="connsiteX42" fmla="*/ 59257 w 1793867"/>
                <a:gd name="connsiteY42" fmla="*/ 423333 h 1428710"/>
                <a:gd name="connsiteX43" fmla="*/ 146343 w 1793867"/>
                <a:gd name="connsiteY43" fmla="*/ 336247 h 1428710"/>
                <a:gd name="connsiteX44" fmla="*/ 175372 w 1793867"/>
                <a:gd name="connsiteY44" fmla="*/ 249162 h 1428710"/>
                <a:gd name="connsiteX45" fmla="*/ 189886 w 1793867"/>
                <a:gd name="connsiteY45" fmla="*/ 205619 h 1428710"/>
                <a:gd name="connsiteX46" fmla="*/ 335029 w 1793867"/>
                <a:gd name="connsiteY46" fmla="*/ 60476 h 1428710"/>
                <a:gd name="connsiteX47" fmla="*/ 378572 w 1793867"/>
                <a:gd name="connsiteY47" fmla="*/ 45962 h 1428710"/>
                <a:gd name="connsiteX48" fmla="*/ 494686 w 1793867"/>
                <a:gd name="connsiteY48" fmla="*/ 16933 h 142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93867" h="1428710">
                  <a:moveTo>
                    <a:pt x="494686" y="16933"/>
                  </a:moveTo>
                  <a:cubicBezTo>
                    <a:pt x="533391" y="33866"/>
                    <a:pt x="505836" y="611"/>
                    <a:pt x="610800" y="147562"/>
                  </a:cubicBezTo>
                  <a:cubicBezTo>
                    <a:pt x="620939" y="161757"/>
                    <a:pt x="639197" y="167935"/>
                    <a:pt x="654343" y="176590"/>
                  </a:cubicBezTo>
                  <a:cubicBezTo>
                    <a:pt x="739375" y="225179"/>
                    <a:pt x="685228" y="184137"/>
                    <a:pt x="755943" y="234647"/>
                  </a:cubicBezTo>
                  <a:cubicBezTo>
                    <a:pt x="775628" y="248707"/>
                    <a:pt x="792363" y="267372"/>
                    <a:pt x="814000" y="278190"/>
                  </a:cubicBezTo>
                  <a:cubicBezTo>
                    <a:pt x="841368" y="291874"/>
                    <a:pt x="901086" y="307219"/>
                    <a:pt x="901086" y="307219"/>
                  </a:cubicBezTo>
                  <a:cubicBezTo>
                    <a:pt x="958314" y="393060"/>
                    <a:pt x="894423" y="312827"/>
                    <a:pt x="988172" y="379790"/>
                  </a:cubicBezTo>
                  <a:cubicBezTo>
                    <a:pt x="1004875" y="391721"/>
                    <a:pt x="1013356" y="414153"/>
                    <a:pt x="1031715" y="423333"/>
                  </a:cubicBezTo>
                  <a:cubicBezTo>
                    <a:pt x="1053780" y="434365"/>
                    <a:pt x="1080353" y="431864"/>
                    <a:pt x="1104286" y="437847"/>
                  </a:cubicBezTo>
                  <a:cubicBezTo>
                    <a:pt x="1164987" y="453023"/>
                    <a:pt x="1135289" y="456015"/>
                    <a:pt x="1205886" y="466876"/>
                  </a:cubicBezTo>
                  <a:cubicBezTo>
                    <a:pt x="1249188" y="473538"/>
                    <a:pt x="1292972" y="476552"/>
                    <a:pt x="1336515" y="481390"/>
                  </a:cubicBezTo>
                  <a:cubicBezTo>
                    <a:pt x="1434418" y="579294"/>
                    <a:pt x="1384654" y="555494"/>
                    <a:pt x="1467143" y="582990"/>
                  </a:cubicBezTo>
                  <a:cubicBezTo>
                    <a:pt x="1520362" y="578152"/>
                    <a:pt x="1574548" y="579673"/>
                    <a:pt x="1626800" y="568476"/>
                  </a:cubicBezTo>
                  <a:cubicBezTo>
                    <a:pt x="1643857" y="564821"/>
                    <a:pt x="1654741" y="547248"/>
                    <a:pt x="1670343" y="539447"/>
                  </a:cubicBezTo>
                  <a:cubicBezTo>
                    <a:pt x="1684027" y="532605"/>
                    <a:pt x="1699372" y="529771"/>
                    <a:pt x="1713886" y="524933"/>
                  </a:cubicBezTo>
                  <a:cubicBezTo>
                    <a:pt x="1760096" y="540336"/>
                    <a:pt x="1793867" y="535590"/>
                    <a:pt x="1742915" y="612019"/>
                  </a:cubicBezTo>
                  <a:cubicBezTo>
                    <a:pt x="1734428" y="624749"/>
                    <a:pt x="1714307" y="623214"/>
                    <a:pt x="1699372" y="626533"/>
                  </a:cubicBezTo>
                  <a:cubicBezTo>
                    <a:pt x="1670644" y="632917"/>
                    <a:pt x="1641315" y="636209"/>
                    <a:pt x="1612286" y="641047"/>
                  </a:cubicBezTo>
                  <a:cubicBezTo>
                    <a:pt x="1533914" y="758604"/>
                    <a:pt x="1645187" y="576693"/>
                    <a:pt x="1568743" y="844247"/>
                  </a:cubicBezTo>
                  <a:cubicBezTo>
                    <a:pt x="1563104" y="863984"/>
                    <a:pt x="1540969" y="874649"/>
                    <a:pt x="1525200" y="887790"/>
                  </a:cubicBezTo>
                  <a:cubicBezTo>
                    <a:pt x="1511799" y="898957"/>
                    <a:pt x="1497259" y="909018"/>
                    <a:pt x="1481657" y="916819"/>
                  </a:cubicBezTo>
                  <a:cubicBezTo>
                    <a:pt x="1441126" y="937085"/>
                    <a:pt x="1373955" y="940498"/>
                    <a:pt x="1336515" y="945847"/>
                  </a:cubicBezTo>
                  <a:cubicBezTo>
                    <a:pt x="1322001" y="955523"/>
                    <a:pt x="1303869" y="961254"/>
                    <a:pt x="1292972" y="974876"/>
                  </a:cubicBezTo>
                  <a:cubicBezTo>
                    <a:pt x="1236674" y="1045248"/>
                    <a:pt x="1329915" y="1001266"/>
                    <a:pt x="1234915" y="1032933"/>
                  </a:cubicBezTo>
                  <a:cubicBezTo>
                    <a:pt x="1157501" y="1149052"/>
                    <a:pt x="1259109" y="1008738"/>
                    <a:pt x="1162343" y="1105504"/>
                  </a:cubicBezTo>
                  <a:cubicBezTo>
                    <a:pt x="1150008" y="1117839"/>
                    <a:pt x="1145650" y="1136712"/>
                    <a:pt x="1133315" y="1149047"/>
                  </a:cubicBezTo>
                  <a:cubicBezTo>
                    <a:pt x="1120980" y="1161382"/>
                    <a:pt x="1103173" y="1166909"/>
                    <a:pt x="1089772" y="1178076"/>
                  </a:cubicBezTo>
                  <a:cubicBezTo>
                    <a:pt x="1074003" y="1191217"/>
                    <a:pt x="1061998" y="1208478"/>
                    <a:pt x="1046229" y="1221619"/>
                  </a:cubicBezTo>
                  <a:cubicBezTo>
                    <a:pt x="924985" y="1322655"/>
                    <a:pt x="1086355" y="1166978"/>
                    <a:pt x="959143" y="1294190"/>
                  </a:cubicBezTo>
                  <a:cubicBezTo>
                    <a:pt x="922662" y="1403636"/>
                    <a:pt x="971873" y="1268730"/>
                    <a:pt x="915600" y="1381276"/>
                  </a:cubicBezTo>
                  <a:cubicBezTo>
                    <a:pt x="908758" y="1394960"/>
                    <a:pt x="905924" y="1410305"/>
                    <a:pt x="901086" y="1424819"/>
                  </a:cubicBezTo>
                  <a:cubicBezTo>
                    <a:pt x="780134" y="1419981"/>
                    <a:pt x="657870" y="1428710"/>
                    <a:pt x="538229" y="1410304"/>
                  </a:cubicBezTo>
                  <a:cubicBezTo>
                    <a:pt x="523108" y="1407978"/>
                    <a:pt x="531145" y="1380136"/>
                    <a:pt x="523715" y="1366762"/>
                  </a:cubicBezTo>
                  <a:cubicBezTo>
                    <a:pt x="506772" y="1336264"/>
                    <a:pt x="465657" y="1279676"/>
                    <a:pt x="465657" y="1279676"/>
                  </a:cubicBezTo>
                  <a:cubicBezTo>
                    <a:pt x="405993" y="1100679"/>
                    <a:pt x="438157" y="1223151"/>
                    <a:pt x="422115" y="902304"/>
                  </a:cubicBezTo>
                  <a:cubicBezTo>
                    <a:pt x="412439" y="916818"/>
                    <a:pt x="406708" y="934950"/>
                    <a:pt x="393086" y="945847"/>
                  </a:cubicBezTo>
                  <a:cubicBezTo>
                    <a:pt x="357380" y="974412"/>
                    <a:pt x="314172" y="953287"/>
                    <a:pt x="276972" y="945847"/>
                  </a:cubicBezTo>
                  <a:cubicBezTo>
                    <a:pt x="190001" y="815393"/>
                    <a:pt x="326826" y="1034195"/>
                    <a:pt x="233429" y="800704"/>
                  </a:cubicBezTo>
                  <a:cubicBezTo>
                    <a:pt x="225806" y="781646"/>
                    <a:pt x="205655" y="770302"/>
                    <a:pt x="189886" y="757162"/>
                  </a:cubicBezTo>
                  <a:cubicBezTo>
                    <a:pt x="152369" y="725898"/>
                    <a:pt x="146442" y="728166"/>
                    <a:pt x="102800" y="713619"/>
                  </a:cubicBezTo>
                  <a:cubicBezTo>
                    <a:pt x="2985" y="647075"/>
                    <a:pt x="26748" y="688659"/>
                    <a:pt x="1200" y="612019"/>
                  </a:cubicBezTo>
                  <a:cubicBezTo>
                    <a:pt x="6038" y="558800"/>
                    <a:pt x="0" y="503437"/>
                    <a:pt x="15715" y="452362"/>
                  </a:cubicBezTo>
                  <a:cubicBezTo>
                    <a:pt x="20845" y="435690"/>
                    <a:pt x="46219" y="434922"/>
                    <a:pt x="59257" y="423333"/>
                  </a:cubicBezTo>
                  <a:cubicBezTo>
                    <a:pt x="89940" y="396059"/>
                    <a:pt x="146343" y="336247"/>
                    <a:pt x="146343" y="336247"/>
                  </a:cubicBezTo>
                  <a:lnTo>
                    <a:pt x="175372" y="249162"/>
                  </a:lnTo>
                  <a:cubicBezTo>
                    <a:pt x="180210" y="234648"/>
                    <a:pt x="181399" y="218349"/>
                    <a:pt x="189886" y="205619"/>
                  </a:cubicBezTo>
                  <a:cubicBezTo>
                    <a:pt x="234120" y="139268"/>
                    <a:pt x="252090" y="88122"/>
                    <a:pt x="335029" y="60476"/>
                  </a:cubicBezTo>
                  <a:cubicBezTo>
                    <a:pt x="349543" y="55638"/>
                    <a:pt x="363325" y="47233"/>
                    <a:pt x="378572" y="45962"/>
                  </a:cubicBezTo>
                  <a:cubicBezTo>
                    <a:pt x="421964" y="42346"/>
                    <a:pt x="455981" y="0"/>
                    <a:pt x="494686" y="16933"/>
                  </a:cubicBezTo>
                  <a:close/>
                </a:path>
              </a:pathLst>
            </a:custGeom>
            <a:solidFill>
              <a:srgbClr val="A50021">
                <a:alpha val="83000"/>
              </a:srgb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7" name="Rectangle 4"/>
            <p:cNvSpPr>
              <a:spLocks noChangeArrowheads="1"/>
            </p:cNvSpPr>
            <p:nvPr/>
          </p:nvSpPr>
          <p:spPr bwMode="auto">
            <a:xfrm>
              <a:off x="5214942" y="3571876"/>
              <a:ext cx="1079500" cy="288925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None/>
              </a:pPr>
              <a:r>
                <a:rPr lang="ru-RU" sz="2000" u="none">
                  <a:solidFill>
                    <a:srgbClr val="FFC000"/>
                  </a:solidFill>
                </a:rPr>
                <a:t>Индия</a:t>
              </a:r>
            </a:p>
          </p:txBody>
        </p:sp>
        <p:pic>
          <p:nvPicPr>
            <p:cNvPr id="22548" name="Рисунок 35" descr="сканирование0001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lum bright="-20000" contrast="20000"/>
            </a:blip>
            <a:srcRect l="4762" t="3346" r="14285"/>
            <a:stretch>
              <a:fillRect/>
            </a:stretch>
          </p:blipFill>
          <p:spPr bwMode="auto">
            <a:xfrm>
              <a:off x="6143636" y="2928934"/>
              <a:ext cx="546582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ИНДИЯ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3352" y="1164134"/>
            <a:ext cx="4176464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 этом государстве в мире ходило много легенд и преданий. Это была сказочная страна с богатой культурой и великой наукой. Ее сокровища манили отважных путешественников, греки называли ее «волшебной страной».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5951984" y="1196752"/>
            <a:ext cx="5895000" cy="2663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12700"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ru-RU" sz="3200" b="1" dirty="0">
                <a:latin typeface="Arial" pitchFamily="34" charset="0"/>
              </a:rPr>
              <a:t>Вайшьи </a:t>
            </a:r>
            <a:r>
              <a:rPr lang="ru-RU" sz="3200" b="1" u="none" dirty="0">
                <a:latin typeface="Arial" pitchFamily="34" charset="0"/>
              </a:rPr>
              <a:t>– земледельцы и те, кто делал другую уважаемую в обществе работу.</a:t>
            </a:r>
          </a:p>
          <a:p>
            <a:pPr marL="342900" indent="12700"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ru-RU" sz="3200" b="1" u="none" dirty="0">
                <a:latin typeface="Arial" pitchFamily="34" charset="0"/>
              </a:rPr>
              <a:t>Цвет </a:t>
            </a:r>
            <a:r>
              <a:rPr lang="ru-RU" sz="3200" b="1" u="none" dirty="0" smtClean="0">
                <a:latin typeface="Arial" pitchFamily="34" charset="0"/>
              </a:rPr>
              <a:t>– жёлтый.</a:t>
            </a:r>
            <a:endParaRPr lang="ru-RU" sz="3200" b="1" u="none" dirty="0">
              <a:latin typeface="Arial" pitchFamily="34" charset="0"/>
            </a:endParaRPr>
          </a:p>
        </p:txBody>
      </p:sp>
      <p:pic>
        <p:nvPicPr>
          <p:cNvPr id="89098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9184" y="1125539"/>
            <a:ext cx="5424768" cy="2249487"/>
          </a:xfrm>
        </p:spPr>
      </p:pic>
      <p:sp>
        <p:nvSpPr>
          <p:cNvPr id="7" name="Rectangle 4" descr="Почтовая бумага"/>
          <p:cNvSpPr txBox="1">
            <a:spLocks noChangeArrowheads="1"/>
          </p:cNvSpPr>
          <p:nvPr/>
        </p:nvSpPr>
        <p:spPr>
          <a:xfrm>
            <a:off x="6312024" y="4221088"/>
            <a:ext cx="5080000" cy="223224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Земледельцы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имели имущество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землю, дом, скот. Платили налоги.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fsd.videouroki.net/html/2017/01/25/v_588874956e790/img_v99678489_0_14.jpg"/>
          <p:cNvPicPr/>
          <p:nvPr/>
        </p:nvPicPr>
        <p:blipFill>
          <a:blip r:embed="rId3" cstate="print"/>
          <a:srcRect l="60770" t="62393" r="2829" b="5342"/>
          <a:stretch>
            <a:fillRect/>
          </a:stretch>
        </p:blipFill>
        <p:spPr bwMode="auto">
          <a:xfrm>
            <a:off x="335360" y="3573016"/>
            <a:ext cx="21653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fsd.videouroki.net/html/2017/01/25/v_588874956e790/img_v99678489_0_14.jpg"/>
          <p:cNvPicPr/>
          <p:nvPr/>
        </p:nvPicPr>
        <p:blipFill>
          <a:blip r:embed="rId3" cstate="print"/>
          <a:srcRect l="60770" t="15169" r="2883" b="44445"/>
          <a:stretch>
            <a:fillRect/>
          </a:stretch>
        </p:blipFill>
        <p:spPr bwMode="auto">
          <a:xfrm>
            <a:off x="335360" y="5157192"/>
            <a:ext cx="2016224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zem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7648" y="4005064"/>
            <a:ext cx="2664296" cy="239160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animBg="1"/>
      <p:bldP spid="8909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6" name="Picture 8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052736"/>
            <a:ext cx="5401857" cy="26749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263352" y="1268760"/>
            <a:ext cx="5832648" cy="48965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1270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ru-RU" sz="3200" b="1" dirty="0">
                <a:latin typeface="Arial" pitchFamily="34" charset="0"/>
              </a:rPr>
              <a:t>Слуги</a:t>
            </a:r>
            <a:r>
              <a:rPr lang="ru-RU" sz="3200" b="1" u="none" dirty="0">
                <a:latin typeface="Arial" pitchFamily="34" charset="0"/>
              </a:rPr>
              <a:t> - были фактическими рабами, но хозяин не мог их убить.</a:t>
            </a:r>
          </a:p>
          <a:p>
            <a:pPr marL="342900" indent="1270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ru-RU" sz="3200" b="1" u="none" dirty="0">
                <a:latin typeface="Arial" pitchFamily="34" charset="0"/>
              </a:rPr>
              <a:t>Слуги не имели </a:t>
            </a:r>
            <a:r>
              <a:rPr lang="ru-RU" sz="3200" b="1" u="none" dirty="0" smtClean="0">
                <a:latin typeface="Arial" pitchFamily="34" charset="0"/>
              </a:rPr>
              <a:t>имущества должны беспрекословно подчиняться хозяину.  </a:t>
            </a:r>
            <a:r>
              <a:rPr lang="ru-RU" sz="3200" b="1" dirty="0" smtClean="0">
                <a:latin typeface="Arial" pitchFamily="34" charset="0"/>
              </a:rPr>
              <a:t>Н</a:t>
            </a:r>
            <a:r>
              <a:rPr lang="ru-RU" sz="3200" b="1" u="none" dirty="0" smtClean="0">
                <a:latin typeface="Arial" pitchFamily="34" charset="0"/>
              </a:rPr>
              <a:t>е </a:t>
            </a:r>
            <a:r>
              <a:rPr lang="ru-RU" sz="3200" b="1" u="none" dirty="0">
                <a:latin typeface="Arial" pitchFamily="34" charset="0"/>
              </a:rPr>
              <a:t>могли молиться </a:t>
            </a:r>
            <a:r>
              <a:rPr lang="ru-RU" sz="3200" b="1" u="none" dirty="0" smtClean="0">
                <a:latin typeface="Arial" pitchFamily="34" charset="0"/>
              </a:rPr>
              <a:t> и приносить жертвы богам</a:t>
            </a:r>
            <a:endParaRPr lang="ru-RU" sz="3200" b="1" u="none" dirty="0">
              <a:latin typeface="Arial" pitchFamily="34" charset="0"/>
            </a:endParaRPr>
          </a:p>
          <a:p>
            <a:pPr marL="342900" indent="1270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ru-RU" sz="3200" b="1" u="none" dirty="0">
                <a:latin typeface="Arial" pitchFamily="34" charset="0"/>
              </a:rPr>
              <a:t>Цвет</a:t>
            </a:r>
            <a:r>
              <a:rPr lang="ru-RU" sz="3200" b="1" u="none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- </a:t>
            </a:r>
            <a:r>
              <a:rPr lang="ru-RU" sz="3200" b="1" u="none" dirty="0">
                <a:solidFill>
                  <a:srgbClr val="000000"/>
                </a:solidFill>
                <a:latin typeface="Arial" pitchFamily="34" charset="0"/>
              </a:rPr>
              <a:t>чёрный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s://ds04.infourok.ru/uploads/ex/0899/000a0730-2d575a3f/img26.jpg"/>
          <p:cNvPicPr>
            <a:picLocks noChangeAspect="1" noChangeArrowheads="1"/>
          </p:cNvPicPr>
          <p:nvPr/>
        </p:nvPicPr>
        <p:blipFill>
          <a:blip r:embed="rId3" cstate="print"/>
          <a:srcRect l="3937" t="22050" r="52751" b="12851"/>
          <a:stretch>
            <a:fillRect/>
          </a:stretch>
        </p:blipFill>
        <p:spPr bwMode="auto">
          <a:xfrm>
            <a:off x="9048328" y="3789040"/>
            <a:ext cx="2448272" cy="2759870"/>
          </a:xfrm>
          <a:prstGeom prst="rect">
            <a:avLst/>
          </a:prstGeom>
          <a:noFill/>
        </p:spPr>
      </p:pic>
      <p:pic>
        <p:nvPicPr>
          <p:cNvPr id="11" name="Рисунок 10" descr="https://cf2.ppt-online.org/files2/slide/w/wO3t96YjsQfVi2ZXGqMod1b54JNHzxBCIUulDaK8R/slide-13.jpg"/>
          <p:cNvPicPr/>
          <p:nvPr/>
        </p:nvPicPr>
        <p:blipFill>
          <a:blip r:embed="rId4" cstate="print"/>
          <a:srcRect l="6734" t="18630" r="7322"/>
          <a:stretch>
            <a:fillRect/>
          </a:stretch>
        </p:blipFill>
        <p:spPr bwMode="auto">
          <a:xfrm>
            <a:off x="6312024" y="3861048"/>
            <a:ext cx="2418347" cy="27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6744072" y="1340768"/>
            <a:ext cx="4986867" cy="5026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12700"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ru-RU" sz="3200" b="1" dirty="0">
                <a:latin typeface="Arial" pitchFamily="34" charset="0"/>
              </a:rPr>
              <a:t>Неприкасаемые</a:t>
            </a:r>
            <a:r>
              <a:rPr lang="ru-RU" sz="3200" b="1" u="none" dirty="0">
                <a:latin typeface="Arial" pitchFamily="34" charset="0"/>
              </a:rPr>
              <a:t> находились вне кастового деления общества.</a:t>
            </a:r>
          </a:p>
          <a:p>
            <a:pPr marL="342900" indent="12700" algn="ctr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ru-RU" sz="3200" b="1" u="none" dirty="0">
                <a:latin typeface="Arial" pitchFamily="34" charset="0"/>
              </a:rPr>
              <a:t>Неприкасаемые жили вне деревень и выполняли самые грязные и тяжелые </a:t>
            </a:r>
            <a:r>
              <a:rPr lang="ru-RU" sz="3200" b="1" u="none" dirty="0" smtClean="0">
                <a:latin typeface="Arial" pitchFamily="34" charset="0"/>
              </a:rPr>
              <a:t>работы</a:t>
            </a:r>
            <a:r>
              <a:rPr lang="ru-RU" sz="3200" b="1" dirty="0" smtClean="0">
                <a:latin typeface="Arial" pitchFamily="34" charset="0"/>
              </a:rPr>
              <a:t>.</a:t>
            </a:r>
            <a:endParaRPr lang="ru-RU" sz="3200" b="1" u="none" dirty="0">
              <a:latin typeface="Arial" pitchFamily="34" charset="0"/>
            </a:endParaRPr>
          </a:p>
          <a:p>
            <a:pPr marL="342900" indent="12700">
              <a:spcBef>
                <a:spcPct val="20000"/>
              </a:spcBef>
              <a:buClr>
                <a:srgbClr val="FFFF00"/>
              </a:buClr>
              <a:buSzPct val="120000"/>
              <a:buFont typeface="Times New Roman" pitchFamily="18" charset="0"/>
              <a:buNone/>
              <a:defRPr/>
            </a:pPr>
            <a:endParaRPr lang="ru-RU" sz="2800" u="none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34820" name="Picture 10" descr="Шудры -  каста неприкасаемых. Бодх Гая. Индия"/>
          <p:cNvPicPr>
            <a:picLocks noChangeAspect="1" noChangeArrowheads="1"/>
          </p:cNvPicPr>
          <p:nvPr/>
        </p:nvPicPr>
        <p:blipFill>
          <a:blip r:embed="rId2" cstate="print"/>
          <a:srcRect l="13635" r="4546"/>
          <a:stretch>
            <a:fillRect/>
          </a:stretch>
        </p:blipFill>
        <p:spPr bwMode="auto">
          <a:xfrm>
            <a:off x="623392" y="1196752"/>
            <a:ext cx="561128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Неприкасаемые "/>
          <p:cNvPicPr/>
          <p:nvPr/>
        </p:nvPicPr>
        <p:blipFill>
          <a:blip r:embed="rId3" cstate="print"/>
          <a:srcRect l="12903" t="21121" r="12903" b="5603"/>
          <a:stretch>
            <a:fillRect/>
          </a:stretch>
        </p:blipFill>
        <p:spPr bwMode="auto">
          <a:xfrm>
            <a:off x="983432" y="4581128"/>
            <a:ext cx="4104456" cy="190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368" y="1069384"/>
            <a:ext cx="11521281" cy="3108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Хуже всего приходилось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"неприкасаемым".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даже запрещалось жить в деревне. Спали они в жалких лачугах за ее пределами, а питались отбросами.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ними никто не садился за один стол - все равно что с каким-нибудь грязным животным. "Неприкасаемые" носили особые одежды, чтобы никто случайно к ним не подошел и не прикоснулся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4221088"/>
            <a:ext cx="5414714" cy="236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Содержимое 3" descr="http://poindii.ru/dataimages/talks/95/fullsize/286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400" y="4221088"/>
            <a:ext cx="3096344" cy="231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4583832" y="4149080"/>
            <a:ext cx="7359561" cy="2592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Подумайте.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Почему «неприкасаемых» не возмущало такое положение, в котором они находились?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6816200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268760"/>
            <a:ext cx="5384800" cy="511256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lvl="0" algn="ct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И когда они входили в деревню убрать мусор или сделать другую черную работу, то люди старались уйти с улицы, чтобы не видеть этих презренных существ.</a:t>
            </a:r>
          </a:p>
          <a:p>
            <a:pPr algn="ct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Считалось, что неприкасаемые могут «осквернить» индуса из 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варны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, поэтому они селились отдельно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1746" name="Picture 2" descr="https://ds04.infourok.ru/uploads/ex/09ea/000735d9-1aa43e6e/img6.jpg"/>
          <p:cNvPicPr>
            <a:picLocks noChangeAspect="1" noChangeArrowheads="1"/>
          </p:cNvPicPr>
          <p:nvPr/>
        </p:nvPicPr>
        <p:blipFill>
          <a:blip r:embed="rId2" cstate="print"/>
          <a:srcRect l="4725" t="15750" r="9439"/>
          <a:stretch>
            <a:fillRect/>
          </a:stretch>
        </p:blipFill>
        <p:spPr bwMode="auto">
          <a:xfrm>
            <a:off x="5879976" y="1268760"/>
            <a:ext cx="5760640" cy="472171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95400" y="980728"/>
            <a:ext cx="51882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FF0000"/>
              </a:contourClr>
            </a:sp3d>
          </a:bodyPr>
          <a:lstStyle/>
          <a:p>
            <a:pPr algn="ctr"/>
            <a:r>
              <a:rPr lang="ru-RU" sz="320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Неравенство между кастами</a:t>
            </a:r>
            <a:endParaRPr lang="ru-RU" sz="3200" cap="none" spc="0" dirty="0">
              <a:ln w="11430">
                <a:solidFill>
                  <a:srgbClr val="C00000"/>
                </a:solidFill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72064" y="3284984"/>
            <a:ext cx="529537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Тех, кто противился такому порядку, постигало суровое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наказание.    Если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человек из низшей касты осмеливался поднять руку на брахмана, царь приказывал отрубить ему эту руку.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289" y="5997842"/>
            <a:ext cx="1130343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Неравенство </a:t>
            </a:r>
            <a:r>
              <a:rPr lang="ru-RU" sz="2400" b="1" dirty="0">
                <a:ln w="1905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между кастами казалось </a:t>
            </a:r>
            <a:r>
              <a:rPr lang="ru-RU" sz="2400" b="1" dirty="0" smtClean="0">
                <a:ln w="1905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индийцам естественным </a:t>
            </a:r>
            <a:r>
              <a:rPr lang="ru-RU" sz="2400" b="1" dirty="0">
                <a:ln w="1905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 smtClean="0">
                <a:ln w="1905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вечным. </a:t>
            </a:r>
            <a:endParaRPr lang="ru-RU" sz="2400" b="1" dirty="0">
              <a:ln w="1905"/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5268" y="1037238"/>
            <a:ext cx="5176813" cy="217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5360" y="1700808"/>
            <a:ext cx="6096000" cy="4154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Индийцы считали, что люди разных каст так же отличаются друг от друга по рождению, как животные разных пород. </a:t>
            </a: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Человек, родители которого были земледельцами, никогда не мог стать жрецом или знатным воином. </a:t>
            </a: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Ведь и у коровы, например, не может родиться жеребенок или поросенок.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ИНДИЙСКИЕ КАСТЫ (ВАРНЫ)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817923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Line 7"/>
          <p:cNvSpPr>
            <a:spLocks noChangeShapeType="1"/>
          </p:cNvSpPr>
          <p:nvPr/>
        </p:nvSpPr>
        <p:spPr bwMode="auto">
          <a:xfrm flipH="1" flipV="1">
            <a:off x="2211091" y="1875294"/>
            <a:ext cx="2727701" cy="821411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ru-RU" sz="2000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 flipH="1" flipV="1">
            <a:off x="6343971" y="1952785"/>
            <a:ext cx="20664" cy="63543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ru-RU" sz="2000"/>
          </a:p>
        </p:txBody>
      </p:sp>
      <p:sp>
        <p:nvSpPr>
          <p:cNvPr id="8201" name="Line 13"/>
          <p:cNvSpPr>
            <a:spLocks noChangeShapeType="1"/>
          </p:cNvSpPr>
          <p:nvPr/>
        </p:nvSpPr>
        <p:spPr bwMode="auto">
          <a:xfrm flipV="1">
            <a:off x="7707824" y="1797802"/>
            <a:ext cx="2500393" cy="867906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ru-RU" sz="2000"/>
          </a:p>
        </p:txBody>
      </p:sp>
      <p:sp>
        <p:nvSpPr>
          <p:cNvPr id="8205" name="Line 20"/>
          <p:cNvSpPr>
            <a:spLocks noChangeShapeType="1"/>
          </p:cNvSpPr>
          <p:nvPr/>
        </p:nvSpPr>
        <p:spPr bwMode="auto">
          <a:xfrm flipH="1">
            <a:off x="4504841" y="3688597"/>
            <a:ext cx="475281" cy="1022888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ru-RU" sz="2000"/>
          </a:p>
        </p:txBody>
      </p:sp>
      <p:sp>
        <p:nvSpPr>
          <p:cNvPr id="8206" name="Line 21"/>
          <p:cNvSpPr>
            <a:spLocks noChangeShapeType="1"/>
          </p:cNvSpPr>
          <p:nvPr/>
        </p:nvSpPr>
        <p:spPr bwMode="auto">
          <a:xfrm>
            <a:off x="7749151" y="3642101"/>
            <a:ext cx="681927" cy="898902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ru-RU" sz="2000"/>
          </a:p>
        </p:txBody>
      </p:sp>
      <p:sp>
        <p:nvSpPr>
          <p:cNvPr id="8207" name="Line 22"/>
          <p:cNvSpPr>
            <a:spLocks noChangeShapeType="1"/>
          </p:cNvSpPr>
          <p:nvPr/>
        </p:nvSpPr>
        <p:spPr bwMode="auto">
          <a:xfrm>
            <a:off x="6414037" y="3737890"/>
            <a:ext cx="33255" cy="123706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ru-RU" sz="2000"/>
          </a:p>
        </p:txBody>
      </p:sp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ru-RU" smtClean="0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4938792" y="2588218"/>
            <a:ext cx="2888712" cy="1180669"/>
          </a:xfrm>
          <a:prstGeom prst="round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Индия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495947" y="965574"/>
            <a:ext cx="3810180" cy="9360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dirty="0" smtClean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Полуостров</a:t>
            </a: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4944533" y="495947"/>
            <a:ext cx="2878667" cy="144134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lnSpc>
                <a:spcPct val="150000"/>
              </a:lnSpc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Реки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</a:rPr>
              <a:t>1.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</a:rPr>
              <a:t>2.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8739073" y="990521"/>
            <a:ext cx="2880783" cy="9360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Горы</a:t>
            </a:r>
          </a:p>
          <a:p>
            <a:pPr>
              <a:defRPr/>
            </a:pPr>
            <a:endParaRPr lang="ru-RU" sz="2400" dirty="0" smtClean="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6154" name="Rectangle 14"/>
          <p:cNvSpPr>
            <a:spLocks noChangeArrowheads="1"/>
          </p:cNvSpPr>
          <p:nvPr/>
        </p:nvSpPr>
        <p:spPr bwMode="auto">
          <a:xfrm>
            <a:off x="330637" y="3429000"/>
            <a:ext cx="4153545" cy="32042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Сельскохозяйственные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культуры</a:t>
            </a: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1.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</a:t>
            </a:r>
          </a:p>
          <a:p>
            <a:pPr>
              <a:lnSpc>
                <a:spcPct val="150000"/>
              </a:lnSpc>
              <a:defRPr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</a:t>
            </a:r>
            <a:endParaRPr lang="ru-RU" sz="16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155" name="Rectangle 17"/>
          <p:cNvSpPr>
            <a:spLocks noChangeArrowheads="1"/>
          </p:cNvSpPr>
          <p:nvPr/>
        </p:nvSpPr>
        <p:spPr bwMode="auto">
          <a:xfrm>
            <a:off x="8401050" y="3394130"/>
            <a:ext cx="3439655" cy="282069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>
              <a:defRPr/>
            </a:pPr>
            <a:r>
              <a:rPr lang="ru-RU" sz="2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Животный мир: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</a:t>
            </a: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  <a:p>
            <a:pPr>
              <a:defRPr/>
            </a:pP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156" name="Rectangle 18"/>
          <p:cNvSpPr>
            <a:spLocks noChangeArrowheads="1"/>
          </p:cNvSpPr>
          <p:nvPr/>
        </p:nvSpPr>
        <p:spPr bwMode="auto">
          <a:xfrm>
            <a:off x="4855238" y="4941888"/>
            <a:ext cx="3263900" cy="117994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 algn="ctr"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Главное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занятие</a:t>
            </a:r>
          </a:p>
          <a:p>
            <a:pPr algn="ctr">
              <a:defRPr/>
            </a:pPr>
            <a:endParaRPr lang="ru-RU" dirty="0" smtClean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 algn="ctr"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 algn="ctr"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 algn="ctr"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  <a:p>
            <a:pPr algn="ctr"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0416" y="1371010"/>
            <a:ext cx="19161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индостан</a:t>
            </a:r>
            <a:endParaRPr lang="ru-RU" sz="24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263498" y="1340014"/>
            <a:ext cx="17241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гималаи</a:t>
            </a:r>
            <a:endParaRPr lang="ru-RU" sz="24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06531" y="999051"/>
            <a:ext cx="8483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инд</a:t>
            </a:r>
            <a:endParaRPr lang="ru-RU" sz="24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91821" y="1448501"/>
            <a:ext cx="9603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ганг</a:t>
            </a:r>
            <a:endParaRPr lang="ru-RU" sz="24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41423" y="5447064"/>
            <a:ext cx="19704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земледелие</a:t>
            </a:r>
            <a:endParaRPr lang="ru-RU" sz="2000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83432" y="4077072"/>
            <a:ext cx="302433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Рис</a:t>
            </a:r>
          </a:p>
          <a:p>
            <a:pPr>
              <a:lnSpc>
                <a:spcPct val="150000"/>
              </a:lnSpc>
            </a:pPr>
            <a:r>
              <a:rPr lang="ru-RU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Хлопчатник</a:t>
            </a:r>
          </a:p>
          <a:p>
            <a:pPr>
              <a:lnSpc>
                <a:spcPct val="150000"/>
              </a:lnSpc>
            </a:pPr>
            <a:r>
              <a:rPr lang="ru-RU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Сахарный тростник</a:t>
            </a:r>
          </a:p>
          <a:p>
            <a:pPr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Пшеница</a:t>
            </a:r>
          </a:p>
          <a:p>
            <a:pPr>
              <a:lnSpc>
                <a:spcPct val="150000"/>
              </a:lnSpc>
            </a:pPr>
            <a:r>
              <a:rPr lang="ru-RU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Ячмень</a:t>
            </a:r>
          </a:p>
          <a:p>
            <a:pPr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пряности</a:t>
            </a:r>
            <a:endParaRPr lang="ru-RU" sz="20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328" y="3789040"/>
            <a:ext cx="158417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слоны</a:t>
            </a:r>
          </a:p>
          <a:p>
            <a:pPr>
              <a:lnSpc>
                <a:spcPct val="150000"/>
              </a:lnSpc>
            </a:pPr>
            <a:r>
              <a:rPr lang="ru-RU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Обезьяны</a:t>
            </a:r>
          </a:p>
          <a:p>
            <a:pPr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Змеи</a:t>
            </a:r>
          </a:p>
          <a:p>
            <a:pPr>
              <a:lnSpc>
                <a:spcPct val="150000"/>
              </a:lnSpc>
            </a:pPr>
            <a:r>
              <a:rPr lang="ru-RU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Птицы</a:t>
            </a:r>
          </a:p>
          <a:p>
            <a:pPr>
              <a:lnSpc>
                <a:spcPct val="150000"/>
              </a:lnSpc>
            </a:pPr>
            <a:r>
              <a:rPr lang="ru-RU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Тигры</a:t>
            </a:r>
          </a:p>
          <a:p>
            <a:pPr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пантеры</a:t>
            </a:r>
            <a:endParaRPr lang="ru-RU" sz="1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940" y="337354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551385" y="3717032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§1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57 – 60.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511825" y="4365136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Подумайте.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Почему реки Инд и Ганг были священными?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544272" y="3501072"/>
            <a:ext cx="3312368" cy="13148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задание № 5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стр. 64.</a:t>
            </a: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86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206084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556792"/>
            <a:ext cx="11521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http://cliparty.by.ru/animated/people/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696" y="1844824"/>
            <a:ext cx="18796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Рисунок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>
          <a:xfrm>
            <a:off x="2711624" y="836712"/>
            <a:ext cx="6709833" cy="5616575"/>
          </a:xfrm>
          <a:noFill/>
        </p:spPr>
      </p:pic>
      <p:pic>
        <p:nvPicPr>
          <p:cNvPr id="5530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" y="620714"/>
            <a:ext cx="4078817" cy="1944687"/>
          </a:xfrm>
          <a:noFill/>
        </p:spPr>
      </p:pic>
      <p:pic>
        <p:nvPicPr>
          <p:cNvPr id="55305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015817" y="4437063"/>
            <a:ext cx="3996267" cy="2252662"/>
          </a:xfrm>
          <a:noFill/>
        </p:spPr>
      </p:pic>
      <p:pic>
        <p:nvPicPr>
          <p:cNvPr id="55308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63352" y="4509120"/>
            <a:ext cx="4224867" cy="2138363"/>
          </a:xfrm>
          <a:noFill/>
        </p:spPr>
      </p:pic>
      <p:pic>
        <p:nvPicPr>
          <p:cNvPr id="55311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4192" y="980728"/>
            <a:ext cx="4193116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2" name="Freeform 16"/>
          <p:cNvSpPr>
            <a:spLocks/>
          </p:cNvSpPr>
          <p:nvPr/>
        </p:nvSpPr>
        <p:spPr bwMode="auto">
          <a:xfrm>
            <a:off x="3503085" y="1965326"/>
            <a:ext cx="2592916" cy="1679575"/>
          </a:xfrm>
          <a:custGeom>
            <a:avLst/>
            <a:gdLst/>
            <a:ahLst/>
            <a:cxnLst>
              <a:cxn ang="0">
                <a:pos x="0" y="1058"/>
              </a:cxn>
              <a:cxn ang="0">
                <a:pos x="46" y="967"/>
              </a:cxn>
              <a:cxn ang="0">
                <a:pos x="91" y="922"/>
              </a:cxn>
              <a:cxn ang="0">
                <a:pos x="46" y="831"/>
              </a:cxn>
              <a:cxn ang="0">
                <a:pos x="91" y="741"/>
              </a:cxn>
              <a:cxn ang="0">
                <a:pos x="182" y="695"/>
              </a:cxn>
              <a:cxn ang="0">
                <a:pos x="272" y="604"/>
              </a:cxn>
              <a:cxn ang="0">
                <a:pos x="318" y="514"/>
              </a:cxn>
              <a:cxn ang="0">
                <a:pos x="363" y="378"/>
              </a:cxn>
              <a:cxn ang="0">
                <a:pos x="454" y="196"/>
              </a:cxn>
              <a:cxn ang="0">
                <a:pos x="545" y="106"/>
              </a:cxn>
              <a:cxn ang="0">
                <a:pos x="635" y="15"/>
              </a:cxn>
              <a:cxn ang="0">
                <a:pos x="726" y="15"/>
              </a:cxn>
              <a:cxn ang="0">
                <a:pos x="817" y="60"/>
              </a:cxn>
              <a:cxn ang="0">
                <a:pos x="907" y="151"/>
              </a:cxn>
              <a:cxn ang="0">
                <a:pos x="998" y="196"/>
              </a:cxn>
              <a:cxn ang="0">
                <a:pos x="1134" y="287"/>
              </a:cxn>
              <a:cxn ang="0">
                <a:pos x="1180" y="332"/>
              </a:cxn>
              <a:cxn ang="0">
                <a:pos x="1225" y="423"/>
              </a:cxn>
            </a:cxnLst>
            <a:rect l="0" t="0" r="r" b="b"/>
            <a:pathLst>
              <a:path w="1225" h="1058">
                <a:moveTo>
                  <a:pt x="0" y="1058"/>
                </a:moveTo>
                <a:cubicBezTo>
                  <a:pt x="15" y="1024"/>
                  <a:pt x="31" y="990"/>
                  <a:pt x="46" y="967"/>
                </a:cubicBezTo>
                <a:cubicBezTo>
                  <a:pt x="61" y="944"/>
                  <a:pt x="91" y="945"/>
                  <a:pt x="91" y="922"/>
                </a:cubicBezTo>
                <a:cubicBezTo>
                  <a:pt x="91" y="899"/>
                  <a:pt x="46" y="861"/>
                  <a:pt x="46" y="831"/>
                </a:cubicBezTo>
                <a:cubicBezTo>
                  <a:pt x="46" y="801"/>
                  <a:pt x="68" y="764"/>
                  <a:pt x="91" y="741"/>
                </a:cubicBezTo>
                <a:cubicBezTo>
                  <a:pt x="114" y="718"/>
                  <a:pt x="152" y="718"/>
                  <a:pt x="182" y="695"/>
                </a:cubicBezTo>
                <a:cubicBezTo>
                  <a:pt x="212" y="672"/>
                  <a:pt x="249" y="634"/>
                  <a:pt x="272" y="604"/>
                </a:cubicBezTo>
                <a:cubicBezTo>
                  <a:pt x="295" y="574"/>
                  <a:pt x="303" y="552"/>
                  <a:pt x="318" y="514"/>
                </a:cubicBezTo>
                <a:cubicBezTo>
                  <a:pt x="333" y="476"/>
                  <a:pt x="340" y="431"/>
                  <a:pt x="363" y="378"/>
                </a:cubicBezTo>
                <a:cubicBezTo>
                  <a:pt x="386" y="325"/>
                  <a:pt x="424" y="241"/>
                  <a:pt x="454" y="196"/>
                </a:cubicBezTo>
                <a:cubicBezTo>
                  <a:pt x="484" y="151"/>
                  <a:pt x="515" y="136"/>
                  <a:pt x="545" y="106"/>
                </a:cubicBezTo>
                <a:cubicBezTo>
                  <a:pt x="575" y="76"/>
                  <a:pt x="605" y="30"/>
                  <a:pt x="635" y="15"/>
                </a:cubicBezTo>
                <a:cubicBezTo>
                  <a:pt x="665" y="0"/>
                  <a:pt x="696" y="8"/>
                  <a:pt x="726" y="15"/>
                </a:cubicBezTo>
                <a:cubicBezTo>
                  <a:pt x="756" y="22"/>
                  <a:pt x="787" y="37"/>
                  <a:pt x="817" y="60"/>
                </a:cubicBezTo>
                <a:cubicBezTo>
                  <a:pt x="847" y="83"/>
                  <a:pt x="877" y="128"/>
                  <a:pt x="907" y="151"/>
                </a:cubicBezTo>
                <a:cubicBezTo>
                  <a:pt x="937" y="174"/>
                  <a:pt x="960" y="173"/>
                  <a:pt x="998" y="196"/>
                </a:cubicBezTo>
                <a:cubicBezTo>
                  <a:pt x="1036" y="219"/>
                  <a:pt x="1104" y="264"/>
                  <a:pt x="1134" y="287"/>
                </a:cubicBezTo>
                <a:cubicBezTo>
                  <a:pt x="1164" y="310"/>
                  <a:pt x="1165" y="309"/>
                  <a:pt x="1180" y="332"/>
                </a:cubicBezTo>
                <a:cubicBezTo>
                  <a:pt x="1195" y="355"/>
                  <a:pt x="1218" y="408"/>
                  <a:pt x="1225" y="423"/>
                </a:cubicBezTo>
              </a:path>
            </a:pathLst>
          </a:custGeom>
          <a:noFill/>
          <a:ln w="44450" cap="rnd" cmpd="sng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17" name="Freeform 21"/>
          <p:cNvSpPr>
            <a:spLocks/>
          </p:cNvSpPr>
          <p:nvPr/>
        </p:nvSpPr>
        <p:spPr bwMode="auto">
          <a:xfrm>
            <a:off x="5520267" y="2625726"/>
            <a:ext cx="2592917" cy="1235075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91" y="7"/>
              </a:cxn>
              <a:cxn ang="0">
                <a:pos x="136" y="52"/>
              </a:cxn>
              <a:cxn ang="0">
                <a:pos x="91" y="98"/>
              </a:cxn>
              <a:cxn ang="0">
                <a:pos x="45" y="188"/>
              </a:cxn>
              <a:cxn ang="0">
                <a:pos x="45" y="234"/>
              </a:cxn>
              <a:cxn ang="0">
                <a:pos x="91" y="325"/>
              </a:cxn>
              <a:cxn ang="0">
                <a:pos x="136" y="370"/>
              </a:cxn>
              <a:cxn ang="0">
                <a:pos x="227" y="415"/>
              </a:cxn>
              <a:cxn ang="0">
                <a:pos x="272" y="461"/>
              </a:cxn>
              <a:cxn ang="0">
                <a:pos x="363" y="551"/>
              </a:cxn>
              <a:cxn ang="0">
                <a:pos x="453" y="551"/>
              </a:cxn>
              <a:cxn ang="0">
                <a:pos x="544" y="551"/>
              </a:cxn>
              <a:cxn ang="0">
                <a:pos x="590" y="506"/>
              </a:cxn>
              <a:cxn ang="0">
                <a:pos x="680" y="506"/>
              </a:cxn>
              <a:cxn ang="0">
                <a:pos x="771" y="506"/>
              </a:cxn>
              <a:cxn ang="0">
                <a:pos x="862" y="551"/>
              </a:cxn>
              <a:cxn ang="0">
                <a:pos x="952" y="551"/>
              </a:cxn>
              <a:cxn ang="0">
                <a:pos x="998" y="597"/>
              </a:cxn>
              <a:cxn ang="0">
                <a:pos x="1088" y="642"/>
              </a:cxn>
              <a:cxn ang="0">
                <a:pos x="1134" y="687"/>
              </a:cxn>
              <a:cxn ang="0">
                <a:pos x="1225" y="778"/>
              </a:cxn>
            </a:cxnLst>
            <a:rect l="0" t="0" r="r" b="b"/>
            <a:pathLst>
              <a:path w="1225" h="778">
                <a:moveTo>
                  <a:pt x="0" y="7"/>
                </a:moveTo>
                <a:cubicBezTo>
                  <a:pt x="34" y="3"/>
                  <a:pt x="68" y="0"/>
                  <a:pt x="91" y="7"/>
                </a:cubicBezTo>
                <a:cubicBezTo>
                  <a:pt x="114" y="14"/>
                  <a:pt x="136" y="37"/>
                  <a:pt x="136" y="52"/>
                </a:cubicBezTo>
                <a:cubicBezTo>
                  <a:pt x="136" y="67"/>
                  <a:pt x="106" y="75"/>
                  <a:pt x="91" y="98"/>
                </a:cubicBezTo>
                <a:cubicBezTo>
                  <a:pt x="76" y="121"/>
                  <a:pt x="53" y="165"/>
                  <a:pt x="45" y="188"/>
                </a:cubicBezTo>
                <a:cubicBezTo>
                  <a:pt x="37" y="211"/>
                  <a:pt x="37" y="211"/>
                  <a:pt x="45" y="234"/>
                </a:cubicBezTo>
                <a:cubicBezTo>
                  <a:pt x="53" y="257"/>
                  <a:pt x="76" y="302"/>
                  <a:pt x="91" y="325"/>
                </a:cubicBezTo>
                <a:cubicBezTo>
                  <a:pt x="106" y="348"/>
                  <a:pt x="113" y="355"/>
                  <a:pt x="136" y="370"/>
                </a:cubicBezTo>
                <a:cubicBezTo>
                  <a:pt x="159" y="385"/>
                  <a:pt x="204" y="400"/>
                  <a:pt x="227" y="415"/>
                </a:cubicBezTo>
                <a:cubicBezTo>
                  <a:pt x="250" y="430"/>
                  <a:pt x="249" y="438"/>
                  <a:pt x="272" y="461"/>
                </a:cubicBezTo>
                <a:cubicBezTo>
                  <a:pt x="295" y="484"/>
                  <a:pt x="333" y="536"/>
                  <a:pt x="363" y="551"/>
                </a:cubicBezTo>
                <a:cubicBezTo>
                  <a:pt x="393" y="566"/>
                  <a:pt x="423" y="551"/>
                  <a:pt x="453" y="551"/>
                </a:cubicBezTo>
                <a:cubicBezTo>
                  <a:pt x="483" y="551"/>
                  <a:pt x="521" y="558"/>
                  <a:pt x="544" y="551"/>
                </a:cubicBezTo>
                <a:cubicBezTo>
                  <a:pt x="567" y="544"/>
                  <a:pt x="567" y="513"/>
                  <a:pt x="590" y="506"/>
                </a:cubicBezTo>
                <a:cubicBezTo>
                  <a:pt x="613" y="499"/>
                  <a:pt x="650" y="506"/>
                  <a:pt x="680" y="506"/>
                </a:cubicBezTo>
                <a:cubicBezTo>
                  <a:pt x="710" y="506"/>
                  <a:pt x="741" y="499"/>
                  <a:pt x="771" y="506"/>
                </a:cubicBezTo>
                <a:cubicBezTo>
                  <a:pt x="801" y="513"/>
                  <a:pt x="832" y="544"/>
                  <a:pt x="862" y="551"/>
                </a:cubicBezTo>
                <a:cubicBezTo>
                  <a:pt x="892" y="558"/>
                  <a:pt x="929" y="543"/>
                  <a:pt x="952" y="551"/>
                </a:cubicBezTo>
                <a:cubicBezTo>
                  <a:pt x="975" y="559"/>
                  <a:pt x="975" y="582"/>
                  <a:pt x="998" y="597"/>
                </a:cubicBezTo>
                <a:cubicBezTo>
                  <a:pt x="1021" y="612"/>
                  <a:pt x="1065" y="627"/>
                  <a:pt x="1088" y="642"/>
                </a:cubicBezTo>
                <a:cubicBezTo>
                  <a:pt x="1111" y="657"/>
                  <a:pt x="1111" y="664"/>
                  <a:pt x="1134" y="687"/>
                </a:cubicBezTo>
                <a:cubicBezTo>
                  <a:pt x="1157" y="710"/>
                  <a:pt x="1210" y="763"/>
                  <a:pt x="1225" y="778"/>
                </a:cubicBezTo>
              </a:path>
            </a:pathLst>
          </a:custGeom>
          <a:noFill/>
          <a:ln w="44450" cap="rnd" cmpd="sng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4271434" y="2133601"/>
            <a:ext cx="1439333" cy="2889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ru-RU" sz="2800" b="1" u="non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</a:t>
            </a:r>
            <a:endParaRPr lang="ru-RU" sz="2000" b="1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6096000" y="3716339"/>
            <a:ext cx="1439333" cy="2889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ru-RU" sz="2800" b="1" u="non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Ганг</a:t>
            </a:r>
          </a:p>
        </p:txBody>
      </p:sp>
      <p:sp>
        <p:nvSpPr>
          <p:cNvPr id="55320" name="Rectangle 24"/>
          <p:cNvSpPr>
            <a:spLocks noChangeArrowheads="1"/>
          </p:cNvSpPr>
          <p:nvPr/>
        </p:nvSpPr>
        <p:spPr bwMode="auto">
          <a:xfrm rot="2363261">
            <a:off x="5903385" y="2781301"/>
            <a:ext cx="2017183" cy="2889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ru-RU" sz="2800" b="1" u="non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Гималаи</a:t>
            </a:r>
          </a:p>
        </p:txBody>
      </p:sp>
      <p:sp>
        <p:nvSpPr>
          <p:cNvPr id="55321" name="AutoShape 25"/>
          <p:cNvSpPr>
            <a:spLocks noChangeArrowheads="1"/>
          </p:cNvSpPr>
          <p:nvPr/>
        </p:nvSpPr>
        <p:spPr bwMode="auto">
          <a:xfrm>
            <a:off x="4464051" y="2492375"/>
            <a:ext cx="575733" cy="4333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7620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23" name="AutoShape 27"/>
          <p:cNvSpPr>
            <a:spLocks noChangeArrowheads="1"/>
          </p:cNvSpPr>
          <p:nvPr/>
        </p:nvSpPr>
        <p:spPr bwMode="auto">
          <a:xfrm>
            <a:off x="3215217" y="2708275"/>
            <a:ext cx="575733" cy="4333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7620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l="70492" t="62428" r="4741" b="3756"/>
          <a:stretch>
            <a:fillRect/>
          </a:stretch>
        </p:blipFill>
        <p:spPr bwMode="auto">
          <a:xfrm>
            <a:off x="11525251" y="1"/>
            <a:ext cx="666749" cy="50006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ИНДИЯ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9624392" y="2924944"/>
            <a:ext cx="2304256" cy="12241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Гималайские горы служили защитой.</a:t>
            </a:r>
            <a:endParaRPr lang="ru-RU" sz="2000" b="1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335360" y="2780928"/>
            <a:ext cx="575733" cy="369119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76200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5360" y="3212976"/>
            <a:ext cx="1584088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Древние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города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Индии</a:t>
            </a:r>
            <a:endParaRPr lang="ru-RU" sz="2400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8" grpId="0" build="p" autoUpdateAnimBg="0"/>
      <p:bldP spid="55319" grpId="0"/>
      <p:bldP spid="55320" grpId="0" build="p" autoUpdateAnimBg="0"/>
      <p:bldP spid="55321" grpId="0" animBg="1"/>
      <p:bldP spid="55321" grpId="1" animBg="1"/>
      <p:bldP spid="55323" grpId="0" animBg="1"/>
      <p:bldP spid="55323" grpId="1" animBg="1"/>
      <p:bldP spid="21" grpId="0" build="p" autoUpdateAnimBg="0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Ин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76" y="1700809"/>
            <a:ext cx="4992555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река ГАН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628801"/>
            <a:ext cx="458470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1384" y="1124744"/>
            <a:ext cx="476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нд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2104" y="1052736"/>
            <a:ext cx="458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Ганг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3352" y="4293096"/>
            <a:ext cx="11617291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Зависимые от дикой природы, древние индийцы с глубоким уважением относились к водной стихии: ведь вода - залог богатого урожая, а урожай - это жизнь. Поклонение воде, начитывающее тысячелетия,  до сих пор свою самую полноводную реку Ганг индийцы считают священной...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ИНДИЯ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6342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263352" y="980728"/>
            <a:ext cx="7632848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Гималаи являются естественной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защитой Индии от нападений врагов</a:t>
            </a:r>
            <a:endParaRPr lang="ru-RU" sz="32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335360" y="2060848"/>
            <a:ext cx="7488832" cy="576262"/>
          </a:xfrm>
          <a:prstGeom prst="rect">
            <a:avLst/>
          </a:prstGeom>
          <a:solidFill>
            <a:srgbClr val="FFCC66"/>
          </a:solidFill>
          <a:ln w="762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преграждают путь холодным ветрам</a:t>
            </a:r>
            <a:endParaRPr lang="ru-RU" sz="32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263352" y="2996952"/>
            <a:ext cx="7488832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являются самой высокой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горной системой в мире</a:t>
            </a:r>
            <a:endParaRPr lang="ru-RU" sz="32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263352" y="4437112"/>
            <a:ext cx="7488832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согласно верованиям индийцев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на Гималаях жили боги</a:t>
            </a:r>
            <a:endParaRPr lang="ru-RU" sz="32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335360" y="5733256"/>
            <a:ext cx="7344816" cy="5762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2075" tIns="46038" rIns="92075" bIns="46038" anchor="ctr"/>
          <a:lstStyle/>
          <a:p>
            <a:pPr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Гималаи означают «жилище снега»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ds04.infourok.ru/uploads/ex/0899/000a0730-2d575a3f/img3.jpg"/>
          <p:cNvPicPr/>
          <p:nvPr/>
        </p:nvPicPr>
        <p:blipFill>
          <a:blip r:embed="rId2" cstate="print"/>
          <a:srcRect l="47461" t="1923" r="1390" b="2564"/>
          <a:stretch>
            <a:fillRect/>
          </a:stretch>
        </p:blipFill>
        <p:spPr bwMode="auto">
          <a:xfrm>
            <a:off x="8112224" y="980728"/>
            <a:ext cx="3830563" cy="540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ИНДИЯ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16080" y="1340768"/>
            <a:ext cx="4536504" cy="48006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Джунгли – тропические леса.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В вечнозеленом лесу человека подстерегали опасности – ядовитые насекомые, змеи                  и хищные звери.</a:t>
            </a:r>
          </a:p>
        </p:txBody>
      </p:sp>
      <p:sp>
        <p:nvSpPr>
          <p:cNvPr id="5126" name="Rectangle 11"/>
          <p:cNvSpPr>
            <a:spLocks noChangeArrowheads="1"/>
          </p:cNvSpPr>
          <p:nvPr/>
        </p:nvSpPr>
        <p:spPr bwMode="auto">
          <a:xfrm>
            <a:off x="5829300" y="3057525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7" name="Rectangle 13"/>
          <p:cNvSpPr>
            <a:spLocks noChangeArrowheads="1"/>
          </p:cNvSpPr>
          <p:nvPr/>
        </p:nvSpPr>
        <p:spPr bwMode="auto">
          <a:xfrm>
            <a:off x="5029200" y="3086100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30" name="Rectangle 16"/>
          <p:cNvSpPr>
            <a:spLocks noChangeArrowheads="1"/>
          </p:cNvSpPr>
          <p:nvPr/>
        </p:nvSpPr>
        <p:spPr bwMode="auto">
          <a:xfrm>
            <a:off x="5767917" y="2949575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33" name="Rectangle 20"/>
          <p:cNvSpPr>
            <a:spLocks noChangeArrowheads="1"/>
          </p:cNvSpPr>
          <p:nvPr/>
        </p:nvSpPr>
        <p:spPr bwMode="auto">
          <a:xfrm>
            <a:off x="5403851" y="2868613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ИНДИЯ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8" name="Picture 3" descr="D:\А. Чупров Л.А презентации\А. наглядность\Анимации животных\b29c14b33d4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76" y="1772816"/>
            <a:ext cx="5596023" cy="4209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6"/>
            <a:ext cx="11689299" cy="19442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	</a:t>
            </a:r>
            <a:r>
              <a:rPr lang="ru-RU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Среди джунглей возникали деревни. В </a:t>
            </a:r>
            <a:r>
              <a:rPr lang="en-US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тыс. до н.э. индийцы научились добывать и обрабатывать железо. Индийцы выращивали: хлопчатник,  сахарный тростник, рис.</a:t>
            </a:r>
            <a:endParaRPr lang="ru-RU" b="1" dirty="0">
              <a:ln w="11430"/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bonda00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349" y="3387020"/>
            <a:ext cx="3984443" cy="2778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vill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4232" y="3356992"/>
            <a:ext cx="364040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ДРЕВНЯЯ ИНДИЯ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" name="Picture 4" descr="Хлопчатни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11824" y="3284984"/>
            <a:ext cx="1490320" cy="1728192"/>
          </a:xfrm>
          <a:prstGeom prst="rect">
            <a:avLst/>
          </a:prstGeom>
          <a:noFill/>
        </p:spPr>
      </p:pic>
      <p:pic>
        <p:nvPicPr>
          <p:cNvPr id="11" name="Picture 4" descr="сахарный тросни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99856" y="5229200"/>
            <a:ext cx="1540608" cy="1199697"/>
          </a:xfrm>
          <a:prstGeom prst="rect">
            <a:avLst/>
          </a:prstGeom>
          <a:noFill/>
        </p:spPr>
      </p:pic>
      <p:pic>
        <p:nvPicPr>
          <p:cNvPr id="12" name="Picture 4" descr="перец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9" r="13808"/>
          <a:stretch>
            <a:fillRect/>
          </a:stretch>
        </p:blipFill>
        <p:spPr>
          <a:xfrm>
            <a:off x="6600056" y="3933056"/>
            <a:ext cx="1547389" cy="137545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024718" y="1341438"/>
            <a:ext cx="6047316" cy="3671738"/>
            <a:chOff x="657" y="346"/>
            <a:chExt cx="2451" cy="3751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657" y="346"/>
              <a:ext cx="2430" cy="3748"/>
              <a:chOff x="657" y="346"/>
              <a:chExt cx="2430" cy="3748"/>
            </a:xfrm>
          </p:grpSpPr>
          <p:pic>
            <p:nvPicPr>
              <p:cNvPr id="47107" name="Picture 3" descr="Индия 0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57" y="346"/>
                <a:ext cx="2430" cy="3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39700" dir="2700000" algn="tl" rotWithShape="0">
                  <a:srgbClr val="333333">
                    <a:alpha val="64999"/>
                  </a:srgbClr>
                </a:outerShdw>
              </a:effectLst>
            </p:spPr>
          </p:pic>
          <p:sp>
            <p:nvSpPr>
              <p:cNvPr id="33797" name="Text Box 4"/>
              <p:cNvSpPr txBox="1">
                <a:spLocks noChangeArrowheads="1"/>
              </p:cNvSpPr>
              <p:nvPr/>
            </p:nvSpPr>
            <p:spPr bwMode="auto">
              <a:xfrm rot="17676425">
                <a:off x="1113" y="650"/>
                <a:ext cx="590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000" b="1" i="1">
                    <a:latin typeface="Times New Roman" pitchFamily="18" charset="0"/>
                  </a:rPr>
                  <a:t>Инд</a:t>
                </a:r>
              </a:p>
            </p:txBody>
          </p:sp>
          <p:sp>
            <p:nvSpPr>
              <p:cNvPr id="33798" name="Text Box 5"/>
              <p:cNvSpPr txBox="1">
                <a:spLocks noChangeArrowheads="1"/>
              </p:cNvSpPr>
              <p:nvPr/>
            </p:nvSpPr>
            <p:spPr bwMode="auto">
              <a:xfrm rot="3413191">
                <a:off x="1980" y="1325"/>
                <a:ext cx="590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2000" b="1" i="1">
                    <a:latin typeface="Times New Roman" pitchFamily="18" charset="0"/>
                  </a:rPr>
                  <a:t>Ганг</a:t>
                </a:r>
              </a:p>
            </p:txBody>
          </p:sp>
        </p:grpSp>
        <p:sp>
          <p:nvSpPr>
            <p:cNvPr id="33799" name="Text Box 6"/>
            <p:cNvSpPr txBox="1">
              <a:spLocks noChangeArrowheads="1"/>
            </p:cNvSpPr>
            <p:nvPr/>
          </p:nvSpPr>
          <p:spPr bwMode="auto">
            <a:xfrm>
              <a:off x="703" y="3793"/>
              <a:ext cx="122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1" i="1">
                  <a:solidFill>
                    <a:srgbClr val="0000FF"/>
                  </a:solidFill>
                  <a:latin typeface="Franklin Gothic Book" pitchFamily="34" charset="0"/>
                </a:rPr>
                <a:t>ИНДИЙСКИЙ</a:t>
              </a:r>
            </a:p>
          </p:txBody>
        </p:sp>
        <p:sp>
          <p:nvSpPr>
            <p:cNvPr id="33800" name="Text Box 7"/>
            <p:cNvSpPr txBox="1">
              <a:spLocks noChangeArrowheads="1"/>
            </p:cNvSpPr>
            <p:nvPr/>
          </p:nvSpPr>
          <p:spPr bwMode="auto">
            <a:xfrm>
              <a:off x="2336" y="3794"/>
              <a:ext cx="772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1" i="1">
                  <a:solidFill>
                    <a:srgbClr val="0000FF"/>
                  </a:solidFill>
                  <a:latin typeface="Franklin Gothic Book" pitchFamily="34" charset="0"/>
                </a:rPr>
                <a:t>ОКЕАН</a:t>
              </a:r>
            </a:p>
          </p:txBody>
        </p:sp>
      </p:grpSp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5615518" y="1557338"/>
            <a:ext cx="2017183" cy="457200"/>
          </a:xfrm>
          <a:prstGeom prst="rect">
            <a:avLst/>
          </a:prstGeom>
          <a:solidFill>
            <a:srgbClr val="C7E0A8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Хараппа </a:t>
            </a:r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3024717" y="2565401"/>
            <a:ext cx="3361267" cy="461665"/>
          </a:xfrm>
          <a:prstGeom prst="rect">
            <a:avLst/>
          </a:prstGeom>
          <a:solidFill>
            <a:srgbClr val="C7E0A8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err="1">
                <a:latin typeface="Arial" pitchFamily="34" charset="0"/>
                <a:cs typeface="Arial" pitchFamily="34" charset="0"/>
              </a:rPr>
              <a:t>Мохенджо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Даро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23" name="AutoShape 19"/>
          <p:cNvSpPr>
            <a:spLocks noChangeArrowheads="1"/>
          </p:cNvSpPr>
          <p:nvPr/>
        </p:nvSpPr>
        <p:spPr bwMode="auto">
          <a:xfrm>
            <a:off x="3935761" y="2132857"/>
            <a:ext cx="430924" cy="35952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399" y="10800"/>
                </a:moveTo>
                <a:cubicBezTo>
                  <a:pt x="7399" y="12678"/>
                  <a:pt x="8922" y="14201"/>
                  <a:pt x="10800" y="14201"/>
                </a:cubicBezTo>
                <a:cubicBezTo>
                  <a:pt x="12678" y="14201"/>
                  <a:pt x="14201" y="12678"/>
                  <a:pt x="14201" y="10800"/>
                </a:cubicBezTo>
                <a:cubicBezTo>
                  <a:pt x="14201" y="8922"/>
                  <a:pt x="12678" y="7399"/>
                  <a:pt x="10800" y="7399"/>
                </a:cubicBezTo>
                <a:cubicBezTo>
                  <a:pt x="8922" y="7399"/>
                  <a:pt x="7399" y="8922"/>
                  <a:pt x="7399" y="10800"/>
                </a:cubicBezTo>
                <a:close/>
              </a:path>
            </a:pathLst>
          </a:custGeom>
          <a:solidFill>
            <a:srgbClr val="C0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47124" name="AutoShape 20"/>
          <p:cNvSpPr>
            <a:spLocks noChangeArrowheads="1"/>
          </p:cNvSpPr>
          <p:nvPr/>
        </p:nvSpPr>
        <p:spPr bwMode="auto">
          <a:xfrm>
            <a:off x="5232400" y="1844825"/>
            <a:ext cx="431552" cy="35862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399" y="10800"/>
                </a:moveTo>
                <a:cubicBezTo>
                  <a:pt x="7399" y="12678"/>
                  <a:pt x="8922" y="14201"/>
                  <a:pt x="10800" y="14201"/>
                </a:cubicBezTo>
                <a:cubicBezTo>
                  <a:pt x="12678" y="14201"/>
                  <a:pt x="14201" y="12678"/>
                  <a:pt x="14201" y="10800"/>
                </a:cubicBezTo>
                <a:cubicBezTo>
                  <a:pt x="14201" y="8922"/>
                  <a:pt x="12678" y="7399"/>
                  <a:pt x="10800" y="7399"/>
                </a:cubicBezTo>
                <a:cubicBezTo>
                  <a:pt x="8922" y="7399"/>
                  <a:pt x="7399" y="8922"/>
                  <a:pt x="7399" y="10800"/>
                </a:cubicBezTo>
                <a:close/>
              </a:path>
            </a:pathLst>
          </a:custGeom>
          <a:solidFill>
            <a:srgbClr val="C0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23559" name="Picture 13" descr="Мохенджодаро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2996952"/>
            <a:ext cx="3266017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3560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7951" y="1052513"/>
            <a:ext cx="393700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ГОРОДА ДРЕВНЕЙ ИНДИИ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5360" y="5229200"/>
            <a:ext cx="11233248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3 тысячелетии до н.э. в долине Инда возникали большие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города, которые объединялись в государства. Самыми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крупными городами были – Хараппа 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Можендо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Даро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91344" y="1268760"/>
            <a:ext cx="3120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Мохенджо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Даро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означает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«холм мертвецов»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5" grpId="0" animBg="1"/>
      <p:bldP spid="47126" grpId="0" animBg="1"/>
      <p:bldP spid="47123" grpId="0" animBg="1"/>
      <p:bldP spid="471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4452</TotalTime>
  <Words>1361</Words>
  <Application>Microsoft Office PowerPoint</Application>
  <PresentationFormat>Произвольный</PresentationFormat>
  <Paragraphs>265</Paragraphs>
  <Slides>37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  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 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897</cp:revision>
  <dcterms:created xsi:type="dcterms:W3CDTF">2020-04-27T09:08:17Z</dcterms:created>
  <dcterms:modified xsi:type="dcterms:W3CDTF">2020-10-27T03:36:57Z</dcterms:modified>
</cp:coreProperties>
</file>