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431" r:id="rId2"/>
    <p:sldId id="1187" r:id="rId3"/>
    <p:sldId id="1188" r:id="rId4"/>
    <p:sldId id="1189" r:id="rId5"/>
    <p:sldId id="1209" r:id="rId6"/>
    <p:sldId id="1190" r:id="rId7"/>
    <p:sldId id="1191" r:id="rId8"/>
    <p:sldId id="1210" r:id="rId9"/>
    <p:sldId id="1211" r:id="rId10"/>
    <p:sldId id="1195" r:id="rId11"/>
    <p:sldId id="1196" r:id="rId12"/>
    <p:sldId id="1213" r:id="rId13"/>
    <p:sldId id="1244" r:id="rId14"/>
    <p:sldId id="1235" r:id="rId15"/>
    <p:sldId id="1197" r:id="rId16"/>
    <p:sldId id="1198" r:id="rId17"/>
    <p:sldId id="1214" r:id="rId18"/>
    <p:sldId id="1215" r:id="rId19"/>
    <p:sldId id="1216" r:id="rId20"/>
    <p:sldId id="1217" r:id="rId21"/>
    <p:sldId id="1225" r:id="rId22"/>
    <p:sldId id="1226" r:id="rId23"/>
    <p:sldId id="1227" r:id="rId24"/>
    <p:sldId id="1228" r:id="rId25"/>
    <p:sldId id="1229" r:id="rId26"/>
    <p:sldId id="1233" r:id="rId27"/>
    <p:sldId id="1245" r:id="rId28"/>
    <p:sldId id="1230" r:id="rId29"/>
    <p:sldId id="1243" r:id="rId30"/>
    <p:sldId id="1237" r:id="rId31"/>
    <p:sldId id="1239" r:id="rId32"/>
    <p:sldId id="1231" r:id="rId33"/>
    <p:sldId id="1185" r:id="rId34"/>
    <p:sldId id="627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031" autoAdjust="0"/>
    <p:restoredTop sz="86389" autoAdjust="0"/>
  </p:normalViewPr>
  <p:slideViewPr>
    <p:cSldViewPr>
      <p:cViewPr>
        <p:scale>
          <a:sx n="78" d="100"/>
          <a:sy n="78" d="100"/>
        </p:scale>
        <p:origin x="-864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8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6E60AF-DD7E-4C66-B93F-C26F3A1BEC9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3DF065-552E-4D68-8ACD-772105C5EE6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были очень высокого роста </a:t>
          </a:r>
        </a:p>
      </dgm:t>
    </dgm:pt>
    <dgm:pt modelId="{2F4C7FFB-4E09-49E9-8297-5E55FB363B55}" type="parTrans" cxnId="{DF5EF8E4-8A02-4D78-B8F5-EF178F348EFD}">
      <dgm:prSet/>
      <dgm:spPr/>
      <dgm:t>
        <a:bodyPr/>
        <a:lstStyle/>
        <a:p>
          <a:endParaRPr lang="ru-RU"/>
        </a:p>
      </dgm:t>
    </dgm:pt>
    <dgm:pt modelId="{0BD13288-3A94-43CA-915C-14FFAB707C56}" type="sibTrans" cxnId="{DF5EF8E4-8A02-4D78-B8F5-EF178F348EFD}">
      <dgm:prSet/>
      <dgm:spPr/>
      <dgm:t>
        <a:bodyPr/>
        <a:lstStyle/>
        <a:p>
          <a:endParaRPr lang="ru-RU"/>
        </a:p>
      </dgm:t>
    </dgm:pt>
    <dgm:pt modelId="{074A2FE4-4442-4FEE-992E-04D8D23E1F4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подчинили себе правителей других государств</a:t>
          </a:r>
        </a:p>
      </dgm:t>
    </dgm:pt>
    <dgm:pt modelId="{B9A3771A-6A80-4D64-9F22-DAA50D97C43C}" type="parTrans" cxnId="{56485558-8E59-4153-95A8-0AAEFC1615F6}">
      <dgm:prSet/>
      <dgm:spPr/>
      <dgm:t>
        <a:bodyPr/>
        <a:lstStyle/>
        <a:p>
          <a:endParaRPr lang="ru-RU"/>
        </a:p>
      </dgm:t>
    </dgm:pt>
    <dgm:pt modelId="{85F826C7-EF1E-4960-A5E9-74F447A18D33}" type="sibTrans" cxnId="{56485558-8E59-4153-95A8-0AAEFC1615F6}">
      <dgm:prSet/>
      <dgm:spPr/>
      <dgm:t>
        <a:bodyPr/>
        <a:lstStyle/>
        <a:p>
          <a:endParaRPr lang="ru-RU"/>
        </a:p>
      </dgm:t>
    </dgm:pt>
    <dgm:pt modelId="{2D0BA7B3-F059-4871-A9C4-DF3F4A96A99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были родственниками правителей других государств Азии</a:t>
          </a:r>
        </a:p>
      </dgm:t>
    </dgm:pt>
    <dgm:pt modelId="{95A89AEA-C16C-451C-AF1B-E67E408BA711}" type="parTrans" cxnId="{909907ED-1A7D-4AD6-A365-6F37A3101D9E}">
      <dgm:prSet/>
      <dgm:spPr/>
      <dgm:t>
        <a:bodyPr/>
        <a:lstStyle/>
        <a:p>
          <a:endParaRPr lang="ru-RU"/>
        </a:p>
      </dgm:t>
    </dgm:pt>
    <dgm:pt modelId="{91BE36FF-8216-40DD-967A-667EC0C62DA3}" type="sibTrans" cxnId="{909907ED-1A7D-4AD6-A365-6F37A3101D9E}">
      <dgm:prSet/>
      <dgm:spPr/>
      <dgm:t>
        <a:bodyPr/>
        <a:lstStyle/>
        <a:p>
          <a:endParaRPr lang="ru-RU"/>
        </a:p>
      </dgm:t>
    </dgm:pt>
    <dgm:pt modelId="{7F1266BA-70C3-4C9A-B9EB-3B5FD1FE304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славились своей добротой и милосердием</a:t>
          </a:r>
        </a:p>
      </dgm:t>
    </dgm:pt>
    <dgm:pt modelId="{FC8255BD-296E-4A1C-A16A-6EBCB39E022C}" type="parTrans" cxnId="{2F99E8D5-2C27-4DFB-91FC-7A41C3EA5477}">
      <dgm:prSet/>
      <dgm:spPr/>
      <dgm:t>
        <a:bodyPr/>
        <a:lstStyle/>
        <a:p>
          <a:endParaRPr lang="ru-RU"/>
        </a:p>
      </dgm:t>
    </dgm:pt>
    <dgm:pt modelId="{5731AC0D-3F18-4189-A29A-2377B4762FE8}" type="sibTrans" cxnId="{2F99E8D5-2C27-4DFB-91FC-7A41C3EA5477}">
      <dgm:prSet/>
      <dgm:spPr/>
      <dgm:t>
        <a:bodyPr/>
        <a:lstStyle/>
        <a:p>
          <a:endParaRPr lang="ru-RU"/>
        </a:p>
      </dgm:t>
    </dgm:pt>
    <dgm:pt modelId="{7F58F186-A570-4111-948B-2D1E1B31EA25}" type="pres">
      <dgm:prSet presAssocID="{3B6E60AF-DD7E-4C66-B93F-C26F3A1BEC9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9FB718-2412-470D-BB2C-5BBBD84FD97E}" type="pres">
      <dgm:prSet presAssocID="{3B6E60AF-DD7E-4C66-B93F-C26F3A1BEC99}" presName="dummyMaxCanvas" presStyleCnt="0">
        <dgm:presLayoutVars/>
      </dgm:prSet>
      <dgm:spPr/>
    </dgm:pt>
    <dgm:pt modelId="{A5A81947-AF81-48B9-A61C-E023FB3232BD}" type="pres">
      <dgm:prSet presAssocID="{3B6E60AF-DD7E-4C66-B93F-C26F3A1BEC9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7F81FF-4F9A-4DBC-B640-622EA9C6BBE8}" type="pres">
      <dgm:prSet presAssocID="{3B6E60AF-DD7E-4C66-B93F-C26F3A1BEC9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1F196-1C70-4147-A8ED-FBE9F33A1EB1}" type="pres">
      <dgm:prSet presAssocID="{3B6E60AF-DD7E-4C66-B93F-C26F3A1BEC9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87FA3-778C-474A-9280-38D80B9CE0B6}" type="pres">
      <dgm:prSet presAssocID="{3B6E60AF-DD7E-4C66-B93F-C26F3A1BEC9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40822-21BA-4BC0-8640-EC86703CB524}" type="pres">
      <dgm:prSet presAssocID="{3B6E60AF-DD7E-4C66-B93F-C26F3A1BEC9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A6F2-D97C-408E-801F-6B1502B46DFA}" type="pres">
      <dgm:prSet presAssocID="{3B6E60AF-DD7E-4C66-B93F-C26F3A1BEC9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75A00-22D3-46EF-9926-A885DB0B98E4}" type="pres">
      <dgm:prSet presAssocID="{3B6E60AF-DD7E-4C66-B93F-C26F3A1BEC9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AD8C0-0828-401B-A5E3-DC2705649EB0}" type="pres">
      <dgm:prSet presAssocID="{3B6E60AF-DD7E-4C66-B93F-C26F3A1BEC9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D518B5-926B-42E7-B088-4854A290AA68}" type="pres">
      <dgm:prSet presAssocID="{3B6E60AF-DD7E-4C66-B93F-C26F3A1BEC9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DE7EA-45D0-4F2C-A3CF-23D29684F8BD}" type="pres">
      <dgm:prSet presAssocID="{3B6E60AF-DD7E-4C66-B93F-C26F3A1BEC9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128861-11BD-4BF3-8795-6411886224BD}" type="pres">
      <dgm:prSet presAssocID="{3B6E60AF-DD7E-4C66-B93F-C26F3A1BEC9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485558-8E59-4153-95A8-0AAEFC1615F6}" srcId="{3B6E60AF-DD7E-4C66-B93F-C26F3A1BEC99}" destId="{074A2FE4-4442-4FEE-992E-04D8D23E1F42}" srcOrd="1" destOrd="0" parTransId="{B9A3771A-6A80-4D64-9F22-DAA50D97C43C}" sibTransId="{85F826C7-EF1E-4960-A5E9-74F447A18D33}"/>
    <dgm:cxn modelId="{5B2B95B4-2095-40F3-88C0-312C9087F05A}" type="presOf" srcId="{0BD13288-3A94-43CA-915C-14FFAB707C56}" destId="{9DC40822-21BA-4BC0-8640-EC86703CB524}" srcOrd="0" destOrd="0" presId="urn:microsoft.com/office/officeart/2005/8/layout/vProcess5"/>
    <dgm:cxn modelId="{56278E75-2189-4A60-98B3-906B18734945}" type="presOf" srcId="{2D0BA7B3-F059-4871-A9C4-DF3F4A96A991}" destId="{06587FA3-778C-474A-9280-38D80B9CE0B6}" srcOrd="0" destOrd="0" presId="urn:microsoft.com/office/officeart/2005/8/layout/vProcess5"/>
    <dgm:cxn modelId="{2F99E8D5-2C27-4DFB-91FC-7A41C3EA5477}" srcId="{3B6E60AF-DD7E-4C66-B93F-C26F3A1BEC99}" destId="{7F1266BA-70C3-4C9A-B9EB-3B5FD1FE3043}" srcOrd="2" destOrd="0" parTransId="{FC8255BD-296E-4A1C-A16A-6EBCB39E022C}" sibTransId="{5731AC0D-3F18-4189-A29A-2377B4762FE8}"/>
    <dgm:cxn modelId="{EA73D919-F8E9-4202-866C-3254B4F1141C}" type="presOf" srcId="{7F1266BA-70C3-4C9A-B9EB-3B5FD1FE3043}" destId="{970DE7EA-45D0-4F2C-A3CF-23D29684F8BD}" srcOrd="1" destOrd="0" presId="urn:microsoft.com/office/officeart/2005/8/layout/vProcess5"/>
    <dgm:cxn modelId="{DF5EF8E4-8A02-4D78-B8F5-EF178F348EFD}" srcId="{3B6E60AF-DD7E-4C66-B93F-C26F3A1BEC99}" destId="{693DF065-552E-4D68-8ACD-772105C5EE62}" srcOrd="0" destOrd="0" parTransId="{2F4C7FFB-4E09-49E9-8297-5E55FB363B55}" sibTransId="{0BD13288-3A94-43CA-915C-14FFAB707C56}"/>
    <dgm:cxn modelId="{2AEC2D63-7112-4053-B9B1-6AA59CBF98BF}" type="presOf" srcId="{3B6E60AF-DD7E-4C66-B93F-C26F3A1BEC99}" destId="{7F58F186-A570-4111-948B-2D1E1B31EA25}" srcOrd="0" destOrd="0" presId="urn:microsoft.com/office/officeart/2005/8/layout/vProcess5"/>
    <dgm:cxn modelId="{45714866-699D-493F-A99F-94252BC87C8A}" type="presOf" srcId="{5731AC0D-3F18-4189-A29A-2377B4762FE8}" destId="{38875A00-22D3-46EF-9926-A885DB0B98E4}" srcOrd="0" destOrd="0" presId="urn:microsoft.com/office/officeart/2005/8/layout/vProcess5"/>
    <dgm:cxn modelId="{6B01D2AB-3F79-4F49-8B90-1C38BBC60F2F}" type="presOf" srcId="{2D0BA7B3-F059-4871-A9C4-DF3F4A96A991}" destId="{E8128861-11BD-4BF3-8795-6411886224BD}" srcOrd="1" destOrd="0" presId="urn:microsoft.com/office/officeart/2005/8/layout/vProcess5"/>
    <dgm:cxn modelId="{3506C1D7-A597-42EA-9E47-A4795911426F}" type="presOf" srcId="{693DF065-552E-4D68-8ACD-772105C5EE62}" destId="{59AAD8C0-0828-401B-A5E3-DC2705649EB0}" srcOrd="1" destOrd="0" presId="urn:microsoft.com/office/officeart/2005/8/layout/vProcess5"/>
    <dgm:cxn modelId="{AA6748E3-EB77-49C0-8549-62E6290DDCB2}" type="presOf" srcId="{693DF065-552E-4D68-8ACD-772105C5EE62}" destId="{A5A81947-AF81-48B9-A61C-E023FB3232BD}" srcOrd="0" destOrd="0" presId="urn:microsoft.com/office/officeart/2005/8/layout/vProcess5"/>
    <dgm:cxn modelId="{EDD3E1E8-7C5B-483A-89CE-735F97908764}" type="presOf" srcId="{85F826C7-EF1E-4960-A5E9-74F447A18D33}" destId="{6FB1A6F2-D97C-408E-801F-6B1502B46DFA}" srcOrd="0" destOrd="0" presId="urn:microsoft.com/office/officeart/2005/8/layout/vProcess5"/>
    <dgm:cxn modelId="{81AFF66D-B309-4467-9904-E460D87DD9D1}" type="presOf" srcId="{074A2FE4-4442-4FEE-992E-04D8D23E1F42}" destId="{A07F81FF-4F9A-4DBC-B640-622EA9C6BBE8}" srcOrd="0" destOrd="0" presId="urn:microsoft.com/office/officeart/2005/8/layout/vProcess5"/>
    <dgm:cxn modelId="{909907ED-1A7D-4AD6-A365-6F37A3101D9E}" srcId="{3B6E60AF-DD7E-4C66-B93F-C26F3A1BEC99}" destId="{2D0BA7B3-F059-4871-A9C4-DF3F4A96A991}" srcOrd="3" destOrd="0" parTransId="{95A89AEA-C16C-451C-AF1B-E67E408BA711}" sibTransId="{91BE36FF-8216-40DD-967A-667EC0C62DA3}"/>
    <dgm:cxn modelId="{42926A59-4A25-4C79-B454-6DE0F05A8726}" type="presOf" srcId="{074A2FE4-4442-4FEE-992E-04D8D23E1F42}" destId="{C1D518B5-926B-42E7-B088-4854A290AA68}" srcOrd="1" destOrd="0" presId="urn:microsoft.com/office/officeart/2005/8/layout/vProcess5"/>
    <dgm:cxn modelId="{63159025-9102-46C3-B29D-D3222B0113A2}" type="presOf" srcId="{7F1266BA-70C3-4C9A-B9EB-3B5FD1FE3043}" destId="{6C31F196-1C70-4147-A8ED-FBE9F33A1EB1}" srcOrd="0" destOrd="0" presId="urn:microsoft.com/office/officeart/2005/8/layout/vProcess5"/>
    <dgm:cxn modelId="{EAFE6065-FB01-43AA-ABB3-1589052206DE}" type="presParOf" srcId="{7F58F186-A570-4111-948B-2D1E1B31EA25}" destId="{439FB718-2412-470D-BB2C-5BBBD84FD97E}" srcOrd="0" destOrd="0" presId="urn:microsoft.com/office/officeart/2005/8/layout/vProcess5"/>
    <dgm:cxn modelId="{3B785F0E-0656-4694-9AF8-1603D3CE2222}" type="presParOf" srcId="{7F58F186-A570-4111-948B-2D1E1B31EA25}" destId="{A5A81947-AF81-48B9-A61C-E023FB3232BD}" srcOrd="1" destOrd="0" presId="urn:microsoft.com/office/officeart/2005/8/layout/vProcess5"/>
    <dgm:cxn modelId="{E78F3C4F-9B75-46E4-BAD5-FEF058C51793}" type="presParOf" srcId="{7F58F186-A570-4111-948B-2D1E1B31EA25}" destId="{A07F81FF-4F9A-4DBC-B640-622EA9C6BBE8}" srcOrd="2" destOrd="0" presId="urn:microsoft.com/office/officeart/2005/8/layout/vProcess5"/>
    <dgm:cxn modelId="{A2037F2D-57A0-43A0-A562-AC55E3C7DC68}" type="presParOf" srcId="{7F58F186-A570-4111-948B-2D1E1B31EA25}" destId="{6C31F196-1C70-4147-A8ED-FBE9F33A1EB1}" srcOrd="3" destOrd="0" presId="urn:microsoft.com/office/officeart/2005/8/layout/vProcess5"/>
    <dgm:cxn modelId="{94B73A16-C434-4044-AACA-75515C044637}" type="presParOf" srcId="{7F58F186-A570-4111-948B-2D1E1B31EA25}" destId="{06587FA3-778C-474A-9280-38D80B9CE0B6}" srcOrd="4" destOrd="0" presId="urn:microsoft.com/office/officeart/2005/8/layout/vProcess5"/>
    <dgm:cxn modelId="{01D55BDF-F619-4AD0-BF27-D7B28A49ADAB}" type="presParOf" srcId="{7F58F186-A570-4111-948B-2D1E1B31EA25}" destId="{9DC40822-21BA-4BC0-8640-EC86703CB524}" srcOrd="5" destOrd="0" presId="urn:microsoft.com/office/officeart/2005/8/layout/vProcess5"/>
    <dgm:cxn modelId="{0BF4D387-472B-4AEF-B2E0-DF0D6BBBA4BE}" type="presParOf" srcId="{7F58F186-A570-4111-948B-2D1E1B31EA25}" destId="{6FB1A6F2-D97C-408E-801F-6B1502B46DFA}" srcOrd="6" destOrd="0" presId="urn:microsoft.com/office/officeart/2005/8/layout/vProcess5"/>
    <dgm:cxn modelId="{CBB9F326-6D0A-42A1-8047-1297CD8CA2DA}" type="presParOf" srcId="{7F58F186-A570-4111-948B-2D1E1B31EA25}" destId="{38875A00-22D3-46EF-9926-A885DB0B98E4}" srcOrd="7" destOrd="0" presId="urn:microsoft.com/office/officeart/2005/8/layout/vProcess5"/>
    <dgm:cxn modelId="{7872F058-3E6A-4D25-8D5D-E513D61AD9D4}" type="presParOf" srcId="{7F58F186-A570-4111-948B-2D1E1B31EA25}" destId="{59AAD8C0-0828-401B-A5E3-DC2705649EB0}" srcOrd="8" destOrd="0" presId="urn:microsoft.com/office/officeart/2005/8/layout/vProcess5"/>
    <dgm:cxn modelId="{010E1B9E-B97E-4AD2-9C93-A061E83C682E}" type="presParOf" srcId="{7F58F186-A570-4111-948B-2D1E1B31EA25}" destId="{C1D518B5-926B-42E7-B088-4854A290AA68}" srcOrd="9" destOrd="0" presId="urn:microsoft.com/office/officeart/2005/8/layout/vProcess5"/>
    <dgm:cxn modelId="{343AAB6D-F5AE-437E-B82D-E014377403F1}" type="presParOf" srcId="{7F58F186-A570-4111-948B-2D1E1B31EA25}" destId="{970DE7EA-45D0-4F2C-A3CF-23D29684F8BD}" srcOrd="10" destOrd="0" presId="urn:microsoft.com/office/officeart/2005/8/layout/vProcess5"/>
    <dgm:cxn modelId="{3B25D182-F610-4478-BF48-9FE146FF5C04}" type="presParOf" srcId="{7F58F186-A570-4111-948B-2D1E1B31EA25}" destId="{E8128861-11BD-4BF3-8795-6411886224B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A5DF2-BAB0-4681-BF39-87C22855AC2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D4BDFC-961E-4984-B4A7-5587A400015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Персидская империя имела несколько столиц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02596CD-254C-4E5E-BA25-FAB7B2CE15BE}" type="parTrans" cxnId="{B9B2356B-0BA3-47EE-978C-7E4E6A6A25A3}">
      <dgm:prSet/>
      <dgm:spPr/>
      <dgm:t>
        <a:bodyPr/>
        <a:lstStyle/>
        <a:p>
          <a:endParaRPr lang="ru-RU"/>
        </a:p>
      </dgm:t>
    </dgm:pt>
    <dgm:pt modelId="{DC019EE3-A840-46F0-A75F-09F258A8D9A3}" type="sibTrans" cxnId="{B9B2356B-0BA3-47EE-978C-7E4E6A6A25A3}">
      <dgm:prSet/>
      <dgm:spPr/>
      <dgm:t>
        <a:bodyPr/>
        <a:lstStyle/>
        <a:p>
          <a:endParaRPr lang="ru-RU"/>
        </a:p>
      </dgm:t>
    </dgm:pt>
    <dgm:pt modelId="{8CD70578-EB3A-4B03-8572-079D8A1A85F4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древний город Сузы, бывшую столицу Мидии - </a:t>
          </a:r>
          <a:r>
            <a:rPr lang="ru-RU" sz="2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Экбатаны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построенный Киром город </a:t>
          </a:r>
          <a:r>
            <a:rPr lang="ru-RU" sz="2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Пасаргады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048E58C-E402-4C89-BF39-0015119E39DE}" type="parTrans" cxnId="{F0CB86EE-E1A1-40A2-AD43-DF2BB5911E5B}">
      <dgm:prSet/>
      <dgm:spPr/>
      <dgm:t>
        <a:bodyPr/>
        <a:lstStyle/>
        <a:p>
          <a:endParaRPr lang="ru-RU"/>
        </a:p>
      </dgm:t>
    </dgm:pt>
    <dgm:pt modelId="{2ACB57C5-A945-48B0-B3D0-D41D5AFF96AA}" type="sibTrans" cxnId="{F0CB86EE-E1A1-40A2-AD43-DF2BB5911E5B}">
      <dgm:prSet/>
      <dgm:spPr/>
      <dgm:t>
        <a:bodyPr/>
        <a:lstStyle/>
        <a:p>
          <a:endParaRPr lang="ru-RU"/>
        </a:p>
      </dgm:t>
    </dgm:pt>
    <dgm:pt modelId="{29BBDD98-650F-44BC-B27A-AD051EC71D5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Персидские цари подолгу жили в Вавилоне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C10ED0B-F7ED-466F-A3E9-02C9495B347E}" type="parTrans" cxnId="{C5F87673-0517-4642-A89D-0922C4C33CC9}">
      <dgm:prSet/>
      <dgm:spPr/>
      <dgm:t>
        <a:bodyPr/>
        <a:lstStyle/>
        <a:p>
          <a:endParaRPr lang="ru-RU"/>
        </a:p>
      </dgm:t>
    </dgm:pt>
    <dgm:pt modelId="{C0600C5F-7EC5-464C-A56A-34BBD5D19180}" type="sibTrans" cxnId="{C5F87673-0517-4642-A89D-0922C4C33CC9}">
      <dgm:prSet/>
      <dgm:spPr/>
      <dgm:t>
        <a:bodyPr/>
        <a:lstStyle/>
        <a:p>
          <a:endParaRPr lang="ru-RU"/>
        </a:p>
      </dgm:t>
    </dgm:pt>
    <dgm:pt modelId="{ED31221F-8833-4B45-9617-A47A435976A0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 главной столицей был </a:t>
          </a:r>
          <a:r>
            <a:rPr lang="ru-RU" sz="28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Персеполь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возведенный Дарием I</a:t>
          </a:r>
          <a:endParaRPr lang="ru-RU" sz="2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65BF76FB-9EC1-4C92-91CF-52CEE8CFCD48}" type="parTrans" cxnId="{CB2BE90E-AAC9-4A71-AE31-F77B65296AC7}">
      <dgm:prSet/>
      <dgm:spPr/>
      <dgm:t>
        <a:bodyPr/>
        <a:lstStyle/>
        <a:p>
          <a:endParaRPr lang="ru-RU"/>
        </a:p>
      </dgm:t>
    </dgm:pt>
    <dgm:pt modelId="{0C1811EF-4079-450F-9AB0-CA51AAF9A2E5}" type="sibTrans" cxnId="{CB2BE90E-AAC9-4A71-AE31-F77B65296AC7}">
      <dgm:prSet/>
      <dgm:spPr/>
      <dgm:t>
        <a:bodyPr/>
        <a:lstStyle/>
        <a:p>
          <a:endParaRPr lang="ru-RU"/>
        </a:p>
      </dgm:t>
    </dgm:pt>
    <dgm:pt modelId="{B349C48D-4F20-4CA3-A2B0-76835968C4D6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Здесь "царь царей" торжественно праздновал встречу персидского нового года, который отмечался в день Зимнего солнцестояния</a:t>
          </a:r>
          <a:endParaRPr lang="ru-RU" sz="2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78F70620-5356-44B7-BAE5-A499F455AD25}" type="parTrans" cxnId="{62C96268-8D76-4E6D-BDA1-EA5B26B6D397}">
      <dgm:prSet/>
      <dgm:spPr/>
      <dgm:t>
        <a:bodyPr/>
        <a:lstStyle/>
        <a:p>
          <a:endParaRPr lang="ru-RU"/>
        </a:p>
      </dgm:t>
    </dgm:pt>
    <dgm:pt modelId="{44A39A6B-6063-4F26-A6E5-960B274D7F59}" type="sibTrans" cxnId="{62C96268-8D76-4E6D-BDA1-EA5B26B6D397}">
      <dgm:prSet/>
      <dgm:spPr/>
      <dgm:t>
        <a:bodyPr/>
        <a:lstStyle/>
        <a:p>
          <a:endParaRPr lang="ru-RU"/>
        </a:p>
      </dgm:t>
    </dgm:pt>
    <dgm:pt modelId="{B801C9E4-C94B-4AEE-90A8-74D82E87F9B4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2600" b="1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Персеполе</a:t>
          </a:r>
          <a:r>
            <a:rPr lang="ru-RU" sz="2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совершалась коронация. Сюда на несколько недель в году съезжались представители всех провинций, чтобы вручить царю богатые дары</a:t>
          </a:r>
          <a:endParaRPr lang="ru-RU" sz="26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47AC6B1A-9157-4268-B72A-AFF9AECD9488}" type="parTrans" cxnId="{0C314E0B-2503-4C8B-94BD-98783BC7ADCD}">
      <dgm:prSet/>
      <dgm:spPr/>
      <dgm:t>
        <a:bodyPr/>
        <a:lstStyle/>
        <a:p>
          <a:endParaRPr lang="ru-RU"/>
        </a:p>
      </dgm:t>
    </dgm:pt>
    <dgm:pt modelId="{E1755E57-3DB8-4D63-BDA7-EC1BCA460255}" type="sibTrans" cxnId="{0C314E0B-2503-4C8B-94BD-98783BC7ADCD}">
      <dgm:prSet/>
      <dgm:spPr/>
      <dgm:t>
        <a:bodyPr/>
        <a:lstStyle/>
        <a:p>
          <a:endParaRPr lang="ru-RU"/>
        </a:p>
      </dgm:t>
    </dgm:pt>
    <dgm:pt modelId="{581F5D5D-934B-4237-A7F4-2E43682AE493}" type="pres">
      <dgm:prSet presAssocID="{5AEA5DF2-BAB0-4681-BF39-87C22855AC2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19944F2-E7B5-43A4-9563-5937A274237F}" type="pres">
      <dgm:prSet presAssocID="{5AEA5DF2-BAB0-4681-BF39-87C22855AC29}" presName="Name1" presStyleCnt="0"/>
      <dgm:spPr/>
    </dgm:pt>
    <dgm:pt modelId="{D567C730-DD68-46E1-A22A-F176D2A2CC66}" type="pres">
      <dgm:prSet presAssocID="{5AEA5DF2-BAB0-4681-BF39-87C22855AC29}" presName="cycle" presStyleCnt="0"/>
      <dgm:spPr/>
    </dgm:pt>
    <dgm:pt modelId="{A947C46B-5867-4BC9-AC38-E6C9A369784B}" type="pres">
      <dgm:prSet presAssocID="{5AEA5DF2-BAB0-4681-BF39-87C22855AC29}" presName="srcNode" presStyleLbl="node1" presStyleIdx="0" presStyleCnt="6"/>
      <dgm:spPr/>
    </dgm:pt>
    <dgm:pt modelId="{4A1618EA-520F-43B1-93E8-4B42C32CC5B3}" type="pres">
      <dgm:prSet presAssocID="{5AEA5DF2-BAB0-4681-BF39-87C22855AC29}" presName="conn" presStyleLbl="parChTrans1D2" presStyleIdx="0" presStyleCnt="1"/>
      <dgm:spPr/>
      <dgm:t>
        <a:bodyPr/>
        <a:lstStyle/>
        <a:p>
          <a:endParaRPr lang="ru-RU"/>
        </a:p>
      </dgm:t>
    </dgm:pt>
    <dgm:pt modelId="{2A6841A8-B287-4420-83C0-236A8FC65C88}" type="pres">
      <dgm:prSet presAssocID="{5AEA5DF2-BAB0-4681-BF39-87C22855AC29}" presName="extraNode" presStyleLbl="node1" presStyleIdx="0" presStyleCnt="6"/>
      <dgm:spPr/>
    </dgm:pt>
    <dgm:pt modelId="{86E7A872-48A4-4919-8E3D-ABD06DE8A46D}" type="pres">
      <dgm:prSet presAssocID="{5AEA5DF2-BAB0-4681-BF39-87C22855AC29}" presName="dstNode" presStyleLbl="node1" presStyleIdx="0" presStyleCnt="6"/>
      <dgm:spPr/>
    </dgm:pt>
    <dgm:pt modelId="{AE2E0BAB-0D3F-468D-8886-FA1976F6F373}" type="pres">
      <dgm:prSet presAssocID="{F5D4BDFC-961E-4984-B4A7-5587A4000157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05F86-8E3C-421C-82A6-6EFF04F1D676}" type="pres">
      <dgm:prSet presAssocID="{F5D4BDFC-961E-4984-B4A7-5587A4000157}" presName="accent_1" presStyleCnt="0"/>
      <dgm:spPr/>
    </dgm:pt>
    <dgm:pt modelId="{CBF2B214-68F4-409B-9590-C65D1C84A25E}" type="pres">
      <dgm:prSet presAssocID="{F5D4BDFC-961E-4984-B4A7-5587A4000157}" presName="accentRepeatNode" presStyleLbl="solidFgAcc1" presStyleIdx="0" presStyleCnt="6"/>
      <dgm:spPr/>
    </dgm:pt>
    <dgm:pt modelId="{3D78F7C0-A1F8-4316-BE97-69EEF5815DF9}" type="pres">
      <dgm:prSet presAssocID="{8CD70578-EB3A-4B03-8572-079D8A1A85F4}" presName="text_2" presStyleLbl="node1" presStyleIdx="1" presStyleCnt="6" custLinFactNeighborX="844" custLinFactNeighborY="-21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84D13-CD15-4A60-8F11-7E655EB7A29D}" type="pres">
      <dgm:prSet presAssocID="{8CD70578-EB3A-4B03-8572-079D8A1A85F4}" presName="accent_2" presStyleCnt="0"/>
      <dgm:spPr/>
    </dgm:pt>
    <dgm:pt modelId="{D1E44DFB-321A-4890-A565-2E94A49A6D26}" type="pres">
      <dgm:prSet presAssocID="{8CD70578-EB3A-4B03-8572-079D8A1A85F4}" presName="accentRepeatNode" presStyleLbl="solidFgAcc1" presStyleIdx="1" presStyleCnt="6" custLinFactNeighborX="-4039" custLinFactNeighborY="-15834"/>
      <dgm:spPr/>
    </dgm:pt>
    <dgm:pt modelId="{9100D6D6-D597-400F-A2C0-3CCC471A666C}" type="pres">
      <dgm:prSet presAssocID="{29BBDD98-650F-44BC-B27A-AD051EC71D5A}" presName="text_3" presStyleLbl="node1" presStyleIdx="2" presStyleCnt="6" custLinFactNeighborX="-692" custLinFactNeighborY="-35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721A2B-2B47-4B66-84DA-D4479076EB05}" type="pres">
      <dgm:prSet presAssocID="{29BBDD98-650F-44BC-B27A-AD051EC71D5A}" presName="accent_3" presStyleCnt="0"/>
      <dgm:spPr/>
    </dgm:pt>
    <dgm:pt modelId="{86FE0FE5-BDD0-4E30-BD12-0C0E47FD9082}" type="pres">
      <dgm:prSet presAssocID="{29BBDD98-650F-44BC-B27A-AD051EC71D5A}" presName="accentRepeatNode" presStyleLbl="solidFgAcc1" presStyleIdx="2" presStyleCnt="6" custLinFactNeighborX="-8975" custLinFactNeighborY="-18424"/>
      <dgm:spPr/>
    </dgm:pt>
    <dgm:pt modelId="{D017D1E8-5415-4968-BBEC-D1AD686B6D5A}" type="pres">
      <dgm:prSet presAssocID="{ED31221F-8833-4B45-9617-A47A435976A0}" presName="text_4" presStyleLbl="node1" presStyleIdx="3" presStyleCnt="6" custLinFactNeighborX="865" custLinFactNeighborY="-38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B95AB-223F-4882-A8C0-D6335A03FC7B}" type="pres">
      <dgm:prSet presAssocID="{ED31221F-8833-4B45-9617-A47A435976A0}" presName="accent_4" presStyleCnt="0"/>
      <dgm:spPr/>
    </dgm:pt>
    <dgm:pt modelId="{D527AA0E-56B0-405B-BB43-9873A981CBAF}" type="pres">
      <dgm:prSet presAssocID="{ED31221F-8833-4B45-9617-A47A435976A0}" presName="accentRepeatNode" presStyleLbl="solidFgAcc1" presStyleIdx="3" presStyleCnt="6" custScaleY="92914" custLinFactNeighborX="7796" custLinFactNeighborY="-24481"/>
      <dgm:spPr/>
    </dgm:pt>
    <dgm:pt modelId="{17298035-2FBA-4E02-82D3-7995CA367B33}" type="pres">
      <dgm:prSet presAssocID="{B349C48D-4F20-4CA3-A2B0-76835968C4D6}" presName="text_5" presStyleLbl="node1" presStyleIdx="4" presStyleCnt="6" custScaleY="151595" custLinFactNeighborX="844" custLinFactNeighborY="-26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52091-F361-4289-A22A-F83E309849B4}" type="pres">
      <dgm:prSet presAssocID="{B349C48D-4F20-4CA3-A2B0-76835968C4D6}" presName="accent_5" presStyleCnt="0"/>
      <dgm:spPr/>
    </dgm:pt>
    <dgm:pt modelId="{2FE2698E-CF56-4033-9A48-350D0052B287}" type="pres">
      <dgm:prSet presAssocID="{B349C48D-4F20-4CA3-A2B0-76835968C4D6}" presName="accentRepeatNode" presStyleLbl="solidFgAcc1" presStyleIdx="4" presStyleCnt="6" custScaleY="101249" custLinFactNeighborX="21117" custLinFactNeighborY="-23528"/>
      <dgm:spPr/>
    </dgm:pt>
    <dgm:pt modelId="{C26390B8-39DD-4928-9E79-EF0467EABAA5}" type="pres">
      <dgm:prSet presAssocID="{B801C9E4-C94B-4AEE-90A8-74D82E87F9B4}" presName="text_6" presStyleLbl="node1" presStyleIdx="5" presStyleCnt="6" custScaleY="145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6414A2-FA66-4FC4-AEFC-CAFBBD0F05ED}" type="pres">
      <dgm:prSet presAssocID="{B801C9E4-C94B-4AEE-90A8-74D82E87F9B4}" presName="accent_6" presStyleCnt="0"/>
      <dgm:spPr/>
    </dgm:pt>
    <dgm:pt modelId="{65F7DD86-677D-4641-BD71-92B2743B92F9}" type="pres">
      <dgm:prSet presAssocID="{B801C9E4-C94B-4AEE-90A8-74D82E87F9B4}" presName="accentRepeatNode" presStyleLbl="solidFgAcc1" presStyleIdx="5" presStyleCnt="6"/>
      <dgm:spPr/>
    </dgm:pt>
  </dgm:ptLst>
  <dgm:cxnLst>
    <dgm:cxn modelId="{0ADCD690-DE82-48CF-98D3-47C4643EB90E}" type="presOf" srcId="{B801C9E4-C94B-4AEE-90A8-74D82E87F9B4}" destId="{C26390B8-39DD-4928-9E79-EF0467EABAA5}" srcOrd="0" destOrd="0" presId="urn:microsoft.com/office/officeart/2008/layout/VerticalCurvedList"/>
    <dgm:cxn modelId="{35602B9F-7C15-44A3-857F-27FC7CFF9FA8}" type="presOf" srcId="{B349C48D-4F20-4CA3-A2B0-76835968C4D6}" destId="{17298035-2FBA-4E02-82D3-7995CA367B33}" srcOrd="0" destOrd="0" presId="urn:microsoft.com/office/officeart/2008/layout/VerticalCurvedList"/>
    <dgm:cxn modelId="{F0CB86EE-E1A1-40A2-AD43-DF2BB5911E5B}" srcId="{5AEA5DF2-BAB0-4681-BF39-87C22855AC29}" destId="{8CD70578-EB3A-4B03-8572-079D8A1A85F4}" srcOrd="1" destOrd="0" parTransId="{7048E58C-E402-4C89-BF39-0015119E39DE}" sibTransId="{2ACB57C5-A945-48B0-B3D0-D41D5AFF96AA}"/>
    <dgm:cxn modelId="{CB2BE90E-AAC9-4A71-AE31-F77B65296AC7}" srcId="{5AEA5DF2-BAB0-4681-BF39-87C22855AC29}" destId="{ED31221F-8833-4B45-9617-A47A435976A0}" srcOrd="3" destOrd="0" parTransId="{65BF76FB-9EC1-4C92-91CF-52CEE8CFCD48}" sibTransId="{0C1811EF-4079-450F-9AB0-CA51AAF9A2E5}"/>
    <dgm:cxn modelId="{5854C954-933D-458D-90BA-F63D5F58DA6D}" type="presOf" srcId="{ED31221F-8833-4B45-9617-A47A435976A0}" destId="{D017D1E8-5415-4968-BBEC-D1AD686B6D5A}" srcOrd="0" destOrd="0" presId="urn:microsoft.com/office/officeart/2008/layout/VerticalCurvedList"/>
    <dgm:cxn modelId="{C5F87673-0517-4642-A89D-0922C4C33CC9}" srcId="{5AEA5DF2-BAB0-4681-BF39-87C22855AC29}" destId="{29BBDD98-650F-44BC-B27A-AD051EC71D5A}" srcOrd="2" destOrd="0" parTransId="{EC10ED0B-F7ED-466F-A3E9-02C9495B347E}" sibTransId="{C0600C5F-7EC5-464C-A56A-34BBD5D19180}"/>
    <dgm:cxn modelId="{9A2EF8E9-AAFE-4419-AC00-3E86C745CA68}" type="presOf" srcId="{29BBDD98-650F-44BC-B27A-AD051EC71D5A}" destId="{9100D6D6-D597-400F-A2C0-3CCC471A666C}" srcOrd="0" destOrd="0" presId="urn:microsoft.com/office/officeart/2008/layout/VerticalCurvedList"/>
    <dgm:cxn modelId="{0C314E0B-2503-4C8B-94BD-98783BC7ADCD}" srcId="{5AEA5DF2-BAB0-4681-BF39-87C22855AC29}" destId="{B801C9E4-C94B-4AEE-90A8-74D82E87F9B4}" srcOrd="5" destOrd="0" parTransId="{47AC6B1A-9157-4268-B72A-AFF9AECD9488}" sibTransId="{E1755E57-3DB8-4D63-BDA7-EC1BCA460255}"/>
    <dgm:cxn modelId="{D14A7E70-D461-44C8-B2E4-FB7980C9B9E1}" type="presOf" srcId="{5AEA5DF2-BAB0-4681-BF39-87C22855AC29}" destId="{581F5D5D-934B-4237-A7F4-2E43682AE493}" srcOrd="0" destOrd="0" presId="urn:microsoft.com/office/officeart/2008/layout/VerticalCurvedList"/>
    <dgm:cxn modelId="{5DA78477-99E4-443B-B544-D9E303782FF3}" type="presOf" srcId="{DC019EE3-A840-46F0-A75F-09F258A8D9A3}" destId="{4A1618EA-520F-43B1-93E8-4B42C32CC5B3}" srcOrd="0" destOrd="0" presId="urn:microsoft.com/office/officeart/2008/layout/VerticalCurvedList"/>
    <dgm:cxn modelId="{B1544C0B-1C42-48AB-B16C-0BCD0CE24886}" type="presOf" srcId="{F5D4BDFC-961E-4984-B4A7-5587A4000157}" destId="{AE2E0BAB-0D3F-468D-8886-FA1976F6F373}" srcOrd="0" destOrd="0" presId="urn:microsoft.com/office/officeart/2008/layout/VerticalCurvedList"/>
    <dgm:cxn modelId="{B9B2356B-0BA3-47EE-978C-7E4E6A6A25A3}" srcId="{5AEA5DF2-BAB0-4681-BF39-87C22855AC29}" destId="{F5D4BDFC-961E-4984-B4A7-5587A4000157}" srcOrd="0" destOrd="0" parTransId="{402596CD-254C-4E5E-BA25-FAB7B2CE15BE}" sibTransId="{DC019EE3-A840-46F0-A75F-09F258A8D9A3}"/>
    <dgm:cxn modelId="{B67F3BC1-56EF-4AE8-9C21-A3E97E3E1D43}" type="presOf" srcId="{8CD70578-EB3A-4B03-8572-079D8A1A85F4}" destId="{3D78F7C0-A1F8-4316-BE97-69EEF5815DF9}" srcOrd="0" destOrd="0" presId="urn:microsoft.com/office/officeart/2008/layout/VerticalCurvedList"/>
    <dgm:cxn modelId="{62C96268-8D76-4E6D-BDA1-EA5B26B6D397}" srcId="{5AEA5DF2-BAB0-4681-BF39-87C22855AC29}" destId="{B349C48D-4F20-4CA3-A2B0-76835968C4D6}" srcOrd="4" destOrd="0" parTransId="{78F70620-5356-44B7-BAE5-A499F455AD25}" sibTransId="{44A39A6B-6063-4F26-A6E5-960B274D7F59}"/>
    <dgm:cxn modelId="{1F7DC120-510A-45B5-A576-9585FE5420DE}" type="presParOf" srcId="{581F5D5D-934B-4237-A7F4-2E43682AE493}" destId="{619944F2-E7B5-43A4-9563-5937A274237F}" srcOrd="0" destOrd="0" presId="urn:microsoft.com/office/officeart/2008/layout/VerticalCurvedList"/>
    <dgm:cxn modelId="{33F9B171-2FC9-478C-B28B-2336D6137F79}" type="presParOf" srcId="{619944F2-E7B5-43A4-9563-5937A274237F}" destId="{D567C730-DD68-46E1-A22A-F176D2A2CC66}" srcOrd="0" destOrd="0" presId="urn:microsoft.com/office/officeart/2008/layout/VerticalCurvedList"/>
    <dgm:cxn modelId="{35A0A717-2841-47DB-898C-A9C74763D34E}" type="presParOf" srcId="{D567C730-DD68-46E1-A22A-F176D2A2CC66}" destId="{A947C46B-5867-4BC9-AC38-E6C9A369784B}" srcOrd="0" destOrd="0" presId="urn:microsoft.com/office/officeart/2008/layout/VerticalCurvedList"/>
    <dgm:cxn modelId="{F11B7BD0-7C33-4418-A45A-E37DC5E9025C}" type="presParOf" srcId="{D567C730-DD68-46E1-A22A-F176D2A2CC66}" destId="{4A1618EA-520F-43B1-93E8-4B42C32CC5B3}" srcOrd="1" destOrd="0" presId="urn:microsoft.com/office/officeart/2008/layout/VerticalCurvedList"/>
    <dgm:cxn modelId="{65F0A4F2-35D8-456C-9F55-CB8E64A44A1E}" type="presParOf" srcId="{D567C730-DD68-46E1-A22A-F176D2A2CC66}" destId="{2A6841A8-B287-4420-83C0-236A8FC65C88}" srcOrd="2" destOrd="0" presId="urn:microsoft.com/office/officeart/2008/layout/VerticalCurvedList"/>
    <dgm:cxn modelId="{2B6DDC04-7B90-4CC7-8981-997BE1AE020D}" type="presParOf" srcId="{D567C730-DD68-46E1-A22A-F176D2A2CC66}" destId="{86E7A872-48A4-4919-8E3D-ABD06DE8A46D}" srcOrd="3" destOrd="0" presId="urn:microsoft.com/office/officeart/2008/layout/VerticalCurvedList"/>
    <dgm:cxn modelId="{41F53631-6B3C-41E3-BCFA-799BE506A740}" type="presParOf" srcId="{619944F2-E7B5-43A4-9563-5937A274237F}" destId="{AE2E0BAB-0D3F-468D-8886-FA1976F6F373}" srcOrd="1" destOrd="0" presId="urn:microsoft.com/office/officeart/2008/layout/VerticalCurvedList"/>
    <dgm:cxn modelId="{FE6A0D15-0831-4597-9C5F-771DC0301DDF}" type="presParOf" srcId="{619944F2-E7B5-43A4-9563-5937A274237F}" destId="{A1705F86-8E3C-421C-82A6-6EFF04F1D676}" srcOrd="2" destOrd="0" presId="urn:microsoft.com/office/officeart/2008/layout/VerticalCurvedList"/>
    <dgm:cxn modelId="{5C946D38-4EB5-488A-96AA-DAC265A1A6A9}" type="presParOf" srcId="{A1705F86-8E3C-421C-82A6-6EFF04F1D676}" destId="{CBF2B214-68F4-409B-9590-C65D1C84A25E}" srcOrd="0" destOrd="0" presId="urn:microsoft.com/office/officeart/2008/layout/VerticalCurvedList"/>
    <dgm:cxn modelId="{D268B67B-207F-4B6B-B7E0-425F5ED1B601}" type="presParOf" srcId="{619944F2-E7B5-43A4-9563-5937A274237F}" destId="{3D78F7C0-A1F8-4316-BE97-69EEF5815DF9}" srcOrd="3" destOrd="0" presId="urn:microsoft.com/office/officeart/2008/layout/VerticalCurvedList"/>
    <dgm:cxn modelId="{55E36B38-3042-438A-B8A2-FAA0B587010A}" type="presParOf" srcId="{619944F2-E7B5-43A4-9563-5937A274237F}" destId="{BFA84D13-CD15-4A60-8F11-7E655EB7A29D}" srcOrd="4" destOrd="0" presId="urn:microsoft.com/office/officeart/2008/layout/VerticalCurvedList"/>
    <dgm:cxn modelId="{C1D0930B-CDE9-45C4-8D5F-DB240B70CC38}" type="presParOf" srcId="{BFA84D13-CD15-4A60-8F11-7E655EB7A29D}" destId="{D1E44DFB-321A-4890-A565-2E94A49A6D26}" srcOrd="0" destOrd="0" presId="urn:microsoft.com/office/officeart/2008/layout/VerticalCurvedList"/>
    <dgm:cxn modelId="{4CC7A58B-8860-4AAD-A3C7-CC7E7AC7D000}" type="presParOf" srcId="{619944F2-E7B5-43A4-9563-5937A274237F}" destId="{9100D6D6-D597-400F-A2C0-3CCC471A666C}" srcOrd="5" destOrd="0" presId="urn:microsoft.com/office/officeart/2008/layout/VerticalCurvedList"/>
    <dgm:cxn modelId="{5077073C-C7EC-453F-98DE-FE73D8790132}" type="presParOf" srcId="{619944F2-E7B5-43A4-9563-5937A274237F}" destId="{3E721A2B-2B47-4B66-84DA-D4479076EB05}" srcOrd="6" destOrd="0" presId="urn:microsoft.com/office/officeart/2008/layout/VerticalCurvedList"/>
    <dgm:cxn modelId="{EA34F4FB-75A9-4DBF-80FB-AF09BE0002E9}" type="presParOf" srcId="{3E721A2B-2B47-4B66-84DA-D4479076EB05}" destId="{86FE0FE5-BDD0-4E30-BD12-0C0E47FD9082}" srcOrd="0" destOrd="0" presId="urn:microsoft.com/office/officeart/2008/layout/VerticalCurvedList"/>
    <dgm:cxn modelId="{3736AD80-0D84-45D5-AB70-5B8DD2C0D9E5}" type="presParOf" srcId="{619944F2-E7B5-43A4-9563-5937A274237F}" destId="{D017D1E8-5415-4968-BBEC-D1AD686B6D5A}" srcOrd="7" destOrd="0" presId="urn:microsoft.com/office/officeart/2008/layout/VerticalCurvedList"/>
    <dgm:cxn modelId="{FA7BCF78-33A7-4685-B64C-8F18D567E3D1}" type="presParOf" srcId="{619944F2-E7B5-43A4-9563-5937A274237F}" destId="{238B95AB-223F-4882-A8C0-D6335A03FC7B}" srcOrd="8" destOrd="0" presId="urn:microsoft.com/office/officeart/2008/layout/VerticalCurvedList"/>
    <dgm:cxn modelId="{83212C93-B475-4B93-BCA1-A4E75A224274}" type="presParOf" srcId="{238B95AB-223F-4882-A8C0-D6335A03FC7B}" destId="{D527AA0E-56B0-405B-BB43-9873A981CBAF}" srcOrd="0" destOrd="0" presId="urn:microsoft.com/office/officeart/2008/layout/VerticalCurvedList"/>
    <dgm:cxn modelId="{1F7CC815-79A7-49B1-A905-002143C5407A}" type="presParOf" srcId="{619944F2-E7B5-43A4-9563-5937A274237F}" destId="{17298035-2FBA-4E02-82D3-7995CA367B33}" srcOrd="9" destOrd="0" presId="urn:microsoft.com/office/officeart/2008/layout/VerticalCurvedList"/>
    <dgm:cxn modelId="{3E310270-3E38-4C6E-84E7-33D2E30D6802}" type="presParOf" srcId="{619944F2-E7B5-43A4-9563-5937A274237F}" destId="{A3952091-F361-4289-A22A-F83E309849B4}" srcOrd="10" destOrd="0" presId="urn:microsoft.com/office/officeart/2008/layout/VerticalCurvedList"/>
    <dgm:cxn modelId="{36D4199E-5A98-49B3-ABF8-A54E30D59B5A}" type="presParOf" srcId="{A3952091-F361-4289-A22A-F83E309849B4}" destId="{2FE2698E-CF56-4033-9A48-350D0052B287}" srcOrd="0" destOrd="0" presId="urn:microsoft.com/office/officeart/2008/layout/VerticalCurvedList"/>
    <dgm:cxn modelId="{26ACA594-390A-4051-BB03-815E24CAE9AA}" type="presParOf" srcId="{619944F2-E7B5-43A4-9563-5937A274237F}" destId="{C26390B8-39DD-4928-9E79-EF0467EABAA5}" srcOrd="11" destOrd="0" presId="urn:microsoft.com/office/officeart/2008/layout/VerticalCurvedList"/>
    <dgm:cxn modelId="{6B669627-AC09-4B97-A96B-C8CC78F80427}" type="presParOf" srcId="{619944F2-E7B5-43A4-9563-5937A274237F}" destId="{626414A2-FA66-4FC4-AEFC-CAFBBD0F05ED}" srcOrd="12" destOrd="0" presId="urn:microsoft.com/office/officeart/2008/layout/VerticalCurvedList"/>
    <dgm:cxn modelId="{038651C8-6D23-40DD-883F-D733EF124911}" type="presParOf" srcId="{626414A2-FA66-4FC4-AEFC-CAFBBD0F05ED}" destId="{65F7DD86-677D-4641-BD71-92B2743B92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A81947-AF81-48B9-A61C-E023FB3232BD}">
      <dsp:nvSpPr>
        <dsp:cNvPr id="0" name=""/>
        <dsp:cNvSpPr/>
      </dsp:nvSpPr>
      <dsp:spPr>
        <a:xfrm>
          <a:off x="0" y="0"/>
          <a:ext cx="8986598" cy="101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были очень высокого роста </a:t>
          </a:r>
        </a:p>
      </dsp:txBody>
      <dsp:txXfrm>
        <a:off x="0" y="0"/>
        <a:ext cx="7862373" cy="1017397"/>
      </dsp:txXfrm>
    </dsp:sp>
    <dsp:sp modelId="{A07F81FF-4F9A-4DBC-B640-622EA9C6BBE8}">
      <dsp:nvSpPr>
        <dsp:cNvPr id="0" name=""/>
        <dsp:cNvSpPr/>
      </dsp:nvSpPr>
      <dsp:spPr>
        <a:xfrm>
          <a:off x="752627" y="1202379"/>
          <a:ext cx="8986598" cy="101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подчинили себе правителей других государств</a:t>
          </a:r>
        </a:p>
      </dsp:txBody>
      <dsp:txXfrm>
        <a:off x="752627" y="1202379"/>
        <a:ext cx="7572662" cy="1017397"/>
      </dsp:txXfrm>
    </dsp:sp>
    <dsp:sp modelId="{6C31F196-1C70-4147-A8ED-FBE9F33A1EB1}">
      <dsp:nvSpPr>
        <dsp:cNvPr id="0" name=""/>
        <dsp:cNvSpPr/>
      </dsp:nvSpPr>
      <dsp:spPr>
        <a:xfrm>
          <a:off x="1494021" y="2404758"/>
          <a:ext cx="8986598" cy="101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славились своей добротой и милосердием</a:t>
          </a:r>
        </a:p>
      </dsp:txBody>
      <dsp:txXfrm>
        <a:off x="1494021" y="2404758"/>
        <a:ext cx="7583895" cy="1017397"/>
      </dsp:txXfrm>
    </dsp:sp>
    <dsp:sp modelId="{06587FA3-778C-474A-9280-38D80B9CE0B6}">
      <dsp:nvSpPr>
        <dsp:cNvPr id="0" name=""/>
        <dsp:cNvSpPr/>
      </dsp:nvSpPr>
      <dsp:spPr>
        <a:xfrm>
          <a:off x="2246649" y="3607138"/>
          <a:ext cx="8986598" cy="101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были родственниками правителей других государств Азии</a:t>
          </a:r>
        </a:p>
      </dsp:txBody>
      <dsp:txXfrm>
        <a:off x="2246649" y="3607138"/>
        <a:ext cx="7572662" cy="1017397"/>
      </dsp:txXfrm>
    </dsp:sp>
    <dsp:sp modelId="{9DC40822-21BA-4BC0-8640-EC86703CB524}">
      <dsp:nvSpPr>
        <dsp:cNvPr id="0" name=""/>
        <dsp:cNvSpPr/>
      </dsp:nvSpPr>
      <dsp:spPr>
        <a:xfrm>
          <a:off x="8325289" y="779234"/>
          <a:ext cx="661308" cy="66130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8325289" y="779234"/>
        <a:ext cx="661308" cy="661308"/>
      </dsp:txXfrm>
    </dsp:sp>
    <dsp:sp modelId="{6FB1A6F2-D97C-408E-801F-6B1502B46DFA}">
      <dsp:nvSpPr>
        <dsp:cNvPr id="0" name=""/>
        <dsp:cNvSpPr/>
      </dsp:nvSpPr>
      <dsp:spPr>
        <a:xfrm>
          <a:off x="9077917" y="1981613"/>
          <a:ext cx="661308" cy="66130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9077917" y="1981613"/>
        <a:ext cx="661308" cy="661308"/>
      </dsp:txXfrm>
    </dsp:sp>
    <dsp:sp modelId="{38875A00-22D3-46EF-9926-A885DB0B98E4}">
      <dsp:nvSpPr>
        <dsp:cNvPr id="0" name=""/>
        <dsp:cNvSpPr/>
      </dsp:nvSpPr>
      <dsp:spPr>
        <a:xfrm>
          <a:off x="9819311" y="3183993"/>
          <a:ext cx="661308" cy="66130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9819311" y="3183993"/>
        <a:ext cx="661308" cy="66130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1618EA-520F-43B1-93E8-4B42C32CC5B3}">
      <dsp:nvSpPr>
        <dsp:cNvPr id="0" name=""/>
        <dsp:cNvSpPr/>
      </dsp:nvSpPr>
      <dsp:spPr>
        <a:xfrm>
          <a:off x="-7377980" y="-1127759"/>
          <a:ext cx="8780862" cy="8780862"/>
        </a:xfrm>
        <a:prstGeom prst="blockArc">
          <a:avLst>
            <a:gd name="adj1" fmla="val 18900000"/>
            <a:gd name="adj2" fmla="val 2700000"/>
            <a:gd name="adj3" fmla="val 24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E0BAB-0D3F-468D-8886-FA1976F6F373}">
      <dsp:nvSpPr>
        <dsp:cNvPr id="0" name=""/>
        <dsp:cNvSpPr/>
      </dsp:nvSpPr>
      <dsp:spPr>
        <a:xfrm>
          <a:off x="522353" y="343624"/>
          <a:ext cx="11576660" cy="68698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4529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Персидская империя имела несколько столиц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22353" y="343624"/>
        <a:ext cx="11576660" cy="686988"/>
      </dsp:txXfrm>
    </dsp:sp>
    <dsp:sp modelId="{CBF2B214-68F4-409B-9590-C65D1C84A25E}">
      <dsp:nvSpPr>
        <dsp:cNvPr id="0" name=""/>
        <dsp:cNvSpPr/>
      </dsp:nvSpPr>
      <dsp:spPr>
        <a:xfrm>
          <a:off x="92986" y="257751"/>
          <a:ext cx="858735" cy="858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8F7C0-A1F8-4316-BE97-69EEF5815DF9}">
      <dsp:nvSpPr>
        <dsp:cNvPr id="0" name=""/>
        <dsp:cNvSpPr/>
      </dsp:nvSpPr>
      <dsp:spPr>
        <a:xfrm>
          <a:off x="1180386" y="1224137"/>
          <a:ext cx="11011565" cy="6869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4529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древний город Сузы, бывшую столицу Мидии - </a:t>
          </a:r>
          <a:r>
            <a:rPr lang="ru-RU" sz="28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Экбатаны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построенный Киром город </a:t>
          </a:r>
          <a:r>
            <a:rPr lang="ru-RU" sz="28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Пасаргады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180386" y="1224137"/>
        <a:ext cx="11011565" cy="686988"/>
      </dsp:txXfrm>
    </dsp:sp>
    <dsp:sp modelId="{D1E44DFB-321A-4890-A565-2E94A49A6D26}">
      <dsp:nvSpPr>
        <dsp:cNvPr id="0" name=""/>
        <dsp:cNvSpPr/>
      </dsp:nvSpPr>
      <dsp:spPr>
        <a:xfrm>
          <a:off x="623396" y="1152130"/>
          <a:ext cx="858735" cy="858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0D6D6-D597-400F-A2C0-3CCC471A666C}">
      <dsp:nvSpPr>
        <dsp:cNvPr id="0" name=""/>
        <dsp:cNvSpPr/>
      </dsp:nvSpPr>
      <dsp:spPr>
        <a:xfrm>
          <a:off x="1271440" y="2160241"/>
          <a:ext cx="10753161" cy="686988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4529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Персидские цари подолгу жили в Вавилоне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271440" y="2160241"/>
        <a:ext cx="10753161" cy="686988"/>
      </dsp:txXfrm>
    </dsp:sp>
    <dsp:sp modelId="{86FE0FE5-BDD0-4E30-BD12-0C0E47FD9082}">
      <dsp:nvSpPr>
        <dsp:cNvPr id="0" name=""/>
        <dsp:cNvSpPr/>
      </dsp:nvSpPr>
      <dsp:spPr>
        <a:xfrm>
          <a:off x="839413" y="2160241"/>
          <a:ext cx="858735" cy="858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7D1E8-5415-4968-BBEC-D1AD686B6D5A}">
      <dsp:nvSpPr>
        <dsp:cNvPr id="0" name=""/>
        <dsp:cNvSpPr/>
      </dsp:nvSpPr>
      <dsp:spPr>
        <a:xfrm>
          <a:off x="1438838" y="3168355"/>
          <a:ext cx="10753161" cy="686988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45297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Но главной столицей был </a:t>
          </a:r>
          <a:r>
            <a:rPr lang="ru-RU" sz="28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Персеполь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возведенный Дарием I</a:t>
          </a:r>
          <a:endParaRPr lang="ru-RU" sz="2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438838" y="3168355"/>
        <a:ext cx="10753161" cy="686988"/>
      </dsp:txXfrm>
    </dsp:sp>
    <dsp:sp modelId="{D527AA0E-56B0-405B-BB43-9873A981CBAF}">
      <dsp:nvSpPr>
        <dsp:cNvPr id="0" name=""/>
        <dsp:cNvSpPr/>
      </dsp:nvSpPr>
      <dsp:spPr>
        <a:xfrm>
          <a:off x="983431" y="3168352"/>
          <a:ext cx="858735" cy="79788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98035-2FBA-4E02-82D3-7995CA367B33}">
      <dsp:nvSpPr>
        <dsp:cNvPr id="0" name=""/>
        <dsp:cNvSpPr/>
      </dsp:nvSpPr>
      <dsp:spPr>
        <a:xfrm>
          <a:off x="1180386" y="4104455"/>
          <a:ext cx="11011565" cy="1041439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545297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Здесь "царь царей" торжественно праздновал встречу персидского нового года, который отмечался в день Зимнего солнцестояния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1180386" y="4104455"/>
        <a:ext cx="11011565" cy="1041439"/>
      </dsp:txXfrm>
    </dsp:sp>
    <dsp:sp modelId="{2FE2698E-CF56-4033-9A48-350D0052B287}">
      <dsp:nvSpPr>
        <dsp:cNvPr id="0" name=""/>
        <dsp:cNvSpPr/>
      </dsp:nvSpPr>
      <dsp:spPr>
        <a:xfrm>
          <a:off x="839420" y="4171099"/>
          <a:ext cx="858735" cy="8694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390B8-39DD-4928-9E79-EF0467EABAA5}">
      <dsp:nvSpPr>
        <dsp:cNvPr id="0" name=""/>
        <dsp:cNvSpPr/>
      </dsp:nvSpPr>
      <dsp:spPr>
        <a:xfrm>
          <a:off x="522353" y="5339743"/>
          <a:ext cx="11576660" cy="99696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45297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 </a:t>
          </a:r>
          <a:r>
            <a:rPr lang="ru-RU" sz="2600" b="1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Персеполе</a:t>
          </a:r>
          <a:r>
            <a:rPr lang="ru-RU" sz="26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совершалась коронация. Сюда на несколько недель в году съезжались представители всех провинций, чтобы вручить царю богатые дары</a:t>
          </a:r>
          <a:endParaRPr lang="ru-RU" sz="26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522353" y="5339743"/>
        <a:ext cx="11576660" cy="996964"/>
      </dsp:txXfrm>
    </dsp:sp>
    <dsp:sp modelId="{65F7DD86-677D-4641-BD71-92B2743B92F9}">
      <dsp:nvSpPr>
        <dsp:cNvPr id="0" name=""/>
        <dsp:cNvSpPr/>
      </dsp:nvSpPr>
      <dsp:spPr>
        <a:xfrm>
          <a:off x="92986" y="5408857"/>
          <a:ext cx="858735" cy="8587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28CC8-E67B-4358-8C38-09E46CBFF023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06AB9-2605-454E-BFE1-C0BC3AF57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419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4656218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91429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8451520"/>
      </p:ext>
    </p:extLst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87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94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94267124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11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22205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45109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0809141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7024066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5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5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63403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9506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030959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9010234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6214034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5BE8-17D0-4A8C-AFF1-92B5A3DA1FDA}" type="datetimeFigureOut">
              <a:rPr lang="ru-RU" smtClean="0"/>
              <a:pPr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1454-9B5A-4599-AD7F-33DC9BC46C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824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858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89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algn="l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27448" y="2780928"/>
            <a:ext cx="5328592" cy="3013040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Тема урока:  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«АХЕМЕНИДСКАЯ</a:t>
            </a: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2690" algn="ctr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ДЕРЖАВА»</a:t>
            </a:r>
          </a:p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82811"/>
            <a:ext cx="1276349" cy="1276351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8"/>
            <a:ext cx="361587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l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400" b="1" spc="18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41984" y="1196752"/>
            <a:ext cx="1276349" cy="452516"/>
          </a:xfrm>
          <a:prstGeom prst="rect">
            <a:avLst/>
          </a:prstGeom>
        </p:spPr>
        <p:txBody>
          <a:bodyPr wrap="square"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5401" y="2636912"/>
            <a:ext cx="432048" cy="28803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pic>
        <p:nvPicPr>
          <p:cNvPr id="23554" name="Picture 2" descr="https://avatars.mds.yandex.net/get-zen_doc/27036/pub_5d093c151c7e6200af85d417_5d093c709d468000aff08278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0056" y="2420888"/>
            <a:ext cx="5040560" cy="3965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412776"/>
            <a:ext cx="5112568" cy="48245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dirty="0" smtClean="0"/>
              <a:t>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 юге Ирана, на землях,  прилегающих к Персидскому заливу, располагалась область </a:t>
            </a:r>
            <a:r>
              <a:rPr lang="ru-RU" sz="36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Парс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- место расселения древних персов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Админ\Desktop\797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1412776"/>
            <a:ext cx="2592288" cy="4800600"/>
          </a:xfrm>
          <a:prstGeom prst="rect">
            <a:avLst/>
          </a:prstGeom>
          <a:noFill/>
        </p:spPr>
      </p:pic>
      <p:pic>
        <p:nvPicPr>
          <p:cNvPr id="8" name="Picture 3" descr="C:\Users\Админ\Desktop\92497v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6240" y="1412776"/>
            <a:ext cx="3546510" cy="468052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268760"/>
            <a:ext cx="5515024" cy="485740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В 558 г. до н.э. царь </a:t>
            </a:r>
            <a:r>
              <a:rPr lang="ru-RU" sz="35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Кир II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из династии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объединил под своей властью всех персов. Завоевав Мидию, он собрал огромное войско и продолжил завоевательные походы, в ходе которых он покорил Армению, Лидию и Вавилон.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Админ\Desktop\imgpreview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124744"/>
            <a:ext cx="4704523" cy="2736304"/>
          </a:xfrm>
          <a:prstGeom prst="rect">
            <a:avLst/>
          </a:prstGeom>
          <a:noFill/>
        </p:spPr>
      </p:pic>
      <p:pic>
        <p:nvPicPr>
          <p:cNvPr id="8" name="Picture 3" descr="C:\Users\Админ\Desktop\100_velikih-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0096" y="4005064"/>
            <a:ext cx="3072341" cy="26748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upload.wikimedia.org/wikipedia/commons/thumb/2/2e/Illustrerad_Verldshistoria_band_I_Ill_058.jpg/220px-Illustrerad_Verldshistoria_band_I_Ill_05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52" y="3789040"/>
            <a:ext cx="2795189" cy="278092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9336" y="980728"/>
            <a:ext cx="11809312" cy="22467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 одному полководцу прежде не удавалось одержать так много замечательных побед. Ни один царь до него не владел столь обширным государством, как Кир Великий. 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Его держава простиралась от границ Индии на востоке до Средиземного моря на западе.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map_persiya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696" y="3284984"/>
            <a:ext cx="8518220" cy="3312368"/>
          </a:xfrm>
          <a:prstGeom prst="rect">
            <a:avLst/>
          </a:prstGeom>
          <a:noFill/>
        </p:spPr>
      </p:pic>
      <p:pic>
        <p:nvPicPr>
          <p:cNvPr id="41986" name="Picture 2" descr="http://history-doc.ru/wp-content/uploads/2017/08/kambis-231x30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352" y="4005064"/>
            <a:ext cx="2688299" cy="2337922"/>
          </a:xfrm>
          <a:prstGeom prst="rect">
            <a:avLst/>
          </a:prstGeom>
          <a:noFill/>
        </p:spPr>
      </p:pic>
      <p:sp>
        <p:nvSpPr>
          <p:cNvPr id="1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376" y="1124744"/>
            <a:ext cx="110172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 «…О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воины-персы, если вы согласитесь следовать за мною, у вас будут блага… Если откажетесь, вас ожидает лишь бесконечный тяжкий труд. Идите за мной, и вы обретете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свободу…» </a:t>
            </a:r>
          </a:p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Как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вы думаете, почему Киру удалось поднять персов против Мидии?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ifni.ru/topics/war/01/images/pers02.gif"/>
          <p:cNvPicPr>
            <a:picLocks noChangeAspect="1" noChangeArrowheads="1"/>
          </p:cNvPicPr>
          <p:nvPr/>
        </p:nvPicPr>
        <p:blipFill>
          <a:blip r:embed="rId2" cstate="print"/>
          <a:srcRect b="8583"/>
          <a:stretch>
            <a:fillRect/>
          </a:stretch>
        </p:blipFill>
        <p:spPr bwMode="auto">
          <a:xfrm>
            <a:off x="839416" y="4221088"/>
            <a:ext cx="4464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ifni.ru/topics/war/01/images/pers03.gif"/>
          <p:cNvPicPr>
            <a:picLocks noChangeAspect="1" noChangeArrowheads="1"/>
          </p:cNvPicPr>
          <p:nvPr/>
        </p:nvPicPr>
        <p:blipFill>
          <a:blip r:embed="rId3" cstate="print"/>
          <a:srcRect b="6841"/>
          <a:stretch>
            <a:fillRect/>
          </a:stretch>
        </p:blipFill>
        <p:spPr bwMode="auto">
          <a:xfrm>
            <a:off x="6456040" y="3645024"/>
            <a:ext cx="472115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1196752"/>
            <a:ext cx="11802533" cy="530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6240016" y="1268760"/>
            <a:ext cx="5681729" cy="2472382"/>
            <a:chOff x="5240508" y="1571042"/>
            <a:chExt cx="3619500" cy="2472382"/>
          </a:xfrm>
        </p:grpSpPr>
        <p:pic>
          <p:nvPicPr>
            <p:cNvPr id="1229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40508" y="1571042"/>
              <a:ext cx="3619500" cy="240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TextBox 3"/>
            <p:cNvSpPr txBox="1">
              <a:spLocks noChangeArrowheads="1"/>
            </p:cNvSpPr>
            <p:nvPr/>
          </p:nvSpPr>
          <p:spPr bwMode="auto">
            <a:xfrm>
              <a:off x="5500694" y="3643314"/>
              <a:ext cx="38825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  <a:latin typeface="Calibri" pitchFamily="34" charset="0"/>
                </a:rPr>
                <a:t>Кир</a:t>
              </a: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40" y="4387779"/>
            <a:ext cx="744843" cy="64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8" y="4929199"/>
            <a:ext cx="680434" cy="59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9" y="4392703"/>
            <a:ext cx="657191" cy="57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33751" y="4786314"/>
            <a:ext cx="2286000" cy="357187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538 г. до н. э.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6251" y="5786438"/>
            <a:ext cx="2476500" cy="28575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525 г. до  н. э.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1" y="214314"/>
            <a:ext cx="11187607" cy="10156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«мене,  </a:t>
            </a:r>
            <a:r>
              <a:rPr lang="ru-RU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текел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упарсин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 Это значит, что исчислено </a:t>
            </a:r>
          </a:p>
          <a:p>
            <a:pPr algn="ctr"/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царство твое, взвешено и отдано персам».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3 -0.01296 C -0.05226 -0.01527 -0.05035 -0.01713 -0.05 -0.01967 C -0.04931 -0.02569 -0.05365 -0.0375 -0.0566 -0.0419 C -0.06389 -0.05301 -0.07066 -0.06157 -0.08003 -0.06852 C -0.08524 -0.07245 -0.08767 -0.07685 -0.09323 -0.07963 C -0.09809 -0.08588 -0.10347 -0.09213 -0.1099 -0.09514 C -0.11493 -0.10162 -0.11476 -0.10532 -0.1217 -0.10856 C -0.13021 -0.11666 -0.14149 -0.13032 -0.15156 -0.13518 C -0.16024 -0.14606 -0.17135 -0.14629 -0.1816 -0.15301 C -0.19028 -0.15879 -0.19896 -0.16666 -0.20833 -0.1706 C -0.2125 -0.17639 -0.21597 -0.1794 -0.2217 -0.18171 C -0.23056 -0.19398 -0.24427 -0.19444 -0.25503 -0.20185 C -0.26215 -0.20671 -0.26892 -0.21342 -0.27656 -0.21736 C -0.28767 -0.22315 -0.30017 -0.22685 -0.31163 -0.23078 C -0.32448 -0.23518 -0.33524 -0.24051 -0.34826 -0.24398 C -0.3651 -0.24838 -0.37309 -0.25301 -0.39167 -0.25301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C 0.00052 -0.00093 0.00156 -0.00162 0.00174 -0.00255 C 0.00226 -0.00463 -0.00017 -0.0088 -0.00173 -0.01042 C -0.00555 -0.01435 -0.0092 -0.01736 -0.01423 -0.01968 C -0.01701 -0.02107 -0.01823 -0.02269 -0.02118 -0.02361 C -0.02378 -0.02593 -0.02673 -0.02801 -0.03021 -0.02917 C -0.03281 -0.03148 -0.03281 -0.03264 -0.03646 -0.0338 C -0.04097 -0.03681 -0.04705 -0.04144 -0.05243 -0.04329 C -0.05694 -0.04699 -0.06302 -0.04722 -0.0684 -0.04954 C -0.07309 -0.05162 -0.0776 -0.0544 -0.08264 -0.05579 C -0.08489 -0.05787 -0.0868 -0.0588 -0.08976 -0.05972 C -0.09444 -0.06389 -0.10191 -0.06412 -0.10764 -0.06667 C -0.11146 -0.06852 -0.11493 -0.07084 -0.1191 -0.07222 C -0.125 -0.07431 -0.1316 -0.0757 -0.13785 -0.07709 C -0.14462 -0.07847 -0.15035 -0.08033 -0.15729 -0.08172 C -0.16632 -0.0831 -0.17048 -0.08472 -0.18038 -0.08472 " pathEditMode="relative" rAng="0" ptsTypes="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C -0.00399 -0.01528 0.00155 0.00138 -0.00677 -0.01112 C -0.01163 -0.01829 -0.01163 -0.02362 -0.01667 -0.02894 C -0.02345 -0.03635 -0.03073 -0.04537 -0.03838 -0.05116 C -0.04201 -0.05394 -0.04619 -0.0551 -0.05 -0.05764 C -0.05626 -0.06644 -0.04982 -0.0588 -0.05834 -0.06436 C -0.06406 -0.06806 -0.06563 -0.07292 -0.0717 -0.07547 C -0.0776 -0.0875 -0.0717 -0.07824 -0.08003 -0.08449 C -0.08872 -0.09098 -0.09098 -0.09399 -0.10001 -0.09769 C -0.10852 -0.1051 -0.11806 -0.10857 -0.12674 -0.11551 C -0.14237 -0.12801 -0.16129 -0.15232 -0.17831 -0.15764 C -0.18473 -0.16621 -0.20904 -0.16945 -0.21841 -0.17107 C -0.23508 -0.17037 -0.25174 -0.17014 -0.26841 -0.16875 C -0.27414 -0.16829 -0.28508 -0.16227 -0.28508 -0.16227 C -0.28681 -0.16065 -0.28838 -0.1588 -0.29011 -0.15764 C -0.29168 -0.15672 -0.29358 -0.15672 -0.29497 -0.15556 C -0.3073 -0.14584 -0.28872 -0.15579 -0.30331 -0.14885 C -0.31459 -0.1338 -0.30886 -0.13727 -0.31841 -0.13334 C -0.32796 -0.12061 -0.31997 -0.13357 -0.32501 -0.11551 C -0.32692 -0.1088 -0.33091 -0.10209 -0.33334 -0.09561 C -0.33699 -0.08588 -0.33751 -0.07709 -0.34341 -0.06875 C -0.34515 -0.06135 -0.3474 -0.05348 -0.35001 -0.04653 C -0.35279 -0.03912 -0.35973 -0.03149 -0.36338 -0.02662 C -0.36876 -0.01945 -0.37345 -0.00996 -0.37831 -0.00209 C -0.38438 0.00763 -0.38924 0.01851 -0.39845 0.02222 C -0.40626 0.0331 -0.41737 0.04421 -0.42831 0.04884 C -0.43699 0.05694 -0.42952 0.05115 -0.44168 0.05555 C -0.44515 0.05671 -0.45174 0.05995 -0.45174 0.05995 " pathEditMode="relative" ptsTypes="fffffffffffffffffffffffffffA"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5976664" cy="51125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Персы вышли                                      к Средиземному морю, завоевав Палестину и Финикию. Завоевательную политику Кира II продолжили его преемники                                </a:t>
            </a:r>
            <a:r>
              <a:rPr lang="ru-RU" sz="3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Камбиз</a:t>
            </a:r>
            <a:r>
              <a:rPr lang="ru-RU" sz="3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II и Дарий I. </a:t>
            </a:r>
          </a:p>
          <a:p>
            <a:pPr algn="ctr">
              <a:buNone/>
            </a:pPr>
            <a:r>
              <a:rPr lang="ru-RU" sz="3800" b="1" dirty="0" err="1" smtClean="0">
                <a:latin typeface="Arial" pitchFamily="34" charset="0"/>
                <a:cs typeface="Arial" pitchFamily="34" charset="0"/>
              </a:rPr>
              <a:t>Камбиз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 II завоевал Египет и значительно расширил границы Персидского царства.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2" descr="map_persiya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052736"/>
            <a:ext cx="5214672" cy="52292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6984776" cy="51125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9500" b="1" dirty="0" smtClean="0">
                <a:latin typeface="Arial" pitchFamily="34" charset="0"/>
                <a:cs typeface="Arial" pitchFamily="34" charset="0"/>
              </a:rPr>
              <a:t>В 522 г. до н.э. царём Персидского царства стал </a:t>
            </a:r>
            <a:r>
              <a:rPr lang="ru-RU" sz="95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Дарий I.</a:t>
            </a:r>
            <a:r>
              <a:rPr lang="ru-RU" sz="9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500" b="1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pPr algn="ctr">
              <a:buNone/>
            </a:pPr>
            <a:endParaRPr lang="uk-UA" sz="95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легенде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, 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Дарий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пришел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к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власти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результате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договоренности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Претенденты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власть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решили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что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царем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станет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тот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чей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конь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первым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заржет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у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городских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ворот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восходе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солнца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Произошло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так,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что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конь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Дария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принес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своему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хозяину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царский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 титул и </a:t>
            </a:r>
            <a:r>
              <a:rPr lang="uk-UA" sz="9500" b="1" dirty="0" err="1" smtClean="0">
                <a:latin typeface="Arial" pitchFamily="34" charset="0"/>
                <a:cs typeface="Arial" pitchFamily="34" charset="0"/>
              </a:rPr>
              <a:t>власть</a:t>
            </a:r>
            <a:r>
              <a:rPr lang="uk-UA" sz="95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7" name="Picture 4" descr="C:\Users\Админ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84" y="1052736"/>
            <a:ext cx="4032448" cy="2573382"/>
          </a:xfrm>
          <a:prstGeom prst="rect">
            <a:avLst/>
          </a:prstGeom>
          <a:noFill/>
        </p:spPr>
      </p:pic>
      <p:pic>
        <p:nvPicPr>
          <p:cNvPr id="8" name="Picture 2" descr="C:\Users\Админ\Desktop\bank_20637_22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3933056"/>
            <a:ext cx="4067944" cy="251990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1412776"/>
            <a:ext cx="3264363" cy="5131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79376" y="1268760"/>
            <a:ext cx="6912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(по </a:t>
            </a:r>
            <a:r>
              <a:rPr lang="ru-RU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персидски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– Дарий  - </a:t>
            </a:r>
            <a:r>
              <a:rPr lang="ru-RU" sz="2800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«Держащий добро», «Добронравный»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407368" y="2564324"/>
            <a:ext cx="7488832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«Великий бог, который создал небо, землю и человека, Дария сделал царем, единым над многими царями»- говорили персидские мудрецы.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Как Дарию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удавалось управлять такой державой, держать в повиновении  покорённое население?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636311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 descr="Букет"/>
          <p:cNvSpPr>
            <a:spLocks noGrp="1" noChangeArrowheads="1"/>
          </p:cNvSpPr>
          <p:nvPr>
            <p:ph type="title"/>
          </p:nvPr>
        </p:nvSpPr>
        <p:spPr>
          <a:xfrm>
            <a:off x="431371" y="1124744"/>
            <a:ext cx="11497277" cy="1728192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Персы по - иному управляли своей державой: терпимо относились к покорённым народам, строили дороги и каналы, развивали торговлю.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3429000"/>
            <a:ext cx="580932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15" b="11021"/>
          <a:stretch/>
        </p:blipFill>
        <p:spPr bwMode="auto">
          <a:xfrm>
            <a:off x="407368" y="3356992"/>
            <a:ext cx="5376597" cy="303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 descr="Букет"/>
          <p:cNvSpPr txBox="1">
            <a:spLocks noChangeArrowheads="1"/>
          </p:cNvSpPr>
          <p:nvPr/>
        </p:nvSpPr>
        <p:spPr>
          <a:xfrm>
            <a:off x="5375920" y="3501008"/>
            <a:ext cx="6336704" cy="10801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Однако,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любое неповиновение жестоким образом каралось.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47928" y="4725144"/>
            <a:ext cx="612068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Font typeface="Monotype Sorts" pitchFamily="2" charset="2"/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Дарий окружил себя тайными осведомителями, которые назывались «ГЛАЗА И УШИ ЦАРЯ».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59696" y="1556792"/>
            <a:ext cx="5568619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Дарии I развернулось значительное строительство. </a:t>
            </a:r>
            <a:endParaRPr lang="ru-RU" sz="28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1052736"/>
            <a:ext cx="252028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48"/>
          <a:stretch/>
        </p:blipFill>
        <p:spPr bwMode="auto">
          <a:xfrm>
            <a:off x="9264352" y="1052736"/>
            <a:ext cx="237626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9" name="Picture 3" descr="C:\Users\Админ\Desktop\1364916313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344" y="3284984"/>
            <a:ext cx="5040560" cy="335699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623392" y="1268762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НАСЕЛЕНИЕ И ГОСУДАРСТВА ИРАНА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551400" y="2348880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ДРЕВНИЕ ГОСУДАРСТВА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623392" y="3501009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КИР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II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ВО ГЛАВЕ ПЕРСИДСКОГОЦАРСТВА</a:t>
            </a:r>
            <a:endParaRPr lang="ru-RU" sz="4000" dirty="0" smtClean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3392" y="4653137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РЕФОРМЫ ДАРИЯ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I</a:t>
            </a:r>
            <a:endParaRPr lang="ru-RU" sz="4000" dirty="0" smtClean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23392" y="5733256"/>
            <a:ext cx="1113723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КУЛЬТУРА ДРЕВНИХ ПЕРСОВ</a:t>
            </a:r>
            <a:endParaRPr lang="ru-RU" sz="4000" dirty="0" smtClean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7368" y="1124744"/>
            <a:ext cx="7680853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5738" indent="-185738"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Разделил державу на военно-административные округа  - сатрапии.</a:t>
            </a:r>
          </a:p>
          <a:p>
            <a:pPr marL="185738" indent="-185738"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Установил упорядоченную систему сбора налогов.</a:t>
            </a:r>
          </a:p>
          <a:p>
            <a:pPr marL="185738" indent="-185738"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Организовал чеканку  золотой монеты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дариков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</a:p>
        </p:txBody>
      </p:sp>
      <p:pic>
        <p:nvPicPr>
          <p:cNvPr id="45058" name="Picture 2" descr="https://jerryandgod.com/wp-content/uploads/2013/11/597-a1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23" r="2137" b="1283"/>
          <a:stretch>
            <a:fillRect/>
          </a:stretch>
        </p:blipFill>
        <p:spPr bwMode="auto">
          <a:xfrm>
            <a:off x="191344" y="4221088"/>
            <a:ext cx="5752875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https://im0-tub-ru.yandex.net/i?id=13452096c9df2916625795935e6cd9bb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8008" y="4221088"/>
            <a:ext cx="5615947" cy="2272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2" name="Picture 6" descr="http://img1.liveinternet.ru/images/attach/d/1/134/175/134175983_6089038_i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2264" y="1340768"/>
            <a:ext cx="3336371" cy="24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71461" y="285728"/>
            <a:ext cx="10953827" cy="10001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Реформы Дария 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endParaRPr lang="ru-RU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1462" y="3357562"/>
            <a:ext cx="5334037" cy="1428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Финансовая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реформа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77003" y="1500174"/>
            <a:ext cx="5048285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Военная </a:t>
            </a:r>
          </a:p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реформа</a:t>
            </a:r>
            <a:endParaRPr lang="ru-RU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71461" y="1500174"/>
            <a:ext cx="5429288" cy="14287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Административная </a:t>
            </a:r>
            <a:r>
              <a:rPr lang="ru-RU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реформа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15680" y="5085184"/>
            <a:ext cx="6000792" cy="14287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Создание дорожно-почтовой службы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84032" y="3356992"/>
            <a:ext cx="5048285" cy="1428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Реформа в сфере законодательства</a:t>
            </a:r>
            <a:endParaRPr lang="ru-RU" sz="32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50" t="29714" r="49659" b="27471"/>
          <a:stretch>
            <a:fillRect/>
          </a:stretch>
        </p:blipFill>
        <p:spPr>
          <a:xfrm>
            <a:off x="4871864" y="1556792"/>
            <a:ext cx="7051756" cy="4691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5360" y="1628800"/>
            <a:ext cx="4296477" cy="40318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восстановил канал от Нила до Суэца, тем самым соединил Египет морским путем через Красное море  с Персией.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6168008" y="4653136"/>
            <a:ext cx="1608179" cy="1296144"/>
          </a:xfrm>
          <a:prstGeom prst="ellipse">
            <a:avLst/>
          </a:prstGeom>
          <a:noFill/>
          <a:ln w="57150">
            <a:solidFill>
              <a:srgbClr val="6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913994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80" r="37001" b="27471"/>
          <a:stretch>
            <a:fillRect/>
          </a:stretch>
        </p:blipFill>
        <p:spPr>
          <a:xfrm>
            <a:off x="695400" y="3429000"/>
            <a:ext cx="10945216" cy="316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63352" y="1052736"/>
            <a:ext cx="11760629" cy="224676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Крупнейшие города державы были соединены широкой дорогой, которую называли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царской.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 ней через каждые 20-30 километров были расставлены посты с лошадьми и людьми готовыми немедленно отправиться в путь. Гонцы могли, сменяя друг друга, как на крыльях, мчаться в столицу.</a:t>
            </a:r>
          </a:p>
        </p:txBody>
      </p:sp>
      <p:sp>
        <p:nvSpPr>
          <p:cNvPr id="11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913994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4509120"/>
            <a:ext cx="11480213" cy="207424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Она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пересекала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всю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империю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от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города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Сузы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 в город 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Сарды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вблизи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Эгейского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моря.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Ее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длина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составляла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2683 км.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Вдоль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дороги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построили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111 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остановок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где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можно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было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заменить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лошадей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отдохнуть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поесть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latin typeface="Arial" pitchFamily="34" charset="0"/>
                <a:cs typeface="Arial" pitchFamily="34" charset="0"/>
              </a:rPr>
            </a:b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3" name="Picture 1" descr="C:\Users\Админ\Desktop\80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7768" y="1052737"/>
            <a:ext cx="7944205" cy="3384376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://photos.wikimapia.org/p/00/02/50/41/35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124744"/>
            <a:ext cx="3312368" cy="330116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персидские воины "/>
          <p:cNvPicPr>
            <a:picLocks noChangeAspect="1" noChangeArrowheads="1"/>
          </p:cNvPicPr>
          <p:nvPr/>
        </p:nvPicPr>
        <p:blipFill>
          <a:blip r:embed="rId2" cstate="print"/>
          <a:srcRect b="7077"/>
          <a:stretch>
            <a:fillRect/>
          </a:stretch>
        </p:blipFill>
        <p:spPr bwMode="auto">
          <a:xfrm>
            <a:off x="5447928" y="2636912"/>
            <a:ext cx="6528296" cy="3784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79376" y="1124744"/>
            <a:ext cx="11425269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Персидская держава поглотила почти все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государства, о которых до сих пор шла речь.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360" y="2780928"/>
            <a:ext cx="4704523" cy="35394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Недаром она именовалась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«ЦАРСТВО СТРАН», </a:t>
            </a:r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а ее властитель носил пышный титул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«ВЕЛИКИЙ ЦАРЬ, ЦАРЬ ЦАРЕЙ».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07368" y="1124744"/>
            <a:ext cx="5328592" cy="5509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Геродот писал: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«Все, что произрастает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Персидском государстве, и все,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что изготавливается ремесленниками, доставляется царю» Персия – «царство стран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Властитель Персии – «великий царь, царь всех царей».</a:t>
            </a:r>
            <a:endParaRPr lang="ru-RU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62466" name="Picture 2" descr="https://ds02.infourok.ru/uploads/ex/081e/0004fda5-374d8c6b/1/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984" y="1412776"/>
            <a:ext cx="5916148" cy="482453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63352" y="1828800"/>
          <a:ext cx="11233248" cy="46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07368" y="1124744"/>
            <a:ext cx="11449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Персидские цари носили титул «Великий царь, царь царей», потому, что: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124744"/>
            <a:ext cx="4680520" cy="33123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Около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515 г. до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н.э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по приказу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Дария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была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заложена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столица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государства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-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Персеполь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Парсу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- «Город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персов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 Город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стал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символом </a:t>
            </a:r>
            <a:r>
              <a:rPr lang="uk-UA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власти</a:t>
            </a:r>
            <a:r>
              <a:rPr lang="uk-UA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царя</a:t>
            </a:r>
            <a:r>
              <a:rPr lang="uk-UA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C:\Users\Админ\Desktop\0dedeebfd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3952" y="1484784"/>
            <a:ext cx="6000667" cy="2812941"/>
          </a:xfrm>
          <a:prstGeom prst="rect">
            <a:avLst/>
          </a:prstGeom>
          <a:noFill/>
        </p:spPr>
      </p:pic>
      <p:pic>
        <p:nvPicPr>
          <p:cNvPr id="29698" name="Picture 2" descr="C:\Users\Админ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984" y="4509120"/>
            <a:ext cx="5540815" cy="1988840"/>
          </a:xfrm>
          <a:prstGeom prst="rect">
            <a:avLst/>
          </a:prstGeom>
          <a:noFill/>
        </p:spPr>
      </p:pic>
      <p:pic>
        <p:nvPicPr>
          <p:cNvPr id="29700" name="Picture 4" descr="C:\Users\Админ\Desktop\2 persero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4509120"/>
            <a:ext cx="5280587" cy="2132856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332656"/>
          <a:ext cx="12192000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616624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VI в. до н.э.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территории современного Ирана  образовалось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Персидское царство,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котором правили цари из династии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Ахеменидов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Это было крупное государство древнего мира, известное также, как </a:t>
            </a:r>
            <a:r>
              <a:rPr lang="ru-RU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Ахеменидская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держава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1506" name="Picture 2" descr="http://player.myshared.ru/28/1305322/slides/slide_5.jpg"/>
          <p:cNvPicPr>
            <a:picLocks noChangeAspect="1" noChangeArrowheads="1"/>
          </p:cNvPicPr>
          <p:nvPr/>
        </p:nvPicPr>
        <p:blipFill>
          <a:blip r:embed="rId2" cstate="print"/>
          <a:srcRect t="18900" b="10541"/>
          <a:stretch>
            <a:fillRect/>
          </a:stretch>
        </p:blipFill>
        <p:spPr bwMode="auto">
          <a:xfrm>
            <a:off x="6023992" y="1124744"/>
            <a:ext cx="5819800" cy="51845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9" r="4918"/>
          <a:stretch/>
        </p:blipFill>
        <p:spPr bwMode="auto">
          <a:xfrm>
            <a:off x="263352" y="1961456"/>
            <a:ext cx="117951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376" y="1124744"/>
            <a:ext cx="1113723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3200" b="1" dirty="0" err="1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200" b="1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ерсеполь</a:t>
            </a:r>
            <a:r>
              <a:rPr lang="ru-RU" sz="3200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привозились многочисленные дары.</a:t>
            </a:r>
            <a:endParaRPr lang="ru-RU" sz="3200" b="1" dirty="0">
              <a:solidFill>
                <a:schemeClr val="tx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060848"/>
            <a:ext cx="1093917" cy="119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45" r="11717" b="12749"/>
          <a:stretch/>
        </p:blipFill>
        <p:spPr bwMode="auto">
          <a:xfrm>
            <a:off x="479376" y="3645024"/>
            <a:ext cx="191535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200" y="2348880"/>
            <a:ext cx="2292744" cy="113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808" y="4149080"/>
            <a:ext cx="1215731" cy="1131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6280" y="4077072"/>
            <a:ext cx="1632181" cy="93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21626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525" y="1340768"/>
            <a:ext cx="6823571" cy="4968551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None/>
              <a:defRPr/>
            </a:pPr>
            <a:r>
              <a:rPr lang="ru-RU" sz="3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Бехистунская</a:t>
            </a:r>
            <a:r>
              <a:rPr lang="ru-RU" sz="3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надпись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выбита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на скале во времена правления Дария I. Высота надписи 7,8 м. Она сделана на трех языках - древнеперсидском, эламском и аккадском. Надпись обнаружил в 1835 году английский офицер </a:t>
            </a:r>
            <a:r>
              <a:rPr lang="ru-RU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sz="30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Роулинсон</a:t>
            </a:r>
            <a:r>
              <a:rPr lang="ru-RU" sz="3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Она позволила расшифровать персидскую, а затем и аккадскую клинопись.</a:t>
            </a:r>
          </a:p>
        </p:txBody>
      </p:sp>
      <p:pic>
        <p:nvPicPr>
          <p:cNvPr id="15364" name="Рисунок 3"/>
          <p:cNvPicPr>
            <a:picLocks noChangeAspect="1"/>
          </p:cNvPicPr>
          <p:nvPr/>
        </p:nvPicPr>
        <p:blipFill>
          <a:blip r:embed="rId2" cstate="print"/>
          <a:srcRect l="20381" t="8476" r="17453"/>
          <a:stretch>
            <a:fillRect/>
          </a:stretch>
        </p:blipFill>
        <p:spPr bwMode="auto">
          <a:xfrm>
            <a:off x="7248128" y="3861048"/>
            <a:ext cx="4104456" cy="25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59394" name="Picture 2" descr="https://upload.tury.club/data/77d7fc2f7ec5b5f8d70e068503046225/_sfmlrfk/dU0gjO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1268760"/>
            <a:ext cx="4164187" cy="234947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052736"/>
            <a:ext cx="7694645" cy="32403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uk-UA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330г. до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н.э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ударами </a:t>
            </a:r>
            <a:b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Александра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огромная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империя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персов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пала, а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земли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входившие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ее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состав, стали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частью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империи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великого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завоевателя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Александра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Македонского</a:t>
            </a:r>
            <a:r>
              <a:rPr lang="uk-UA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uk-UA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Users\Админ\Desktop\makedon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0615"/>
          <a:stretch>
            <a:fillRect/>
          </a:stretch>
        </p:blipFill>
        <p:spPr bwMode="auto">
          <a:xfrm>
            <a:off x="7104112" y="4365104"/>
            <a:ext cx="4416491" cy="2232248"/>
          </a:xfrm>
          <a:prstGeom prst="rect">
            <a:avLst/>
          </a:prstGeom>
          <a:noFill/>
        </p:spPr>
      </p:pic>
      <p:pic>
        <p:nvPicPr>
          <p:cNvPr id="5" name="Picture 2" descr="C:\Users\Админ\Desktop\Charles_Le_Brun_-_Entry_of_Alexander_into_Babyl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350" y="4437112"/>
            <a:ext cx="6597729" cy="2151434"/>
          </a:xfrm>
          <a:prstGeom prst="rect">
            <a:avLst/>
          </a:prstGeom>
          <a:noFill/>
        </p:spPr>
      </p:pic>
      <p:pic>
        <p:nvPicPr>
          <p:cNvPr id="40963" name="Picture 3" descr="C:\Users\Админ\Desktop\скачанные фай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216" y="1196752"/>
            <a:ext cx="3552395" cy="2880320"/>
          </a:xfrm>
          <a:prstGeom prst="rect">
            <a:avLst/>
          </a:prstGeom>
          <a:noFill/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335360" y="1124747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касситы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эламиты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мидяне.персы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335360" y="1844824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государства Элам и Мидия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382688" y="2636912"/>
            <a:ext cx="11809312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558 г. До н.э. Кир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правитель персидского  царства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360" y="3717085"/>
            <a:ext cx="11665296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завоевания Кира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(Армении, Лидии, Вавилона)</a:t>
            </a: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5360" y="4581128"/>
            <a:ext cx="11521280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Дарий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 реформы 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5360" y="5589304"/>
            <a:ext cx="11521280" cy="52322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330г. до н.э. падение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Ахеменидской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державы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233399197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  <p:bldP spid="9" grpId="0" animBg="1" autoUpdateAnimBg="0"/>
      <p:bldP spid="10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47891"/>
            <a:ext cx="7439655" cy="583596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ЗАДАНИЯ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10897940" y="337354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551385" y="3717032"/>
            <a:ext cx="3264363" cy="16841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§14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57 – 60.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511825" y="4365136"/>
            <a:ext cx="3552395" cy="20534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Подумайте.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Почему Персидскую державу называют державой «царя царей»?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544272" y="3501072"/>
            <a:ext cx="3312368" cy="20534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Дайте сравнительную характеристику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Киру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II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Дарию </a:t>
            </a:r>
            <a:r>
              <a:rPr lang="en-US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(в виде таблицы)</a:t>
            </a: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402699" y="1264986"/>
            <a:ext cx="1084788" cy="842125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1024014"/>
              <a:endParaRPr lang="en-US" dirty="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206084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8128" y="1556792"/>
            <a:ext cx="11521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9736" y="1484784"/>
            <a:ext cx="122413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4982344" cy="45259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 территории Ирана в древности проживали различные племена –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касситы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эламиты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Затем здесь расселились мидяне и персы.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s://www.istmira.com/uploads/posts/2019-01/1546988276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1052736"/>
            <a:ext cx="5112568" cy="1702347"/>
          </a:xfrm>
          <a:prstGeom prst="rect">
            <a:avLst/>
          </a:prstGeom>
          <a:noFill/>
        </p:spPr>
      </p:pic>
      <p:pic>
        <p:nvPicPr>
          <p:cNvPr id="20484" name="Picture 4" descr="https://sapiencia.eu/wp-content/uploads/2017/08/Primeros-agricultores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048" y="2852936"/>
            <a:ext cx="5184576" cy="1944216"/>
          </a:xfrm>
          <a:prstGeom prst="rect">
            <a:avLst/>
          </a:prstGeom>
          <a:noFill/>
        </p:spPr>
      </p:pic>
      <p:pic>
        <p:nvPicPr>
          <p:cNvPr id="20486" name="Picture 6" descr="https://avatars.mds.yandex.net/get-zen_doc/222865/pub_5d8fc86baad43600adecddde_5d90cb5b0a451800b0c73b65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8048" y="4941169"/>
            <a:ext cx="5256584" cy="165618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608168" y="5373216"/>
            <a:ext cx="4032448" cy="9413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ГЕРОДОТ  О  ПЕРСАХ 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184" y="1196752"/>
            <a:ext cx="3816424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35360" y="960983"/>
            <a:ext cx="6912768" cy="52937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«Их главное достоинство -мужество.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После военной доблести второй по значению наградой считается иметь больше сыновей.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Мальчиков в возрасте от пяти до двадцати лет учили только трех вещей: скакать на лошади 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стрелять из лука и всегда говорить правду».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1" y="1"/>
            <a:ext cx="12177184" cy="83671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1384" y="4581128"/>
            <a:ext cx="10887000" cy="16561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долинах  местное население занималось земледелием, а в засушливых степных районах - скотоводством.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veggiepeople.org/sites/default/files/styles/text_wide/public/story-attach/300816_neolithic_1-.jpg?itok=8konTNH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268760"/>
            <a:ext cx="5663952" cy="3212183"/>
          </a:xfrm>
          <a:prstGeom prst="rect">
            <a:avLst/>
          </a:prstGeom>
          <a:noFill/>
        </p:spPr>
      </p:pic>
      <p:pic>
        <p:nvPicPr>
          <p:cNvPr id="19460" name="Picture 4" descr="https://avatars.mds.yandex.net/get-zen_doc/1860621/pub_5ce702b47f585100b3217304_5ce798a6e68b7800b39bfae6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196752"/>
            <a:ext cx="5124450" cy="324993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3 тысячелетии до н.э.    в  юго-западной части Ирана, на границе с Месопотамией, возникло государство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Элам.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Его столицей был город 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Сузы.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 Эламе была создана одна из древнейших в мире письменностей.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8434" name="Picture 2" descr="https://i.pinimg.com/originals/d8/c4/3c/d8c43c271d207abb6f289ffd737d34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340768"/>
            <a:ext cx="5431532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7A092C-F845-4C50-89F3-B925CAEEC95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9349" y="836712"/>
            <a:ext cx="11545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Мидия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означает </a:t>
            </a:r>
            <a:r>
              <a:rPr lang="ru-RU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«средина земли».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Жители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Мидии славились как храбрые воины и искусные ремесленники.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65" t="25823" r="13876" b="5953"/>
          <a:stretch/>
        </p:blipFill>
        <p:spPr bwMode="auto">
          <a:xfrm>
            <a:off x="431371" y="2060849"/>
            <a:ext cx="6174616" cy="3771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16080" y="2060848"/>
            <a:ext cx="51605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На огромной территории Мидии проживали многочисленные племена, которые не всегда подчинялись </a:t>
            </a:r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мидийскому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царю. Одним из таких племен были 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персы.</a:t>
            </a:r>
          </a:p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Они  населяли территорию недалеко от Персидского залива.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1037" t="5264" r="5638" b="14466"/>
          <a:stretch>
            <a:fillRect/>
          </a:stretch>
        </p:blipFill>
        <p:spPr bwMode="auto">
          <a:xfrm>
            <a:off x="1991544" y="2204864"/>
            <a:ext cx="8639935" cy="4133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2"/>
          <p:cNvSpPr>
            <a:spLocks/>
          </p:cNvSpPr>
          <p:nvPr/>
        </p:nvSpPr>
        <p:spPr bwMode="auto">
          <a:xfrm>
            <a:off x="1" y="1"/>
            <a:ext cx="12177184" cy="69269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5472608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 </a:t>
            </a: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В конце VII в. до н.э. при царе </a:t>
            </a:r>
            <a:r>
              <a:rPr lang="ru-RU" sz="37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Киаксаре</a:t>
            </a:r>
            <a:r>
              <a:rPr lang="ru-RU" sz="3700" b="1" dirty="0" smtClean="0">
                <a:latin typeface="Arial" pitchFamily="34" charset="0"/>
                <a:cs typeface="Arial" pitchFamily="34" charset="0"/>
              </a:rPr>
              <a:t> Мидия, расположенная                   к юго-западу от Каспийского моря, превратилась в сильное государство и в союзе с Вавилоном завоевала Ассирию.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1" y="1"/>
            <a:ext cx="12177184" cy="9807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АХЕМЕНИДСКАЯ ДЕРЖАВА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46082" name="Picture 2" descr="https://avatars.mds.yandex.net/get-zen_doc/1886729/pub_5e82350bddc8e520673d5f26_5e8238180d0caf3769291923/scale_1200"/>
          <p:cNvPicPr>
            <a:picLocks noChangeAspect="1" noChangeArrowheads="1"/>
          </p:cNvPicPr>
          <p:nvPr/>
        </p:nvPicPr>
        <p:blipFill>
          <a:blip r:embed="rId2" cstate="print"/>
          <a:srcRect l="7468" t="2528" r="13584" b="5214"/>
          <a:stretch>
            <a:fillRect/>
          </a:stretch>
        </p:blipFill>
        <p:spPr bwMode="auto">
          <a:xfrm>
            <a:off x="6168008" y="1196752"/>
            <a:ext cx="5112568" cy="511256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7f7210d79648ffbf918a1be967bb5bda6d0e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189194950SlideId26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4155</TotalTime>
  <Words>1078</Words>
  <Application>Microsoft Office PowerPoint</Application>
  <PresentationFormat>Произвольный</PresentationFormat>
  <Paragraphs>137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ИСТОРИЯ</vt:lpstr>
      <vt:lpstr>Слайд 2</vt:lpstr>
      <vt:lpstr>Слайд 3</vt:lpstr>
      <vt:lpstr>Слайд 4</vt:lpstr>
      <vt:lpstr>ГЕРОДОТ  О  ПЕРСАХ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Персы по - иному управляли своей державой: терпимо относились к покорённым народам, строили дороги и каналы, развивали торговлю.</vt:lpstr>
      <vt:lpstr>Слайд 19</vt:lpstr>
      <vt:lpstr>Слайд 20</vt:lpstr>
      <vt:lpstr>Слайд 21</vt:lpstr>
      <vt:lpstr>Слайд 22</vt:lpstr>
      <vt:lpstr>Слайд 23</vt:lpstr>
      <vt:lpstr> Она пересекала всю империю от города Сузы в город Сарды, вблизи Эгейского моря. Ее длина составляла 2683 км. Вдоль дороги построили 111 остановок, где можно было заменить лошадей, отдохнуть и поесть. </vt:lpstr>
      <vt:lpstr>Слайд 25</vt:lpstr>
      <vt:lpstr>Слайд 26</vt:lpstr>
      <vt:lpstr>Слайд 27</vt:lpstr>
      <vt:lpstr>Около 515 г. до н.э. по приказу Дария была заложена столица государства - Персеполь (Парсу) - «Город персов». Город стал символом власти царя. </vt:lpstr>
      <vt:lpstr>Слайд 29</vt:lpstr>
      <vt:lpstr>Слайд 30</vt:lpstr>
      <vt:lpstr>Слайд 31</vt:lpstr>
      <vt:lpstr>  В 330г. до н.э. Под ударами  Александра огромная империя персов пала, а земли, входившие в ее состав, стали частью империи великого завоевателя Александра Македонского.   </vt:lpstr>
      <vt:lpstr>Слайд 33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Угрозы человечеству 2</dc:title>
  <dc:creator>Acer</dc:creator>
  <cp:lastModifiedBy>USER</cp:lastModifiedBy>
  <cp:revision>834</cp:revision>
  <dcterms:created xsi:type="dcterms:W3CDTF">2020-04-27T09:08:17Z</dcterms:created>
  <dcterms:modified xsi:type="dcterms:W3CDTF">2020-10-22T03:57:38Z</dcterms:modified>
</cp:coreProperties>
</file>