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431" r:id="rId2"/>
    <p:sldId id="1187" r:id="rId3"/>
    <p:sldId id="1188" r:id="rId4"/>
    <p:sldId id="1189" r:id="rId5"/>
    <p:sldId id="1209" r:id="rId6"/>
    <p:sldId id="1190" r:id="rId7"/>
    <p:sldId id="1191" r:id="rId8"/>
    <p:sldId id="1210" r:id="rId9"/>
    <p:sldId id="1211" r:id="rId10"/>
    <p:sldId id="1195" r:id="rId11"/>
    <p:sldId id="1196" r:id="rId12"/>
    <p:sldId id="1213" r:id="rId13"/>
    <p:sldId id="1244" r:id="rId14"/>
    <p:sldId id="1235" r:id="rId15"/>
    <p:sldId id="1197" r:id="rId16"/>
    <p:sldId id="1198" r:id="rId17"/>
    <p:sldId id="1214" r:id="rId18"/>
    <p:sldId id="1215" r:id="rId19"/>
    <p:sldId id="1216" r:id="rId20"/>
    <p:sldId id="1217" r:id="rId21"/>
    <p:sldId id="1225" r:id="rId22"/>
    <p:sldId id="1226" r:id="rId23"/>
    <p:sldId id="1227" r:id="rId24"/>
    <p:sldId id="1228" r:id="rId25"/>
    <p:sldId id="1229" r:id="rId26"/>
    <p:sldId id="1233" r:id="rId27"/>
    <p:sldId id="1245" r:id="rId28"/>
    <p:sldId id="1230" r:id="rId29"/>
    <p:sldId id="1243" r:id="rId30"/>
    <p:sldId id="1237" r:id="rId31"/>
    <p:sldId id="1239" r:id="rId32"/>
    <p:sldId id="1231" r:id="rId33"/>
    <p:sldId id="1185" r:id="rId34"/>
    <p:sldId id="627" r:id="rId35"/>
  </p:sldIdLst>
  <p:sldSz cx="12192000" cy="6858000"/>
  <p:notesSz cx="6858000" cy="9144000"/>
  <p:custDataLst>
    <p:tags r:id="rId37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1031" autoAdjust="0"/>
    <p:restoredTop sz="86389" autoAdjust="0"/>
  </p:normalViewPr>
  <p:slideViewPr>
    <p:cSldViewPr>
      <p:cViewPr>
        <p:scale>
          <a:sx n="78" d="100"/>
          <a:sy n="78" d="100"/>
        </p:scale>
        <p:origin x="-864" y="-83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7788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gs" Target="tags/tag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B6E60AF-DD7E-4C66-B93F-C26F3A1BEC99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93DF065-552E-4D68-8ACD-772105C5EE62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были очень высокого роста </a:t>
          </a:r>
        </a:p>
      </dgm:t>
    </dgm:pt>
    <dgm:pt modelId="{2F4C7FFB-4E09-49E9-8297-5E55FB363B55}" type="parTrans" cxnId="{DF5EF8E4-8A02-4D78-B8F5-EF178F348EFD}">
      <dgm:prSet/>
      <dgm:spPr/>
      <dgm:t>
        <a:bodyPr/>
        <a:lstStyle/>
        <a:p>
          <a:endParaRPr lang="ru-RU"/>
        </a:p>
      </dgm:t>
    </dgm:pt>
    <dgm:pt modelId="{0BD13288-3A94-43CA-915C-14FFAB707C56}" type="sibTrans" cxnId="{DF5EF8E4-8A02-4D78-B8F5-EF178F348EFD}">
      <dgm:prSet/>
      <dgm:spPr/>
      <dgm:t>
        <a:bodyPr/>
        <a:lstStyle/>
        <a:p>
          <a:endParaRPr lang="ru-RU"/>
        </a:p>
      </dgm:t>
    </dgm:pt>
    <dgm:pt modelId="{074A2FE4-4442-4FEE-992E-04D8D23E1F42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подчинили себе правителей других государств</a:t>
          </a:r>
        </a:p>
      </dgm:t>
    </dgm:pt>
    <dgm:pt modelId="{B9A3771A-6A80-4D64-9F22-DAA50D97C43C}" type="parTrans" cxnId="{56485558-8E59-4153-95A8-0AAEFC1615F6}">
      <dgm:prSet/>
      <dgm:spPr/>
      <dgm:t>
        <a:bodyPr/>
        <a:lstStyle/>
        <a:p>
          <a:endParaRPr lang="ru-RU"/>
        </a:p>
      </dgm:t>
    </dgm:pt>
    <dgm:pt modelId="{85F826C7-EF1E-4960-A5E9-74F447A18D33}" type="sibTrans" cxnId="{56485558-8E59-4153-95A8-0AAEFC1615F6}">
      <dgm:prSet/>
      <dgm:spPr/>
      <dgm:t>
        <a:bodyPr/>
        <a:lstStyle/>
        <a:p>
          <a:endParaRPr lang="ru-RU"/>
        </a:p>
      </dgm:t>
    </dgm:pt>
    <dgm:pt modelId="{2D0BA7B3-F059-4871-A9C4-DF3F4A96A991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были родственниками правителей других государств Азии</a:t>
          </a:r>
        </a:p>
      </dgm:t>
    </dgm:pt>
    <dgm:pt modelId="{95A89AEA-C16C-451C-AF1B-E67E408BA711}" type="parTrans" cxnId="{909907ED-1A7D-4AD6-A365-6F37A3101D9E}">
      <dgm:prSet/>
      <dgm:spPr/>
      <dgm:t>
        <a:bodyPr/>
        <a:lstStyle/>
        <a:p>
          <a:endParaRPr lang="ru-RU"/>
        </a:p>
      </dgm:t>
    </dgm:pt>
    <dgm:pt modelId="{91BE36FF-8216-40DD-967A-667EC0C62DA3}" type="sibTrans" cxnId="{909907ED-1A7D-4AD6-A365-6F37A3101D9E}">
      <dgm:prSet/>
      <dgm:spPr/>
      <dgm:t>
        <a:bodyPr/>
        <a:lstStyle/>
        <a:p>
          <a:endParaRPr lang="ru-RU"/>
        </a:p>
      </dgm:t>
    </dgm:pt>
    <dgm:pt modelId="{7F1266BA-70C3-4C9A-B9EB-3B5FD1FE3043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славились своей добротой и милосердием</a:t>
          </a:r>
        </a:p>
      </dgm:t>
    </dgm:pt>
    <dgm:pt modelId="{FC8255BD-296E-4A1C-A16A-6EBCB39E022C}" type="parTrans" cxnId="{2F99E8D5-2C27-4DFB-91FC-7A41C3EA5477}">
      <dgm:prSet/>
      <dgm:spPr/>
      <dgm:t>
        <a:bodyPr/>
        <a:lstStyle/>
        <a:p>
          <a:endParaRPr lang="ru-RU"/>
        </a:p>
      </dgm:t>
    </dgm:pt>
    <dgm:pt modelId="{5731AC0D-3F18-4189-A29A-2377B4762FE8}" type="sibTrans" cxnId="{2F99E8D5-2C27-4DFB-91FC-7A41C3EA5477}">
      <dgm:prSet/>
      <dgm:spPr/>
      <dgm:t>
        <a:bodyPr/>
        <a:lstStyle/>
        <a:p>
          <a:endParaRPr lang="ru-RU"/>
        </a:p>
      </dgm:t>
    </dgm:pt>
    <dgm:pt modelId="{7F58F186-A570-4111-948B-2D1E1B31EA25}" type="pres">
      <dgm:prSet presAssocID="{3B6E60AF-DD7E-4C66-B93F-C26F3A1BEC99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39FB718-2412-470D-BB2C-5BBBD84FD97E}" type="pres">
      <dgm:prSet presAssocID="{3B6E60AF-DD7E-4C66-B93F-C26F3A1BEC99}" presName="dummyMaxCanvas" presStyleCnt="0">
        <dgm:presLayoutVars/>
      </dgm:prSet>
      <dgm:spPr/>
    </dgm:pt>
    <dgm:pt modelId="{A5A81947-AF81-48B9-A61C-E023FB3232BD}" type="pres">
      <dgm:prSet presAssocID="{3B6E60AF-DD7E-4C66-B93F-C26F3A1BEC99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7F81FF-4F9A-4DBC-B640-622EA9C6BBE8}" type="pres">
      <dgm:prSet presAssocID="{3B6E60AF-DD7E-4C66-B93F-C26F3A1BEC99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31F196-1C70-4147-A8ED-FBE9F33A1EB1}" type="pres">
      <dgm:prSet presAssocID="{3B6E60AF-DD7E-4C66-B93F-C26F3A1BEC99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587FA3-778C-474A-9280-38D80B9CE0B6}" type="pres">
      <dgm:prSet presAssocID="{3B6E60AF-DD7E-4C66-B93F-C26F3A1BEC99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C40822-21BA-4BC0-8640-EC86703CB524}" type="pres">
      <dgm:prSet presAssocID="{3B6E60AF-DD7E-4C66-B93F-C26F3A1BEC99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B1A6F2-D97C-408E-801F-6B1502B46DFA}" type="pres">
      <dgm:prSet presAssocID="{3B6E60AF-DD7E-4C66-B93F-C26F3A1BEC99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875A00-22D3-46EF-9926-A885DB0B98E4}" type="pres">
      <dgm:prSet presAssocID="{3B6E60AF-DD7E-4C66-B93F-C26F3A1BEC99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AAD8C0-0828-401B-A5E3-DC2705649EB0}" type="pres">
      <dgm:prSet presAssocID="{3B6E60AF-DD7E-4C66-B93F-C26F3A1BEC99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D518B5-926B-42E7-B088-4854A290AA68}" type="pres">
      <dgm:prSet presAssocID="{3B6E60AF-DD7E-4C66-B93F-C26F3A1BEC99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0DE7EA-45D0-4F2C-A3CF-23D29684F8BD}" type="pres">
      <dgm:prSet presAssocID="{3B6E60AF-DD7E-4C66-B93F-C26F3A1BEC99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128861-11BD-4BF3-8795-6411886224BD}" type="pres">
      <dgm:prSet presAssocID="{3B6E60AF-DD7E-4C66-B93F-C26F3A1BEC99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6485558-8E59-4153-95A8-0AAEFC1615F6}" srcId="{3B6E60AF-DD7E-4C66-B93F-C26F3A1BEC99}" destId="{074A2FE4-4442-4FEE-992E-04D8D23E1F42}" srcOrd="1" destOrd="0" parTransId="{B9A3771A-6A80-4D64-9F22-DAA50D97C43C}" sibTransId="{85F826C7-EF1E-4960-A5E9-74F447A18D33}"/>
    <dgm:cxn modelId="{5B2B95B4-2095-40F3-88C0-312C9087F05A}" type="presOf" srcId="{0BD13288-3A94-43CA-915C-14FFAB707C56}" destId="{9DC40822-21BA-4BC0-8640-EC86703CB524}" srcOrd="0" destOrd="0" presId="urn:microsoft.com/office/officeart/2005/8/layout/vProcess5"/>
    <dgm:cxn modelId="{56278E75-2189-4A60-98B3-906B18734945}" type="presOf" srcId="{2D0BA7B3-F059-4871-A9C4-DF3F4A96A991}" destId="{06587FA3-778C-474A-9280-38D80B9CE0B6}" srcOrd="0" destOrd="0" presId="urn:microsoft.com/office/officeart/2005/8/layout/vProcess5"/>
    <dgm:cxn modelId="{2F99E8D5-2C27-4DFB-91FC-7A41C3EA5477}" srcId="{3B6E60AF-DD7E-4C66-B93F-C26F3A1BEC99}" destId="{7F1266BA-70C3-4C9A-B9EB-3B5FD1FE3043}" srcOrd="2" destOrd="0" parTransId="{FC8255BD-296E-4A1C-A16A-6EBCB39E022C}" sibTransId="{5731AC0D-3F18-4189-A29A-2377B4762FE8}"/>
    <dgm:cxn modelId="{EA73D919-F8E9-4202-866C-3254B4F1141C}" type="presOf" srcId="{7F1266BA-70C3-4C9A-B9EB-3B5FD1FE3043}" destId="{970DE7EA-45D0-4F2C-A3CF-23D29684F8BD}" srcOrd="1" destOrd="0" presId="urn:microsoft.com/office/officeart/2005/8/layout/vProcess5"/>
    <dgm:cxn modelId="{DF5EF8E4-8A02-4D78-B8F5-EF178F348EFD}" srcId="{3B6E60AF-DD7E-4C66-B93F-C26F3A1BEC99}" destId="{693DF065-552E-4D68-8ACD-772105C5EE62}" srcOrd="0" destOrd="0" parTransId="{2F4C7FFB-4E09-49E9-8297-5E55FB363B55}" sibTransId="{0BD13288-3A94-43CA-915C-14FFAB707C56}"/>
    <dgm:cxn modelId="{2AEC2D63-7112-4053-B9B1-6AA59CBF98BF}" type="presOf" srcId="{3B6E60AF-DD7E-4C66-B93F-C26F3A1BEC99}" destId="{7F58F186-A570-4111-948B-2D1E1B31EA25}" srcOrd="0" destOrd="0" presId="urn:microsoft.com/office/officeart/2005/8/layout/vProcess5"/>
    <dgm:cxn modelId="{45714866-699D-493F-A99F-94252BC87C8A}" type="presOf" srcId="{5731AC0D-3F18-4189-A29A-2377B4762FE8}" destId="{38875A00-22D3-46EF-9926-A885DB0B98E4}" srcOrd="0" destOrd="0" presId="urn:microsoft.com/office/officeart/2005/8/layout/vProcess5"/>
    <dgm:cxn modelId="{6B01D2AB-3F79-4F49-8B90-1C38BBC60F2F}" type="presOf" srcId="{2D0BA7B3-F059-4871-A9C4-DF3F4A96A991}" destId="{E8128861-11BD-4BF3-8795-6411886224BD}" srcOrd="1" destOrd="0" presId="urn:microsoft.com/office/officeart/2005/8/layout/vProcess5"/>
    <dgm:cxn modelId="{3506C1D7-A597-42EA-9E47-A4795911426F}" type="presOf" srcId="{693DF065-552E-4D68-8ACD-772105C5EE62}" destId="{59AAD8C0-0828-401B-A5E3-DC2705649EB0}" srcOrd="1" destOrd="0" presId="urn:microsoft.com/office/officeart/2005/8/layout/vProcess5"/>
    <dgm:cxn modelId="{AA6748E3-EB77-49C0-8549-62E6290DDCB2}" type="presOf" srcId="{693DF065-552E-4D68-8ACD-772105C5EE62}" destId="{A5A81947-AF81-48B9-A61C-E023FB3232BD}" srcOrd="0" destOrd="0" presId="urn:microsoft.com/office/officeart/2005/8/layout/vProcess5"/>
    <dgm:cxn modelId="{EDD3E1E8-7C5B-483A-89CE-735F97908764}" type="presOf" srcId="{85F826C7-EF1E-4960-A5E9-74F447A18D33}" destId="{6FB1A6F2-D97C-408E-801F-6B1502B46DFA}" srcOrd="0" destOrd="0" presId="urn:microsoft.com/office/officeart/2005/8/layout/vProcess5"/>
    <dgm:cxn modelId="{81AFF66D-B309-4467-9904-E460D87DD9D1}" type="presOf" srcId="{074A2FE4-4442-4FEE-992E-04D8D23E1F42}" destId="{A07F81FF-4F9A-4DBC-B640-622EA9C6BBE8}" srcOrd="0" destOrd="0" presId="urn:microsoft.com/office/officeart/2005/8/layout/vProcess5"/>
    <dgm:cxn modelId="{909907ED-1A7D-4AD6-A365-6F37A3101D9E}" srcId="{3B6E60AF-DD7E-4C66-B93F-C26F3A1BEC99}" destId="{2D0BA7B3-F059-4871-A9C4-DF3F4A96A991}" srcOrd="3" destOrd="0" parTransId="{95A89AEA-C16C-451C-AF1B-E67E408BA711}" sibTransId="{91BE36FF-8216-40DD-967A-667EC0C62DA3}"/>
    <dgm:cxn modelId="{42926A59-4A25-4C79-B454-6DE0F05A8726}" type="presOf" srcId="{074A2FE4-4442-4FEE-992E-04D8D23E1F42}" destId="{C1D518B5-926B-42E7-B088-4854A290AA68}" srcOrd="1" destOrd="0" presId="urn:microsoft.com/office/officeart/2005/8/layout/vProcess5"/>
    <dgm:cxn modelId="{63159025-9102-46C3-B29D-D3222B0113A2}" type="presOf" srcId="{7F1266BA-70C3-4C9A-B9EB-3B5FD1FE3043}" destId="{6C31F196-1C70-4147-A8ED-FBE9F33A1EB1}" srcOrd="0" destOrd="0" presId="urn:microsoft.com/office/officeart/2005/8/layout/vProcess5"/>
    <dgm:cxn modelId="{EAFE6065-FB01-43AA-ABB3-1589052206DE}" type="presParOf" srcId="{7F58F186-A570-4111-948B-2D1E1B31EA25}" destId="{439FB718-2412-470D-BB2C-5BBBD84FD97E}" srcOrd="0" destOrd="0" presId="urn:microsoft.com/office/officeart/2005/8/layout/vProcess5"/>
    <dgm:cxn modelId="{3B785F0E-0656-4694-9AF8-1603D3CE2222}" type="presParOf" srcId="{7F58F186-A570-4111-948B-2D1E1B31EA25}" destId="{A5A81947-AF81-48B9-A61C-E023FB3232BD}" srcOrd="1" destOrd="0" presId="urn:microsoft.com/office/officeart/2005/8/layout/vProcess5"/>
    <dgm:cxn modelId="{E78F3C4F-9B75-46E4-BAD5-FEF058C51793}" type="presParOf" srcId="{7F58F186-A570-4111-948B-2D1E1B31EA25}" destId="{A07F81FF-4F9A-4DBC-B640-622EA9C6BBE8}" srcOrd="2" destOrd="0" presId="urn:microsoft.com/office/officeart/2005/8/layout/vProcess5"/>
    <dgm:cxn modelId="{A2037F2D-57A0-43A0-A562-AC55E3C7DC68}" type="presParOf" srcId="{7F58F186-A570-4111-948B-2D1E1B31EA25}" destId="{6C31F196-1C70-4147-A8ED-FBE9F33A1EB1}" srcOrd="3" destOrd="0" presId="urn:microsoft.com/office/officeart/2005/8/layout/vProcess5"/>
    <dgm:cxn modelId="{94B73A16-C434-4044-AACA-75515C044637}" type="presParOf" srcId="{7F58F186-A570-4111-948B-2D1E1B31EA25}" destId="{06587FA3-778C-474A-9280-38D80B9CE0B6}" srcOrd="4" destOrd="0" presId="urn:microsoft.com/office/officeart/2005/8/layout/vProcess5"/>
    <dgm:cxn modelId="{01D55BDF-F619-4AD0-BF27-D7B28A49ADAB}" type="presParOf" srcId="{7F58F186-A570-4111-948B-2D1E1B31EA25}" destId="{9DC40822-21BA-4BC0-8640-EC86703CB524}" srcOrd="5" destOrd="0" presId="urn:microsoft.com/office/officeart/2005/8/layout/vProcess5"/>
    <dgm:cxn modelId="{0BF4D387-472B-4AEF-B2E0-DF0D6BBBA4BE}" type="presParOf" srcId="{7F58F186-A570-4111-948B-2D1E1B31EA25}" destId="{6FB1A6F2-D97C-408E-801F-6B1502B46DFA}" srcOrd="6" destOrd="0" presId="urn:microsoft.com/office/officeart/2005/8/layout/vProcess5"/>
    <dgm:cxn modelId="{CBB9F326-6D0A-42A1-8047-1297CD8CA2DA}" type="presParOf" srcId="{7F58F186-A570-4111-948B-2D1E1B31EA25}" destId="{38875A00-22D3-46EF-9926-A885DB0B98E4}" srcOrd="7" destOrd="0" presId="urn:microsoft.com/office/officeart/2005/8/layout/vProcess5"/>
    <dgm:cxn modelId="{7872F058-3E6A-4D25-8D5D-E513D61AD9D4}" type="presParOf" srcId="{7F58F186-A570-4111-948B-2D1E1B31EA25}" destId="{59AAD8C0-0828-401B-A5E3-DC2705649EB0}" srcOrd="8" destOrd="0" presId="urn:microsoft.com/office/officeart/2005/8/layout/vProcess5"/>
    <dgm:cxn modelId="{010E1B9E-B97E-4AD2-9C93-A061E83C682E}" type="presParOf" srcId="{7F58F186-A570-4111-948B-2D1E1B31EA25}" destId="{C1D518B5-926B-42E7-B088-4854A290AA68}" srcOrd="9" destOrd="0" presId="urn:microsoft.com/office/officeart/2005/8/layout/vProcess5"/>
    <dgm:cxn modelId="{343AAB6D-F5AE-437E-B82D-E014377403F1}" type="presParOf" srcId="{7F58F186-A570-4111-948B-2D1E1B31EA25}" destId="{970DE7EA-45D0-4F2C-A3CF-23D29684F8BD}" srcOrd="10" destOrd="0" presId="urn:microsoft.com/office/officeart/2005/8/layout/vProcess5"/>
    <dgm:cxn modelId="{3B25D182-F610-4478-BF48-9FE146FF5C04}" type="presParOf" srcId="{7F58F186-A570-4111-948B-2D1E1B31EA25}" destId="{E8128861-11BD-4BF3-8795-6411886224BD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AEA5DF2-BAB0-4681-BF39-87C22855AC29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5D4BDFC-961E-4984-B4A7-5587A4000157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Персидская империя имела несколько столиц</a:t>
          </a:r>
          <a:endParaRPr lang="ru-RU" sz="28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402596CD-254C-4E5E-BA25-FAB7B2CE15BE}" type="parTrans" cxnId="{B9B2356B-0BA3-47EE-978C-7E4E6A6A25A3}">
      <dgm:prSet/>
      <dgm:spPr/>
      <dgm:t>
        <a:bodyPr/>
        <a:lstStyle/>
        <a:p>
          <a:endParaRPr lang="ru-RU"/>
        </a:p>
      </dgm:t>
    </dgm:pt>
    <dgm:pt modelId="{DC019EE3-A840-46F0-A75F-09F258A8D9A3}" type="sibTrans" cxnId="{B9B2356B-0BA3-47EE-978C-7E4E6A6A25A3}">
      <dgm:prSet/>
      <dgm:spPr/>
      <dgm:t>
        <a:bodyPr/>
        <a:lstStyle/>
        <a:p>
          <a:endParaRPr lang="ru-RU"/>
        </a:p>
      </dgm:t>
    </dgm:pt>
    <dgm:pt modelId="{8CD70578-EB3A-4B03-8572-079D8A1A85F4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древний город Сузы, бывшую столицу Мидии - </a:t>
          </a:r>
          <a:r>
            <a:rPr lang="ru-RU" sz="2800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Экбатаны</a:t>
          </a:r>
          <a:r>
            <a: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, построенный Киром город </a:t>
          </a:r>
          <a:r>
            <a:rPr lang="ru-RU" sz="2800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Пасаргады</a:t>
          </a:r>
          <a:endParaRPr lang="ru-RU" sz="28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7048E58C-E402-4C89-BF39-0015119E39DE}" type="parTrans" cxnId="{F0CB86EE-E1A1-40A2-AD43-DF2BB5911E5B}">
      <dgm:prSet/>
      <dgm:spPr/>
      <dgm:t>
        <a:bodyPr/>
        <a:lstStyle/>
        <a:p>
          <a:endParaRPr lang="ru-RU"/>
        </a:p>
      </dgm:t>
    </dgm:pt>
    <dgm:pt modelId="{2ACB57C5-A945-48B0-B3D0-D41D5AFF96AA}" type="sibTrans" cxnId="{F0CB86EE-E1A1-40A2-AD43-DF2BB5911E5B}">
      <dgm:prSet/>
      <dgm:spPr/>
      <dgm:t>
        <a:bodyPr/>
        <a:lstStyle/>
        <a:p>
          <a:endParaRPr lang="ru-RU"/>
        </a:p>
      </dgm:t>
    </dgm:pt>
    <dgm:pt modelId="{29BBDD98-650F-44BC-B27A-AD051EC71D5A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Персидские цари подолгу жили в Вавилоне</a:t>
          </a:r>
          <a:endParaRPr lang="ru-RU" sz="28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EC10ED0B-F7ED-466F-A3E9-02C9495B347E}" type="parTrans" cxnId="{C5F87673-0517-4642-A89D-0922C4C33CC9}">
      <dgm:prSet/>
      <dgm:spPr/>
      <dgm:t>
        <a:bodyPr/>
        <a:lstStyle/>
        <a:p>
          <a:endParaRPr lang="ru-RU"/>
        </a:p>
      </dgm:t>
    </dgm:pt>
    <dgm:pt modelId="{C0600C5F-7EC5-464C-A56A-34BBD5D19180}" type="sibTrans" cxnId="{C5F87673-0517-4642-A89D-0922C4C33CC9}">
      <dgm:prSet/>
      <dgm:spPr/>
      <dgm:t>
        <a:bodyPr/>
        <a:lstStyle/>
        <a:p>
          <a:endParaRPr lang="ru-RU"/>
        </a:p>
      </dgm:t>
    </dgm:pt>
    <dgm:pt modelId="{ED31221F-8833-4B45-9617-A47A435976A0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Но главной столицей был </a:t>
          </a:r>
          <a:r>
            <a:rPr lang="ru-RU" sz="2800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Персеполь</a:t>
          </a:r>
          <a:r>
            <a: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, возведенный Дарием I</a:t>
          </a:r>
          <a:endParaRPr lang="ru-RU" sz="28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65BF76FB-9EC1-4C92-91CF-52CEE8CFCD48}" type="parTrans" cxnId="{CB2BE90E-AAC9-4A71-AE31-F77B65296AC7}">
      <dgm:prSet/>
      <dgm:spPr/>
      <dgm:t>
        <a:bodyPr/>
        <a:lstStyle/>
        <a:p>
          <a:endParaRPr lang="ru-RU"/>
        </a:p>
      </dgm:t>
    </dgm:pt>
    <dgm:pt modelId="{0C1811EF-4079-450F-9AB0-CA51AAF9A2E5}" type="sibTrans" cxnId="{CB2BE90E-AAC9-4A71-AE31-F77B65296AC7}">
      <dgm:prSet/>
      <dgm:spPr/>
      <dgm:t>
        <a:bodyPr/>
        <a:lstStyle/>
        <a:p>
          <a:endParaRPr lang="ru-RU"/>
        </a:p>
      </dgm:t>
    </dgm:pt>
    <dgm:pt modelId="{B349C48D-4F20-4CA3-A2B0-76835968C4D6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2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Здесь "царь царей" торжественно праздновал встречу персидского нового года, который отмечался в день Зимнего солнцестояния</a:t>
          </a:r>
          <a:endParaRPr lang="ru-RU" sz="26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78F70620-5356-44B7-BAE5-A499F455AD25}" type="parTrans" cxnId="{62C96268-8D76-4E6D-BDA1-EA5B26B6D397}">
      <dgm:prSet/>
      <dgm:spPr/>
      <dgm:t>
        <a:bodyPr/>
        <a:lstStyle/>
        <a:p>
          <a:endParaRPr lang="ru-RU"/>
        </a:p>
      </dgm:t>
    </dgm:pt>
    <dgm:pt modelId="{44A39A6B-6063-4F26-A6E5-960B274D7F59}" type="sibTrans" cxnId="{62C96268-8D76-4E6D-BDA1-EA5B26B6D397}">
      <dgm:prSet/>
      <dgm:spPr/>
      <dgm:t>
        <a:bodyPr/>
        <a:lstStyle/>
        <a:p>
          <a:endParaRPr lang="ru-RU"/>
        </a:p>
      </dgm:t>
    </dgm:pt>
    <dgm:pt modelId="{B801C9E4-C94B-4AEE-90A8-74D82E87F9B4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2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</a:t>
          </a:r>
          <a:r>
            <a:rPr lang="ru-RU" sz="2600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Персеполе</a:t>
          </a:r>
          <a:r>
            <a:rPr lang="ru-RU" sz="2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совершалась коронация. Сюда на несколько недель в году съезжались представители всех провинций, чтобы вручить царю богатые дары</a:t>
          </a:r>
          <a:endParaRPr lang="ru-RU" sz="26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47AC6B1A-9157-4268-B72A-AFF9AECD9488}" type="parTrans" cxnId="{0C314E0B-2503-4C8B-94BD-98783BC7ADCD}">
      <dgm:prSet/>
      <dgm:spPr/>
      <dgm:t>
        <a:bodyPr/>
        <a:lstStyle/>
        <a:p>
          <a:endParaRPr lang="ru-RU"/>
        </a:p>
      </dgm:t>
    </dgm:pt>
    <dgm:pt modelId="{E1755E57-3DB8-4D63-BDA7-EC1BCA460255}" type="sibTrans" cxnId="{0C314E0B-2503-4C8B-94BD-98783BC7ADCD}">
      <dgm:prSet/>
      <dgm:spPr/>
      <dgm:t>
        <a:bodyPr/>
        <a:lstStyle/>
        <a:p>
          <a:endParaRPr lang="ru-RU"/>
        </a:p>
      </dgm:t>
    </dgm:pt>
    <dgm:pt modelId="{581F5D5D-934B-4237-A7F4-2E43682AE493}" type="pres">
      <dgm:prSet presAssocID="{5AEA5DF2-BAB0-4681-BF39-87C22855AC29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619944F2-E7B5-43A4-9563-5937A274237F}" type="pres">
      <dgm:prSet presAssocID="{5AEA5DF2-BAB0-4681-BF39-87C22855AC29}" presName="Name1" presStyleCnt="0"/>
      <dgm:spPr/>
    </dgm:pt>
    <dgm:pt modelId="{D567C730-DD68-46E1-A22A-F176D2A2CC66}" type="pres">
      <dgm:prSet presAssocID="{5AEA5DF2-BAB0-4681-BF39-87C22855AC29}" presName="cycle" presStyleCnt="0"/>
      <dgm:spPr/>
    </dgm:pt>
    <dgm:pt modelId="{A947C46B-5867-4BC9-AC38-E6C9A369784B}" type="pres">
      <dgm:prSet presAssocID="{5AEA5DF2-BAB0-4681-BF39-87C22855AC29}" presName="srcNode" presStyleLbl="node1" presStyleIdx="0" presStyleCnt="6"/>
      <dgm:spPr/>
    </dgm:pt>
    <dgm:pt modelId="{4A1618EA-520F-43B1-93E8-4B42C32CC5B3}" type="pres">
      <dgm:prSet presAssocID="{5AEA5DF2-BAB0-4681-BF39-87C22855AC29}" presName="conn" presStyleLbl="parChTrans1D2" presStyleIdx="0" presStyleCnt="1"/>
      <dgm:spPr/>
      <dgm:t>
        <a:bodyPr/>
        <a:lstStyle/>
        <a:p>
          <a:endParaRPr lang="ru-RU"/>
        </a:p>
      </dgm:t>
    </dgm:pt>
    <dgm:pt modelId="{2A6841A8-B287-4420-83C0-236A8FC65C88}" type="pres">
      <dgm:prSet presAssocID="{5AEA5DF2-BAB0-4681-BF39-87C22855AC29}" presName="extraNode" presStyleLbl="node1" presStyleIdx="0" presStyleCnt="6"/>
      <dgm:spPr/>
    </dgm:pt>
    <dgm:pt modelId="{86E7A872-48A4-4919-8E3D-ABD06DE8A46D}" type="pres">
      <dgm:prSet presAssocID="{5AEA5DF2-BAB0-4681-BF39-87C22855AC29}" presName="dstNode" presStyleLbl="node1" presStyleIdx="0" presStyleCnt="6"/>
      <dgm:spPr/>
    </dgm:pt>
    <dgm:pt modelId="{AE2E0BAB-0D3F-468D-8886-FA1976F6F373}" type="pres">
      <dgm:prSet presAssocID="{F5D4BDFC-961E-4984-B4A7-5587A4000157}" presName="text_1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705F86-8E3C-421C-82A6-6EFF04F1D676}" type="pres">
      <dgm:prSet presAssocID="{F5D4BDFC-961E-4984-B4A7-5587A4000157}" presName="accent_1" presStyleCnt="0"/>
      <dgm:spPr/>
    </dgm:pt>
    <dgm:pt modelId="{CBF2B214-68F4-409B-9590-C65D1C84A25E}" type="pres">
      <dgm:prSet presAssocID="{F5D4BDFC-961E-4984-B4A7-5587A4000157}" presName="accentRepeatNode" presStyleLbl="solidFgAcc1" presStyleIdx="0" presStyleCnt="6"/>
      <dgm:spPr/>
    </dgm:pt>
    <dgm:pt modelId="{3D78F7C0-A1F8-4316-BE97-69EEF5815DF9}" type="pres">
      <dgm:prSet presAssocID="{8CD70578-EB3A-4B03-8572-079D8A1A85F4}" presName="text_2" presStyleLbl="node1" presStyleIdx="1" presStyleCnt="6" custLinFactNeighborX="844" custLinFactNeighborY="-218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A84D13-CD15-4A60-8F11-7E655EB7A29D}" type="pres">
      <dgm:prSet presAssocID="{8CD70578-EB3A-4B03-8572-079D8A1A85F4}" presName="accent_2" presStyleCnt="0"/>
      <dgm:spPr/>
    </dgm:pt>
    <dgm:pt modelId="{D1E44DFB-321A-4890-A565-2E94A49A6D26}" type="pres">
      <dgm:prSet presAssocID="{8CD70578-EB3A-4B03-8572-079D8A1A85F4}" presName="accentRepeatNode" presStyleLbl="solidFgAcc1" presStyleIdx="1" presStyleCnt="6" custLinFactNeighborX="-4039" custLinFactNeighborY="-15834"/>
      <dgm:spPr/>
    </dgm:pt>
    <dgm:pt modelId="{9100D6D6-D597-400F-A2C0-3CCC471A666C}" type="pres">
      <dgm:prSet presAssocID="{29BBDD98-650F-44BC-B27A-AD051EC71D5A}" presName="text_3" presStyleLbl="node1" presStyleIdx="2" presStyleCnt="6" custLinFactNeighborX="-692" custLinFactNeighborY="-355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721A2B-2B47-4B66-84DA-D4479076EB05}" type="pres">
      <dgm:prSet presAssocID="{29BBDD98-650F-44BC-B27A-AD051EC71D5A}" presName="accent_3" presStyleCnt="0"/>
      <dgm:spPr/>
    </dgm:pt>
    <dgm:pt modelId="{86FE0FE5-BDD0-4E30-BD12-0C0E47FD9082}" type="pres">
      <dgm:prSet presAssocID="{29BBDD98-650F-44BC-B27A-AD051EC71D5A}" presName="accentRepeatNode" presStyleLbl="solidFgAcc1" presStyleIdx="2" presStyleCnt="6" custLinFactNeighborX="-8975" custLinFactNeighborY="-18424"/>
      <dgm:spPr/>
    </dgm:pt>
    <dgm:pt modelId="{D017D1E8-5415-4968-BBEC-D1AD686B6D5A}" type="pres">
      <dgm:prSet presAssocID="{ED31221F-8833-4B45-9617-A47A435976A0}" presName="text_4" presStyleLbl="node1" presStyleIdx="3" presStyleCnt="6" custLinFactNeighborX="865" custLinFactNeighborY="-386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8B95AB-223F-4882-A8C0-D6335A03FC7B}" type="pres">
      <dgm:prSet presAssocID="{ED31221F-8833-4B45-9617-A47A435976A0}" presName="accent_4" presStyleCnt="0"/>
      <dgm:spPr/>
    </dgm:pt>
    <dgm:pt modelId="{D527AA0E-56B0-405B-BB43-9873A981CBAF}" type="pres">
      <dgm:prSet presAssocID="{ED31221F-8833-4B45-9617-A47A435976A0}" presName="accentRepeatNode" presStyleLbl="solidFgAcc1" presStyleIdx="3" presStyleCnt="6" custScaleY="92914" custLinFactNeighborX="7796" custLinFactNeighborY="-24481"/>
      <dgm:spPr/>
    </dgm:pt>
    <dgm:pt modelId="{17298035-2FBA-4E02-82D3-7995CA367B33}" type="pres">
      <dgm:prSet presAssocID="{B349C48D-4F20-4CA3-A2B0-76835968C4D6}" presName="text_5" presStyleLbl="node1" presStyleIdx="4" presStyleCnt="6" custScaleY="151595" custLinFactNeighborX="844" custLinFactNeighborY="-265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952091-F361-4289-A22A-F83E309849B4}" type="pres">
      <dgm:prSet presAssocID="{B349C48D-4F20-4CA3-A2B0-76835968C4D6}" presName="accent_5" presStyleCnt="0"/>
      <dgm:spPr/>
    </dgm:pt>
    <dgm:pt modelId="{2FE2698E-CF56-4033-9A48-350D0052B287}" type="pres">
      <dgm:prSet presAssocID="{B349C48D-4F20-4CA3-A2B0-76835968C4D6}" presName="accentRepeatNode" presStyleLbl="solidFgAcc1" presStyleIdx="4" presStyleCnt="6" custScaleY="101249" custLinFactNeighborX="21117" custLinFactNeighborY="-23528"/>
      <dgm:spPr/>
    </dgm:pt>
    <dgm:pt modelId="{C26390B8-39DD-4928-9E79-EF0467EABAA5}" type="pres">
      <dgm:prSet presAssocID="{B801C9E4-C94B-4AEE-90A8-74D82E87F9B4}" presName="text_6" presStyleLbl="node1" presStyleIdx="5" presStyleCnt="6" custScaleY="1451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6414A2-FA66-4FC4-AEFC-CAFBBD0F05ED}" type="pres">
      <dgm:prSet presAssocID="{B801C9E4-C94B-4AEE-90A8-74D82E87F9B4}" presName="accent_6" presStyleCnt="0"/>
      <dgm:spPr/>
    </dgm:pt>
    <dgm:pt modelId="{65F7DD86-677D-4641-BD71-92B2743B92F9}" type="pres">
      <dgm:prSet presAssocID="{B801C9E4-C94B-4AEE-90A8-74D82E87F9B4}" presName="accentRepeatNode" presStyleLbl="solidFgAcc1" presStyleIdx="5" presStyleCnt="6"/>
      <dgm:spPr/>
    </dgm:pt>
  </dgm:ptLst>
  <dgm:cxnLst>
    <dgm:cxn modelId="{0ADCD690-DE82-48CF-98D3-47C4643EB90E}" type="presOf" srcId="{B801C9E4-C94B-4AEE-90A8-74D82E87F9B4}" destId="{C26390B8-39DD-4928-9E79-EF0467EABAA5}" srcOrd="0" destOrd="0" presId="urn:microsoft.com/office/officeart/2008/layout/VerticalCurvedList"/>
    <dgm:cxn modelId="{35602B9F-7C15-44A3-857F-27FC7CFF9FA8}" type="presOf" srcId="{B349C48D-4F20-4CA3-A2B0-76835968C4D6}" destId="{17298035-2FBA-4E02-82D3-7995CA367B33}" srcOrd="0" destOrd="0" presId="urn:microsoft.com/office/officeart/2008/layout/VerticalCurvedList"/>
    <dgm:cxn modelId="{F0CB86EE-E1A1-40A2-AD43-DF2BB5911E5B}" srcId="{5AEA5DF2-BAB0-4681-BF39-87C22855AC29}" destId="{8CD70578-EB3A-4B03-8572-079D8A1A85F4}" srcOrd="1" destOrd="0" parTransId="{7048E58C-E402-4C89-BF39-0015119E39DE}" sibTransId="{2ACB57C5-A945-48B0-B3D0-D41D5AFF96AA}"/>
    <dgm:cxn modelId="{CB2BE90E-AAC9-4A71-AE31-F77B65296AC7}" srcId="{5AEA5DF2-BAB0-4681-BF39-87C22855AC29}" destId="{ED31221F-8833-4B45-9617-A47A435976A0}" srcOrd="3" destOrd="0" parTransId="{65BF76FB-9EC1-4C92-91CF-52CEE8CFCD48}" sibTransId="{0C1811EF-4079-450F-9AB0-CA51AAF9A2E5}"/>
    <dgm:cxn modelId="{5854C954-933D-458D-90BA-F63D5F58DA6D}" type="presOf" srcId="{ED31221F-8833-4B45-9617-A47A435976A0}" destId="{D017D1E8-5415-4968-BBEC-D1AD686B6D5A}" srcOrd="0" destOrd="0" presId="urn:microsoft.com/office/officeart/2008/layout/VerticalCurvedList"/>
    <dgm:cxn modelId="{C5F87673-0517-4642-A89D-0922C4C33CC9}" srcId="{5AEA5DF2-BAB0-4681-BF39-87C22855AC29}" destId="{29BBDD98-650F-44BC-B27A-AD051EC71D5A}" srcOrd="2" destOrd="0" parTransId="{EC10ED0B-F7ED-466F-A3E9-02C9495B347E}" sibTransId="{C0600C5F-7EC5-464C-A56A-34BBD5D19180}"/>
    <dgm:cxn modelId="{9A2EF8E9-AAFE-4419-AC00-3E86C745CA68}" type="presOf" srcId="{29BBDD98-650F-44BC-B27A-AD051EC71D5A}" destId="{9100D6D6-D597-400F-A2C0-3CCC471A666C}" srcOrd="0" destOrd="0" presId="urn:microsoft.com/office/officeart/2008/layout/VerticalCurvedList"/>
    <dgm:cxn modelId="{0C314E0B-2503-4C8B-94BD-98783BC7ADCD}" srcId="{5AEA5DF2-BAB0-4681-BF39-87C22855AC29}" destId="{B801C9E4-C94B-4AEE-90A8-74D82E87F9B4}" srcOrd="5" destOrd="0" parTransId="{47AC6B1A-9157-4268-B72A-AFF9AECD9488}" sibTransId="{E1755E57-3DB8-4D63-BDA7-EC1BCA460255}"/>
    <dgm:cxn modelId="{D14A7E70-D461-44C8-B2E4-FB7980C9B9E1}" type="presOf" srcId="{5AEA5DF2-BAB0-4681-BF39-87C22855AC29}" destId="{581F5D5D-934B-4237-A7F4-2E43682AE493}" srcOrd="0" destOrd="0" presId="urn:microsoft.com/office/officeart/2008/layout/VerticalCurvedList"/>
    <dgm:cxn modelId="{5DA78477-99E4-443B-B544-D9E303782FF3}" type="presOf" srcId="{DC019EE3-A840-46F0-A75F-09F258A8D9A3}" destId="{4A1618EA-520F-43B1-93E8-4B42C32CC5B3}" srcOrd="0" destOrd="0" presId="urn:microsoft.com/office/officeart/2008/layout/VerticalCurvedList"/>
    <dgm:cxn modelId="{B1544C0B-1C42-48AB-B16C-0BCD0CE24886}" type="presOf" srcId="{F5D4BDFC-961E-4984-B4A7-5587A4000157}" destId="{AE2E0BAB-0D3F-468D-8886-FA1976F6F373}" srcOrd="0" destOrd="0" presId="urn:microsoft.com/office/officeart/2008/layout/VerticalCurvedList"/>
    <dgm:cxn modelId="{B9B2356B-0BA3-47EE-978C-7E4E6A6A25A3}" srcId="{5AEA5DF2-BAB0-4681-BF39-87C22855AC29}" destId="{F5D4BDFC-961E-4984-B4A7-5587A4000157}" srcOrd="0" destOrd="0" parTransId="{402596CD-254C-4E5E-BA25-FAB7B2CE15BE}" sibTransId="{DC019EE3-A840-46F0-A75F-09F258A8D9A3}"/>
    <dgm:cxn modelId="{B67F3BC1-56EF-4AE8-9C21-A3E97E3E1D43}" type="presOf" srcId="{8CD70578-EB3A-4B03-8572-079D8A1A85F4}" destId="{3D78F7C0-A1F8-4316-BE97-69EEF5815DF9}" srcOrd="0" destOrd="0" presId="urn:microsoft.com/office/officeart/2008/layout/VerticalCurvedList"/>
    <dgm:cxn modelId="{62C96268-8D76-4E6D-BDA1-EA5B26B6D397}" srcId="{5AEA5DF2-BAB0-4681-BF39-87C22855AC29}" destId="{B349C48D-4F20-4CA3-A2B0-76835968C4D6}" srcOrd="4" destOrd="0" parTransId="{78F70620-5356-44B7-BAE5-A499F455AD25}" sibTransId="{44A39A6B-6063-4F26-A6E5-960B274D7F59}"/>
    <dgm:cxn modelId="{1F7DC120-510A-45B5-A576-9585FE5420DE}" type="presParOf" srcId="{581F5D5D-934B-4237-A7F4-2E43682AE493}" destId="{619944F2-E7B5-43A4-9563-5937A274237F}" srcOrd="0" destOrd="0" presId="urn:microsoft.com/office/officeart/2008/layout/VerticalCurvedList"/>
    <dgm:cxn modelId="{33F9B171-2FC9-478C-B28B-2336D6137F79}" type="presParOf" srcId="{619944F2-E7B5-43A4-9563-5937A274237F}" destId="{D567C730-DD68-46E1-A22A-F176D2A2CC66}" srcOrd="0" destOrd="0" presId="urn:microsoft.com/office/officeart/2008/layout/VerticalCurvedList"/>
    <dgm:cxn modelId="{35A0A717-2841-47DB-898C-A9C74763D34E}" type="presParOf" srcId="{D567C730-DD68-46E1-A22A-F176D2A2CC66}" destId="{A947C46B-5867-4BC9-AC38-E6C9A369784B}" srcOrd="0" destOrd="0" presId="urn:microsoft.com/office/officeart/2008/layout/VerticalCurvedList"/>
    <dgm:cxn modelId="{F11B7BD0-7C33-4418-A45A-E37DC5E9025C}" type="presParOf" srcId="{D567C730-DD68-46E1-A22A-F176D2A2CC66}" destId="{4A1618EA-520F-43B1-93E8-4B42C32CC5B3}" srcOrd="1" destOrd="0" presId="urn:microsoft.com/office/officeart/2008/layout/VerticalCurvedList"/>
    <dgm:cxn modelId="{65F0A4F2-35D8-456C-9F55-CB8E64A44A1E}" type="presParOf" srcId="{D567C730-DD68-46E1-A22A-F176D2A2CC66}" destId="{2A6841A8-B287-4420-83C0-236A8FC65C88}" srcOrd="2" destOrd="0" presId="urn:microsoft.com/office/officeart/2008/layout/VerticalCurvedList"/>
    <dgm:cxn modelId="{2B6DDC04-7B90-4CC7-8981-997BE1AE020D}" type="presParOf" srcId="{D567C730-DD68-46E1-A22A-F176D2A2CC66}" destId="{86E7A872-48A4-4919-8E3D-ABD06DE8A46D}" srcOrd="3" destOrd="0" presId="urn:microsoft.com/office/officeart/2008/layout/VerticalCurvedList"/>
    <dgm:cxn modelId="{41F53631-6B3C-41E3-BCFA-799BE506A740}" type="presParOf" srcId="{619944F2-E7B5-43A4-9563-5937A274237F}" destId="{AE2E0BAB-0D3F-468D-8886-FA1976F6F373}" srcOrd="1" destOrd="0" presId="urn:microsoft.com/office/officeart/2008/layout/VerticalCurvedList"/>
    <dgm:cxn modelId="{FE6A0D15-0831-4597-9C5F-771DC0301DDF}" type="presParOf" srcId="{619944F2-E7B5-43A4-9563-5937A274237F}" destId="{A1705F86-8E3C-421C-82A6-6EFF04F1D676}" srcOrd="2" destOrd="0" presId="urn:microsoft.com/office/officeart/2008/layout/VerticalCurvedList"/>
    <dgm:cxn modelId="{5C946D38-4EB5-488A-96AA-DAC265A1A6A9}" type="presParOf" srcId="{A1705F86-8E3C-421C-82A6-6EFF04F1D676}" destId="{CBF2B214-68F4-409B-9590-C65D1C84A25E}" srcOrd="0" destOrd="0" presId="urn:microsoft.com/office/officeart/2008/layout/VerticalCurvedList"/>
    <dgm:cxn modelId="{D268B67B-207F-4B6B-B7E0-425F5ED1B601}" type="presParOf" srcId="{619944F2-E7B5-43A4-9563-5937A274237F}" destId="{3D78F7C0-A1F8-4316-BE97-69EEF5815DF9}" srcOrd="3" destOrd="0" presId="urn:microsoft.com/office/officeart/2008/layout/VerticalCurvedList"/>
    <dgm:cxn modelId="{55E36B38-3042-438A-B8A2-FAA0B587010A}" type="presParOf" srcId="{619944F2-E7B5-43A4-9563-5937A274237F}" destId="{BFA84D13-CD15-4A60-8F11-7E655EB7A29D}" srcOrd="4" destOrd="0" presId="urn:microsoft.com/office/officeart/2008/layout/VerticalCurvedList"/>
    <dgm:cxn modelId="{C1D0930B-CDE9-45C4-8D5F-DB240B70CC38}" type="presParOf" srcId="{BFA84D13-CD15-4A60-8F11-7E655EB7A29D}" destId="{D1E44DFB-321A-4890-A565-2E94A49A6D26}" srcOrd="0" destOrd="0" presId="urn:microsoft.com/office/officeart/2008/layout/VerticalCurvedList"/>
    <dgm:cxn modelId="{4CC7A58B-8860-4AAD-A3C7-CC7E7AC7D000}" type="presParOf" srcId="{619944F2-E7B5-43A4-9563-5937A274237F}" destId="{9100D6D6-D597-400F-A2C0-3CCC471A666C}" srcOrd="5" destOrd="0" presId="urn:microsoft.com/office/officeart/2008/layout/VerticalCurvedList"/>
    <dgm:cxn modelId="{5077073C-C7EC-453F-98DE-FE73D8790132}" type="presParOf" srcId="{619944F2-E7B5-43A4-9563-5937A274237F}" destId="{3E721A2B-2B47-4B66-84DA-D4479076EB05}" srcOrd="6" destOrd="0" presId="urn:microsoft.com/office/officeart/2008/layout/VerticalCurvedList"/>
    <dgm:cxn modelId="{EA34F4FB-75A9-4DBF-80FB-AF09BE0002E9}" type="presParOf" srcId="{3E721A2B-2B47-4B66-84DA-D4479076EB05}" destId="{86FE0FE5-BDD0-4E30-BD12-0C0E47FD9082}" srcOrd="0" destOrd="0" presId="urn:microsoft.com/office/officeart/2008/layout/VerticalCurvedList"/>
    <dgm:cxn modelId="{3736AD80-0D84-45D5-AB70-5B8DD2C0D9E5}" type="presParOf" srcId="{619944F2-E7B5-43A4-9563-5937A274237F}" destId="{D017D1E8-5415-4968-BBEC-D1AD686B6D5A}" srcOrd="7" destOrd="0" presId="urn:microsoft.com/office/officeart/2008/layout/VerticalCurvedList"/>
    <dgm:cxn modelId="{FA7BCF78-33A7-4685-B64C-8F18D567E3D1}" type="presParOf" srcId="{619944F2-E7B5-43A4-9563-5937A274237F}" destId="{238B95AB-223F-4882-A8C0-D6335A03FC7B}" srcOrd="8" destOrd="0" presId="urn:microsoft.com/office/officeart/2008/layout/VerticalCurvedList"/>
    <dgm:cxn modelId="{83212C93-B475-4B93-BCA1-A4E75A224274}" type="presParOf" srcId="{238B95AB-223F-4882-A8C0-D6335A03FC7B}" destId="{D527AA0E-56B0-405B-BB43-9873A981CBAF}" srcOrd="0" destOrd="0" presId="urn:microsoft.com/office/officeart/2008/layout/VerticalCurvedList"/>
    <dgm:cxn modelId="{1F7CC815-79A7-49B1-A905-002143C5407A}" type="presParOf" srcId="{619944F2-E7B5-43A4-9563-5937A274237F}" destId="{17298035-2FBA-4E02-82D3-7995CA367B33}" srcOrd="9" destOrd="0" presId="urn:microsoft.com/office/officeart/2008/layout/VerticalCurvedList"/>
    <dgm:cxn modelId="{3E310270-3E38-4C6E-84E7-33D2E30D6802}" type="presParOf" srcId="{619944F2-E7B5-43A4-9563-5937A274237F}" destId="{A3952091-F361-4289-A22A-F83E309849B4}" srcOrd="10" destOrd="0" presId="urn:microsoft.com/office/officeart/2008/layout/VerticalCurvedList"/>
    <dgm:cxn modelId="{36D4199E-5A98-49B3-ABF8-A54E30D59B5A}" type="presParOf" srcId="{A3952091-F361-4289-A22A-F83E309849B4}" destId="{2FE2698E-CF56-4033-9A48-350D0052B287}" srcOrd="0" destOrd="0" presId="urn:microsoft.com/office/officeart/2008/layout/VerticalCurvedList"/>
    <dgm:cxn modelId="{26ACA594-390A-4051-BB03-815E24CAE9AA}" type="presParOf" srcId="{619944F2-E7B5-43A4-9563-5937A274237F}" destId="{C26390B8-39DD-4928-9E79-EF0467EABAA5}" srcOrd="11" destOrd="0" presId="urn:microsoft.com/office/officeart/2008/layout/VerticalCurvedList"/>
    <dgm:cxn modelId="{6B669627-AC09-4B97-A96B-C8CC78F80427}" type="presParOf" srcId="{619944F2-E7B5-43A4-9563-5937A274237F}" destId="{626414A2-FA66-4FC4-AEFC-CAFBBD0F05ED}" srcOrd="12" destOrd="0" presId="urn:microsoft.com/office/officeart/2008/layout/VerticalCurvedList"/>
    <dgm:cxn modelId="{038651C8-6D23-40DD-883F-D733EF124911}" type="presParOf" srcId="{626414A2-FA66-4FC4-AEFC-CAFBBD0F05ED}" destId="{65F7DD86-677D-4641-BD71-92B2743B92F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5A81947-AF81-48B9-A61C-E023FB3232BD}">
      <dsp:nvSpPr>
        <dsp:cNvPr id="0" name=""/>
        <dsp:cNvSpPr/>
      </dsp:nvSpPr>
      <dsp:spPr>
        <a:xfrm>
          <a:off x="0" y="0"/>
          <a:ext cx="8986598" cy="1017397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были очень высокого роста </a:t>
          </a:r>
        </a:p>
      </dsp:txBody>
      <dsp:txXfrm>
        <a:off x="0" y="0"/>
        <a:ext cx="7862373" cy="1017397"/>
      </dsp:txXfrm>
    </dsp:sp>
    <dsp:sp modelId="{A07F81FF-4F9A-4DBC-B640-622EA9C6BBE8}">
      <dsp:nvSpPr>
        <dsp:cNvPr id="0" name=""/>
        <dsp:cNvSpPr/>
      </dsp:nvSpPr>
      <dsp:spPr>
        <a:xfrm>
          <a:off x="752627" y="1202379"/>
          <a:ext cx="8986598" cy="1017397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подчинили себе правителей других государств</a:t>
          </a:r>
        </a:p>
      </dsp:txBody>
      <dsp:txXfrm>
        <a:off x="752627" y="1202379"/>
        <a:ext cx="7572662" cy="1017397"/>
      </dsp:txXfrm>
    </dsp:sp>
    <dsp:sp modelId="{6C31F196-1C70-4147-A8ED-FBE9F33A1EB1}">
      <dsp:nvSpPr>
        <dsp:cNvPr id="0" name=""/>
        <dsp:cNvSpPr/>
      </dsp:nvSpPr>
      <dsp:spPr>
        <a:xfrm>
          <a:off x="1494021" y="2404758"/>
          <a:ext cx="8986598" cy="1017397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славились своей добротой и милосердием</a:t>
          </a:r>
        </a:p>
      </dsp:txBody>
      <dsp:txXfrm>
        <a:off x="1494021" y="2404758"/>
        <a:ext cx="7583895" cy="1017397"/>
      </dsp:txXfrm>
    </dsp:sp>
    <dsp:sp modelId="{06587FA3-778C-474A-9280-38D80B9CE0B6}">
      <dsp:nvSpPr>
        <dsp:cNvPr id="0" name=""/>
        <dsp:cNvSpPr/>
      </dsp:nvSpPr>
      <dsp:spPr>
        <a:xfrm>
          <a:off x="2246649" y="3607138"/>
          <a:ext cx="8986598" cy="1017397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были родственниками правителей других государств Азии</a:t>
          </a:r>
        </a:p>
      </dsp:txBody>
      <dsp:txXfrm>
        <a:off x="2246649" y="3607138"/>
        <a:ext cx="7572662" cy="1017397"/>
      </dsp:txXfrm>
    </dsp:sp>
    <dsp:sp modelId="{9DC40822-21BA-4BC0-8640-EC86703CB524}">
      <dsp:nvSpPr>
        <dsp:cNvPr id="0" name=""/>
        <dsp:cNvSpPr/>
      </dsp:nvSpPr>
      <dsp:spPr>
        <a:xfrm>
          <a:off x="8325289" y="779234"/>
          <a:ext cx="661308" cy="661308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000" kern="1200"/>
        </a:p>
      </dsp:txBody>
      <dsp:txXfrm>
        <a:off x="8325289" y="779234"/>
        <a:ext cx="661308" cy="661308"/>
      </dsp:txXfrm>
    </dsp:sp>
    <dsp:sp modelId="{6FB1A6F2-D97C-408E-801F-6B1502B46DFA}">
      <dsp:nvSpPr>
        <dsp:cNvPr id="0" name=""/>
        <dsp:cNvSpPr/>
      </dsp:nvSpPr>
      <dsp:spPr>
        <a:xfrm>
          <a:off x="9077917" y="1981613"/>
          <a:ext cx="661308" cy="661308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000" kern="1200"/>
        </a:p>
      </dsp:txBody>
      <dsp:txXfrm>
        <a:off x="9077917" y="1981613"/>
        <a:ext cx="661308" cy="661308"/>
      </dsp:txXfrm>
    </dsp:sp>
    <dsp:sp modelId="{38875A00-22D3-46EF-9926-A885DB0B98E4}">
      <dsp:nvSpPr>
        <dsp:cNvPr id="0" name=""/>
        <dsp:cNvSpPr/>
      </dsp:nvSpPr>
      <dsp:spPr>
        <a:xfrm>
          <a:off x="9819311" y="3183993"/>
          <a:ext cx="661308" cy="661308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000" kern="1200"/>
        </a:p>
      </dsp:txBody>
      <dsp:txXfrm>
        <a:off x="9819311" y="3183993"/>
        <a:ext cx="661308" cy="661308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A1618EA-520F-43B1-93E8-4B42C32CC5B3}">
      <dsp:nvSpPr>
        <dsp:cNvPr id="0" name=""/>
        <dsp:cNvSpPr/>
      </dsp:nvSpPr>
      <dsp:spPr>
        <a:xfrm>
          <a:off x="-7377980" y="-1127759"/>
          <a:ext cx="8780862" cy="8780862"/>
        </a:xfrm>
        <a:prstGeom prst="blockArc">
          <a:avLst>
            <a:gd name="adj1" fmla="val 18900000"/>
            <a:gd name="adj2" fmla="val 2700000"/>
            <a:gd name="adj3" fmla="val 246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2E0BAB-0D3F-468D-8886-FA1976F6F373}">
      <dsp:nvSpPr>
        <dsp:cNvPr id="0" name=""/>
        <dsp:cNvSpPr/>
      </dsp:nvSpPr>
      <dsp:spPr>
        <a:xfrm>
          <a:off x="522353" y="343624"/>
          <a:ext cx="11576660" cy="686988"/>
        </a:xfrm>
        <a:prstGeom prst="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545297" tIns="71120" rIns="71120" bIns="7112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Персидская империя имела несколько столиц</a:t>
          </a:r>
          <a:endParaRPr lang="ru-RU" sz="28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522353" y="343624"/>
        <a:ext cx="11576660" cy="686988"/>
      </dsp:txXfrm>
    </dsp:sp>
    <dsp:sp modelId="{CBF2B214-68F4-409B-9590-C65D1C84A25E}">
      <dsp:nvSpPr>
        <dsp:cNvPr id="0" name=""/>
        <dsp:cNvSpPr/>
      </dsp:nvSpPr>
      <dsp:spPr>
        <a:xfrm>
          <a:off x="92986" y="257751"/>
          <a:ext cx="858735" cy="85873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78F7C0-A1F8-4316-BE97-69EEF5815DF9}">
      <dsp:nvSpPr>
        <dsp:cNvPr id="0" name=""/>
        <dsp:cNvSpPr/>
      </dsp:nvSpPr>
      <dsp:spPr>
        <a:xfrm>
          <a:off x="1180386" y="1224137"/>
          <a:ext cx="11011565" cy="686988"/>
        </a:xfrm>
        <a:prstGeom prst="rect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545297" tIns="71120" rIns="71120" bIns="7112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древний город Сузы, бывшую столицу Мидии - </a:t>
          </a:r>
          <a:r>
            <a:rPr lang="ru-RU" sz="28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Экбатаны</a:t>
          </a:r>
          <a:r>
            <a:rPr lang="ru-RU" sz="28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, построенный Киром город </a:t>
          </a:r>
          <a:r>
            <a:rPr lang="ru-RU" sz="28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Пасаргады</a:t>
          </a:r>
          <a:endParaRPr lang="ru-RU" sz="28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180386" y="1224137"/>
        <a:ext cx="11011565" cy="686988"/>
      </dsp:txXfrm>
    </dsp:sp>
    <dsp:sp modelId="{D1E44DFB-321A-4890-A565-2E94A49A6D26}">
      <dsp:nvSpPr>
        <dsp:cNvPr id="0" name=""/>
        <dsp:cNvSpPr/>
      </dsp:nvSpPr>
      <dsp:spPr>
        <a:xfrm>
          <a:off x="623396" y="1152130"/>
          <a:ext cx="858735" cy="85873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00D6D6-D597-400F-A2C0-3CCC471A666C}">
      <dsp:nvSpPr>
        <dsp:cNvPr id="0" name=""/>
        <dsp:cNvSpPr/>
      </dsp:nvSpPr>
      <dsp:spPr>
        <a:xfrm>
          <a:off x="1271440" y="2160241"/>
          <a:ext cx="10753161" cy="686988"/>
        </a:xfrm>
        <a:prstGeom prst="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545297" tIns="71120" rIns="71120" bIns="7112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Персидские цари подолгу жили в Вавилоне</a:t>
          </a:r>
          <a:endParaRPr lang="ru-RU" sz="28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271440" y="2160241"/>
        <a:ext cx="10753161" cy="686988"/>
      </dsp:txXfrm>
    </dsp:sp>
    <dsp:sp modelId="{86FE0FE5-BDD0-4E30-BD12-0C0E47FD9082}">
      <dsp:nvSpPr>
        <dsp:cNvPr id="0" name=""/>
        <dsp:cNvSpPr/>
      </dsp:nvSpPr>
      <dsp:spPr>
        <a:xfrm>
          <a:off x="839413" y="2160241"/>
          <a:ext cx="858735" cy="85873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17D1E8-5415-4968-BBEC-D1AD686B6D5A}">
      <dsp:nvSpPr>
        <dsp:cNvPr id="0" name=""/>
        <dsp:cNvSpPr/>
      </dsp:nvSpPr>
      <dsp:spPr>
        <a:xfrm>
          <a:off x="1438838" y="3168355"/>
          <a:ext cx="10753161" cy="686988"/>
        </a:xfrm>
        <a:prstGeom prst="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545297" tIns="71120" rIns="71120" bIns="7112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Но главной столицей был </a:t>
          </a:r>
          <a:r>
            <a:rPr lang="ru-RU" sz="28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Персеполь</a:t>
          </a:r>
          <a:r>
            <a:rPr lang="ru-RU" sz="28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, возведенный Дарием I</a:t>
          </a:r>
          <a:endParaRPr lang="ru-RU" sz="28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438838" y="3168355"/>
        <a:ext cx="10753161" cy="686988"/>
      </dsp:txXfrm>
    </dsp:sp>
    <dsp:sp modelId="{D527AA0E-56B0-405B-BB43-9873A981CBAF}">
      <dsp:nvSpPr>
        <dsp:cNvPr id="0" name=""/>
        <dsp:cNvSpPr/>
      </dsp:nvSpPr>
      <dsp:spPr>
        <a:xfrm>
          <a:off x="983431" y="3168352"/>
          <a:ext cx="858735" cy="79788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298035-2FBA-4E02-82D3-7995CA367B33}">
      <dsp:nvSpPr>
        <dsp:cNvPr id="0" name=""/>
        <dsp:cNvSpPr/>
      </dsp:nvSpPr>
      <dsp:spPr>
        <a:xfrm>
          <a:off x="1180386" y="4104455"/>
          <a:ext cx="11011565" cy="1041439"/>
        </a:xfrm>
        <a:prstGeom prst="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545297" tIns="66040" rIns="66040" bIns="6604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Здесь "царь царей" торжественно праздновал встречу персидского нового года, который отмечался в день Зимнего солнцестояния</a:t>
          </a:r>
          <a:endParaRPr lang="ru-RU" sz="26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180386" y="4104455"/>
        <a:ext cx="11011565" cy="1041439"/>
      </dsp:txXfrm>
    </dsp:sp>
    <dsp:sp modelId="{2FE2698E-CF56-4033-9A48-350D0052B287}">
      <dsp:nvSpPr>
        <dsp:cNvPr id="0" name=""/>
        <dsp:cNvSpPr/>
      </dsp:nvSpPr>
      <dsp:spPr>
        <a:xfrm>
          <a:off x="839420" y="4171099"/>
          <a:ext cx="858735" cy="86946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6390B8-39DD-4928-9E79-EF0467EABAA5}">
      <dsp:nvSpPr>
        <dsp:cNvPr id="0" name=""/>
        <dsp:cNvSpPr/>
      </dsp:nvSpPr>
      <dsp:spPr>
        <a:xfrm>
          <a:off x="522353" y="5339743"/>
          <a:ext cx="11576660" cy="996964"/>
        </a:xfrm>
        <a:prstGeom prst="rec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545297" tIns="66040" rIns="66040" bIns="6604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</a:t>
          </a:r>
          <a:r>
            <a:rPr lang="ru-RU" sz="26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Персеполе</a:t>
          </a:r>
          <a:r>
            <a:rPr lang="ru-RU" sz="26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совершалась коронация. Сюда на несколько недель в году съезжались представители всех провинций, чтобы вручить царю богатые дары</a:t>
          </a:r>
          <a:endParaRPr lang="ru-RU" sz="26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522353" y="5339743"/>
        <a:ext cx="11576660" cy="996964"/>
      </dsp:txXfrm>
    </dsp:sp>
    <dsp:sp modelId="{65F7DD86-677D-4641-BD71-92B2743B92F9}">
      <dsp:nvSpPr>
        <dsp:cNvPr id="0" name=""/>
        <dsp:cNvSpPr/>
      </dsp:nvSpPr>
      <dsp:spPr>
        <a:xfrm>
          <a:off x="92986" y="5408857"/>
          <a:ext cx="858735" cy="85873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828CC8-E67B-4358-8C38-09E46CBFF023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206AB9-2605-454E-BFE1-C0BC3AF579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341965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1150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14656218"/>
      </p:ext>
    </p:extLst>
  </p:cSld>
  <p:clrMapOvr>
    <a:masterClrMapping/>
  </p:clrMapOvr>
  <p:transition>
    <p:cover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5191429"/>
      </p:ext>
    </p:extLst>
  </p:cSld>
  <p:clrMapOvr>
    <a:masterClrMapping/>
  </p:clrMapOvr>
  <p:transition>
    <p:cover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5363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5363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28451520"/>
      </p:ext>
    </p:extLst>
  </p:cSld>
  <p:clrMapOvr>
    <a:masterClrMapping/>
  </p:clrMapOvr>
  <p:transition>
    <p:cover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1" y="280687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1294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1294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1294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51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2942671247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0" y="3939311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2D1E6-B69E-491B-93FC-43A69A894A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51022205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52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7" name="bg object 17"/>
          <p:cNvSpPr/>
          <p:nvPr/>
        </p:nvSpPr>
        <p:spPr>
          <a:xfrm>
            <a:off x="141396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7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3" y="1523336"/>
            <a:ext cx="3857668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70735107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6245109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762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80809141"/>
      </p:ext>
    </p:extLst>
  </p:cSld>
  <p:clrMapOvr>
    <a:masterClrMapping/>
  </p:clrMapOvr>
  <p:transition>
    <p:cover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77024066"/>
      </p:ext>
    </p:extLst>
  </p:cSld>
  <p:clrMapOvr>
    <a:masterClrMapping/>
  </p:clrMapOvr>
  <p:transition>
    <p:cover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85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85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36340316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1950634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50309598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77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39010234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36214034"/>
      </p:ext>
    </p:extLst>
  </p:cSld>
  <p:clrMapOvr>
    <a:masterClrMapping/>
  </p:clrMapOvr>
  <p:transition>
    <p:cover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707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005BE8-17D0-4A8C-AFF1-92B5A3DA1FDA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707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707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82451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3" r:id="rId13"/>
    <p:sldLayoutId id="2147483664" r:id="rId14"/>
  </p:sldLayoutIdLst>
  <p:transition>
    <p:cover dir="rd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gi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gif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bject 2"/>
          <p:cNvSpPr>
            <a:spLocks/>
          </p:cNvSpPr>
          <p:nvPr/>
        </p:nvSpPr>
        <p:spPr bwMode="auto">
          <a:xfrm>
            <a:off x="2117" y="3858"/>
            <a:ext cx="12175067" cy="21574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489" y="535625"/>
            <a:ext cx="6853767" cy="995676"/>
          </a:xfrm>
        </p:spPr>
        <p:txBody>
          <a:bodyPr wrap="square" tIns="25927">
            <a:spAutoFit/>
          </a:bodyPr>
          <a:lstStyle/>
          <a:p>
            <a:pPr marL="22545" algn="l" defTabSz="1024014" eaLnBrk="1" fontAlgn="auto" hangingPunct="1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defRPr/>
            </a:pPr>
            <a:r>
              <a:rPr lang="ru-RU" sz="6000" b="1" spc="9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ИСТОРИЯ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127448" y="2780928"/>
            <a:ext cx="5328592" cy="3013040"/>
          </a:xfrm>
          <a:prstGeom prst="rect">
            <a:avLst/>
          </a:prstGeom>
        </p:spPr>
        <p:txBody>
          <a:bodyPr wrap="square" lIns="0" tIns="24800" rIns="0" bIns="0">
            <a:spAutoFit/>
          </a:bodyPr>
          <a:lstStyle/>
          <a:p>
            <a:pPr marL="32690" algn="ctr" defTabSz="1023886">
              <a:spcBef>
                <a:spcPts val="196"/>
              </a:spcBef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/>
                <a:cs typeface="Arial"/>
              </a:rPr>
              <a:t> Тема урока:  </a:t>
            </a:r>
          </a:p>
          <a:p>
            <a:pPr marL="32690" algn="ctr" defTabSz="1023886">
              <a:lnSpc>
                <a:spcPts val="3471"/>
              </a:lnSpc>
              <a:spcBef>
                <a:spcPts val="196"/>
              </a:spcBef>
              <a:defRPr/>
            </a:pPr>
            <a:endParaRPr lang="ru-RU" sz="44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2690" algn="ctr" defTabSz="1023886">
              <a:lnSpc>
                <a:spcPts val="3471"/>
              </a:lnSpc>
              <a:spcBef>
                <a:spcPts val="196"/>
              </a:spcBef>
              <a:defRPr/>
            </a:pPr>
            <a:r>
              <a:rPr lang="ru-RU" sz="4400" b="1" dirty="0" smtClean="0">
                <a:solidFill>
                  <a:srgbClr val="002060"/>
                </a:solidFill>
                <a:latin typeface="Arial"/>
                <a:cs typeface="Arial"/>
              </a:rPr>
              <a:t>«АХЕМЕНИДСКАЯ</a:t>
            </a:r>
          </a:p>
          <a:p>
            <a:pPr marL="32690" algn="ctr" defTabSz="1023886">
              <a:lnSpc>
                <a:spcPts val="3471"/>
              </a:lnSpc>
              <a:spcBef>
                <a:spcPts val="196"/>
              </a:spcBef>
              <a:defRPr/>
            </a:pPr>
            <a:endParaRPr lang="ru-RU" sz="44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2690" algn="ctr" defTabSz="1023886">
              <a:lnSpc>
                <a:spcPts val="3471"/>
              </a:lnSpc>
              <a:spcBef>
                <a:spcPts val="196"/>
              </a:spcBef>
              <a:defRPr/>
            </a:pPr>
            <a:r>
              <a:rPr lang="ru-RU" sz="4400" b="1" dirty="0" smtClean="0">
                <a:solidFill>
                  <a:srgbClr val="002060"/>
                </a:solidFill>
                <a:latin typeface="Arial"/>
                <a:cs typeface="Arial"/>
              </a:rPr>
              <a:t>ДЕРЖАВА»</a:t>
            </a:r>
          </a:p>
          <a:p>
            <a:pPr marL="32690" defTabSz="1023886">
              <a:lnSpc>
                <a:spcPts val="3471"/>
              </a:lnSpc>
              <a:spcBef>
                <a:spcPts val="196"/>
              </a:spcBef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</a:p>
        </p:txBody>
      </p:sp>
      <p:sp>
        <p:nvSpPr>
          <p:cNvPr id="6152" name="object 9"/>
          <p:cNvSpPr>
            <a:spLocks/>
          </p:cNvSpPr>
          <p:nvPr/>
        </p:nvSpPr>
        <p:spPr bwMode="auto">
          <a:xfrm>
            <a:off x="9941984" y="482811"/>
            <a:ext cx="1276349" cy="1276351"/>
          </a:xfrm>
          <a:custGeom>
            <a:avLst/>
            <a:gdLst>
              <a:gd name="T0" fmla="*/ 1078999 w 603885"/>
              <a:gd name="T1" fmla="*/ 0 h 603885"/>
              <a:gd name="T2" fmla="*/ 0 w 603885"/>
              <a:gd name="T3" fmla="*/ 0 h 603885"/>
              <a:gd name="T4" fmla="*/ 0 w 603885"/>
              <a:gd name="T5" fmla="*/ 1275786 h 603885"/>
              <a:gd name="T6" fmla="*/ 1078999 w 603885"/>
              <a:gd name="T7" fmla="*/ 1275786 h 603885"/>
              <a:gd name="T8" fmla="*/ 1078999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153" name="object 10"/>
          <p:cNvSpPr>
            <a:spLocks/>
          </p:cNvSpPr>
          <p:nvPr/>
        </p:nvSpPr>
        <p:spPr bwMode="auto">
          <a:xfrm>
            <a:off x="9941984" y="482600"/>
            <a:ext cx="1276349" cy="1276350"/>
          </a:xfrm>
          <a:custGeom>
            <a:avLst/>
            <a:gdLst>
              <a:gd name="T0" fmla="*/ 0 w 603885"/>
              <a:gd name="T1" fmla="*/ 0 h 603885"/>
              <a:gd name="T2" fmla="*/ 956818 w 603885"/>
              <a:gd name="T3" fmla="*/ 0 h 603885"/>
              <a:gd name="T4" fmla="*/ 956818 w 603885"/>
              <a:gd name="T5" fmla="*/ 1275786 h 603885"/>
              <a:gd name="T6" fmla="*/ 0 w 603885"/>
              <a:gd name="T7" fmla="*/ 1275786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6480" y="548688"/>
            <a:ext cx="361587" cy="705567"/>
          </a:xfrm>
          <a:prstGeom prst="rect">
            <a:avLst/>
          </a:prstGeom>
        </p:spPr>
        <p:txBody>
          <a:bodyPr wrap="square" lIns="0" tIns="28183" rIns="0" bIns="0">
            <a:spAutoFit/>
          </a:bodyPr>
          <a:lstStyle/>
          <a:p>
            <a:pPr algn="l" defTabSz="1023886" eaLnBrk="1" fontAlgn="auto" hangingPunct="1">
              <a:spcBef>
                <a:spcPts val="222"/>
              </a:spcBef>
              <a:spcAft>
                <a:spcPts val="0"/>
              </a:spcAft>
              <a:defRPr/>
            </a:pPr>
            <a:r>
              <a:rPr lang="ru-RU" sz="4400" b="1" spc="18" dirty="0" smtClean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44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9941984" y="1196752"/>
            <a:ext cx="1276349" cy="452516"/>
          </a:xfrm>
          <a:prstGeom prst="rect">
            <a:avLst/>
          </a:prstGeom>
        </p:spPr>
        <p:txBody>
          <a:bodyPr wrap="square" lIns="0" tIns="21420" rIns="0" bIns="0">
            <a:spAutoFit/>
          </a:bodyPr>
          <a:lstStyle/>
          <a:p>
            <a:pPr algn="ctr" defTabSz="1023886" eaLnBrk="1" fontAlgn="auto" hangingPunct="1">
              <a:spcBef>
                <a:spcPts val="169"/>
              </a:spcBef>
              <a:spcAft>
                <a:spcPts val="0"/>
              </a:spcAft>
              <a:defRPr/>
            </a:pPr>
            <a:r>
              <a:rPr lang="ru-RU" sz="2800" b="1" spc="-9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13">
            <a:extLst>
              <a:ext uri="{FF2B5EF4-FFF2-40B4-BE49-F238E27FC236}">
                <a16:creationId xmlns:a16="http://schemas.microsoft.com/office/drawing/2014/main" xmlns="" id="{FBDC4668-53F8-453D-BAE8-6EC39154C51F}"/>
              </a:ext>
            </a:extLst>
          </p:cNvPr>
          <p:cNvSpPr/>
          <p:nvPr/>
        </p:nvSpPr>
        <p:spPr>
          <a:xfrm>
            <a:off x="694721" y="550691"/>
            <a:ext cx="775611" cy="967714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695401" y="2636912"/>
            <a:ext cx="432048" cy="28803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pic>
        <p:nvPicPr>
          <p:cNvPr id="23554" name="Picture 2" descr="https://avatars.mds.yandex.net/get-zen_doc/27036/pub_5d093c151c7e6200af85d417_5d093c709d468000aff08278/scale_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00056" y="2420888"/>
            <a:ext cx="5040560" cy="39651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823452628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5360" y="1412776"/>
            <a:ext cx="5112568" cy="482453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3600" dirty="0" smtClean="0"/>
              <a:t>  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На юге Ирана, на землях,  прилегающих к Персидскому заливу, располагалась область </a:t>
            </a:r>
            <a:r>
              <a:rPr lang="ru-RU" sz="36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Парс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- место расселения древних персов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АХЕМЕНИДСКАЯ ДЕРЖАВА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7" name="Picture 2" descr="C:\Users\Админ\Desktop\79726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19936" y="1412776"/>
            <a:ext cx="2592288" cy="4800600"/>
          </a:xfrm>
          <a:prstGeom prst="rect">
            <a:avLst/>
          </a:prstGeom>
          <a:noFill/>
        </p:spPr>
      </p:pic>
      <p:pic>
        <p:nvPicPr>
          <p:cNvPr id="8" name="Picture 3" descr="C:\Users\Админ\Desktop\92497v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56240" y="1412776"/>
            <a:ext cx="3546510" cy="4680520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79376" y="1268760"/>
            <a:ext cx="5515024" cy="4857409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В 558 г. до н.э. царь </a:t>
            </a:r>
            <a:r>
              <a:rPr lang="ru-RU" sz="35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Кир II</a:t>
            </a:r>
            <a:r>
              <a:rPr lang="ru-RU" sz="35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из династии </a:t>
            </a:r>
            <a:r>
              <a:rPr lang="ru-RU" sz="35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Ахеменидов</a:t>
            </a:r>
            <a:r>
              <a:rPr lang="ru-RU" sz="35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объединил под своей властью всех персов. Завоевав Мидию, он собрал огромное войско и продолжил завоевательные походы, в ходе которых он покорил Армению, Лидию и Вавилон.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АХЕМЕНИДСКАЯ ДЕРЖАВА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7" name="Picture 2" descr="C:\Users\Админ\Desktop\imgpreview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84032" y="1124744"/>
            <a:ext cx="4704523" cy="2736304"/>
          </a:xfrm>
          <a:prstGeom prst="rect">
            <a:avLst/>
          </a:prstGeom>
          <a:noFill/>
        </p:spPr>
      </p:pic>
      <p:pic>
        <p:nvPicPr>
          <p:cNvPr id="8" name="Picture 3" descr="C:\Users\Админ\Desktop\100_velikih-8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60096" y="4005064"/>
            <a:ext cx="3072341" cy="2674844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http://upload.wikimedia.org/wikipedia/commons/thumb/2/2e/Illustrerad_Verldshistoria_band_I_Ill_058.jpg/220px-Illustrerad_Verldshistoria_band_I_Ill_058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3352" y="3789040"/>
            <a:ext cx="2795189" cy="2780928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119336" y="980728"/>
            <a:ext cx="11809312" cy="224676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Ни одному полководцу прежде не удавалось одержать так много замечательных побед. Ни один царь до него не владел столь обширным государством, как Кир Великий. </a:t>
            </a:r>
          </a:p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Его держава простиралась от границ Индии на востоке до Средиземного моря на западе. 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6" name="Picture 2" descr="map_persiya_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9696" y="3284984"/>
            <a:ext cx="8518220" cy="3312368"/>
          </a:xfrm>
          <a:prstGeom prst="rect">
            <a:avLst/>
          </a:prstGeom>
          <a:noFill/>
        </p:spPr>
      </p:pic>
      <p:pic>
        <p:nvPicPr>
          <p:cNvPr id="41986" name="Picture 2" descr="http://history-doc.ru/wp-content/uploads/2017/08/kambis-231x300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3352" y="4005064"/>
            <a:ext cx="2688299" cy="2337922"/>
          </a:xfrm>
          <a:prstGeom prst="rect">
            <a:avLst/>
          </a:prstGeom>
          <a:noFill/>
        </p:spPr>
      </p:pic>
      <p:sp>
        <p:nvSpPr>
          <p:cNvPr id="18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АХЕМЕНИДСКАЯ ДЕРЖАВА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491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9376" y="1124744"/>
            <a:ext cx="1101722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«…О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воины-персы, если вы согласитесь следовать за мною, у вас будут блага… Если откажетесь, вас ожидает лишь бесконечный тяжкий труд. Идите за мной, и вы обретете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свободу…» </a:t>
            </a:r>
          </a:p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Как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вы думаете, почему Киру удалось поднять персов против Мидии?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АХЕМЕНИДСКАЯ ДЕРЖАВА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4" name="Picture 2" descr="http://ifni.ru/topics/war/01/images/pers02.gif"/>
          <p:cNvPicPr>
            <a:picLocks noChangeAspect="1" noChangeArrowheads="1"/>
          </p:cNvPicPr>
          <p:nvPr/>
        </p:nvPicPr>
        <p:blipFill>
          <a:blip r:embed="rId2" cstate="print"/>
          <a:srcRect b="8583"/>
          <a:stretch>
            <a:fillRect/>
          </a:stretch>
        </p:blipFill>
        <p:spPr bwMode="auto">
          <a:xfrm>
            <a:off x="839416" y="4221088"/>
            <a:ext cx="4464496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8" descr="http://ifni.ru/topics/war/01/images/pers03.gif"/>
          <p:cNvPicPr>
            <a:picLocks noChangeAspect="1" noChangeArrowheads="1"/>
          </p:cNvPicPr>
          <p:nvPr/>
        </p:nvPicPr>
        <p:blipFill>
          <a:blip r:embed="rId3" cstate="print"/>
          <a:srcRect b="6841"/>
          <a:stretch>
            <a:fillRect/>
          </a:stretch>
        </p:blipFill>
        <p:spPr bwMode="auto">
          <a:xfrm>
            <a:off x="6456040" y="3645024"/>
            <a:ext cx="4721150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" y="1196752"/>
            <a:ext cx="11802533" cy="5307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Группа 4"/>
          <p:cNvGrpSpPr>
            <a:grpSpLocks/>
          </p:cNvGrpSpPr>
          <p:nvPr/>
        </p:nvGrpSpPr>
        <p:grpSpPr bwMode="auto">
          <a:xfrm>
            <a:off x="6240016" y="1268760"/>
            <a:ext cx="5681729" cy="2472382"/>
            <a:chOff x="5240508" y="1571042"/>
            <a:chExt cx="3619500" cy="2472382"/>
          </a:xfrm>
        </p:grpSpPr>
        <p:pic>
          <p:nvPicPr>
            <p:cNvPr id="12299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240508" y="1571042"/>
              <a:ext cx="3619500" cy="24098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300" name="TextBox 3"/>
            <p:cNvSpPr txBox="1">
              <a:spLocks noChangeArrowheads="1"/>
            </p:cNvSpPr>
            <p:nvPr/>
          </p:nvSpPr>
          <p:spPr bwMode="auto">
            <a:xfrm>
              <a:off x="5500694" y="3643314"/>
              <a:ext cx="388253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000" b="1">
                  <a:solidFill>
                    <a:srgbClr val="FF0000"/>
                  </a:solidFill>
                  <a:latin typeface="Calibri" pitchFamily="34" charset="0"/>
                </a:rPr>
                <a:t>Кир</a:t>
              </a:r>
            </a:p>
          </p:txBody>
        </p:sp>
      </p:grp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56040" y="4387779"/>
            <a:ext cx="744843" cy="648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758" y="4929199"/>
            <a:ext cx="680434" cy="592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9009" y="4392703"/>
            <a:ext cx="657191" cy="572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3333751" y="4786314"/>
            <a:ext cx="2286000" cy="357187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538 г. до н. э.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76251" y="5786438"/>
            <a:ext cx="2476500" cy="285750"/>
          </a:xfrm>
          <a:prstGeom prst="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525 г. до  н. э.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381001" y="214314"/>
            <a:ext cx="11187607" cy="10156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«мене,  </a:t>
            </a:r>
            <a:r>
              <a:rPr lang="ru-RU" sz="3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текел</a:t>
            </a:r>
            <a:r>
              <a:rPr lang="ru-RU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3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упарсин</a:t>
            </a:r>
            <a:r>
              <a:rPr lang="ru-RU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». Это значит, что исчислено </a:t>
            </a:r>
          </a:p>
          <a:p>
            <a:pPr algn="ctr"/>
            <a:r>
              <a:rPr lang="ru-RU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царство твое, взвешено и отдано персам».</a:t>
            </a: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33 -0.01296 C -0.05226 -0.01527 -0.05035 -0.01713 -0.05 -0.01967 C -0.04931 -0.02569 -0.05365 -0.0375 -0.0566 -0.0419 C -0.06389 -0.05301 -0.07066 -0.06157 -0.08003 -0.06852 C -0.08524 -0.07245 -0.08767 -0.07685 -0.09323 -0.07963 C -0.09809 -0.08588 -0.10347 -0.09213 -0.1099 -0.09514 C -0.11493 -0.10162 -0.11476 -0.10532 -0.1217 -0.10856 C -0.13021 -0.11666 -0.14149 -0.13032 -0.15156 -0.13518 C -0.16024 -0.14606 -0.17135 -0.14629 -0.1816 -0.15301 C -0.19028 -0.15879 -0.19896 -0.16666 -0.20833 -0.1706 C -0.2125 -0.17639 -0.21597 -0.1794 -0.2217 -0.18171 C -0.23056 -0.19398 -0.24427 -0.19444 -0.25503 -0.20185 C -0.26215 -0.20671 -0.26892 -0.21342 -0.27656 -0.21736 C -0.28767 -0.22315 -0.30017 -0.22685 -0.31163 -0.23078 C -0.32448 -0.23518 -0.33524 -0.24051 -0.34826 -0.24398 C -0.3651 -0.24838 -0.37309 -0.25301 -0.39167 -0.25301 " pathEditMode="relative" rAng="0" ptsTypes="fffffffffffffff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7" y="-1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2.22222E-6 C 0.00052 -0.00093 0.00156 -0.00162 0.00174 -0.00255 C 0.00226 -0.00463 -0.00017 -0.0088 -0.00173 -0.01042 C -0.00555 -0.01435 -0.0092 -0.01736 -0.01423 -0.01968 C -0.01701 -0.02107 -0.01823 -0.02269 -0.02118 -0.02361 C -0.02378 -0.02593 -0.02673 -0.02801 -0.03021 -0.02917 C -0.03281 -0.03148 -0.03281 -0.03264 -0.03646 -0.0338 C -0.04097 -0.03681 -0.04705 -0.04144 -0.05243 -0.04329 C -0.05694 -0.04699 -0.06302 -0.04722 -0.0684 -0.04954 C -0.07309 -0.05162 -0.0776 -0.0544 -0.08264 -0.05579 C -0.08489 -0.05787 -0.0868 -0.0588 -0.08976 -0.05972 C -0.09444 -0.06389 -0.10191 -0.06412 -0.10764 -0.06667 C -0.11146 -0.06852 -0.11493 -0.07084 -0.1191 -0.07222 C -0.125 -0.07431 -0.1316 -0.0757 -0.13785 -0.07709 C -0.14462 -0.07847 -0.15035 -0.08033 -0.15729 -0.08172 C -0.16632 -0.0831 -0.17048 -0.08472 -0.18038 -0.08472 " pathEditMode="relative" rAng="0" ptsTypes="fffffffffffffffA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9" y="-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3.7037E-7 C -0.00399 -0.01528 0.00155 0.00138 -0.00677 -0.01112 C -0.01163 -0.01829 -0.01163 -0.02362 -0.01667 -0.02894 C -0.02345 -0.03635 -0.03073 -0.04537 -0.03838 -0.05116 C -0.04201 -0.05394 -0.04619 -0.0551 -0.05 -0.05764 C -0.05626 -0.06644 -0.04982 -0.0588 -0.05834 -0.06436 C -0.06406 -0.06806 -0.06563 -0.07292 -0.0717 -0.07547 C -0.0776 -0.0875 -0.0717 -0.07824 -0.08003 -0.08449 C -0.08872 -0.09098 -0.09098 -0.09399 -0.10001 -0.09769 C -0.10852 -0.1051 -0.11806 -0.10857 -0.12674 -0.11551 C -0.14237 -0.12801 -0.16129 -0.15232 -0.17831 -0.15764 C -0.18473 -0.16621 -0.20904 -0.16945 -0.21841 -0.17107 C -0.23508 -0.17037 -0.25174 -0.17014 -0.26841 -0.16875 C -0.27414 -0.16829 -0.28508 -0.16227 -0.28508 -0.16227 C -0.28681 -0.16065 -0.28838 -0.1588 -0.29011 -0.15764 C -0.29168 -0.15672 -0.29358 -0.15672 -0.29497 -0.15556 C -0.3073 -0.14584 -0.28872 -0.15579 -0.30331 -0.14885 C -0.31459 -0.1338 -0.30886 -0.13727 -0.31841 -0.13334 C -0.32796 -0.12061 -0.31997 -0.13357 -0.32501 -0.11551 C -0.32692 -0.1088 -0.33091 -0.10209 -0.33334 -0.09561 C -0.33699 -0.08588 -0.33751 -0.07709 -0.34341 -0.06875 C -0.34515 -0.06135 -0.3474 -0.05348 -0.35001 -0.04653 C -0.35279 -0.03912 -0.35973 -0.03149 -0.36338 -0.02662 C -0.36876 -0.01945 -0.37345 -0.00996 -0.37831 -0.00209 C -0.38438 0.00763 -0.38924 0.01851 -0.39845 0.02222 C -0.40626 0.0331 -0.41737 0.04421 -0.42831 0.04884 C -0.43699 0.05694 -0.42952 0.05115 -0.44168 0.05555 C -0.44515 0.05671 -0.45174 0.05995 -0.45174 0.05995 " pathEditMode="relative" ptsTypes="fffffffffffffffffffffffffffA">
                                      <p:cBhvr>
                                        <p:cTn id="28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5360" y="1196752"/>
            <a:ext cx="5976664" cy="511256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ru-RU" sz="3800" b="1" dirty="0" smtClean="0">
                <a:latin typeface="Arial" pitchFamily="34" charset="0"/>
                <a:cs typeface="Arial" pitchFamily="34" charset="0"/>
              </a:rPr>
              <a:t>Персы вышли                                      к Средиземному морю, завоевав Палестину и Финикию. Завоевательную политику Кира II продолжили его преемники                                </a:t>
            </a:r>
            <a:r>
              <a:rPr lang="ru-RU" sz="3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Камбиз</a:t>
            </a:r>
            <a:r>
              <a:rPr lang="ru-RU" sz="3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II и Дарий I. </a:t>
            </a:r>
          </a:p>
          <a:p>
            <a:pPr algn="ctr">
              <a:buNone/>
            </a:pPr>
            <a:r>
              <a:rPr lang="ru-RU" sz="3800" b="1" dirty="0" err="1" smtClean="0">
                <a:latin typeface="Arial" pitchFamily="34" charset="0"/>
                <a:cs typeface="Arial" pitchFamily="34" charset="0"/>
              </a:rPr>
              <a:t>Камбиз</a:t>
            </a:r>
            <a:r>
              <a:rPr lang="ru-RU" sz="3800" b="1" dirty="0" smtClean="0">
                <a:latin typeface="Arial" pitchFamily="34" charset="0"/>
                <a:cs typeface="Arial" pitchFamily="34" charset="0"/>
              </a:rPr>
              <a:t> II завоевал Египет и значительно расширил границы Персидского царства.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АХЕМЕНИДСКАЯ ДЕРЖАВА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7" name="Picture 2" descr="map_persiya_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28048" y="1052736"/>
            <a:ext cx="5214672" cy="5229200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5360" y="1196752"/>
            <a:ext cx="6984776" cy="511256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32500" lnSpcReduction="20000"/>
          </a:bodyPr>
          <a:lstStyle/>
          <a:p>
            <a:pPr algn="ctr">
              <a:buNone/>
            </a:pPr>
            <a:r>
              <a:rPr lang="ru-RU" sz="9500" b="1" dirty="0" smtClean="0">
                <a:latin typeface="Arial" pitchFamily="34" charset="0"/>
                <a:cs typeface="Arial" pitchFamily="34" charset="0"/>
              </a:rPr>
              <a:t>В 522 г. до н.э. царём Персидского царства стал </a:t>
            </a:r>
            <a:r>
              <a:rPr lang="ru-RU" sz="95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Дарий I.</a:t>
            </a:r>
            <a:r>
              <a:rPr lang="ru-RU" sz="95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9500" b="1" dirty="0" smtClean="0">
                <a:latin typeface="Arial" pitchFamily="34" charset="0"/>
                <a:cs typeface="Arial" pitchFamily="34" charset="0"/>
              </a:rPr>
              <a:t> </a:t>
            </a:r>
          </a:p>
          <a:p>
            <a:pPr algn="ctr">
              <a:buNone/>
            </a:pPr>
            <a:endParaRPr lang="uk-UA" sz="9500" b="1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uk-UA" sz="9500" b="1" dirty="0" smtClean="0">
                <a:latin typeface="Arial" pitchFamily="34" charset="0"/>
                <a:cs typeface="Arial" pitchFamily="34" charset="0"/>
              </a:rPr>
              <a:t>По </a:t>
            </a:r>
            <a:r>
              <a:rPr lang="uk-UA" sz="9500" b="1" dirty="0" err="1" smtClean="0">
                <a:latin typeface="Arial" pitchFamily="34" charset="0"/>
                <a:cs typeface="Arial" pitchFamily="34" charset="0"/>
              </a:rPr>
              <a:t>легенде</a:t>
            </a:r>
            <a:r>
              <a:rPr lang="uk-UA" sz="9500" b="1" dirty="0" smtClean="0">
                <a:latin typeface="Arial" pitchFamily="34" charset="0"/>
                <a:cs typeface="Arial" pitchFamily="34" charset="0"/>
              </a:rPr>
              <a:t>, </a:t>
            </a:r>
            <a:r>
              <a:rPr lang="uk-UA" sz="9500" b="1" dirty="0" err="1" smtClean="0">
                <a:latin typeface="Arial" pitchFamily="34" charset="0"/>
                <a:cs typeface="Arial" pitchFamily="34" charset="0"/>
              </a:rPr>
              <a:t>Дарий</a:t>
            </a:r>
            <a:r>
              <a:rPr lang="uk-UA" sz="9500" b="1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uk-UA" sz="9500" b="1" dirty="0" err="1" smtClean="0">
                <a:latin typeface="Arial" pitchFamily="34" charset="0"/>
                <a:cs typeface="Arial" pitchFamily="34" charset="0"/>
              </a:rPr>
              <a:t>пришел</a:t>
            </a:r>
            <a:r>
              <a:rPr lang="uk-UA" sz="9500" b="1" dirty="0" smtClean="0">
                <a:latin typeface="Arial" pitchFamily="34" charset="0"/>
                <a:cs typeface="Arial" pitchFamily="34" charset="0"/>
              </a:rPr>
              <a:t> к </a:t>
            </a:r>
            <a:r>
              <a:rPr lang="uk-UA" sz="9500" b="1" dirty="0" err="1" smtClean="0">
                <a:latin typeface="Arial" pitchFamily="34" charset="0"/>
                <a:cs typeface="Arial" pitchFamily="34" charset="0"/>
              </a:rPr>
              <a:t>власти</a:t>
            </a:r>
            <a:r>
              <a:rPr lang="uk-UA" sz="9500" b="1" dirty="0" smtClean="0">
                <a:latin typeface="Arial" pitchFamily="34" charset="0"/>
                <a:cs typeface="Arial" pitchFamily="34" charset="0"/>
              </a:rPr>
              <a:t> в </a:t>
            </a:r>
            <a:r>
              <a:rPr lang="uk-UA" sz="9500" b="1" dirty="0" err="1" smtClean="0">
                <a:latin typeface="Arial" pitchFamily="34" charset="0"/>
                <a:cs typeface="Arial" pitchFamily="34" charset="0"/>
              </a:rPr>
              <a:t>результате</a:t>
            </a:r>
            <a:r>
              <a:rPr lang="uk-UA" sz="9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9500" b="1" dirty="0" err="1" smtClean="0">
                <a:latin typeface="Arial" pitchFamily="34" charset="0"/>
                <a:cs typeface="Arial" pitchFamily="34" charset="0"/>
              </a:rPr>
              <a:t>договоренности</a:t>
            </a:r>
            <a:r>
              <a:rPr lang="uk-UA" sz="95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uk-UA" sz="9500" b="1" dirty="0" err="1" smtClean="0">
                <a:latin typeface="Arial" pitchFamily="34" charset="0"/>
                <a:cs typeface="Arial" pitchFamily="34" charset="0"/>
              </a:rPr>
              <a:t>Претенденты</a:t>
            </a:r>
            <a:r>
              <a:rPr lang="uk-UA" sz="9500" b="1" dirty="0" smtClean="0">
                <a:latin typeface="Arial" pitchFamily="34" charset="0"/>
                <a:cs typeface="Arial" pitchFamily="34" charset="0"/>
              </a:rPr>
              <a:t> на </a:t>
            </a:r>
            <a:r>
              <a:rPr lang="uk-UA" sz="9500" b="1" dirty="0" err="1" smtClean="0">
                <a:latin typeface="Arial" pitchFamily="34" charset="0"/>
                <a:cs typeface="Arial" pitchFamily="34" charset="0"/>
              </a:rPr>
              <a:t>власть</a:t>
            </a:r>
            <a:r>
              <a:rPr lang="uk-UA" sz="9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9500" b="1" dirty="0" err="1" smtClean="0">
                <a:latin typeface="Arial" pitchFamily="34" charset="0"/>
                <a:cs typeface="Arial" pitchFamily="34" charset="0"/>
              </a:rPr>
              <a:t>решили</a:t>
            </a:r>
            <a:r>
              <a:rPr lang="uk-UA" sz="95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uk-UA" sz="9500" b="1" dirty="0" err="1" smtClean="0">
                <a:latin typeface="Arial" pitchFamily="34" charset="0"/>
                <a:cs typeface="Arial" pitchFamily="34" charset="0"/>
              </a:rPr>
              <a:t>что</a:t>
            </a:r>
            <a:r>
              <a:rPr lang="uk-UA" sz="9500" b="1" dirty="0" smtClean="0">
                <a:latin typeface="Arial" pitchFamily="34" charset="0"/>
                <a:cs typeface="Arial" pitchFamily="34" charset="0"/>
              </a:rPr>
              <a:t> царем </a:t>
            </a:r>
            <a:r>
              <a:rPr lang="uk-UA" sz="9500" b="1" dirty="0" err="1" smtClean="0">
                <a:latin typeface="Arial" pitchFamily="34" charset="0"/>
                <a:cs typeface="Arial" pitchFamily="34" charset="0"/>
              </a:rPr>
              <a:t>станет</a:t>
            </a:r>
            <a:r>
              <a:rPr lang="uk-UA" sz="9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9500" b="1" dirty="0" err="1" smtClean="0">
                <a:latin typeface="Arial" pitchFamily="34" charset="0"/>
                <a:cs typeface="Arial" pitchFamily="34" charset="0"/>
              </a:rPr>
              <a:t>тот</a:t>
            </a:r>
            <a:r>
              <a:rPr lang="uk-UA" sz="95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uk-UA" sz="9500" b="1" dirty="0" err="1" smtClean="0">
                <a:latin typeface="Arial" pitchFamily="34" charset="0"/>
                <a:cs typeface="Arial" pitchFamily="34" charset="0"/>
              </a:rPr>
              <a:t>чей</a:t>
            </a:r>
            <a:r>
              <a:rPr lang="uk-UA" sz="9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9500" b="1" dirty="0" err="1" smtClean="0">
                <a:latin typeface="Arial" pitchFamily="34" charset="0"/>
                <a:cs typeface="Arial" pitchFamily="34" charset="0"/>
              </a:rPr>
              <a:t>конь</a:t>
            </a:r>
            <a:r>
              <a:rPr lang="uk-UA" sz="9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9500" b="1" dirty="0" err="1" smtClean="0">
                <a:latin typeface="Arial" pitchFamily="34" charset="0"/>
                <a:cs typeface="Arial" pitchFamily="34" charset="0"/>
              </a:rPr>
              <a:t>первым</a:t>
            </a:r>
            <a:r>
              <a:rPr lang="uk-UA" sz="9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9500" b="1" dirty="0" err="1" smtClean="0">
                <a:latin typeface="Arial" pitchFamily="34" charset="0"/>
                <a:cs typeface="Arial" pitchFamily="34" charset="0"/>
              </a:rPr>
              <a:t>заржет</a:t>
            </a:r>
            <a:r>
              <a:rPr lang="uk-UA" sz="9500" b="1" dirty="0" smtClean="0">
                <a:latin typeface="Arial" pitchFamily="34" charset="0"/>
                <a:cs typeface="Arial" pitchFamily="34" charset="0"/>
              </a:rPr>
              <a:t> у </a:t>
            </a:r>
            <a:r>
              <a:rPr lang="uk-UA" sz="9500" b="1" dirty="0" err="1" smtClean="0">
                <a:latin typeface="Arial" pitchFamily="34" charset="0"/>
                <a:cs typeface="Arial" pitchFamily="34" charset="0"/>
              </a:rPr>
              <a:t>городских</a:t>
            </a:r>
            <a:r>
              <a:rPr lang="uk-UA" sz="9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9500" b="1" dirty="0" err="1" smtClean="0">
                <a:latin typeface="Arial" pitchFamily="34" charset="0"/>
                <a:cs typeface="Arial" pitchFamily="34" charset="0"/>
              </a:rPr>
              <a:t>ворот</a:t>
            </a:r>
            <a:r>
              <a:rPr lang="uk-UA" sz="9500" b="1" dirty="0" smtClean="0">
                <a:latin typeface="Arial" pitchFamily="34" charset="0"/>
                <a:cs typeface="Arial" pitchFamily="34" charset="0"/>
              </a:rPr>
              <a:t> на </a:t>
            </a:r>
            <a:r>
              <a:rPr lang="uk-UA" sz="9500" b="1" dirty="0" err="1" smtClean="0">
                <a:latin typeface="Arial" pitchFamily="34" charset="0"/>
                <a:cs typeface="Arial" pitchFamily="34" charset="0"/>
              </a:rPr>
              <a:t>восходе</a:t>
            </a:r>
            <a:r>
              <a:rPr lang="uk-UA" sz="9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9500" b="1" dirty="0" err="1" smtClean="0">
                <a:latin typeface="Arial" pitchFamily="34" charset="0"/>
                <a:cs typeface="Arial" pitchFamily="34" charset="0"/>
              </a:rPr>
              <a:t>солнца</a:t>
            </a:r>
            <a:r>
              <a:rPr lang="uk-UA" sz="95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uk-UA" sz="9500" b="1" dirty="0" err="1" smtClean="0">
                <a:latin typeface="Arial" pitchFamily="34" charset="0"/>
                <a:cs typeface="Arial" pitchFamily="34" charset="0"/>
              </a:rPr>
              <a:t>Произошло</a:t>
            </a:r>
            <a:r>
              <a:rPr lang="uk-UA" sz="9500" b="1" dirty="0" smtClean="0">
                <a:latin typeface="Arial" pitchFamily="34" charset="0"/>
                <a:cs typeface="Arial" pitchFamily="34" charset="0"/>
              </a:rPr>
              <a:t> так, </a:t>
            </a:r>
            <a:r>
              <a:rPr lang="uk-UA" sz="9500" b="1" dirty="0" err="1" smtClean="0">
                <a:latin typeface="Arial" pitchFamily="34" charset="0"/>
                <a:cs typeface="Arial" pitchFamily="34" charset="0"/>
              </a:rPr>
              <a:t>что</a:t>
            </a:r>
            <a:r>
              <a:rPr lang="uk-UA" sz="9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9500" b="1" dirty="0" err="1" smtClean="0">
                <a:latin typeface="Arial" pitchFamily="34" charset="0"/>
                <a:cs typeface="Arial" pitchFamily="34" charset="0"/>
              </a:rPr>
              <a:t>конь</a:t>
            </a:r>
            <a:r>
              <a:rPr lang="uk-UA" sz="9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9500" b="1" dirty="0" err="1" smtClean="0">
                <a:latin typeface="Arial" pitchFamily="34" charset="0"/>
                <a:cs typeface="Arial" pitchFamily="34" charset="0"/>
              </a:rPr>
              <a:t>Дария</a:t>
            </a:r>
            <a:r>
              <a:rPr lang="uk-UA" sz="9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9500" b="1" dirty="0" err="1" smtClean="0">
                <a:latin typeface="Arial" pitchFamily="34" charset="0"/>
                <a:cs typeface="Arial" pitchFamily="34" charset="0"/>
              </a:rPr>
              <a:t>принес</a:t>
            </a:r>
            <a:r>
              <a:rPr lang="uk-UA" sz="9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9500" b="1" dirty="0" err="1" smtClean="0">
                <a:latin typeface="Arial" pitchFamily="34" charset="0"/>
                <a:cs typeface="Arial" pitchFamily="34" charset="0"/>
              </a:rPr>
              <a:t>своему</a:t>
            </a:r>
            <a:r>
              <a:rPr lang="uk-UA" sz="9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9500" b="1" dirty="0" err="1" smtClean="0">
                <a:latin typeface="Arial" pitchFamily="34" charset="0"/>
                <a:cs typeface="Arial" pitchFamily="34" charset="0"/>
              </a:rPr>
              <a:t>хозяину</a:t>
            </a:r>
            <a:r>
              <a:rPr lang="uk-UA" sz="9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9500" b="1" dirty="0" err="1" smtClean="0">
                <a:latin typeface="Arial" pitchFamily="34" charset="0"/>
                <a:cs typeface="Arial" pitchFamily="34" charset="0"/>
              </a:rPr>
              <a:t>царский</a:t>
            </a:r>
            <a:r>
              <a:rPr lang="uk-UA" sz="9500" b="1" dirty="0" smtClean="0">
                <a:latin typeface="Arial" pitchFamily="34" charset="0"/>
                <a:cs typeface="Arial" pitchFamily="34" charset="0"/>
              </a:rPr>
              <a:t> титул и </a:t>
            </a:r>
            <a:r>
              <a:rPr lang="uk-UA" sz="9500" b="1" dirty="0" err="1" smtClean="0">
                <a:latin typeface="Arial" pitchFamily="34" charset="0"/>
                <a:cs typeface="Arial" pitchFamily="34" charset="0"/>
              </a:rPr>
              <a:t>власть</a:t>
            </a:r>
            <a:r>
              <a:rPr lang="uk-UA" sz="9500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АХЕМЕНИДСКАЯ ДЕРЖАВА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7" name="Picture 4" descr="C:\Users\Админ\Desktop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52184" y="1052736"/>
            <a:ext cx="4032448" cy="2573382"/>
          </a:xfrm>
          <a:prstGeom prst="rect">
            <a:avLst/>
          </a:prstGeom>
          <a:noFill/>
        </p:spPr>
      </p:pic>
      <p:pic>
        <p:nvPicPr>
          <p:cNvPr id="8" name="Picture 2" descr="C:\Users\Админ\Desktop\bank_20637_222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52184" y="3933056"/>
            <a:ext cx="4067944" cy="2519901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6280" y="1412776"/>
            <a:ext cx="3264363" cy="51311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Прямоугольник 12"/>
          <p:cNvSpPr/>
          <p:nvPr/>
        </p:nvSpPr>
        <p:spPr>
          <a:xfrm>
            <a:off x="479376" y="1268760"/>
            <a:ext cx="691276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(по </a:t>
            </a:r>
            <a:r>
              <a:rPr lang="ru-RU" sz="28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персидски</a:t>
            </a:r>
            <a:r>
              <a:rPr lang="ru-RU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– Дарий  - </a:t>
            </a:r>
            <a:r>
              <a:rPr lang="ru-RU" sz="28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«Держащий добро», «Добронравный»</a:t>
            </a:r>
            <a:r>
              <a:rPr lang="ru-RU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).</a:t>
            </a:r>
            <a:endParaRPr lang="ru-RU" sz="2800" b="1" dirty="0">
              <a:solidFill>
                <a:srgbClr val="7030A0"/>
              </a:solidFill>
            </a:endParaRPr>
          </a:p>
        </p:txBody>
      </p:sp>
      <p:sp>
        <p:nvSpPr>
          <p:cNvPr id="16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АХЕМЕНИДСКАЯ ДЕРЖАВА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407368" y="2564324"/>
            <a:ext cx="7488832" cy="353943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«Великий бог, который создал небо, землю и человека, Дария сделал царем, единым над многими царями»- говорили персидские мудрецы.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Как Дарию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I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удавалось управлять такой державой, держать в повиновении  покорённое население?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76363116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4" descr="Букет"/>
          <p:cNvSpPr>
            <a:spLocks noGrp="1" noChangeArrowheads="1"/>
          </p:cNvSpPr>
          <p:nvPr>
            <p:ph type="title"/>
          </p:nvPr>
        </p:nvSpPr>
        <p:spPr>
          <a:xfrm>
            <a:off x="431371" y="1124744"/>
            <a:ext cx="11497277" cy="1728192"/>
          </a:xfr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Персы по - иному управляли своей державой: терпимо относились к покорённым народам, строили дороги и каналы, развивали торговлю.</a:t>
            </a:r>
            <a:endParaRPr lang="ru-RU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96000" y="3429000"/>
            <a:ext cx="5809321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7915" b="11021"/>
          <a:stretch/>
        </p:blipFill>
        <p:spPr bwMode="auto">
          <a:xfrm>
            <a:off x="407368" y="3356992"/>
            <a:ext cx="5376597" cy="30377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АХЕМЕНИДСКАЯ ДЕРЖАВА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 descr="Букет"/>
          <p:cNvSpPr txBox="1">
            <a:spLocks noChangeArrowheads="1"/>
          </p:cNvSpPr>
          <p:nvPr/>
        </p:nvSpPr>
        <p:spPr>
          <a:xfrm>
            <a:off x="5375920" y="3501008"/>
            <a:ext cx="6336704" cy="108012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Однако,</a:t>
            </a:r>
            <a:r>
              <a:rPr kumimoji="0" lang="ru-RU" sz="2800" b="1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любое неповиновение жестоким образом каралось.</a:t>
            </a:r>
            <a:endParaRPr kumimoji="0" lang="ru-RU" sz="32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447928" y="4725144"/>
            <a:ext cx="6120680" cy="181588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Font typeface="Monotype Sorts" pitchFamily="2" charset="2"/>
              <a:buNone/>
            </a:pP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Дарий окружил себя тайными осведомителями, которые назывались «ГЛАЗА И УШИ ЦАРЯ».</a:t>
            </a:r>
            <a:endParaRPr lang="ru-RU" sz="2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359696" y="1556792"/>
            <a:ext cx="5568619" cy="95410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При Дарии I развернулось значительное строительство. </a:t>
            </a:r>
            <a:endParaRPr lang="ru-RU" sz="2800" b="1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1" y="1052736"/>
            <a:ext cx="2520280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048"/>
          <a:stretch/>
        </p:blipFill>
        <p:spPr bwMode="auto">
          <a:xfrm>
            <a:off x="9264352" y="1052736"/>
            <a:ext cx="2376264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АХЕМЕНИДСКАЯ ДЕРЖАВА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9" name="Picture 3" descr="C:\Users\Админ\Desktop\1364916313_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1344" y="3284984"/>
            <a:ext cx="5040560" cy="3356992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623392" y="1268762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НАСЕЛЕНИЕ И ГОСУДАРСТВА ИРАНА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551400" y="2348880"/>
            <a:ext cx="1123324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ДРЕВНИЕ ГОСУДАРСТВА</a:t>
            </a: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623392" y="3501009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КИР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II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ВО ГЛАВЕ ПЕРСИДСКОГОЦАРСТВА</a:t>
            </a:r>
            <a:endParaRPr lang="ru-RU" sz="4000" dirty="0" smtClean="0"/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623392" y="4653137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РЕФОРМЫ ДАРИЯ 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I</a:t>
            </a:r>
            <a:endParaRPr lang="ru-RU" sz="4000" dirty="0" smtClean="0"/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623392" y="5733256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КУЛЬТУРА ДРЕВНИХ ПЕРСОВ</a:t>
            </a:r>
            <a:endParaRPr lang="ru-RU" sz="4000" dirty="0" smtClean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3991977"/>
      </p:ext>
    </p:extLst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76870" grpId="0" animBg="1" autoUpdateAnimBg="0"/>
      <p:bldP spid="6" grpId="0" animBg="1" autoUpdateAnimBg="0"/>
      <p:bldP spid="7" grpId="0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407368" y="1124744"/>
            <a:ext cx="7680853" cy="267765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85738" indent="-185738"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Разделил державу на военно-административные округа  - сатрапии.</a:t>
            </a:r>
          </a:p>
          <a:p>
            <a:pPr marL="185738" indent="-185738"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Установил упорядоченную систему сбора налогов.</a:t>
            </a:r>
          </a:p>
          <a:p>
            <a:pPr marL="185738" indent="-185738"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Организовал чеканку  золотой монеты (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дариков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). </a:t>
            </a:r>
          </a:p>
        </p:txBody>
      </p:sp>
      <p:pic>
        <p:nvPicPr>
          <p:cNvPr id="45058" name="Picture 2" descr="https://jerryandgod.com/wp-content/uploads/2013/11/597-a11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23" r="2137" b="1283"/>
          <a:stretch>
            <a:fillRect/>
          </a:stretch>
        </p:blipFill>
        <p:spPr bwMode="auto">
          <a:xfrm>
            <a:off x="191344" y="4221088"/>
            <a:ext cx="5752875" cy="22322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5060" name="Picture 4" descr="https://im0-tub-ru.yandex.net/i?id=13452096c9df2916625795935e6cd9bb&amp;n=1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68008" y="4221088"/>
            <a:ext cx="5615947" cy="22727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5062" name="Picture 6" descr="http://img1.liveinternet.ru/images/attach/d/1/134/175/134175983_6089038_i_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72264" y="1340768"/>
            <a:ext cx="3336371" cy="24299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АХЕМЕНИДСКАЯ ДЕРЖАВА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571461" y="285728"/>
            <a:ext cx="10953827" cy="100013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Реформы Дария </a:t>
            </a:r>
            <a:r>
              <a:rPr lang="en-US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</a:t>
            </a:r>
            <a:endParaRPr lang="ru-RU" sz="4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71462" y="3357562"/>
            <a:ext cx="5334037" cy="142876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/>
              <a:t> </a:t>
            </a:r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Финансовая </a:t>
            </a:r>
          </a:p>
          <a:p>
            <a:pPr algn="ctr">
              <a:defRPr/>
            </a:pPr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реформа</a:t>
            </a:r>
            <a:endParaRPr lang="ru-RU" sz="32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477003" y="1500174"/>
            <a:ext cx="5048285" cy="142876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/>
              <a:t> </a:t>
            </a:r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Военная </a:t>
            </a:r>
          </a:p>
          <a:p>
            <a:pPr algn="ctr">
              <a:defRPr/>
            </a:pPr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реформа</a:t>
            </a:r>
            <a:endParaRPr lang="ru-RU" sz="28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71461" y="1500174"/>
            <a:ext cx="5429288" cy="142876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Административная </a:t>
            </a:r>
            <a:r>
              <a:rPr lang="ru-RU" sz="32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реформа</a:t>
            </a:r>
          </a:p>
          <a:p>
            <a:pPr algn="ctr">
              <a:defRPr/>
            </a:pPr>
            <a:endParaRPr lang="ru-RU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215680" y="5085184"/>
            <a:ext cx="6000792" cy="142876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Создание дорожно-почтовой службы</a:t>
            </a:r>
            <a:endParaRPr lang="ru-RU" sz="20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384032" y="3356992"/>
            <a:ext cx="5048285" cy="142876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/>
              <a:t> </a:t>
            </a:r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Реформа в сфере законодательства</a:t>
            </a:r>
            <a:endParaRPr lang="ru-RU" sz="32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lum bright="-10000" contrast="2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250" t="29714" r="49659" b="27471"/>
          <a:stretch>
            <a:fillRect/>
          </a:stretch>
        </p:blipFill>
        <p:spPr>
          <a:xfrm>
            <a:off x="4871864" y="1556792"/>
            <a:ext cx="7051756" cy="46910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Прямоугольник 13"/>
          <p:cNvSpPr/>
          <p:nvPr/>
        </p:nvSpPr>
        <p:spPr>
          <a:xfrm>
            <a:off x="335360" y="1628800"/>
            <a:ext cx="4296477" cy="403187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Дарий 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I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восстановил канал от Нила до Суэца, тем самым соединил Египет морским путем через Красное море  с Персией. </a:t>
            </a:r>
          </a:p>
        </p:txBody>
      </p:sp>
      <p:sp>
        <p:nvSpPr>
          <p:cNvPr id="11" name="Овал 10"/>
          <p:cNvSpPr/>
          <p:nvPr/>
        </p:nvSpPr>
        <p:spPr>
          <a:xfrm>
            <a:off x="6168008" y="4653136"/>
            <a:ext cx="1608179" cy="1296144"/>
          </a:xfrm>
          <a:prstGeom prst="ellipse">
            <a:avLst/>
          </a:prstGeom>
          <a:noFill/>
          <a:ln w="57150">
            <a:solidFill>
              <a:srgbClr val="68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АХЕМЕНИДСКАЯ ДЕРЖАВА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59139942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lum bright="-10000" contrast="2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5180" r="37001" b="27471"/>
          <a:stretch>
            <a:fillRect/>
          </a:stretch>
        </p:blipFill>
        <p:spPr>
          <a:xfrm>
            <a:off x="695400" y="3429000"/>
            <a:ext cx="10945216" cy="31623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Прямоугольник 13"/>
          <p:cNvSpPr/>
          <p:nvPr/>
        </p:nvSpPr>
        <p:spPr>
          <a:xfrm>
            <a:off x="263352" y="1052736"/>
            <a:ext cx="11760629" cy="224676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Крупнейшие города державы были соединены широкой дорогой, которую называли </a:t>
            </a: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царской.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На ней через каждые 20-30 километров были расставлены посты с лошадьми и людьми готовыми немедленно отправиться в путь. Гонцы могли, сменяя друг друга, как на крыльях, мчаться в столицу.</a:t>
            </a:r>
          </a:p>
        </p:txBody>
      </p:sp>
      <p:sp>
        <p:nvSpPr>
          <p:cNvPr id="11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АХЕМЕНИДСКАЯ ДЕРЖАВА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59139942"/>
      </p:ext>
    </p:extLst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360" y="4509120"/>
            <a:ext cx="11480213" cy="207424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400" dirty="0" smtClean="0">
                <a:latin typeface="Arial" pitchFamily="34" charset="0"/>
                <a:cs typeface="Arial" pitchFamily="34" charset="0"/>
              </a:rPr>
            </a:br>
            <a:r>
              <a:rPr lang="uk-UA" sz="2800" b="1" dirty="0" err="1" smtClean="0">
                <a:latin typeface="Arial" pitchFamily="34" charset="0"/>
                <a:cs typeface="Arial" pitchFamily="34" charset="0"/>
              </a:rPr>
              <a:t>Она</a:t>
            </a:r>
            <a:r>
              <a:rPr lang="uk-UA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800" b="1" dirty="0" err="1" smtClean="0">
                <a:latin typeface="Arial" pitchFamily="34" charset="0"/>
                <a:cs typeface="Arial" pitchFamily="34" charset="0"/>
              </a:rPr>
              <a:t>пересекала</a:t>
            </a:r>
            <a:r>
              <a:rPr lang="uk-UA" sz="2800" b="1" dirty="0" smtClean="0">
                <a:latin typeface="Arial" pitchFamily="34" charset="0"/>
                <a:cs typeface="Arial" pitchFamily="34" charset="0"/>
              </a:rPr>
              <a:t> всю </a:t>
            </a:r>
            <a:r>
              <a:rPr lang="uk-UA" sz="2800" b="1" dirty="0" err="1" smtClean="0">
                <a:latin typeface="Arial" pitchFamily="34" charset="0"/>
                <a:cs typeface="Arial" pitchFamily="34" charset="0"/>
              </a:rPr>
              <a:t>империю</a:t>
            </a:r>
            <a:r>
              <a:rPr lang="uk-UA" sz="2800" b="1" dirty="0" smtClean="0">
                <a:latin typeface="Arial" pitchFamily="34" charset="0"/>
                <a:cs typeface="Arial" pitchFamily="34" charset="0"/>
              </a:rPr>
              <a:t> от </a:t>
            </a:r>
            <a:r>
              <a:rPr lang="uk-UA" sz="2800" b="1" dirty="0" err="1" smtClean="0">
                <a:latin typeface="Arial" pitchFamily="34" charset="0"/>
                <a:cs typeface="Arial" pitchFamily="34" charset="0"/>
              </a:rPr>
              <a:t>города</a:t>
            </a:r>
            <a:r>
              <a:rPr lang="uk-UA" sz="2800" b="1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uk-UA" sz="2800" b="1" dirty="0" err="1" smtClean="0">
                <a:latin typeface="Arial" pitchFamily="34" charset="0"/>
                <a:cs typeface="Arial" pitchFamily="34" charset="0"/>
              </a:rPr>
              <a:t>Сузы</a:t>
            </a:r>
            <a:r>
              <a:rPr lang="uk-UA" sz="2800" b="1" dirty="0" smtClean="0">
                <a:latin typeface="Arial" pitchFamily="34" charset="0"/>
                <a:cs typeface="Arial" pitchFamily="34" charset="0"/>
              </a:rPr>
              <a:t> в город </a:t>
            </a:r>
            <a:r>
              <a:rPr lang="uk-UA" sz="2800" b="1" dirty="0" err="1" smtClean="0">
                <a:latin typeface="Arial" pitchFamily="34" charset="0"/>
                <a:cs typeface="Arial" pitchFamily="34" charset="0"/>
              </a:rPr>
              <a:t>Сарды</a:t>
            </a:r>
            <a:r>
              <a:rPr lang="uk-UA" sz="28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uk-UA" sz="2800" b="1" dirty="0" err="1" smtClean="0">
                <a:latin typeface="Arial" pitchFamily="34" charset="0"/>
                <a:cs typeface="Arial" pitchFamily="34" charset="0"/>
              </a:rPr>
              <a:t>вблизи</a:t>
            </a:r>
            <a:r>
              <a:rPr lang="uk-UA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800" b="1" dirty="0" err="1" smtClean="0">
                <a:latin typeface="Arial" pitchFamily="34" charset="0"/>
                <a:cs typeface="Arial" pitchFamily="34" charset="0"/>
              </a:rPr>
              <a:t>Эгейского</a:t>
            </a:r>
            <a:r>
              <a:rPr lang="uk-UA" sz="2800" b="1" dirty="0" smtClean="0">
                <a:latin typeface="Arial" pitchFamily="34" charset="0"/>
                <a:cs typeface="Arial" pitchFamily="34" charset="0"/>
              </a:rPr>
              <a:t> моря. </a:t>
            </a:r>
            <a:r>
              <a:rPr lang="uk-UA" sz="2800" b="1" dirty="0" err="1" smtClean="0">
                <a:latin typeface="Arial" pitchFamily="34" charset="0"/>
                <a:cs typeface="Arial" pitchFamily="34" charset="0"/>
              </a:rPr>
              <a:t>Ее</a:t>
            </a:r>
            <a:r>
              <a:rPr lang="uk-UA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800" b="1" dirty="0" err="1" smtClean="0">
                <a:latin typeface="Arial" pitchFamily="34" charset="0"/>
                <a:cs typeface="Arial" pitchFamily="34" charset="0"/>
              </a:rPr>
              <a:t>длина</a:t>
            </a:r>
            <a:r>
              <a:rPr lang="uk-UA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800" b="1" dirty="0" err="1" smtClean="0">
                <a:latin typeface="Arial" pitchFamily="34" charset="0"/>
                <a:cs typeface="Arial" pitchFamily="34" charset="0"/>
              </a:rPr>
              <a:t>составляла</a:t>
            </a:r>
            <a:r>
              <a:rPr lang="uk-UA" sz="2800" b="1" dirty="0" smtClean="0">
                <a:latin typeface="Arial" pitchFamily="34" charset="0"/>
                <a:cs typeface="Arial" pitchFamily="34" charset="0"/>
              </a:rPr>
              <a:t> 2683 км. </a:t>
            </a:r>
            <a:r>
              <a:rPr lang="uk-UA" sz="2800" b="1" dirty="0" err="1" smtClean="0">
                <a:latin typeface="Arial" pitchFamily="34" charset="0"/>
                <a:cs typeface="Arial" pitchFamily="34" charset="0"/>
              </a:rPr>
              <a:t>Вдоль</a:t>
            </a:r>
            <a:r>
              <a:rPr lang="uk-UA" sz="2800" b="1" dirty="0" smtClean="0">
                <a:latin typeface="Arial" pitchFamily="34" charset="0"/>
                <a:cs typeface="Arial" pitchFamily="34" charset="0"/>
              </a:rPr>
              <a:t> дороги </a:t>
            </a:r>
            <a:r>
              <a:rPr lang="uk-UA" sz="2800" b="1" dirty="0" err="1" smtClean="0">
                <a:latin typeface="Arial" pitchFamily="34" charset="0"/>
                <a:cs typeface="Arial" pitchFamily="34" charset="0"/>
              </a:rPr>
              <a:t>построили</a:t>
            </a:r>
            <a:r>
              <a:rPr lang="uk-UA" sz="2800" b="1" dirty="0" smtClean="0">
                <a:latin typeface="Arial" pitchFamily="34" charset="0"/>
                <a:cs typeface="Arial" pitchFamily="34" charset="0"/>
              </a:rPr>
              <a:t> 111 </a:t>
            </a:r>
            <a:r>
              <a:rPr lang="uk-UA" sz="2800" b="1" dirty="0" err="1" smtClean="0">
                <a:latin typeface="Arial" pitchFamily="34" charset="0"/>
                <a:cs typeface="Arial" pitchFamily="34" charset="0"/>
              </a:rPr>
              <a:t>остановок</a:t>
            </a:r>
            <a:r>
              <a:rPr lang="uk-UA" sz="28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uk-UA" sz="2800" b="1" dirty="0" err="1" smtClean="0">
                <a:latin typeface="Arial" pitchFamily="34" charset="0"/>
                <a:cs typeface="Arial" pitchFamily="34" charset="0"/>
              </a:rPr>
              <a:t>где</a:t>
            </a:r>
            <a:r>
              <a:rPr lang="uk-UA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800" b="1" dirty="0" err="1" smtClean="0">
                <a:latin typeface="Arial" pitchFamily="34" charset="0"/>
                <a:cs typeface="Arial" pitchFamily="34" charset="0"/>
              </a:rPr>
              <a:t>можно</a:t>
            </a:r>
            <a:r>
              <a:rPr lang="uk-UA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800" b="1" dirty="0" err="1" smtClean="0">
                <a:latin typeface="Arial" pitchFamily="34" charset="0"/>
                <a:cs typeface="Arial" pitchFamily="34" charset="0"/>
              </a:rPr>
              <a:t>было</a:t>
            </a:r>
            <a:r>
              <a:rPr lang="uk-UA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800" b="1" dirty="0" err="1" smtClean="0">
                <a:latin typeface="Arial" pitchFamily="34" charset="0"/>
                <a:cs typeface="Arial" pitchFamily="34" charset="0"/>
              </a:rPr>
              <a:t>заменить</a:t>
            </a:r>
            <a:r>
              <a:rPr lang="uk-UA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800" b="1" dirty="0" err="1" smtClean="0">
                <a:latin typeface="Arial" pitchFamily="34" charset="0"/>
                <a:cs typeface="Arial" pitchFamily="34" charset="0"/>
              </a:rPr>
              <a:t>лошадей</a:t>
            </a:r>
            <a:r>
              <a:rPr lang="uk-UA" sz="28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uk-UA" sz="2800" b="1" dirty="0" err="1" smtClean="0">
                <a:latin typeface="Arial" pitchFamily="34" charset="0"/>
                <a:cs typeface="Arial" pitchFamily="34" charset="0"/>
              </a:rPr>
              <a:t>отдохнуть</a:t>
            </a:r>
            <a:r>
              <a:rPr lang="uk-UA" sz="2800" b="1" dirty="0" smtClean="0">
                <a:latin typeface="Arial" pitchFamily="34" charset="0"/>
                <a:cs typeface="Arial" pitchFamily="34" charset="0"/>
              </a:rPr>
              <a:t> и </a:t>
            </a:r>
            <a:r>
              <a:rPr lang="uk-UA" sz="2800" b="1" dirty="0" err="1" smtClean="0">
                <a:latin typeface="Arial" pitchFamily="34" charset="0"/>
                <a:cs typeface="Arial" pitchFamily="34" charset="0"/>
              </a:rPr>
              <a:t>поесть</a:t>
            </a:r>
            <a:r>
              <a:rPr lang="uk-UA" sz="2800" b="1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latin typeface="Arial" pitchFamily="34" charset="0"/>
                <a:cs typeface="Arial" pitchFamily="34" charset="0"/>
              </a:rPr>
            </a:b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3793" name="Picture 1" descr="C:\Users\Админ\Desktop\80.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07768" y="1052737"/>
            <a:ext cx="7944205" cy="3384376"/>
          </a:xfrm>
          <a:prstGeom prst="rect">
            <a:avLst/>
          </a:prstGeom>
          <a:noFill/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АХЕМЕНИДСКАЯ ДЕРЖАВА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48130" name="Picture 2" descr="http://photos.wikimapia.org/p/00/02/50/41/35_ful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360" y="1124744"/>
            <a:ext cx="3312368" cy="3301160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персидские воины "/>
          <p:cNvPicPr>
            <a:picLocks noChangeAspect="1" noChangeArrowheads="1"/>
          </p:cNvPicPr>
          <p:nvPr/>
        </p:nvPicPr>
        <p:blipFill>
          <a:blip r:embed="rId2" cstate="print"/>
          <a:srcRect b="7077"/>
          <a:stretch>
            <a:fillRect/>
          </a:stretch>
        </p:blipFill>
        <p:spPr bwMode="auto">
          <a:xfrm>
            <a:off x="5447928" y="2636912"/>
            <a:ext cx="6528296" cy="37847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479376" y="1124744"/>
            <a:ext cx="11425269" cy="107721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Персидская держава поглотила почти все</a:t>
            </a:r>
          </a:p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государства, о которых до сих пор шла речь.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35360" y="2780928"/>
            <a:ext cx="4704523" cy="353943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Недаром она именовалась </a:t>
            </a:r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«ЦАРСТВО СТРАН», </a:t>
            </a:r>
          </a:p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а ее властитель носил пышный титул </a:t>
            </a:r>
          </a:p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«ВЕЛИКИЙ ЦАРЬ, ЦАРЬ ЦАРЕЙ».</a:t>
            </a:r>
            <a:endParaRPr lang="ru-RU" sz="32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АХЕМЕНИДСКАЯ ДЕРЖАВА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407368" y="1124744"/>
            <a:ext cx="5328592" cy="55092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Геродот писал: </a:t>
            </a:r>
          </a:p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«Все, что произрастает </a:t>
            </a:r>
          </a:p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 Персидском государстве, и все, </a:t>
            </a:r>
          </a:p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что изготавливается ремесленниками, доставляется царю» Персия – «царство стран</a:t>
            </a:r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». </a:t>
            </a:r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Властитель Персии – «великий царь, царь всех царей».</a:t>
            </a:r>
            <a:endParaRPr lang="ru-RU" sz="32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АХЕМЕНИДСКАЯ ДЕРЖАВА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62466" name="Picture 2" descr="https://ds02.infourok.ru/uploads/ex/081e/0004fda5-374d8c6b/1/img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51984" y="1412776"/>
            <a:ext cx="5916148" cy="4824536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АХЕМЕНИДСКАЯ ДЕРЖАВА</a:t>
            </a:r>
            <a:endParaRPr lang="ru-RU" sz="5400" dirty="0">
              <a:solidFill>
                <a:schemeClr val="bg1"/>
              </a:solidFill>
            </a:endParaRPr>
          </a:p>
        </p:txBody>
      </p:sp>
      <p:graphicFrame>
        <p:nvGraphicFramePr>
          <p:cNvPr id="3" name="Схема 2"/>
          <p:cNvGraphicFramePr/>
          <p:nvPr/>
        </p:nvGraphicFramePr>
        <p:xfrm>
          <a:off x="263352" y="1828800"/>
          <a:ext cx="11233248" cy="46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407368" y="1124744"/>
            <a:ext cx="114492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Персидские цари носили титул «Великий царь, царь царей», потому, что: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cover dir="rd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9376" y="1124744"/>
            <a:ext cx="4680520" cy="331236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uk-UA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Около</a:t>
            </a:r>
            <a:r>
              <a:rPr lang="uk-UA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515 г. до </a:t>
            </a:r>
            <a:r>
              <a:rPr lang="uk-UA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н.э</a:t>
            </a:r>
            <a:r>
              <a:rPr lang="uk-UA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по приказу </a:t>
            </a:r>
            <a:r>
              <a:rPr lang="uk-UA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Дария</a:t>
            </a:r>
            <a:r>
              <a:rPr lang="uk-UA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была</a:t>
            </a:r>
            <a:r>
              <a:rPr lang="uk-UA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заложена</a:t>
            </a:r>
            <a:r>
              <a:rPr lang="uk-UA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столица</a:t>
            </a:r>
            <a:r>
              <a:rPr lang="uk-UA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государства</a:t>
            </a:r>
            <a:r>
              <a:rPr lang="uk-UA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- </a:t>
            </a:r>
            <a:r>
              <a:rPr lang="uk-UA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Персеполь</a:t>
            </a:r>
            <a:r>
              <a:rPr lang="uk-UA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uk-UA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Парсу</a:t>
            </a:r>
            <a:r>
              <a:rPr lang="uk-UA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 - «Город </a:t>
            </a:r>
            <a:r>
              <a:rPr lang="uk-UA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персов</a:t>
            </a:r>
            <a:r>
              <a:rPr lang="uk-UA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». Город </a:t>
            </a:r>
            <a:r>
              <a:rPr lang="uk-UA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стал</a:t>
            </a:r>
            <a:r>
              <a:rPr lang="uk-UA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символом </a:t>
            </a:r>
            <a:r>
              <a:rPr lang="uk-UA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власти</a:t>
            </a:r>
            <a:r>
              <a:rPr lang="uk-UA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царя</a:t>
            </a:r>
            <a:r>
              <a:rPr lang="uk-UA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8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9697" name="Picture 1" descr="C:\Users\Админ\Desktop\0dedeebfd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63952" y="1484784"/>
            <a:ext cx="6000667" cy="2812941"/>
          </a:xfrm>
          <a:prstGeom prst="rect">
            <a:avLst/>
          </a:prstGeom>
          <a:noFill/>
        </p:spPr>
      </p:pic>
      <p:pic>
        <p:nvPicPr>
          <p:cNvPr id="29698" name="Picture 2" descr="C:\Users\Админ\Desktop\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51984" y="4509120"/>
            <a:ext cx="5540815" cy="1988840"/>
          </a:xfrm>
          <a:prstGeom prst="rect">
            <a:avLst/>
          </a:prstGeom>
          <a:noFill/>
        </p:spPr>
      </p:pic>
      <p:pic>
        <p:nvPicPr>
          <p:cNvPr id="29700" name="Picture 4" descr="C:\Users\Админ\Desktop\2 perserol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360" y="4509120"/>
            <a:ext cx="5280587" cy="2132856"/>
          </a:xfrm>
          <a:prstGeom prst="rect">
            <a:avLst/>
          </a:prstGeom>
          <a:noFill/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АХЕМЕНИДСКАЯ ДЕРЖАВА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0" y="332656"/>
          <a:ext cx="12192000" cy="6525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3352" y="1196752"/>
            <a:ext cx="5616624" cy="504056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VI в. до н.э.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на территории современного Ирана  образовалось </a:t>
            </a:r>
            <a:r>
              <a:rPr lang="ru-RU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Персидское царство,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 котором правили цари из династии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Ахеменидов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Это было крупное государство древнего мира, известное также, как </a:t>
            </a:r>
            <a:r>
              <a:rPr lang="ru-RU" b="1" i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Ахеменидская</a:t>
            </a:r>
            <a:r>
              <a:rPr lang="ru-RU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держава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АХЕМЕНИДСКАЯ ДЕРЖАВА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21506" name="Picture 2" descr="http://player.myshared.ru/28/1305322/slides/slide_5.jpg"/>
          <p:cNvPicPr>
            <a:picLocks noChangeAspect="1" noChangeArrowheads="1"/>
          </p:cNvPicPr>
          <p:nvPr/>
        </p:nvPicPr>
        <p:blipFill>
          <a:blip r:embed="rId2" cstate="print"/>
          <a:srcRect t="18900" b="10541"/>
          <a:stretch>
            <a:fillRect/>
          </a:stretch>
        </p:blipFill>
        <p:spPr bwMode="auto">
          <a:xfrm>
            <a:off x="6023992" y="1124744"/>
            <a:ext cx="5819800" cy="5184576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909" r="4918"/>
          <a:stretch/>
        </p:blipFill>
        <p:spPr bwMode="auto">
          <a:xfrm>
            <a:off x="263352" y="1961456"/>
            <a:ext cx="11795188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79376" y="1124744"/>
            <a:ext cx="11137237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tx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sz="3200" b="1" dirty="0" err="1">
                <a:solidFill>
                  <a:schemeClr val="tx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П</a:t>
            </a:r>
            <a:r>
              <a:rPr lang="ru-RU" sz="3200" b="1" dirty="0" err="1" smtClean="0">
                <a:solidFill>
                  <a:schemeClr val="tx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ерсеполь</a:t>
            </a:r>
            <a:r>
              <a:rPr lang="ru-RU" sz="3200" b="1" dirty="0" smtClean="0">
                <a:solidFill>
                  <a:schemeClr val="tx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привозились многочисленные дары.</a:t>
            </a:r>
            <a:endParaRPr lang="ru-RU" sz="3200" b="1" dirty="0">
              <a:solidFill>
                <a:schemeClr val="tx2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55440" y="2060848"/>
            <a:ext cx="1093917" cy="11915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045" r="11717" b="12749"/>
          <a:stretch/>
        </p:blipFill>
        <p:spPr bwMode="auto">
          <a:xfrm>
            <a:off x="479376" y="3645024"/>
            <a:ext cx="1915356" cy="108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96200" y="2348880"/>
            <a:ext cx="2292744" cy="1136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67808" y="4149080"/>
            <a:ext cx="1215731" cy="1131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616280" y="4077072"/>
            <a:ext cx="1632181" cy="930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АХЕМЕНИДСКАЯ ДЕРЖАВА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3821626"/>
      </p:ext>
    </p:extLst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6525" y="1340768"/>
            <a:ext cx="6823571" cy="4968551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buNone/>
              <a:defRPr/>
            </a:pPr>
            <a:r>
              <a:rPr lang="ru-RU" sz="30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Бехистунская</a:t>
            </a:r>
            <a:r>
              <a:rPr lang="ru-RU" sz="3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надпись 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выбита </a:t>
            </a:r>
            <a:r>
              <a:rPr lang="ru-RU" sz="3000" b="1" dirty="0">
                <a:latin typeface="Arial" pitchFamily="34" charset="0"/>
                <a:cs typeface="Arial" pitchFamily="34" charset="0"/>
              </a:rPr>
              <a:t>на скале во времена правления Дария I. Высота надписи 7,8 м. Она сделана на трех языках - древнеперсидском, эламском и аккадском. Надпись обнаружил в 1835 году английский офицер </a:t>
            </a:r>
            <a:r>
              <a:rPr lang="ru-RU" sz="30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Г. </a:t>
            </a:r>
            <a:r>
              <a:rPr lang="ru-RU" sz="30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Роулинсон</a:t>
            </a:r>
            <a:r>
              <a:rPr lang="ru-RU" sz="30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3000" b="1" dirty="0">
                <a:latin typeface="Arial" pitchFamily="34" charset="0"/>
                <a:cs typeface="Arial" pitchFamily="34" charset="0"/>
              </a:rPr>
              <a:t>Она позволила расшифровать персидскую, а затем и аккадскую клинопись.</a:t>
            </a:r>
          </a:p>
        </p:txBody>
      </p:sp>
      <p:pic>
        <p:nvPicPr>
          <p:cNvPr id="15364" name="Рисунок 3"/>
          <p:cNvPicPr>
            <a:picLocks noChangeAspect="1"/>
          </p:cNvPicPr>
          <p:nvPr/>
        </p:nvPicPr>
        <p:blipFill>
          <a:blip r:embed="rId2" cstate="print"/>
          <a:srcRect l="20381" t="8476" r="17453"/>
          <a:stretch>
            <a:fillRect/>
          </a:stretch>
        </p:blipFill>
        <p:spPr bwMode="auto">
          <a:xfrm>
            <a:off x="7248128" y="3861048"/>
            <a:ext cx="4104456" cy="2513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АХЕМЕНИДСКАЯ ДЕРЖАВА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59394" name="Picture 2" descr="https://upload.tury.club/data/77d7fc2f7ec5b5f8d70e068503046225/_sfmlrfk/dU0gjOC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76120" y="1268760"/>
            <a:ext cx="4164187" cy="2349478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344" y="1052736"/>
            <a:ext cx="7694645" cy="324036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uk-UA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uk-UA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uk-UA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uk-UA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uk-UA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330г. до </a:t>
            </a:r>
            <a:r>
              <a:rPr lang="uk-UA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н.э</a:t>
            </a:r>
            <a:r>
              <a:rPr lang="uk-UA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uk-UA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Под</a:t>
            </a:r>
            <a:r>
              <a:rPr lang="uk-UA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ударами </a:t>
            </a:r>
            <a:br>
              <a:rPr lang="uk-UA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uk-UA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Александра</a:t>
            </a:r>
            <a:r>
              <a:rPr lang="uk-UA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огромная</a:t>
            </a:r>
            <a:r>
              <a:rPr lang="uk-UA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империя</a:t>
            </a:r>
            <a:r>
              <a:rPr lang="uk-UA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персов</a:t>
            </a:r>
            <a:r>
              <a:rPr lang="uk-UA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пала, а </a:t>
            </a:r>
            <a:r>
              <a:rPr lang="uk-UA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земли</a:t>
            </a:r>
            <a:r>
              <a:rPr lang="uk-UA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uk-UA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входившие</a:t>
            </a:r>
            <a:r>
              <a:rPr lang="uk-UA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uk-UA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ее</a:t>
            </a:r>
            <a:r>
              <a:rPr lang="uk-UA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состав, стали </a:t>
            </a:r>
            <a:r>
              <a:rPr lang="uk-UA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частью</a:t>
            </a:r>
            <a:r>
              <a:rPr lang="uk-UA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империи</a:t>
            </a:r>
            <a:r>
              <a:rPr lang="uk-UA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великого </a:t>
            </a:r>
            <a:r>
              <a:rPr lang="uk-UA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завоевателя</a:t>
            </a:r>
            <a:r>
              <a:rPr lang="uk-UA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Александра</a:t>
            </a:r>
            <a:r>
              <a:rPr lang="uk-UA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Македонского</a:t>
            </a:r>
            <a:r>
              <a:rPr lang="uk-UA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uk-UA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62" name="Picture 2" descr="C:\Users\Админ\Desktop\makedon1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b="10615"/>
          <a:stretch>
            <a:fillRect/>
          </a:stretch>
        </p:blipFill>
        <p:spPr bwMode="auto">
          <a:xfrm>
            <a:off x="7104112" y="4365104"/>
            <a:ext cx="4416491" cy="2232248"/>
          </a:xfrm>
          <a:prstGeom prst="rect">
            <a:avLst/>
          </a:prstGeom>
          <a:noFill/>
        </p:spPr>
      </p:pic>
      <p:pic>
        <p:nvPicPr>
          <p:cNvPr id="5" name="Picture 2" descr="C:\Users\Админ\Desktop\Charles_Le_Brun_-_Entry_of_Alexander_into_Babylo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9350" y="4437112"/>
            <a:ext cx="6597729" cy="2151434"/>
          </a:xfrm>
          <a:prstGeom prst="rect">
            <a:avLst/>
          </a:prstGeom>
          <a:noFill/>
        </p:spPr>
      </p:pic>
      <p:pic>
        <p:nvPicPr>
          <p:cNvPr id="40963" name="Picture 3" descr="C:\Users\Админ\Desktop\скачанные файлы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40216" y="1196752"/>
            <a:ext cx="3552395" cy="2880320"/>
          </a:xfrm>
          <a:prstGeom prst="rect">
            <a:avLst/>
          </a:prstGeom>
          <a:noFill/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АХЕМЕНИДСКАЯ ДЕРЖАВА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335360" y="1124747"/>
            <a:ext cx="11665296" cy="523220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касситы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эламиты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мидяне.персы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335360" y="1844824"/>
            <a:ext cx="11665296" cy="523220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государства Элам и Мидия</a:t>
            </a: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382688" y="2636912"/>
            <a:ext cx="11809312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558 г. До н.э. Кир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II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правитель персидского  царства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335360" y="3717085"/>
            <a:ext cx="11665296" cy="523220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завоевания Кира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II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 (Армении, Лидии, Вавилона)</a:t>
            </a:r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ВЫВОДЫ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335360" y="4581128"/>
            <a:ext cx="11521280" cy="523220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Дарий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I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и реформы </a:t>
            </a: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335360" y="5589304"/>
            <a:ext cx="11521280" cy="523220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330г. до н.э. падение 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Ахеменидской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державы</a:t>
            </a:r>
          </a:p>
        </p:txBody>
      </p:sp>
    </p:spTree>
    <p:extLst>
      <p:ext uri="{BB962C8B-B14F-4D97-AF65-F5344CB8AC3E}">
        <p14:creationId xmlns:p14="http://schemas.microsoft.com/office/powerpoint/2010/main" xmlns="" val="2333991977"/>
      </p:ext>
    </p:extLst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76870" grpId="0" animBg="1" autoUpdateAnimBg="0"/>
      <p:bldP spid="6" grpId="0" animBg="1" autoUpdateAnimBg="0"/>
      <p:bldP spid="9" grpId="0" animBg="1" autoUpdateAnimBg="0"/>
      <p:bldP spid="10" grpId="0" animBg="1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5672" y="247891"/>
            <a:ext cx="7439655" cy="583596"/>
          </a:xfrm>
          <a:prstGeom prst="rect">
            <a:avLst/>
          </a:prstGeom>
        </p:spPr>
        <p:txBody>
          <a:bodyPr vert="horz" wrap="square" lIns="0" tIns="29312" rIns="0" bIns="0" rtlCol="0" anchor="ctr">
            <a:spAutoFit/>
          </a:bodyPr>
          <a:lstStyle/>
          <a:p>
            <a:pPr marL="22547">
              <a:spcBef>
                <a:spcPts val="231"/>
              </a:spcBef>
            </a:pPr>
            <a:r>
              <a:rPr lang="ru-RU" sz="3600" dirty="0" smtClean="0"/>
              <a:t>  ЗАДАНИЯ</a:t>
            </a:r>
            <a:endParaRPr sz="3600" dirty="0"/>
          </a:p>
        </p:txBody>
      </p:sp>
      <p:sp>
        <p:nvSpPr>
          <p:cNvPr id="3" name="object 3"/>
          <p:cNvSpPr/>
          <p:nvPr/>
        </p:nvSpPr>
        <p:spPr>
          <a:xfrm>
            <a:off x="10897940" y="337354"/>
            <a:ext cx="751249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0987A88E-3E38-4657-A6CB-7252E760983A}"/>
              </a:ext>
            </a:extLst>
          </p:cNvPr>
          <p:cNvSpPr txBox="1"/>
          <p:nvPr/>
        </p:nvSpPr>
        <p:spPr>
          <a:xfrm>
            <a:off x="551385" y="3717032"/>
            <a:ext cx="3264363" cy="168413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Прочитайте учебник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§14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 57 – 60.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0A876B8A-D6F4-45DD-A7CB-4E0ADA116FEA}"/>
              </a:ext>
            </a:extLst>
          </p:cNvPr>
          <p:cNvSpPr txBox="1"/>
          <p:nvPr/>
        </p:nvSpPr>
        <p:spPr>
          <a:xfrm>
            <a:off x="4511825" y="4365136"/>
            <a:ext cx="3552395" cy="205346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Подумайте.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Почему Персидскую державу называют державой «царя царей»?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9983BB7E-5EFA-4F55-818D-5990E5EC0F5E}"/>
              </a:ext>
            </a:extLst>
          </p:cNvPr>
          <p:cNvSpPr txBox="1"/>
          <p:nvPr/>
        </p:nvSpPr>
        <p:spPr>
          <a:xfrm>
            <a:off x="8544272" y="3501072"/>
            <a:ext cx="3312368" cy="205346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Дайте сравнительную характеристику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Киру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II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 Дарию 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(в виде таблицы)</a:t>
            </a:r>
          </a:p>
        </p:txBody>
      </p:sp>
      <p:sp>
        <p:nvSpPr>
          <p:cNvPr id="13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1583501" y="170080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8" name="Freeform 47"/>
          <p:cNvSpPr>
            <a:spLocks noEditPoints="1"/>
          </p:cNvSpPr>
          <p:nvPr/>
        </p:nvSpPr>
        <p:spPr bwMode="auto">
          <a:xfrm>
            <a:off x="8077612" y="244075"/>
            <a:ext cx="417671" cy="708844"/>
          </a:xfrm>
          <a:custGeom>
            <a:avLst/>
            <a:gdLst>
              <a:gd name="T0" fmla="*/ 237 w 271"/>
              <a:gd name="T1" fmla="*/ 184 h 461"/>
              <a:gd name="T2" fmla="*/ 221 w 271"/>
              <a:gd name="T3" fmla="*/ 188 h 461"/>
              <a:gd name="T4" fmla="*/ 221 w 271"/>
              <a:gd name="T5" fmla="*/ 182 h 461"/>
              <a:gd name="T6" fmla="*/ 187 w 271"/>
              <a:gd name="T7" fmla="*/ 148 h 461"/>
              <a:gd name="T8" fmla="*/ 171 w 271"/>
              <a:gd name="T9" fmla="*/ 152 h 461"/>
              <a:gd name="T10" fmla="*/ 171 w 271"/>
              <a:gd name="T11" fmla="*/ 146 h 461"/>
              <a:gd name="T12" fmla="*/ 137 w 271"/>
              <a:gd name="T13" fmla="*/ 112 h 461"/>
              <a:gd name="T14" fmla="*/ 119 w 271"/>
              <a:gd name="T15" fmla="*/ 117 h 461"/>
              <a:gd name="T16" fmla="*/ 119 w 271"/>
              <a:gd name="T17" fmla="*/ 34 h 461"/>
              <a:gd name="T18" fmla="*/ 85 w 271"/>
              <a:gd name="T19" fmla="*/ 0 h 461"/>
              <a:gd name="T20" fmla="*/ 51 w 271"/>
              <a:gd name="T21" fmla="*/ 34 h 461"/>
              <a:gd name="T22" fmla="*/ 51 w 271"/>
              <a:gd name="T23" fmla="*/ 178 h 461"/>
              <a:gd name="T24" fmla="*/ 34 w 271"/>
              <a:gd name="T25" fmla="*/ 174 h 461"/>
              <a:gd name="T26" fmla="*/ 0 w 271"/>
              <a:gd name="T27" fmla="*/ 208 h 461"/>
              <a:gd name="T28" fmla="*/ 0 w 271"/>
              <a:gd name="T29" fmla="*/ 325 h 461"/>
              <a:gd name="T30" fmla="*/ 136 w 271"/>
              <a:gd name="T31" fmla="*/ 461 h 461"/>
              <a:gd name="T32" fmla="*/ 271 w 271"/>
              <a:gd name="T33" fmla="*/ 325 h 461"/>
              <a:gd name="T34" fmla="*/ 271 w 271"/>
              <a:gd name="T35" fmla="*/ 218 h 461"/>
              <a:gd name="T36" fmla="*/ 237 w 271"/>
              <a:gd name="T37" fmla="*/ 184 h 461"/>
              <a:gd name="T38" fmla="*/ 262 w 271"/>
              <a:gd name="T39" fmla="*/ 325 h 461"/>
              <a:gd name="T40" fmla="*/ 136 w 271"/>
              <a:gd name="T41" fmla="*/ 451 h 461"/>
              <a:gd name="T42" fmla="*/ 10 w 271"/>
              <a:gd name="T43" fmla="*/ 325 h 461"/>
              <a:gd name="T44" fmla="*/ 10 w 271"/>
              <a:gd name="T45" fmla="*/ 208 h 461"/>
              <a:gd name="T46" fmla="*/ 34 w 271"/>
              <a:gd name="T47" fmla="*/ 183 h 461"/>
              <a:gd name="T48" fmla="*/ 51 w 271"/>
              <a:gd name="T49" fmla="*/ 190 h 461"/>
              <a:gd name="T50" fmla="*/ 51 w 271"/>
              <a:gd name="T51" fmla="*/ 290 h 461"/>
              <a:gd name="T52" fmla="*/ 56 w 271"/>
              <a:gd name="T53" fmla="*/ 295 h 461"/>
              <a:gd name="T54" fmla="*/ 60 w 271"/>
              <a:gd name="T55" fmla="*/ 290 h 461"/>
              <a:gd name="T56" fmla="*/ 60 w 271"/>
              <a:gd name="T57" fmla="*/ 34 h 461"/>
              <a:gd name="T58" fmla="*/ 85 w 271"/>
              <a:gd name="T59" fmla="*/ 9 h 461"/>
              <a:gd name="T60" fmla="*/ 110 w 271"/>
              <a:gd name="T61" fmla="*/ 34 h 461"/>
              <a:gd name="T62" fmla="*/ 110 w 271"/>
              <a:gd name="T63" fmla="*/ 187 h 461"/>
              <a:gd name="T64" fmla="*/ 115 w 271"/>
              <a:gd name="T65" fmla="*/ 191 h 461"/>
              <a:gd name="T66" fmla="*/ 119 w 271"/>
              <a:gd name="T67" fmla="*/ 187 h 461"/>
              <a:gd name="T68" fmla="*/ 119 w 271"/>
              <a:gd name="T69" fmla="*/ 128 h 461"/>
              <a:gd name="T70" fmla="*/ 137 w 271"/>
              <a:gd name="T71" fmla="*/ 121 h 461"/>
              <a:gd name="T72" fmla="*/ 162 w 271"/>
              <a:gd name="T73" fmla="*/ 146 h 461"/>
              <a:gd name="T74" fmla="*/ 162 w 271"/>
              <a:gd name="T75" fmla="*/ 160 h 461"/>
              <a:gd name="T76" fmla="*/ 162 w 271"/>
              <a:gd name="T77" fmla="*/ 161 h 461"/>
              <a:gd name="T78" fmla="*/ 162 w 271"/>
              <a:gd name="T79" fmla="*/ 202 h 461"/>
              <a:gd name="T80" fmla="*/ 166 w 271"/>
              <a:gd name="T81" fmla="*/ 207 h 461"/>
              <a:gd name="T82" fmla="*/ 171 w 271"/>
              <a:gd name="T83" fmla="*/ 202 h 461"/>
              <a:gd name="T84" fmla="*/ 171 w 271"/>
              <a:gd name="T85" fmla="*/ 163 h 461"/>
              <a:gd name="T86" fmla="*/ 187 w 271"/>
              <a:gd name="T87" fmla="*/ 157 h 461"/>
              <a:gd name="T88" fmla="*/ 211 w 271"/>
              <a:gd name="T89" fmla="*/ 182 h 461"/>
              <a:gd name="T90" fmla="*/ 211 w 271"/>
              <a:gd name="T91" fmla="*/ 197 h 461"/>
              <a:gd name="T92" fmla="*/ 211 w 271"/>
              <a:gd name="T93" fmla="*/ 197 h 461"/>
              <a:gd name="T94" fmla="*/ 211 w 271"/>
              <a:gd name="T95" fmla="*/ 219 h 461"/>
              <a:gd name="T96" fmla="*/ 216 w 271"/>
              <a:gd name="T97" fmla="*/ 224 h 461"/>
              <a:gd name="T98" fmla="*/ 221 w 271"/>
              <a:gd name="T99" fmla="*/ 219 h 461"/>
              <a:gd name="T100" fmla="*/ 221 w 271"/>
              <a:gd name="T101" fmla="*/ 199 h 461"/>
              <a:gd name="T102" fmla="*/ 237 w 271"/>
              <a:gd name="T103" fmla="*/ 193 h 461"/>
              <a:gd name="T104" fmla="*/ 262 w 271"/>
              <a:gd name="T105" fmla="*/ 218 h 461"/>
              <a:gd name="T106" fmla="*/ 262 w 271"/>
              <a:gd name="T107" fmla="*/ 325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71" h="461">
                <a:moveTo>
                  <a:pt x="237" y="184"/>
                </a:moveTo>
                <a:cubicBezTo>
                  <a:pt x="231" y="184"/>
                  <a:pt x="226" y="185"/>
                  <a:pt x="221" y="188"/>
                </a:cubicBezTo>
                <a:cubicBezTo>
                  <a:pt x="221" y="182"/>
                  <a:pt x="221" y="182"/>
                  <a:pt x="221" y="182"/>
                </a:cubicBezTo>
                <a:cubicBezTo>
                  <a:pt x="221" y="163"/>
                  <a:pt x="205" y="148"/>
                  <a:pt x="187" y="148"/>
                </a:cubicBezTo>
                <a:cubicBezTo>
                  <a:pt x="181" y="148"/>
                  <a:pt x="176" y="149"/>
                  <a:pt x="171" y="152"/>
                </a:cubicBezTo>
                <a:cubicBezTo>
                  <a:pt x="171" y="146"/>
                  <a:pt x="171" y="146"/>
                  <a:pt x="171" y="146"/>
                </a:cubicBezTo>
                <a:cubicBezTo>
                  <a:pt x="171" y="127"/>
                  <a:pt x="156" y="112"/>
                  <a:pt x="137" y="112"/>
                </a:cubicBezTo>
                <a:cubicBezTo>
                  <a:pt x="131" y="112"/>
                  <a:pt x="125" y="113"/>
                  <a:pt x="119" y="117"/>
                </a:cubicBezTo>
                <a:cubicBezTo>
                  <a:pt x="119" y="34"/>
                  <a:pt x="119" y="34"/>
                  <a:pt x="119" y="34"/>
                </a:cubicBezTo>
                <a:cubicBezTo>
                  <a:pt x="119" y="15"/>
                  <a:pt x="104" y="0"/>
                  <a:pt x="85" y="0"/>
                </a:cubicBezTo>
                <a:cubicBezTo>
                  <a:pt x="66" y="0"/>
                  <a:pt x="51" y="15"/>
                  <a:pt x="51" y="34"/>
                </a:cubicBezTo>
                <a:cubicBezTo>
                  <a:pt x="51" y="178"/>
                  <a:pt x="51" y="178"/>
                  <a:pt x="51" y="178"/>
                </a:cubicBezTo>
                <a:cubicBezTo>
                  <a:pt x="46" y="176"/>
                  <a:pt x="40" y="174"/>
                  <a:pt x="34" y="174"/>
                </a:cubicBezTo>
                <a:cubicBezTo>
                  <a:pt x="16" y="174"/>
                  <a:pt x="0" y="189"/>
                  <a:pt x="0" y="208"/>
                </a:cubicBezTo>
                <a:cubicBezTo>
                  <a:pt x="0" y="325"/>
                  <a:pt x="0" y="325"/>
                  <a:pt x="0" y="325"/>
                </a:cubicBezTo>
                <a:cubicBezTo>
                  <a:pt x="0" y="400"/>
                  <a:pt x="61" y="461"/>
                  <a:pt x="136" y="461"/>
                </a:cubicBezTo>
                <a:cubicBezTo>
                  <a:pt x="210" y="461"/>
                  <a:pt x="271" y="400"/>
                  <a:pt x="271" y="325"/>
                </a:cubicBezTo>
                <a:cubicBezTo>
                  <a:pt x="271" y="218"/>
                  <a:pt x="271" y="218"/>
                  <a:pt x="271" y="218"/>
                </a:cubicBezTo>
                <a:cubicBezTo>
                  <a:pt x="271" y="199"/>
                  <a:pt x="256" y="184"/>
                  <a:pt x="237" y="184"/>
                </a:cubicBezTo>
                <a:close/>
                <a:moveTo>
                  <a:pt x="262" y="325"/>
                </a:moveTo>
                <a:cubicBezTo>
                  <a:pt x="262" y="395"/>
                  <a:pt x="205" y="451"/>
                  <a:pt x="136" y="451"/>
                </a:cubicBezTo>
                <a:cubicBezTo>
                  <a:pt x="66" y="451"/>
                  <a:pt x="10" y="395"/>
                  <a:pt x="10" y="325"/>
                </a:cubicBezTo>
                <a:cubicBezTo>
                  <a:pt x="10" y="208"/>
                  <a:pt x="10" y="208"/>
                  <a:pt x="10" y="208"/>
                </a:cubicBezTo>
                <a:cubicBezTo>
                  <a:pt x="10" y="195"/>
                  <a:pt x="21" y="183"/>
                  <a:pt x="34" y="183"/>
                </a:cubicBezTo>
                <a:cubicBezTo>
                  <a:pt x="41" y="183"/>
                  <a:pt x="47" y="186"/>
                  <a:pt x="51" y="190"/>
                </a:cubicBezTo>
                <a:cubicBezTo>
                  <a:pt x="51" y="290"/>
                  <a:pt x="51" y="290"/>
                  <a:pt x="51" y="290"/>
                </a:cubicBezTo>
                <a:cubicBezTo>
                  <a:pt x="51" y="292"/>
                  <a:pt x="53" y="295"/>
                  <a:pt x="56" y="295"/>
                </a:cubicBezTo>
                <a:cubicBezTo>
                  <a:pt x="58" y="295"/>
                  <a:pt x="60" y="292"/>
                  <a:pt x="60" y="290"/>
                </a:cubicBezTo>
                <a:cubicBezTo>
                  <a:pt x="60" y="34"/>
                  <a:pt x="60" y="34"/>
                  <a:pt x="60" y="34"/>
                </a:cubicBezTo>
                <a:cubicBezTo>
                  <a:pt x="60" y="20"/>
                  <a:pt x="72" y="9"/>
                  <a:pt x="85" y="9"/>
                </a:cubicBezTo>
                <a:cubicBezTo>
                  <a:pt x="99" y="9"/>
                  <a:pt x="110" y="20"/>
                  <a:pt x="110" y="34"/>
                </a:cubicBezTo>
                <a:cubicBezTo>
                  <a:pt x="110" y="187"/>
                  <a:pt x="110" y="187"/>
                  <a:pt x="110" y="187"/>
                </a:cubicBezTo>
                <a:cubicBezTo>
                  <a:pt x="110" y="189"/>
                  <a:pt x="112" y="191"/>
                  <a:pt x="115" y="191"/>
                </a:cubicBezTo>
                <a:cubicBezTo>
                  <a:pt x="117" y="191"/>
                  <a:pt x="119" y="189"/>
                  <a:pt x="119" y="187"/>
                </a:cubicBezTo>
                <a:cubicBezTo>
                  <a:pt x="119" y="128"/>
                  <a:pt x="119" y="128"/>
                  <a:pt x="119" y="128"/>
                </a:cubicBezTo>
                <a:cubicBezTo>
                  <a:pt x="124" y="124"/>
                  <a:pt x="130" y="121"/>
                  <a:pt x="137" y="121"/>
                </a:cubicBezTo>
                <a:cubicBezTo>
                  <a:pt x="150" y="121"/>
                  <a:pt x="162" y="132"/>
                  <a:pt x="162" y="146"/>
                </a:cubicBezTo>
                <a:cubicBezTo>
                  <a:pt x="162" y="160"/>
                  <a:pt x="162" y="160"/>
                  <a:pt x="162" y="160"/>
                </a:cubicBezTo>
                <a:cubicBezTo>
                  <a:pt x="162" y="160"/>
                  <a:pt x="162" y="161"/>
                  <a:pt x="162" y="161"/>
                </a:cubicBezTo>
                <a:cubicBezTo>
                  <a:pt x="162" y="202"/>
                  <a:pt x="162" y="202"/>
                  <a:pt x="162" y="202"/>
                </a:cubicBezTo>
                <a:cubicBezTo>
                  <a:pt x="162" y="205"/>
                  <a:pt x="164" y="207"/>
                  <a:pt x="166" y="207"/>
                </a:cubicBezTo>
                <a:cubicBezTo>
                  <a:pt x="169" y="207"/>
                  <a:pt x="171" y="205"/>
                  <a:pt x="171" y="202"/>
                </a:cubicBezTo>
                <a:cubicBezTo>
                  <a:pt x="171" y="163"/>
                  <a:pt x="171" y="163"/>
                  <a:pt x="171" y="163"/>
                </a:cubicBezTo>
                <a:cubicBezTo>
                  <a:pt x="175" y="159"/>
                  <a:pt x="181" y="157"/>
                  <a:pt x="187" y="157"/>
                </a:cubicBezTo>
                <a:cubicBezTo>
                  <a:pt x="200" y="157"/>
                  <a:pt x="211" y="168"/>
                  <a:pt x="211" y="182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219"/>
                  <a:pt x="211" y="219"/>
                  <a:pt x="211" y="219"/>
                </a:cubicBezTo>
                <a:cubicBezTo>
                  <a:pt x="211" y="221"/>
                  <a:pt x="213" y="224"/>
                  <a:pt x="216" y="224"/>
                </a:cubicBezTo>
                <a:cubicBezTo>
                  <a:pt x="219" y="224"/>
                  <a:pt x="221" y="221"/>
                  <a:pt x="221" y="219"/>
                </a:cubicBezTo>
                <a:cubicBezTo>
                  <a:pt x="221" y="199"/>
                  <a:pt x="221" y="199"/>
                  <a:pt x="221" y="199"/>
                </a:cubicBezTo>
                <a:cubicBezTo>
                  <a:pt x="225" y="195"/>
                  <a:pt x="231" y="193"/>
                  <a:pt x="237" y="193"/>
                </a:cubicBezTo>
                <a:cubicBezTo>
                  <a:pt x="250" y="193"/>
                  <a:pt x="262" y="204"/>
                  <a:pt x="262" y="218"/>
                </a:cubicBezTo>
                <a:lnTo>
                  <a:pt x="262" y="325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pPr defTabSz="1024014"/>
            <a:endParaRPr lang="en-US" dirty="0">
              <a:solidFill>
                <a:srgbClr val="FFFFFF"/>
              </a:solidFill>
              <a:latin typeface="Open Sans Light"/>
            </a:endParaRPr>
          </a:p>
        </p:txBody>
      </p:sp>
      <p:grpSp>
        <p:nvGrpSpPr>
          <p:cNvPr id="4" name="Group 9253"/>
          <p:cNvGrpSpPr/>
          <p:nvPr/>
        </p:nvGrpSpPr>
        <p:grpSpPr>
          <a:xfrm>
            <a:off x="402699" y="1264986"/>
            <a:ext cx="1084788" cy="842125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17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1024014"/>
              <a:endParaRPr lang="en-US" dirty="0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0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1024014"/>
              <a:endParaRPr lang="en-US" dirty="0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19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5447929" y="206084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9360365" y="170080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/>
          <p:cNvSpPr>
            <a:spLocks noEditPoints="1"/>
          </p:cNvSpPr>
          <p:nvPr/>
        </p:nvSpPr>
        <p:spPr bwMode="auto">
          <a:xfrm>
            <a:off x="10992544" y="404664"/>
            <a:ext cx="576064" cy="392486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pic>
        <p:nvPicPr>
          <p:cNvPr id="15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48128" y="1556792"/>
            <a:ext cx="1152128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9736" y="1484784"/>
            <a:ext cx="1224136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851614052"/>
      </p:ext>
    </p:extLst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19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4982344" cy="4525963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На территории Ирана в древности проживали различные племена –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касситы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эламиты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 Затем здесь расселились мидяне и персы.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АХЕМЕНИДСКАЯ ДЕРЖАВА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20482" name="Picture 2" descr="https://www.istmira.com/uploads/posts/2019-01/1546988276_origin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28048" y="1052736"/>
            <a:ext cx="5112568" cy="1702347"/>
          </a:xfrm>
          <a:prstGeom prst="rect">
            <a:avLst/>
          </a:prstGeom>
          <a:noFill/>
        </p:spPr>
      </p:pic>
      <p:pic>
        <p:nvPicPr>
          <p:cNvPr id="20484" name="Picture 4" descr="https://sapiencia.eu/wp-content/uploads/2017/08/Primeros-agricultores-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28048" y="2852936"/>
            <a:ext cx="5184576" cy="1944216"/>
          </a:xfrm>
          <a:prstGeom prst="rect">
            <a:avLst/>
          </a:prstGeom>
          <a:noFill/>
        </p:spPr>
      </p:pic>
      <p:pic>
        <p:nvPicPr>
          <p:cNvPr id="20486" name="Picture 6" descr="https://avatars.mds.yandex.net/get-zen_doc/222865/pub_5d8fc86baad43600adecddde_5d90cb5b0a451800b0c73b65/scale_12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28048" y="4941169"/>
            <a:ext cx="5256584" cy="1656184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7608168" y="5373216"/>
            <a:ext cx="4032448" cy="941388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ГЕРОДОТ  О  ПЕРСАХ </a:t>
            </a:r>
          </a:p>
        </p:txBody>
      </p:sp>
      <p:pic>
        <p:nvPicPr>
          <p:cNvPr id="20484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52184" y="1196752"/>
            <a:ext cx="3816424" cy="391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335360" y="960983"/>
            <a:ext cx="6912768" cy="529375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«Их главное достоинство -мужество.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После военной доблести второй по значению наградой считается иметь больше сыновей.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Мальчиков в возрасте от пяти до двадцати лет учили только трех вещей: скакать на лошади ,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стрелять из лука и всегда говорить правду».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1" y="1"/>
            <a:ext cx="12177184" cy="83671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АХЕМЕНИДСКАЯ ДЕРЖАВА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51384" y="4581128"/>
            <a:ext cx="10887000" cy="165618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В долинах  местное население занималось земледелием, а в засушливых степных районах - скотоводством.</a:t>
            </a:r>
          </a:p>
          <a:p>
            <a:endParaRPr lang="ru-RU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АХЕМЕНИДСКАЯ ДЕРЖАВА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19458" name="Picture 2" descr="https://veggiepeople.org/sites/default/files/styles/text_wide/public/story-attach/300816_neolithic_1-.jpg?itok=8konTNH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0" y="1268760"/>
            <a:ext cx="5663952" cy="3212183"/>
          </a:xfrm>
          <a:prstGeom prst="rect">
            <a:avLst/>
          </a:prstGeom>
          <a:noFill/>
        </p:spPr>
      </p:pic>
      <p:pic>
        <p:nvPicPr>
          <p:cNvPr id="19460" name="Picture 4" descr="https://avatars.mds.yandex.net/get-zen_doc/1860621/pub_5ce702b47f585100b3217304_5ce798a6e68b7800b39bfae6/scale_12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368" y="1196752"/>
            <a:ext cx="5124450" cy="3249936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В 3 тысячелетии до н.э.    в  юго-западной части Ирана, на границе с Месопотамией, возникло государство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Элам.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Его столицей был город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Сузы.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В Эламе была создана одна из древнейших в мире письменностей.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АХЕМЕНИДСКАЯ ДЕРЖАВА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18434" name="Picture 2" descr="https://i.pinimg.com/originals/d8/c4/3c/d8c43c271d207abb6f289ffd737d344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0016" y="1340768"/>
            <a:ext cx="5431532" cy="4464496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7A092C-F845-4C50-89F3-B925CAEEC957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39349" y="836712"/>
            <a:ext cx="1154528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Arial" pitchFamily="34" charset="0"/>
                <a:cs typeface="Arial" pitchFamily="34" charset="0"/>
              </a:rPr>
              <a:t>Мидия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означает </a:t>
            </a:r>
            <a:r>
              <a:rPr lang="ru-RU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«средина земли». </a:t>
            </a: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Жители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Мидии славились как храбрые воины и искусные ремесленники. </a:t>
            </a: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865" t="25823" r="13876" b="5953"/>
          <a:stretch/>
        </p:blipFill>
        <p:spPr bwMode="auto">
          <a:xfrm>
            <a:off x="431371" y="2060849"/>
            <a:ext cx="6174616" cy="37710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6816080" y="2060848"/>
            <a:ext cx="5160573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На огромной территории Мидии проживали многочисленные племена, которые не всегда подчинялись </a:t>
            </a:r>
            <a:r>
              <a:rPr lang="ru-RU" sz="2800" b="1" dirty="0" err="1" smtClean="0">
                <a:solidFill>
                  <a:schemeClr val="tx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мидийскому</a:t>
            </a:r>
            <a:r>
              <a:rPr lang="ru-RU" sz="2800" b="1" dirty="0" smtClean="0">
                <a:solidFill>
                  <a:schemeClr val="tx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царю. Одним из таких племен были </a:t>
            </a: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персы.</a:t>
            </a:r>
          </a:p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Они  населяли территорию недалеко от Персидского залива.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 cstate="print"/>
          <a:srcRect l="1037" t="5264" r="5638" b="14466"/>
          <a:stretch>
            <a:fillRect/>
          </a:stretch>
        </p:blipFill>
        <p:spPr bwMode="auto">
          <a:xfrm>
            <a:off x="1991544" y="2204864"/>
            <a:ext cx="8639935" cy="41330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object 2"/>
          <p:cNvSpPr>
            <a:spLocks/>
          </p:cNvSpPr>
          <p:nvPr/>
        </p:nvSpPr>
        <p:spPr bwMode="auto">
          <a:xfrm>
            <a:off x="1" y="1"/>
            <a:ext cx="12177184" cy="69269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АХЕМЕНИДСКАЯ ДЕРЖАВА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5360" y="1196752"/>
            <a:ext cx="5472608" cy="504056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dirty="0" smtClean="0"/>
              <a:t> </a:t>
            </a:r>
            <a:r>
              <a:rPr lang="ru-RU" sz="3700" b="1" dirty="0" smtClean="0">
                <a:latin typeface="Arial" pitchFamily="34" charset="0"/>
                <a:cs typeface="Arial" pitchFamily="34" charset="0"/>
              </a:rPr>
              <a:t>В конце VII в. до н.э. при царе </a:t>
            </a:r>
            <a:r>
              <a:rPr lang="ru-RU" sz="3700" b="1" i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Киаксаре</a:t>
            </a:r>
            <a:r>
              <a:rPr lang="ru-RU" sz="3700" b="1" dirty="0" smtClean="0">
                <a:latin typeface="Arial" pitchFamily="34" charset="0"/>
                <a:cs typeface="Arial" pitchFamily="34" charset="0"/>
              </a:rPr>
              <a:t> Мидия, расположенная                   к юго-западу от Каспийского моря, превратилась в сильное государство и в союзе с Вавилоном завоевала Ассирию.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АХЕМЕНИДСКАЯ ДЕРЖАВА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46082" name="Picture 2" descr="https://avatars.mds.yandex.net/get-zen_doc/1886729/pub_5e82350bddc8e520673d5f26_5e8238180d0caf3769291923/scale_1200"/>
          <p:cNvPicPr>
            <a:picLocks noChangeAspect="1" noChangeArrowheads="1"/>
          </p:cNvPicPr>
          <p:nvPr/>
        </p:nvPicPr>
        <p:blipFill>
          <a:blip r:embed="rId2" cstate="print"/>
          <a:srcRect l="7468" t="2528" r="13584" b="5214"/>
          <a:stretch>
            <a:fillRect/>
          </a:stretch>
        </p:blipFill>
        <p:spPr bwMode="auto">
          <a:xfrm>
            <a:off x="6168008" y="1196752"/>
            <a:ext cx="5112568" cy="5112568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67f7210d79648ffbf918a1be967bb5bda6d0e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VER_BOOKMARK" val="п201189194950SlideId261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4155</TotalTime>
  <Words>1078</Words>
  <Application>Microsoft Office PowerPoint</Application>
  <PresentationFormat>Произвольный</PresentationFormat>
  <Paragraphs>137</Paragraphs>
  <Slides>34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Тема Office</vt:lpstr>
      <vt:lpstr>   ИСТОРИЯ</vt:lpstr>
      <vt:lpstr>Слайд 2</vt:lpstr>
      <vt:lpstr>Слайд 3</vt:lpstr>
      <vt:lpstr>Слайд 4</vt:lpstr>
      <vt:lpstr>ГЕРОДОТ  О  ПЕРСАХ 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Персы по - иному управляли своей державой: терпимо относились к покорённым народам, строили дороги и каналы, развивали торговлю.</vt:lpstr>
      <vt:lpstr>Слайд 19</vt:lpstr>
      <vt:lpstr>Слайд 20</vt:lpstr>
      <vt:lpstr>Слайд 21</vt:lpstr>
      <vt:lpstr>Слайд 22</vt:lpstr>
      <vt:lpstr>Слайд 23</vt:lpstr>
      <vt:lpstr> Она пересекала всю империю от города Сузы в город Сарды, вблизи Эгейского моря. Ее длина составляла 2683 км. Вдоль дороги построили 111 остановок, где можно было заменить лошадей, отдохнуть и поесть. </vt:lpstr>
      <vt:lpstr>Слайд 25</vt:lpstr>
      <vt:lpstr>Слайд 26</vt:lpstr>
      <vt:lpstr>Слайд 27</vt:lpstr>
      <vt:lpstr>Около 515 г. до н.э. по приказу Дария была заложена столица государства - Персеполь (Парсу) - «Город персов». Город стал символом власти царя. </vt:lpstr>
      <vt:lpstr>Слайд 29</vt:lpstr>
      <vt:lpstr>Слайд 30</vt:lpstr>
      <vt:lpstr>Слайд 31</vt:lpstr>
      <vt:lpstr>  В 330г. до н.э. Под ударами  Александра огромная империя персов пала, а земли, входившие в ее состав, стали частью империи великого завоевателя Александра Македонского.   </vt:lpstr>
      <vt:lpstr>Слайд 33</vt:lpstr>
      <vt:lpstr>  ЗАДАНИЯ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Угрозы человечеству 2</dc:title>
  <dc:creator>Acer</dc:creator>
  <cp:lastModifiedBy>USER</cp:lastModifiedBy>
  <cp:revision>834</cp:revision>
  <dcterms:created xsi:type="dcterms:W3CDTF">2020-04-27T09:08:17Z</dcterms:created>
  <dcterms:modified xsi:type="dcterms:W3CDTF">2020-10-22T03:57:38Z</dcterms:modified>
</cp:coreProperties>
</file>