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431" r:id="rId2"/>
    <p:sldId id="1121" r:id="rId3"/>
    <p:sldId id="1159" r:id="rId4"/>
    <p:sldId id="1203" r:id="rId5"/>
    <p:sldId id="1219" r:id="rId6"/>
    <p:sldId id="1221" r:id="rId7"/>
    <p:sldId id="1204" r:id="rId8"/>
    <p:sldId id="1208" r:id="rId9"/>
    <p:sldId id="1212" r:id="rId10"/>
    <p:sldId id="1213" r:id="rId11"/>
    <p:sldId id="1217" r:id="rId12"/>
    <p:sldId id="1276" r:id="rId13"/>
    <p:sldId id="1277" r:id="rId14"/>
    <p:sldId id="1222" r:id="rId15"/>
    <p:sldId id="1237" r:id="rId16"/>
    <p:sldId id="1259" r:id="rId17"/>
    <p:sldId id="1254" r:id="rId18"/>
    <p:sldId id="1245" r:id="rId19"/>
    <p:sldId id="1249" r:id="rId20"/>
    <p:sldId id="1247" r:id="rId21"/>
    <p:sldId id="1256" r:id="rId22"/>
    <p:sldId id="1244" r:id="rId23"/>
    <p:sldId id="1251" r:id="rId24"/>
    <p:sldId id="1260" r:id="rId25"/>
    <p:sldId id="1279" r:id="rId26"/>
    <p:sldId id="1264" r:id="rId27"/>
    <p:sldId id="1270" r:id="rId28"/>
    <p:sldId id="1273" r:id="rId29"/>
    <p:sldId id="1275" r:id="rId30"/>
    <p:sldId id="1265" r:id="rId31"/>
    <p:sldId id="1266" r:id="rId32"/>
    <p:sldId id="1226" r:id="rId33"/>
    <p:sldId id="1267" r:id="rId34"/>
    <p:sldId id="1252" r:id="rId35"/>
    <p:sldId id="1283" r:id="rId36"/>
    <p:sldId id="1282" r:id="rId37"/>
    <p:sldId id="1231" r:id="rId38"/>
    <p:sldId id="1185" r:id="rId39"/>
    <p:sldId id="627" r:id="rId40"/>
  </p:sldIdLst>
  <p:sldSz cx="12192000" cy="6858000"/>
  <p:notesSz cx="6858000" cy="9144000"/>
  <p:custDataLst>
    <p:tags r:id="rId4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031" autoAdjust="0"/>
    <p:restoredTop sz="86389" autoAdjust="0"/>
  </p:normalViewPr>
  <p:slideViewPr>
    <p:cSldViewPr>
      <p:cViewPr>
        <p:scale>
          <a:sx n="78" d="100"/>
          <a:sy n="78" d="100"/>
        </p:scale>
        <p:origin x="-864" y="-83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788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1AC560-8E53-4845-A898-DF897A398A7D}" type="doc">
      <dgm:prSet loTypeId="urn:microsoft.com/office/officeart/2005/8/layout/hLis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52B4B1B-0646-4EC9-A96F-5211135B03FD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4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Навуходоносор правил </a:t>
          </a:r>
          <a:r>
            <a:rPr lang="ru-RU" sz="4000" b="1" dirty="0" err="1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Нововавилонским</a:t>
          </a:r>
          <a:r>
            <a:rPr lang="ru-RU" sz="4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царством 44 года.</a:t>
          </a:r>
          <a:endParaRPr lang="ru-RU" sz="40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B5AEF2EF-E93E-4AB2-A1A8-2C2DD59ACFCB}" type="parTrans" cxnId="{A4D4A207-750A-4158-AE7D-BF26AB414726}">
      <dgm:prSet/>
      <dgm:spPr/>
      <dgm:t>
        <a:bodyPr/>
        <a:lstStyle/>
        <a:p>
          <a:endParaRPr lang="ru-RU"/>
        </a:p>
      </dgm:t>
    </dgm:pt>
    <dgm:pt modelId="{A1032EFE-4398-408C-B2DC-E1B9CC65BD7D}" type="sibTrans" cxnId="{A4D4A207-750A-4158-AE7D-BF26AB414726}">
      <dgm:prSet/>
      <dgm:spPr/>
      <dgm:t>
        <a:bodyPr/>
        <a:lstStyle/>
        <a:p>
          <a:endParaRPr lang="ru-RU"/>
        </a:p>
      </dgm:t>
    </dgm:pt>
    <dgm:pt modelId="{9F356E29-8C31-43E8-8D36-98083CC604AF}">
      <dgm:prSet/>
      <dgm:spPr/>
      <dgm:t>
        <a:bodyPr/>
        <a:lstStyle/>
        <a:p>
          <a:endParaRPr lang="ru-RU"/>
        </a:p>
      </dgm:t>
    </dgm:pt>
    <dgm:pt modelId="{D8E15F07-C99D-4C86-BDD4-56F69F45CED4}" type="parTrans" cxnId="{662AADD8-6435-4CD8-AF1A-7F25B3A6A051}">
      <dgm:prSet/>
      <dgm:spPr/>
      <dgm:t>
        <a:bodyPr/>
        <a:lstStyle/>
        <a:p>
          <a:endParaRPr lang="ru-RU"/>
        </a:p>
      </dgm:t>
    </dgm:pt>
    <dgm:pt modelId="{87F0425E-EC17-4FFF-97E9-BB318CE3BF2D}" type="sibTrans" cxnId="{662AADD8-6435-4CD8-AF1A-7F25B3A6A051}">
      <dgm:prSet/>
      <dgm:spPr/>
      <dgm:t>
        <a:bodyPr/>
        <a:lstStyle/>
        <a:p>
          <a:endParaRPr lang="ru-RU"/>
        </a:p>
      </dgm:t>
    </dgm:pt>
    <dgm:pt modelId="{AACF8FC9-F25D-4334-9044-7E2E303C77A7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После </a:t>
          </a:r>
        </a:p>
        <a:p>
          <a:r>
            <a:rPr lang="ru-RU" sz="2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его смерти некогда могучая держава ослабела </a:t>
          </a:r>
        </a:p>
        <a:p>
          <a:r>
            <a:rPr lang="ru-RU" sz="2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и попала под власть иноземцев.</a:t>
          </a:r>
          <a:endParaRPr lang="ru-RU" sz="2800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3954E196-B959-43E0-9450-4C8094A3D1D2}" type="parTrans" cxnId="{60A37706-51B3-4627-8759-A2D521EF7D9D}">
      <dgm:prSet/>
      <dgm:spPr/>
      <dgm:t>
        <a:bodyPr/>
        <a:lstStyle/>
        <a:p>
          <a:endParaRPr lang="ru-RU"/>
        </a:p>
      </dgm:t>
    </dgm:pt>
    <dgm:pt modelId="{7089633F-1F79-480C-ADE7-C65E370B04C4}" type="sibTrans" cxnId="{60A37706-51B3-4627-8759-A2D521EF7D9D}">
      <dgm:prSet/>
      <dgm:spPr/>
      <dgm:t>
        <a:bodyPr/>
        <a:lstStyle/>
        <a:p>
          <a:endParaRPr lang="ru-RU"/>
        </a:p>
      </dgm:t>
    </dgm:pt>
    <dgm:pt modelId="{1B519D04-58E6-4C0E-B936-9AD4D4BCA0A2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Геродот, греческий путешественник и историк, посетил Вавилон в годы его расцвета, и описания Геродота — единственные дошедшие до нас свидетельства очевидца.</a:t>
          </a:r>
          <a:endParaRPr lang="ru-RU" sz="2800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E31751FC-2C31-4E53-9790-4DA6D37C36F2}" type="parTrans" cxnId="{47BF15BF-BC6E-4C3B-A46C-50EC3F766E69}">
      <dgm:prSet/>
      <dgm:spPr/>
      <dgm:t>
        <a:bodyPr/>
        <a:lstStyle/>
        <a:p>
          <a:endParaRPr lang="ru-RU"/>
        </a:p>
      </dgm:t>
    </dgm:pt>
    <dgm:pt modelId="{12C2A94D-D370-4994-929F-1AF2825A630C}" type="sibTrans" cxnId="{47BF15BF-BC6E-4C3B-A46C-50EC3F766E69}">
      <dgm:prSet/>
      <dgm:spPr/>
      <dgm:t>
        <a:bodyPr/>
        <a:lstStyle/>
        <a:p>
          <a:endParaRPr lang="ru-RU"/>
        </a:p>
      </dgm:t>
    </dgm:pt>
    <dgm:pt modelId="{182459DD-760F-4043-9698-C3A2FE2CEA63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Слава </a:t>
          </a:r>
        </a:p>
        <a:p>
          <a:r>
            <a:rPr lang="ru-RU" sz="2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Вавилона </a:t>
          </a:r>
        </a:p>
        <a:p>
          <a:r>
            <a:rPr lang="ru-RU" sz="2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померкла в веках, но его мудрость сохранилась </a:t>
          </a:r>
        </a:p>
        <a:p>
          <a:r>
            <a:rPr lang="ru-RU" sz="2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для нас.</a:t>
          </a:r>
          <a:endParaRPr lang="ru-RU" sz="2800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D6665BF-24E4-40B9-BB3F-52E8F58B3D3E}" type="parTrans" cxnId="{CDD44279-64A9-4406-AA90-D112603C8928}">
      <dgm:prSet/>
      <dgm:spPr/>
      <dgm:t>
        <a:bodyPr/>
        <a:lstStyle/>
        <a:p>
          <a:endParaRPr lang="ru-RU"/>
        </a:p>
      </dgm:t>
    </dgm:pt>
    <dgm:pt modelId="{9C874646-8702-466C-B488-B30A79E2CE89}" type="sibTrans" cxnId="{CDD44279-64A9-4406-AA90-D112603C8928}">
      <dgm:prSet/>
      <dgm:spPr/>
      <dgm:t>
        <a:bodyPr/>
        <a:lstStyle/>
        <a:p>
          <a:endParaRPr lang="ru-RU"/>
        </a:p>
      </dgm:t>
    </dgm:pt>
    <dgm:pt modelId="{68F94113-8678-4E74-8AF1-E5ADA07EEF21}" type="pres">
      <dgm:prSet presAssocID="{CF1AC560-8E53-4845-A898-DF897A398A7D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B3D2353-0BA7-403E-8723-C2564760542A}" type="pres">
      <dgm:prSet presAssocID="{452B4B1B-0646-4EC9-A96F-5211135B03FD}" presName="roof" presStyleLbl="dkBgShp" presStyleIdx="0" presStyleCnt="2" custLinFactNeighborX="886"/>
      <dgm:spPr/>
      <dgm:t>
        <a:bodyPr/>
        <a:lstStyle/>
        <a:p>
          <a:endParaRPr lang="ru-RU"/>
        </a:p>
      </dgm:t>
    </dgm:pt>
    <dgm:pt modelId="{ACE59D84-BB18-478C-8CD0-17D4475533AD}" type="pres">
      <dgm:prSet presAssocID="{452B4B1B-0646-4EC9-A96F-5211135B03FD}" presName="pillars" presStyleCnt="0"/>
      <dgm:spPr/>
    </dgm:pt>
    <dgm:pt modelId="{C9597101-8421-4A8F-AAE7-9AA2626672EE}" type="pres">
      <dgm:prSet presAssocID="{452B4B1B-0646-4EC9-A96F-5211135B03FD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2118EF-56AA-44A9-B0B0-E80C4233E0D7}" type="pres">
      <dgm:prSet presAssocID="{1B519D04-58E6-4C0E-B936-9AD4D4BCA0A2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3DA528-6740-4865-BD6B-FB9BA3FDD222}" type="pres">
      <dgm:prSet presAssocID="{182459DD-760F-4043-9698-C3A2FE2CEA63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FEEBDC-9D6E-4DF2-A145-D5A1791BFAC8}" type="pres">
      <dgm:prSet presAssocID="{452B4B1B-0646-4EC9-A96F-5211135B03FD}" presName="base" presStyleLbl="dkBgShp" presStyleIdx="1" presStyleCnt="2"/>
      <dgm:spPr/>
    </dgm:pt>
  </dgm:ptLst>
  <dgm:cxnLst>
    <dgm:cxn modelId="{47BF15BF-BC6E-4C3B-A46C-50EC3F766E69}" srcId="{452B4B1B-0646-4EC9-A96F-5211135B03FD}" destId="{1B519D04-58E6-4C0E-B936-9AD4D4BCA0A2}" srcOrd="1" destOrd="0" parTransId="{E31751FC-2C31-4E53-9790-4DA6D37C36F2}" sibTransId="{12C2A94D-D370-4994-929F-1AF2825A630C}"/>
    <dgm:cxn modelId="{662AADD8-6435-4CD8-AF1A-7F25B3A6A051}" srcId="{CF1AC560-8E53-4845-A898-DF897A398A7D}" destId="{9F356E29-8C31-43E8-8D36-98083CC604AF}" srcOrd="1" destOrd="0" parTransId="{D8E15F07-C99D-4C86-BDD4-56F69F45CED4}" sibTransId="{87F0425E-EC17-4FFF-97E9-BB318CE3BF2D}"/>
    <dgm:cxn modelId="{60A37706-51B3-4627-8759-A2D521EF7D9D}" srcId="{452B4B1B-0646-4EC9-A96F-5211135B03FD}" destId="{AACF8FC9-F25D-4334-9044-7E2E303C77A7}" srcOrd="0" destOrd="0" parTransId="{3954E196-B959-43E0-9450-4C8094A3D1D2}" sibTransId="{7089633F-1F79-480C-ADE7-C65E370B04C4}"/>
    <dgm:cxn modelId="{2E771545-C56B-41DD-B31E-77E5B7A5128A}" type="presOf" srcId="{452B4B1B-0646-4EC9-A96F-5211135B03FD}" destId="{AB3D2353-0BA7-403E-8723-C2564760542A}" srcOrd="0" destOrd="0" presId="urn:microsoft.com/office/officeart/2005/8/layout/hList3"/>
    <dgm:cxn modelId="{686091CD-1122-436F-A292-C491AA4C261D}" type="presOf" srcId="{CF1AC560-8E53-4845-A898-DF897A398A7D}" destId="{68F94113-8678-4E74-8AF1-E5ADA07EEF21}" srcOrd="0" destOrd="0" presId="urn:microsoft.com/office/officeart/2005/8/layout/hList3"/>
    <dgm:cxn modelId="{CDD44279-64A9-4406-AA90-D112603C8928}" srcId="{452B4B1B-0646-4EC9-A96F-5211135B03FD}" destId="{182459DD-760F-4043-9698-C3A2FE2CEA63}" srcOrd="2" destOrd="0" parTransId="{BD6665BF-24E4-40B9-BB3F-52E8F58B3D3E}" sibTransId="{9C874646-8702-466C-B488-B30A79E2CE89}"/>
    <dgm:cxn modelId="{D507F42F-6727-4C9E-ACC9-2F65F1D5046C}" type="presOf" srcId="{182459DD-760F-4043-9698-C3A2FE2CEA63}" destId="{8E3DA528-6740-4865-BD6B-FB9BA3FDD222}" srcOrd="0" destOrd="0" presId="urn:microsoft.com/office/officeart/2005/8/layout/hList3"/>
    <dgm:cxn modelId="{4D66972A-C6B7-4EFA-8D36-87C7048CFCF6}" type="presOf" srcId="{AACF8FC9-F25D-4334-9044-7E2E303C77A7}" destId="{C9597101-8421-4A8F-AAE7-9AA2626672EE}" srcOrd="0" destOrd="0" presId="urn:microsoft.com/office/officeart/2005/8/layout/hList3"/>
    <dgm:cxn modelId="{A4D4A207-750A-4158-AE7D-BF26AB414726}" srcId="{CF1AC560-8E53-4845-A898-DF897A398A7D}" destId="{452B4B1B-0646-4EC9-A96F-5211135B03FD}" srcOrd="0" destOrd="0" parTransId="{B5AEF2EF-E93E-4AB2-A1A8-2C2DD59ACFCB}" sibTransId="{A1032EFE-4398-408C-B2DC-E1B9CC65BD7D}"/>
    <dgm:cxn modelId="{D6D0CEDA-B107-4006-91E6-28741220EC0F}" type="presOf" srcId="{1B519D04-58E6-4C0E-B936-9AD4D4BCA0A2}" destId="{EF2118EF-56AA-44A9-B0B0-E80C4233E0D7}" srcOrd="0" destOrd="0" presId="urn:microsoft.com/office/officeart/2005/8/layout/hList3"/>
    <dgm:cxn modelId="{BABC9F47-EE0E-49AE-9870-2CD2773EC535}" type="presParOf" srcId="{68F94113-8678-4E74-8AF1-E5ADA07EEF21}" destId="{AB3D2353-0BA7-403E-8723-C2564760542A}" srcOrd="0" destOrd="0" presId="urn:microsoft.com/office/officeart/2005/8/layout/hList3"/>
    <dgm:cxn modelId="{0ECAE515-0B96-412F-8A5B-D8006E7EA39F}" type="presParOf" srcId="{68F94113-8678-4E74-8AF1-E5ADA07EEF21}" destId="{ACE59D84-BB18-478C-8CD0-17D4475533AD}" srcOrd="1" destOrd="0" presId="urn:microsoft.com/office/officeart/2005/8/layout/hList3"/>
    <dgm:cxn modelId="{5830B7C0-4A9D-41F5-8B2B-8BF4C5E1A2C2}" type="presParOf" srcId="{ACE59D84-BB18-478C-8CD0-17D4475533AD}" destId="{C9597101-8421-4A8F-AAE7-9AA2626672EE}" srcOrd="0" destOrd="0" presId="urn:microsoft.com/office/officeart/2005/8/layout/hList3"/>
    <dgm:cxn modelId="{48D4DA1A-3E31-4343-B5E8-2BC09D67F1EB}" type="presParOf" srcId="{ACE59D84-BB18-478C-8CD0-17D4475533AD}" destId="{EF2118EF-56AA-44A9-B0B0-E80C4233E0D7}" srcOrd="1" destOrd="0" presId="urn:microsoft.com/office/officeart/2005/8/layout/hList3"/>
    <dgm:cxn modelId="{DDD553F7-4209-4BAE-A9E6-A3290CB796E6}" type="presParOf" srcId="{ACE59D84-BB18-478C-8CD0-17D4475533AD}" destId="{8E3DA528-6740-4865-BD6B-FB9BA3FDD222}" srcOrd="2" destOrd="0" presId="urn:microsoft.com/office/officeart/2005/8/layout/hList3"/>
    <dgm:cxn modelId="{06C9319F-3B86-47D8-A8A6-E3784C21413A}" type="presParOf" srcId="{68F94113-8678-4E74-8AF1-E5ADA07EEF21}" destId="{4AFEEBDC-9D6E-4DF2-A145-D5A1791BFAC8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B3D2353-0BA7-403E-8723-C2564760542A}">
      <dsp:nvSpPr>
        <dsp:cNvPr id="0" name=""/>
        <dsp:cNvSpPr/>
      </dsp:nvSpPr>
      <dsp:spPr>
        <a:xfrm>
          <a:off x="0" y="0"/>
          <a:ext cx="11377264" cy="1755214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Навуходоносор правил </a:t>
          </a:r>
          <a:r>
            <a:rPr lang="ru-RU" sz="4000" b="1" kern="1200" dirty="0" err="1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Нововавилонским</a:t>
          </a:r>
          <a:r>
            <a:rPr lang="ru-RU" sz="40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царством 44 года.</a:t>
          </a:r>
          <a:endParaRPr lang="ru-RU" sz="4000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0" y="0"/>
        <a:ext cx="11377264" cy="1755214"/>
      </dsp:txXfrm>
    </dsp:sp>
    <dsp:sp modelId="{C9597101-8421-4A8F-AAE7-9AA2626672EE}">
      <dsp:nvSpPr>
        <dsp:cNvPr id="0" name=""/>
        <dsp:cNvSpPr/>
      </dsp:nvSpPr>
      <dsp:spPr>
        <a:xfrm>
          <a:off x="5555" y="1755214"/>
          <a:ext cx="3788717" cy="3685950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После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его смерти некогда могучая держава ослабела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и попала под власть иноземцев.</a:t>
          </a:r>
          <a:endParaRPr lang="ru-RU" sz="2800" kern="1200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5555" y="1755214"/>
        <a:ext cx="3788717" cy="3685950"/>
      </dsp:txXfrm>
    </dsp:sp>
    <dsp:sp modelId="{EF2118EF-56AA-44A9-B0B0-E80C4233E0D7}">
      <dsp:nvSpPr>
        <dsp:cNvPr id="0" name=""/>
        <dsp:cNvSpPr/>
      </dsp:nvSpPr>
      <dsp:spPr>
        <a:xfrm>
          <a:off x="3794273" y="1755214"/>
          <a:ext cx="3788717" cy="3685950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Геродот, греческий путешественник и историк, посетил Вавилон в годы его расцвета, и описания Геродота — единственные дошедшие до нас свидетельства очевидца.</a:t>
          </a:r>
          <a:endParaRPr lang="ru-RU" sz="2800" kern="1200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3794273" y="1755214"/>
        <a:ext cx="3788717" cy="3685950"/>
      </dsp:txXfrm>
    </dsp:sp>
    <dsp:sp modelId="{8E3DA528-6740-4865-BD6B-FB9BA3FDD222}">
      <dsp:nvSpPr>
        <dsp:cNvPr id="0" name=""/>
        <dsp:cNvSpPr/>
      </dsp:nvSpPr>
      <dsp:spPr>
        <a:xfrm>
          <a:off x="7582990" y="1755214"/>
          <a:ext cx="3788717" cy="3685950"/>
        </a:xfrm>
        <a:prstGeom prst="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Слава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Вавилона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померкла в веках, но его мудрость сохранилась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для нас.</a:t>
          </a:r>
          <a:endParaRPr lang="ru-RU" sz="2800" kern="1200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7582990" y="1755214"/>
        <a:ext cx="3788717" cy="3685950"/>
      </dsp:txXfrm>
    </dsp:sp>
    <dsp:sp modelId="{4AFEEBDC-9D6E-4DF2-A145-D5A1791BFAC8}">
      <dsp:nvSpPr>
        <dsp:cNvPr id="0" name=""/>
        <dsp:cNvSpPr/>
      </dsp:nvSpPr>
      <dsp:spPr>
        <a:xfrm>
          <a:off x="0" y="5441164"/>
          <a:ext cx="11377264" cy="409550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28CC8-E67B-4358-8C38-09E46CBFF023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06AB9-2605-454E-BFE1-C0BC3AF579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4196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78A8935-2BDD-42ED-A859-7F05539B49A8}" type="slidenum">
              <a:rPr lang="ru-RU" smtClean="0">
                <a:latin typeface="Arial" pitchFamily="34" charset="0"/>
              </a:rPr>
              <a:pPr/>
              <a:t>3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D80254-026F-4477-BA8F-C0FC5156BC59}" type="slidenum">
              <a:rPr lang="en-US"/>
              <a:pPr/>
              <a:t>17</a:t>
            </a:fld>
            <a:endParaRPr 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E6E09D-5119-4FDD-B02A-395FEE9C45F3}" type="slidenum">
              <a:rPr lang="en-US"/>
              <a:pPr/>
              <a:t>34</a:t>
            </a:fld>
            <a:endParaRPr lang="en-US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108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4656218"/>
      </p:ext>
    </p:extLst>
  </p:cSld>
  <p:clrMapOvr>
    <a:masterClrMapping/>
  </p:clrMapOvr>
  <p:transition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191429"/>
      </p:ext>
    </p:extLst>
  </p:cSld>
  <p:clrMapOvr>
    <a:masterClrMapping/>
  </p:clrMapOvr>
  <p:transition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5301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5301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8451520"/>
      </p:ext>
    </p:extLst>
  </p:cSld>
  <p:clrMapOvr>
    <a:masterClrMapping/>
  </p:clrMapOvr>
  <p:transition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1" y="280625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1232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1232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1232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51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5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942671247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924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2D1E6-B69E-491B-93FC-43A69A894A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1022205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52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7" name="bg object 17"/>
          <p:cNvSpPr/>
          <p:nvPr/>
        </p:nvSpPr>
        <p:spPr>
          <a:xfrm>
            <a:off x="141396" y="15039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3" y="1523336"/>
            <a:ext cx="3857668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70735107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245109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56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0809141"/>
      </p:ext>
    </p:extLst>
  </p:cSld>
  <p:clrMapOvr>
    <a:masterClrMapping/>
  </p:clrMapOvr>
  <p:transition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7024066"/>
      </p:ext>
    </p:extLst>
  </p:cSld>
  <p:clrMapOvr>
    <a:masterClrMapping/>
  </p:clrMapOvr>
  <p:transition>
    <p:cover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80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80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6340316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950634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0309598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71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9010234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6214034"/>
      </p:ext>
    </p:extLst>
  </p:cSld>
  <p:clrMapOvr>
    <a:masterClrMapping/>
  </p:clrMapOvr>
  <p:transition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701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05BE8-17D0-4A8C-AFF1-92B5A3DA1FDA}" type="datetimeFigureOut">
              <a:rPr lang="ru-RU" smtClean="0"/>
              <a:pPr/>
              <a:t>20.10.2020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701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701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245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4" r:id="rId14"/>
  </p:sldLayoutIdLst>
  <p:transition>
    <p:cover dir="r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/>
          </p:cNvSpPr>
          <p:nvPr/>
        </p:nvSpPr>
        <p:spPr bwMode="auto">
          <a:xfrm>
            <a:off x="2117" y="3796"/>
            <a:ext cx="12175067" cy="215741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2087447" y="535625"/>
            <a:ext cx="6853767" cy="995676"/>
          </a:xfrm>
        </p:spPr>
        <p:txBody>
          <a:bodyPr wrap="square" tIns="25927">
            <a:spAutoFit/>
          </a:bodyPr>
          <a:lstStyle/>
          <a:p>
            <a:pPr marL="22545" algn="l" defTabSz="1024014" eaLnBrk="1" fontAlgn="auto" hangingPunct="1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defRPr/>
            </a:pPr>
            <a:r>
              <a:rPr lang="ru-RU" sz="6000" b="1" spc="9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ИСТОРИЯ</a:t>
            </a:r>
            <a:endParaRPr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/>
          </p:cNvPr>
          <p:cNvSpPr txBox="1"/>
          <p:nvPr/>
        </p:nvSpPr>
        <p:spPr>
          <a:xfrm>
            <a:off x="1127448" y="2564904"/>
            <a:ext cx="10009112" cy="2064062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defTabSz="1023886">
              <a:spcBef>
                <a:spcPts val="196"/>
              </a:spcBef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Arial"/>
                <a:cs typeface="Arial"/>
              </a:rPr>
              <a:t> Тема урока:  </a:t>
            </a:r>
          </a:p>
          <a:p>
            <a:pPr marL="32690" defTabSz="1023886">
              <a:lnSpc>
                <a:spcPts val="3471"/>
              </a:lnSpc>
              <a:spcBef>
                <a:spcPts val="196"/>
              </a:spcBef>
              <a:defRPr/>
            </a:pPr>
            <a:endParaRPr lang="ru-RU" sz="44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32690" defTabSz="1023886">
              <a:lnSpc>
                <a:spcPts val="3471"/>
              </a:lnSpc>
              <a:spcBef>
                <a:spcPts val="196"/>
              </a:spcBef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  <a:t>«НОВОВАВИЛОНСКОЕ  ЦАРСТВО»</a:t>
            </a:r>
          </a:p>
          <a:p>
            <a:pPr marL="32690" defTabSz="1023886">
              <a:lnSpc>
                <a:spcPts val="3471"/>
              </a:lnSpc>
              <a:spcBef>
                <a:spcPts val="196"/>
              </a:spcBef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6152" name="object 9"/>
          <p:cNvSpPr>
            <a:spLocks/>
          </p:cNvSpPr>
          <p:nvPr/>
        </p:nvSpPr>
        <p:spPr bwMode="auto">
          <a:xfrm>
            <a:off x="9941984" y="482749"/>
            <a:ext cx="1276349" cy="1276351"/>
          </a:xfrm>
          <a:custGeom>
            <a:avLst/>
            <a:gdLst>
              <a:gd name="T0" fmla="*/ 1078999 w 603885"/>
              <a:gd name="T1" fmla="*/ 0 h 603885"/>
              <a:gd name="T2" fmla="*/ 0 w 603885"/>
              <a:gd name="T3" fmla="*/ 0 h 603885"/>
              <a:gd name="T4" fmla="*/ 0 w 603885"/>
              <a:gd name="T5" fmla="*/ 1275786 h 603885"/>
              <a:gd name="T6" fmla="*/ 1078999 w 603885"/>
              <a:gd name="T7" fmla="*/ 1275786 h 603885"/>
              <a:gd name="T8" fmla="*/ 1078999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153" name="object 10"/>
          <p:cNvSpPr>
            <a:spLocks/>
          </p:cNvSpPr>
          <p:nvPr/>
        </p:nvSpPr>
        <p:spPr bwMode="auto">
          <a:xfrm>
            <a:off x="9941984" y="482600"/>
            <a:ext cx="1276349" cy="1276350"/>
          </a:xfrm>
          <a:custGeom>
            <a:avLst/>
            <a:gdLst>
              <a:gd name="T0" fmla="*/ 0 w 603885"/>
              <a:gd name="T1" fmla="*/ 0 h 603885"/>
              <a:gd name="T2" fmla="*/ 956818 w 603885"/>
              <a:gd name="T3" fmla="*/ 0 h 603885"/>
              <a:gd name="T4" fmla="*/ 956818 w 603885"/>
              <a:gd name="T5" fmla="*/ 1275786 h 603885"/>
              <a:gd name="T6" fmla="*/ 0 w 603885"/>
              <a:gd name="T7" fmla="*/ 1275786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416480" y="548688"/>
            <a:ext cx="361587" cy="705567"/>
          </a:xfrm>
          <a:prstGeom prst="rect">
            <a:avLst/>
          </a:prstGeom>
        </p:spPr>
        <p:txBody>
          <a:bodyPr wrap="square" lIns="0" tIns="28183" rIns="0" bIns="0">
            <a:spAutoFit/>
          </a:bodyPr>
          <a:lstStyle/>
          <a:p>
            <a:pPr algn="l" defTabSz="1023886" eaLnBrk="1" fontAlgn="auto" hangingPunct="1">
              <a:spcBef>
                <a:spcPts val="222"/>
              </a:spcBef>
              <a:spcAft>
                <a:spcPts val="0"/>
              </a:spcAft>
              <a:defRPr/>
            </a:pPr>
            <a:r>
              <a:rPr lang="ru-RU" sz="4400" b="1" spc="18" dirty="0" smtClean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endParaRPr sz="44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9941984" y="1196752"/>
            <a:ext cx="1276349" cy="452516"/>
          </a:xfrm>
          <a:prstGeom prst="rect">
            <a:avLst/>
          </a:prstGeom>
        </p:spPr>
        <p:txBody>
          <a:bodyPr wrap="square" lIns="0" tIns="21420" rIns="0" bIns="0">
            <a:spAutoFit/>
          </a:bodyPr>
          <a:lstStyle/>
          <a:p>
            <a:pPr algn="ctr" defTabSz="1023886" eaLnBrk="1" fontAlgn="auto" hangingPunct="1">
              <a:spcBef>
                <a:spcPts val="169"/>
              </a:spcBef>
              <a:spcAft>
                <a:spcPts val="0"/>
              </a:spcAft>
              <a:defRPr/>
            </a:pPr>
            <a:r>
              <a:rPr lang="ru-RU" sz="2800" b="1" spc="-9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="" xmlns:a16="http://schemas.microsoft.com/office/drawing/2014/main" id="{FBDC4668-53F8-453D-BAE8-6EC39154C51F}"/>
              </a:ext>
            </a:extLst>
          </p:cNvPr>
          <p:cNvSpPr/>
          <p:nvPr/>
        </p:nvSpPr>
        <p:spPr>
          <a:xfrm>
            <a:off x="694721" y="550691"/>
            <a:ext cx="775611" cy="967714"/>
          </a:xfrm>
          <a:custGeom>
            <a:avLst/>
            <a:gdLst/>
            <a:ahLst/>
            <a:cxnLst/>
            <a:rect l="l" t="t" r="r" b="b"/>
            <a:pathLst>
              <a:path w="366395" h="457200">
                <a:moveTo>
                  <a:pt x="312120" y="352529"/>
                </a:moveTo>
                <a:lnTo>
                  <a:pt x="54277" y="352529"/>
                </a:lnTo>
                <a:lnTo>
                  <a:pt x="50478" y="354811"/>
                </a:lnTo>
                <a:lnTo>
                  <a:pt x="30485" y="400232"/>
                </a:lnTo>
                <a:lnTo>
                  <a:pt x="18556" y="402934"/>
                </a:lnTo>
                <a:lnTo>
                  <a:pt x="8873" y="409123"/>
                </a:lnTo>
                <a:lnTo>
                  <a:pt x="2374" y="417978"/>
                </a:lnTo>
                <a:lnTo>
                  <a:pt x="0" y="428677"/>
                </a:lnTo>
                <a:lnTo>
                  <a:pt x="2556" y="439759"/>
                </a:lnTo>
                <a:lnTo>
                  <a:pt x="9524" y="448820"/>
                </a:lnTo>
                <a:lnTo>
                  <a:pt x="19851" y="454934"/>
                </a:lnTo>
                <a:lnTo>
                  <a:pt x="32486" y="457178"/>
                </a:lnTo>
                <a:lnTo>
                  <a:pt x="333910" y="457178"/>
                </a:lnTo>
                <a:lnTo>
                  <a:pt x="346543" y="454934"/>
                </a:lnTo>
                <a:lnTo>
                  <a:pt x="356869" y="448820"/>
                </a:lnTo>
                <a:lnTo>
                  <a:pt x="363837" y="439759"/>
                </a:lnTo>
                <a:lnTo>
                  <a:pt x="363968" y="439192"/>
                </a:lnTo>
                <a:lnTo>
                  <a:pt x="25866" y="439192"/>
                </a:lnTo>
                <a:lnTo>
                  <a:pt x="20480" y="434472"/>
                </a:lnTo>
                <a:lnTo>
                  <a:pt x="20480" y="422876"/>
                </a:lnTo>
                <a:lnTo>
                  <a:pt x="25866" y="418161"/>
                </a:lnTo>
                <a:lnTo>
                  <a:pt x="364058" y="418161"/>
                </a:lnTo>
                <a:lnTo>
                  <a:pt x="364018" y="417978"/>
                </a:lnTo>
                <a:lnTo>
                  <a:pt x="357518" y="409123"/>
                </a:lnTo>
                <a:lnTo>
                  <a:pt x="347834" y="402934"/>
                </a:lnTo>
                <a:lnTo>
                  <a:pt x="335904" y="400232"/>
                </a:lnTo>
                <a:lnTo>
                  <a:pt x="52470" y="400175"/>
                </a:lnTo>
                <a:lnTo>
                  <a:pt x="65526" y="370514"/>
                </a:lnTo>
                <a:lnTo>
                  <a:pt x="322825" y="370514"/>
                </a:lnTo>
                <a:lnTo>
                  <a:pt x="315913" y="354811"/>
                </a:lnTo>
                <a:lnTo>
                  <a:pt x="312120" y="352529"/>
                </a:lnTo>
                <a:close/>
              </a:path>
              <a:path w="366395" h="457200">
                <a:moveTo>
                  <a:pt x="364058" y="418161"/>
                </a:moveTo>
                <a:lnTo>
                  <a:pt x="340523" y="418161"/>
                </a:lnTo>
                <a:lnTo>
                  <a:pt x="345913" y="422876"/>
                </a:lnTo>
                <a:lnTo>
                  <a:pt x="345913" y="434472"/>
                </a:lnTo>
                <a:lnTo>
                  <a:pt x="340523" y="439192"/>
                </a:lnTo>
                <a:lnTo>
                  <a:pt x="363968" y="439192"/>
                </a:lnTo>
                <a:lnTo>
                  <a:pt x="366393" y="428677"/>
                </a:lnTo>
                <a:lnTo>
                  <a:pt x="364058" y="418161"/>
                </a:lnTo>
                <a:close/>
              </a:path>
              <a:path w="366395" h="457200">
                <a:moveTo>
                  <a:pt x="322825" y="370514"/>
                </a:moveTo>
                <a:lnTo>
                  <a:pt x="300866" y="370514"/>
                </a:lnTo>
                <a:lnTo>
                  <a:pt x="313923" y="400175"/>
                </a:lnTo>
                <a:lnTo>
                  <a:pt x="335879" y="400175"/>
                </a:lnTo>
                <a:lnTo>
                  <a:pt x="322825" y="370514"/>
                </a:lnTo>
                <a:close/>
              </a:path>
              <a:path w="366395" h="457200">
                <a:moveTo>
                  <a:pt x="79060" y="55737"/>
                </a:moveTo>
                <a:lnTo>
                  <a:pt x="58578" y="55737"/>
                </a:lnTo>
                <a:lnTo>
                  <a:pt x="58578" y="86197"/>
                </a:lnTo>
                <a:lnTo>
                  <a:pt x="35981" y="92473"/>
                </a:lnTo>
                <a:lnTo>
                  <a:pt x="19300" y="104158"/>
                </a:lnTo>
                <a:lnTo>
                  <a:pt x="8766" y="119416"/>
                </a:lnTo>
                <a:lnTo>
                  <a:pt x="4803" y="135611"/>
                </a:lnTo>
                <a:lnTo>
                  <a:pt x="4711" y="137166"/>
                </a:lnTo>
                <a:lnTo>
                  <a:pt x="6871" y="152836"/>
                </a:lnTo>
                <a:lnTo>
                  <a:pt x="54251" y="185633"/>
                </a:lnTo>
                <a:lnTo>
                  <a:pt x="59663" y="185856"/>
                </a:lnTo>
                <a:lnTo>
                  <a:pt x="59663" y="352529"/>
                </a:lnTo>
                <a:lnTo>
                  <a:pt x="80143" y="352529"/>
                </a:lnTo>
                <a:lnTo>
                  <a:pt x="80153" y="182523"/>
                </a:lnTo>
                <a:lnTo>
                  <a:pt x="85780" y="180503"/>
                </a:lnTo>
                <a:lnTo>
                  <a:pt x="90788" y="177605"/>
                </a:lnTo>
                <a:lnTo>
                  <a:pt x="99759" y="169423"/>
                </a:lnTo>
                <a:lnTo>
                  <a:pt x="100414" y="168526"/>
                </a:lnTo>
                <a:lnTo>
                  <a:pt x="65901" y="168522"/>
                </a:lnTo>
                <a:lnTo>
                  <a:pt x="56122" y="167723"/>
                </a:lnTo>
                <a:lnTo>
                  <a:pt x="25145" y="137868"/>
                </a:lnTo>
                <a:lnTo>
                  <a:pt x="25082" y="137166"/>
                </a:lnTo>
                <a:lnTo>
                  <a:pt x="28124" y="125432"/>
                </a:lnTo>
                <a:lnTo>
                  <a:pt x="28240" y="125092"/>
                </a:lnTo>
                <a:lnTo>
                  <a:pt x="36433" y="114351"/>
                </a:lnTo>
                <a:lnTo>
                  <a:pt x="49922" y="106582"/>
                </a:lnTo>
                <a:lnTo>
                  <a:pt x="68813" y="103586"/>
                </a:lnTo>
                <a:lnTo>
                  <a:pt x="142642" y="103586"/>
                </a:lnTo>
                <a:lnTo>
                  <a:pt x="147226" y="99561"/>
                </a:lnTo>
                <a:lnTo>
                  <a:pt x="147226" y="89628"/>
                </a:lnTo>
                <a:lnTo>
                  <a:pt x="142642" y="85604"/>
                </a:lnTo>
                <a:lnTo>
                  <a:pt x="79060" y="85604"/>
                </a:lnTo>
                <a:lnTo>
                  <a:pt x="79060" y="55737"/>
                </a:lnTo>
                <a:close/>
              </a:path>
              <a:path w="366395" h="457200">
                <a:moveTo>
                  <a:pt x="279956" y="151210"/>
                </a:moveTo>
                <a:lnTo>
                  <a:pt x="260405" y="151210"/>
                </a:lnTo>
                <a:lnTo>
                  <a:pt x="261327" y="162154"/>
                </a:lnTo>
                <a:lnTo>
                  <a:pt x="266647" y="169433"/>
                </a:lnTo>
                <a:lnTo>
                  <a:pt x="275623" y="177609"/>
                </a:lnTo>
                <a:lnTo>
                  <a:pt x="280623" y="180503"/>
                </a:lnTo>
                <a:lnTo>
                  <a:pt x="286250" y="182523"/>
                </a:lnTo>
                <a:lnTo>
                  <a:pt x="286250" y="352529"/>
                </a:lnTo>
                <a:lnTo>
                  <a:pt x="306734" y="352529"/>
                </a:lnTo>
                <a:lnTo>
                  <a:pt x="306734" y="185860"/>
                </a:lnTo>
                <a:lnTo>
                  <a:pt x="308599" y="185853"/>
                </a:lnTo>
                <a:lnTo>
                  <a:pt x="310309" y="185780"/>
                </a:lnTo>
                <a:lnTo>
                  <a:pt x="312126" y="185633"/>
                </a:lnTo>
                <a:lnTo>
                  <a:pt x="335125" y="179759"/>
                </a:lnTo>
                <a:lnTo>
                  <a:pt x="350139" y="168522"/>
                </a:lnTo>
                <a:lnTo>
                  <a:pt x="300462" y="168522"/>
                </a:lnTo>
                <a:lnTo>
                  <a:pt x="291506" y="166164"/>
                </a:lnTo>
                <a:lnTo>
                  <a:pt x="281692" y="157222"/>
                </a:lnTo>
                <a:lnTo>
                  <a:pt x="279956" y="151210"/>
                </a:lnTo>
                <a:close/>
              </a:path>
              <a:path w="366395" h="457200">
                <a:moveTo>
                  <a:pt x="287356" y="135611"/>
                </a:moveTo>
                <a:lnTo>
                  <a:pt x="77231" y="135611"/>
                </a:lnTo>
                <a:lnTo>
                  <a:pt x="84038" y="137425"/>
                </a:lnTo>
                <a:lnTo>
                  <a:pt x="85359" y="143920"/>
                </a:lnTo>
                <a:lnTo>
                  <a:pt x="86235" y="150501"/>
                </a:lnTo>
                <a:lnTo>
                  <a:pt x="86304" y="151620"/>
                </a:lnTo>
                <a:lnTo>
                  <a:pt x="84599" y="157319"/>
                </a:lnTo>
                <a:lnTo>
                  <a:pt x="74902" y="166164"/>
                </a:lnTo>
                <a:lnTo>
                  <a:pt x="65948" y="168526"/>
                </a:lnTo>
                <a:lnTo>
                  <a:pt x="100417" y="168522"/>
                </a:lnTo>
                <a:lnTo>
                  <a:pt x="105073" y="162143"/>
                </a:lnTo>
                <a:lnTo>
                  <a:pt x="105984" y="151210"/>
                </a:lnTo>
                <a:lnTo>
                  <a:pt x="279956" y="151210"/>
                </a:lnTo>
                <a:lnTo>
                  <a:pt x="280036" y="150501"/>
                </a:lnTo>
                <a:lnTo>
                  <a:pt x="281076" y="143502"/>
                </a:lnTo>
                <a:lnTo>
                  <a:pt x="281256" y="139701"/>
                </a:lnTo>
                <a:lnTo>
                  <a:pt x="282682" y="137868"/>
                </a:lnTo>
                <a:lnTo>
                  <a:pt x="287356" y="135611"/>
                </a:lnTo>
                <a:close/>
              </a:path>
              <a:path w="366395" h="457200">
                <a:moveTo>
                  <a:pt x="307814" y="55737"/>
                </a:moveTo>
                <a:lnTo>
                  <a:pt x="287333" y="55737"/>
                </a:lnTo>
                <a:lnTo>
                  <a:pt x="287333" y="85604"/>
                </a:lnTo>
                <a:lnTo>
                  <a:pt x="223768" y="85604"/>
                </a:lnTo>
                <a:lnTo>
                  <a:pt x="219182" y="89628"/>
                </a:lnTo>
                <a:lnTo>
                  <a:pt x="219182" y="99561"/>
                </a:lnTo>
                <a:lnTo>
                  <a:pt x="223765" y="103586"/>
                </a:lnTo>
                <a:lnTo>
                  <a:pt x="297564" y="103586"/>
                </a:lnTo>
                <a:lnTo>
                  <a:pt x="316453" y="106559"/>
                </a:lnTo>
                <a:lnTo>
                  <a:pt x="329943" y="114312"/>
                </a:lnTo>
                <a:lnTo>
                  <a:pt x="338179" y="125092"/>
                </a:lnTo>
                <a:lnTo>
                  <a:pt x="341123" y="136410"/>
                </a:lnTo>
                <a:lnTo>
                  <a:pt x="341235" y="137868"/>
                </a:lnTo>
                <a:lnTo>
                  <a:pt x="340203" y="146476"/>
                </a:lnTo>
                <a:lnTo>
                  <a:pt x="300462" y="168522"/>
                </a:lnTo>
                <a:lnTo>
                  <a:pt x="350139" y="168522"/>
                </a:lnTo>
                <a:lnTo>
                  <a:pt x="350786" y="168038"/>
                </a:lnTo>
                <a:lnTo>
                  <a:pt x="359531" y="152790"/>
                </a:lnTo>
                <a:lnTo>
                  <a:pt x="361782" y="136338"/>
                </a:lnTo>
                <a:lnTo>
                  <a:pt x="357613" y="119353"/>
                </a:lnTo>
                <a:lnTo>
                  <a:pt x="347074" y="104110"/>
                </a:lnTo>
                <a:lnTo>
                  <a:pt x="330398" y="92443"/>
                </a:lnTo>
                <a:lnTo>
                  <a:pt x="307851" y="86197"/>
                </a:lnTo>
                <a:lnTo>
                  <a:pt x="307814" y="55737"/>
                </a:lnTo>
                <a:close/>
              </a:path>
              <a:path w="366395" h="457200">
                <a:moveTo>
                  <a:pt x="319022" y="134556"/>
                </a:moveTo>
                <a:lnTo>
                  <a:pt x="294250" y="134556"/>
                </a:lnTo>
                <a:lnTo>
                  <a:pt x="300042" y="137774"/>
                </a:lnTo>
                <a:lnTo>
                  <a:pt x="299368" y="147354"/>
                </a:lnTo>
                <a:lnTo>
                  <a:pt x="303663" y="151620"/>
                </a:lnTo>
                <a:lnTo>
                  <a:pt x="309736" y="151944"/>
                </a:lnTo>
                <a:lnTo>
                  <a:pt x="315313" y="151944"/>
                </a:lnTo>
                <a:lnTo>
                  <a:pt x="319827" y="148272"/>
                </a:lnTo>
                <a:lnTo>
                  <a:pt x="320130" y="143920"/>
                </a:lnTo>
                <a:lnTo>
                  <a:pt x="320037" y="141508"/>
                </a:lnTo>
                <a:lnTo>
                  <a:pt x="319810" y="137774"/>
                </a:lnTo>
                <a:lnTo>
                  <a:pt x="319685" y="136410"/>
                </a:lnTo>
                <a:lnTo>
                  <a:pt x="319022" y="134556"/>
                </a:lnTo>
                <a:close/>
              </a:path>
              <a:path w="366395" h="457200">
                <a:moveTo>
                  <a:pt x="71172" y="118022"/>
                </a:moveTo>
                <a:lnTo>
                  <a:pt x="61050" y="120387"/>
                </a:lnTo>
                <a:lnTo>
                  <a:pt x="53144" y="125432"/>
                </a:lnTo>
                <a:lnTo>
                  <a:pt x="47999" y="132645"/>
                </a:lnTo>
                <a:lnTo>
                  <a:pt x="46163" y="141508"/>
                </a:lnTo>
                <a:lnTo>
                  <a:pt x="46163" y="146476"/>
                </a:lnTo>
                <a:lnTo>
                  <a:pt x="50745" y="150501"/>
                </a:lnTo>
                <a:lnTo>
                  <a:pt x="62057" y="150501"/>
                </a:lnTo>
                <a:lnTo>
                  <a:pt x="66647" y="146476"/>
                </a:lnTo>
                <a:lnTo>
                  <a:pt x="66647" y="136424"/>
                </a:lnTo>
                <a:lnTo>
                  <a:pt x="77231" y="135611"/>
                </a:lnTo>
                <a:lnTo>
                  <a:pt x="287356" y="135611"/>
                </a:lnTo>
                <a:lnTo>
                  <a:pt x="289213" y="134715"/>
                </a:lnTo>
                <a:lnTo>
                  <a:pt x="294250" y="134556"/>
                </a:lnTo>
                <a:lnTo>
                  <a:pt x="319022" y="134556"/>
                </a:lnTo>
                <a:lnTo>
                  <a:pt x="318545" y="133224"/>
                </a:lnTo>
                <a:lnTo>
                  <a:pt x="102758" y="133224"/>
                </a:lnTo>
                <a:lnTo>
                  <a:pt x="96891" y="126064"/>
                </a:lnTo>
                <a:lnTo>
                  <a:pt x="89087" y="121143"/>
                </a:lnTo>
                <a:lnTo>
                  <a:pt x="80222" y="118462"/>
                </a:lnTo>
                <a:lnTo>
                  <a:pt x="71172" y="118022"/>
                </a:lnTo>
                <a:close/>
              </a:path>
              <a:path w="366395" h="457200">
                <a:moveTo>
                  <a:pt x="292265" y="117100"/>
                </a:moveTo>
                <a:lnTo>
                  <a:pt x="262630" y="133224"/>
                </a:lnTo>
                <a:lnTo>
                  <a:pt x="318545" y="133224"/>
                </a:lnTo>
                <a:lnTo>
                  <a:pt x="292265" y="117100"/>
                </a:lnTo>
                <a:close/>
              </a:path>
              <a:path w="366395" h="457200">
                <a:moveTo>
                  <a:pt x="333695" y="0"/>
                </a:moveTo>
                <a:lnTo>
                  <a:pt x="32698" y="0"/>
                </a:lnTo>
                <a:lnTo>
                  <a:pt x="20347" y="2193"/>
                </a:lnTo>
                <a:lnTo>
                  <a:pt x="10249" y="8171"/>
                </a:lnTo>
                <a:lnTo>
                  <a:pt x="3436" y="17031"/>
                </a:lnTo>
                <a:lnTo>
                  <a:pt x="935" y="27870"/>
                </a:lnTo>
                <a:lnTo>
                  <a:pt x="3436" y="38708"/>
                </a:lnTo>
                <a:lnTo>
                  <a:pt x="10249" y="47567"/>
                </a:lnTo>
                <a:lnTo>
                  <a:pt x="20347" y="53544"/>
                </a:lnTo>
                <a:lnTo>
                  <a:pt x="32698" y="55737"/>
                </a:lnTo>
                <a:lnTo>
                  <a:pt x="333695" y="55737"/>
                </a:lnTo>
                <a:lnTo>
                  <a:pt x="346046" y="53544"/>
                </a:lnTo>
                <a:lnTo>
                  <a:pt x="356145" y="47567"/>
                </a:lnTo>
                <a:lnTo>
                  <a:pt x="362960" y="38708"/>
                </a:lnTo>
                <a:lnTo>
                  <a:pt x="363180" y="37755"/>
                </a:lnTo>
                <a:lnTo>
                  <a:pt x="26478" y="37755"/>
                </a:lnTo>
                <a:lnTo>
                  <a:pt x="21416" y="33317"/>
                </a:lnTo>
                <a:lnTo>
                  <a:pt x="21416" y="22420"/>
                </a:lnTo>
                <a:lnTo>
                  <a:pt x="26478" y="17984"/>
                </a:lnTo>
                <a:lnTo>
                  <a:pt x="363180" y="17984"/>
                </a:lnTo>
                <a:lnTo>
                  <a:pt x="362960" y="17031"/>
                </a:lnTo>
                <a:lnTo>
                  <a:pt x="356145" y="8171"/>
                </a:lnTo>
                <a:lnTo>
                  <a:pt x="346046" y="2193"/>
                </a:lnTo>
                <a:lnTo>
                  <a:pt x="333695" y="0"/>
                </a:lnTo>
                <a:close/>
              </a:path>
              <a:path w="366395" h="457200">
                <a:moveTo>
                  <a:pt x="363180" y="17984"/>
                </a:moveTo>
                <a:lnTo>
                  <a:pt x="339915" y="17984"/>
                </a:lnTo>
                <a:lnTo>
                  <a:pt x="344973" y="22420"/>
                </a:lnTo>
                <a:lnTo>
                  <a:pt x="344973" y="33317"/>
                </a:lnTo>
                <a:lnTo>
                  <a:pt x="339915" y="37755"/>
                </a:lnTo>
                <a:lnTo>
                  <a:pt x="363180" y="37755"/>
                </a:lnTo>
                <a:lnTo>
                  <a:pt x="365461" y="27870"/>
                </a:lnTo>
                <a:lnTo>
                  <a:pt x="363180" y="1798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625803"/>
            <a:endParaRPr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695400" y="2420888"/>
            <a:ext cx="432048" cy="187220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pic>
        <p:nvPicPr>
          <p:cNvPr id="55298" name="Picture 2" descr="https://avatars.mds.yandex.net/get-zen_doc/1107063/pub_5af6cf575a104f8cefdf6c4a_5af6d196d7bf219072510ce4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1504" y="4149080"/>
            <a:ext cx="9073008" cy="24928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23452628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Содержимое 5"/>
          <p:cNvSpPr>
            <a:spLocks noGrp="1"/>
          </p:cNvSpPr>
          <p:nvPr>
            <p:ph sz="half" idx="2"/>
          </p:nvPr>
        </p:nvSpPr>
        <p:spPr>
          <a:xfrm>
            <a:off x="263353" y="2276872"/>
            <a:ext cx="4320481" cy="403244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 fontAlgn="auto">
              <a:spcAft>
                <a:spcPts val="0"/>
              </a:spcAft>
              <a:buFontTx/>
              <a:buNone/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Вавилон стал центром международной торговли и  поистине превращается в одно из семи чудес света. Сюда стекаются несметные богатства с покоренных городов.</a:t>
            </a:r>
          </a:p>
        </p:txBody>
      </p:sp>
      <p:pic>
        <p:nvPicPr>
          <p:cNvPr id="57348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99857" y="2276874"/>
            <a:ext cx="7201643" cy="4251325"/>
          </a:xfrm>
        </p:spPr>
      </p:pic>
      <p:sp>
        <p:nvSpPr>
          <p:cNvPr id="57349" name="Прямоугольник 5"/>
          <p:cNvSpPr>
            <a:spLocks noChangeArrowheads="1"/>
          </p:cNvSpPr>
          <p:nvPr/>
        </p:nvSpPr>
        <p:spPr bwMode="auto">
          <a:xfrm>
            <a:off x="263352" y="1124746"/>
            <a:ext cx="11521280" cy="95410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царе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Нововавилонского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царства-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ведется обширное строительство в Вавилоне. 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НОВОВАВИЛОНСКОЕ ЦАРСТВО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479378" y="2493351"/>
            <a:ext cx="7488767" cy="4104448"/>
            <a:chOff x="476" y="995"/>
            <a:chExt cx="3538" cy="2844"/>
          </a:xfrm>
        </p:grpSpPr>
        <p:grpSp>
          <p:nvGrpSpPr>
            <p:cNvPr id="3" name="Group 32"/>
            <p:cNvGrpSpPr>
              <a:grpSpLocks/>
            </p:cNvGrpSpPr>
            <p:nvPr/>
          </p:nvGrpSpPr>
          <p:grpSpPr bwMode="auto">
            <a:xfrm>
              <a:off x="476" y="995"/>
              <a:ext cx="3538" cy="2844"/>
              <a:chOff x="476" y="995"/>
              <a:chExt cx="3538" cy="2844"/>
            </a:xfrm>
          </p:grpSpPr>
          <p:grpSp>
            <p:nvGrpSpPr>
              <p:cNvPr id="4" name="Group 25"/>
              <p:cNvGrpSpPr>
                <a:grpSpLocks/>
              </p:cNvGrpSpPr>
              <p:nvPr/>
            </p:nvGrpSpPr>
            <p:grpSpPr bwMode="auto">
              <a:xfrm>
                <a:off x="476" y="995"/>
                <a:ext cx="3493" cy="2445"/>
                <a:chOff x="567" y="1221"/>
                <a:chExt cx="3493" cy="2445"/>
              </a:xfrm>
            </p:grpSpPr>
            <p:grpSp>
              <p:nvGrpSpPr>
                <p:cNvPr id="5" name="Group 24"/>
                <p:cNvGrpSpPr>
                  <a:grpSpLocks/>
                </p:cNvGrpSpPr>
                <p:nvPr/>
              </p:nvGrpSpPr>
              <p:grpSpPr bwMode="auto">
                <a:xfrm>
                  <a:off x="567" y="1221"/>
                  <a:ext cx="3493" cy="2445"/>
                  <a:chOff x="567" y="1221"/>
                  <a:chExt cx="3493" cy="2445"/>
                </a:xfrm>
              </p:grpSpPr>
              <p:grpSp>
                <p:nvGrpSpPr>
                  <p:cNvPr id="6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567" y="1221"/>
                    <a:ext cx="3493" cy="2445"/>
                    <a:chOff x="521" y="1176"/>
                    <a:chExt cx="3493" cy="2445"/>
                  </a:xfrm>
                </p:grpSpPr>
                <p:grpSp>
                  <p:nvGrpSpPr>
                    <p:cNvPr id="7" name="Group 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21" y="1176"/>
                      <a:ext cx="3493" cy="2445"/>
                      <a:chOff x="521" y="1176"/>
                      <a:chExt cx="3493" cy="2445"/>
                    </a:xfrm>
                  </p:grpSpPr>
                  <p:grpSp>
                    <p:nvGrpSpPr>
                      <p:cNvPr id="8" name="Group 1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21" y="1176"/>
                        <a:ext cx="3493" cy="2445"/>
                        <a:chOff x="1655" y="949"/>
                        <a:chExt cx="3493" cy="2445"/>
                      </a:xfrm>
                    </p:grpSpPr>
                    <p:graphicFrame>
                      <p:nvGraphicFramePr>
                        <p:cNvPr id="16420" name="Object 6"/>
                        <p:cNvGraphicFramePr>
                          <a:graphicFrameLocks noChangeAspect="1"/>
                        </p:cNvGraphicFramePr>
                        <p:nvPr/>
                      </p:nvGraphicFramePr>
                      <p:xfrm>
                        <a:off x="1655" y="949"/>
                        <a:ext cx="3493" cy="2445"/>
                      </p:xfrm>
                      <a:graphic>
                        <a:graphicData uri="http://schemas.openxmlformats.org/presentationml/2006/ole">
                          <p:oleObj spid="_x0000_s44034" name="PHOTO-PAINT" r:id="rId3" imgW="2730159" imgH="1892063" progId="">
                            <p:embed/>
                          </p:oleObj>
                        </a:graphicData>
                      </a:graphic>
                    </p:graphicFrame>
                    <p:sp>
                      <p:nvSpPr>
                        <p:cNvPr id="78858" name="Freeform 1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835" y="2655"/>
                          <a:ext cx="1723" cy="544"/>
                        </a:xfrm>
                        <a:custGeom>
                          <a:avLst/>
                          <a:gdLst>
                            <a:gd name="T0" fmla="*/ 1451 w 1723"/>
                            <a:gd name="T1" fmla="*/ 0 h 544"/>
                            <a:gd name="T2" fmla="*/ 1360 w 1723"/>
                            <a:gd name="T3" fmla="*/ 91 h 544"/>
                            <a:gd name="T4" fmla="*/ 1281 w 1723"/>
                            <a:gd name="T5" fmla="*/ 110 h 544"/>
                            <a:gd name="T6" fmla="*/ 1134 w 1723"/>
                            <a:gd name="T7" fmla="*/ 91 h 544"/>
                            <a:gd name="T8" fmla="*/ 952 w 1723"/>
                            <a:gd name="T9" fmla="*/ 136 h 544"/>
                            <a:gd name="T10" fmla="*/ 816 w 1723"/>
                            <a:gd name="T11" fmla="*/ 136 h 544"/>
                            <a:gd name="T12" fmla="*/ 589 w 1723"/>
                            <a:gd name="T13" fmla="*/ 181 h 544"/>
                            <a:gd name="T14" fmla="*/ 407 w 1723"/>
                            <a:gd name="T15" fmla="*/ 323 h 544"/>
                            <a:gd name="T16" fmla="*/ 272 w 1723"/>
                            <a:gd name="T17" fmla="*/ 499 h 544"/>
                            <a:gd name="T18" fmla="*/ 0 w 1723"/>
                            <a:gd name="T19" fmla="*/ 544 h 544"/>
                            <a:gd name="T20" fmla="*/ 1723 w 1723"/>
                            <a:gd name="T21" fmla="*/ 544 h 544"/>
                            <a:gd name="T22" fmla="*/ 1678 w 1723"/>
                            <a:gd name="T23" fmla="*/ 499 h 544"/>
                            <a:gd name="T24" fmla="*/ 1587 w 1723"/>
                            <a:gd name="T25" fmla="*/ 363 h 544"/>
                            <a:gd name="T26" fmla="*/ 1497 w 1723"/>
                            <a:gd name="T27" fmla="*/ 91 h 544"/>
                            <a:gd name="T28" fmla="*/ 1451 w 1723"/>
                            <a:gd name="T29" fmla="*/ 0 h 544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  <a:cxn ang="0">
                              <a:pos x="T26" y="T27"/>
                            </a:cxn>
                            <a:cxn ang="0">
                              <a:pos x="T28" y="T29"/>
                            </a:cxn>
                          </a:cxnLst>
                          <a:rect l="0" t="0" r="r" b="b"/>
                          <a:pathLst>
                            <a:path w="1723" h="544">
                              <a:moveTo>
                                <a:pt x="1451" y="0"/>
                              </a:moveTo>
                              <a:lnTo>
                                <a:pt x="1360" y="91"/>
                              </a:lnTo>
                              <a:cubicBezTo>
                                <a:pt x="1334" y="97"/>
                                <a:pt x="1307" y="104"/>
                                <a:pt x="1281" y="110"/>
                              </a:cubicBezTo>
                              <a:lnTo>
                                <a:pt x="1134" y="91"/>
                              </a:lnTo>
                              <a:lnTo>
                                <a:pt x="952" y="136"/>
                              </a:lnTo>
                              <a:lnTo>
                                <a:pt x="816" y="136"/>
                              </a:lnTo>
                              <a:lnTo>
                                <a:pt x="589" y="181"/>
                              </a:lnTo>
                              <a:cubicBezTo>
                                <a:pt x="406" y="318"/>
                                <a:pt x="420" y="243"/>
                                <a:pt x="407" y="323"/>
                              </a:cubicBezTo>
                              <a:lnTo>
                                <a:pt x="272" y="499"/>
                              </a:lnTo>
                              <a:lnTo>
                                <a:pt x="0" y="544"/>
                              </a:lnTo>
                              <a:lnTo>
                                <a:pt x="1723" y="544"/>
                              </a:lnTo>
                              <a:lnTo>
                                <a:pt x="1678" y="499"/>
                              </a:lnTo>
                              <a:lnTo>
                                <a:pt x="1587" y="363"/>
                              </a:lnTo>
                              <a:lnTo>
                                <a:pt x="1497" y="91"/>
                              </a:lnTo>
                              <a:lnTo>
                                <a:pt x="1451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ru-RU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" charset="0"/>
                          </a:endParaRPr>
                        </a:p>
                      </p:txBody>
                    </p:sp>
                  </p:grpSp>
                  <p:grpSp>
                    <p:nvGrpSpPr>
                      <p:cNvPr id="9" name="Group 1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45" y="2113"/>
                        <a:ext cx="273" cy="253"/>
                        <a:chOff x="4694" y="1389"/>
                        <a:chExt cx="318" cy="298"/>
                      </a:xfrm>
                    </p:grpSpPr>
                    <p:sp>
                      <p:nvSpPr>
                        <p:cNvPr id="78862" name="Oval 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694" y="1389"/>
                          <a:ext cx="318" cy="298"/>
                        </a:xfrm>
                        <a:prstGeom prst="ellipse">
                          <a:avLst/>
                        </a:prstGeom>
                        <a:solidFill>
                          <a:srgbClr val="824100"/>
                        </a:solidFill>
                        <a:ln w="9525">
                          <a:solidFill>
                            <a:schemeClr val="bg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ru-RU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78861" name="Oval 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85" y="1480"/>
                          <a:ext cx="121" cy="125"/>
                        </a:xfrm>
                        <a:prstGeom prst="ellipse">
                          <a:avLst/>
                        </a:prstGeom>
                        <a:solidFill>
                          <a:srgbClr val="824100"/>
                        </a:solidFill>
                        <a:ln w="76200">
                          <a:solidFill>
                            <a:schemeClr val="bg2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ru-RU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Arial" charset="0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16415" name="Text Box 1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474" y="2114"/>
                      <a:ext cx="907" cy="27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ru-RU" altLang="ru-RU" sz="2000" dirty="0"/>
                        <a:t>Вавилон</a:t>
                      </a:r>
                    </a:p>
                  </p:txBody>
                </p:sp>
              </p:grpSp>
              <p:sp>
                <p:nvSpPr>
                  <p:cNvPr id="16413" name="Rectangle 23"/>
                  <p:cNvSpPr>
                    <a:spLocks noChangeArrowheads="1"/>
                  </p:cNvSpPr>
                  <p:nvPr/>
                </p:nvSpPr>
                <p:spPr bwMode="auto">
                  <a:xfrm>
                    <a:off x="2098" y="1267"/>
                    <a:ext cx="1961" cy="439"/>
                  </a:xfrm>
                  <a:prstGeom prst="rect">
                    <a:avLst/>
                  </a:prstGeom>
                  <a:ln>
                    <a:headEnd/>
                    <a:tailEnd/>
                  </a:ln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wrap="none" anchor="ctr"/>
                  <a:lstStyle>
                    <a:lvl1pPr eaLnBrk="0" hangingPunct="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lnSpc>
                        <a:spcPct val="90000"/>
                      </a:lnSpc>
                    </a:pPr>
                    <a:r>
                      <a:rPr lang="ru-RU" altLang="ru-RU" sz="2000" dirty="0" err="1" smtClean="0">
                        <a:cs typeface="Arial" pitchFamily="34" charset="0"/>
                      </a:rPr>
                      <a:t>Нововавилонское</a:t>
                    </a:r>
                    <a:r>
                      <a:rPr lang="ru-RU" altLang="ru-RU" sz="2000" dirty="0" smtClean="0">
                        <a:cs typeface="Arial" pitchFamily="34" charset="0"/>
                      </a:rPr>
                      <a:t> </a:t>
                    </a:r>
                    <a:r>
                      <a:rPr lang="ru-RU" altLang="ru-RU" sz="2000" dirty="0">
                        <a:cs typeface="Arial" pitchFamily="34" charset="0"/>
                      </a:rPr>
                      <a:t>царство </a:t>
                    </a:r>
                  </a:p>
                  <a:p>
                    <a:pPr algn="ctr" eaLnBrk="1" hangingPunct="1">
                      <a:lnSpc>
                        <a:spcPct val="90000"/>
                      </a:lnSpc>
                    </a:pPr>
                    <a:r>
                      <a:rPr lang="ru-RU" altLang="ru-RU" sz="2000" dirty="0">
                        <a:cs typeface="Arial" pitchFamily="34" charset="0"/>
                      </a:rPr>
                      <a:t>в </a:t>
                    </a:r>
                    <a:r>
                      <a:rPr lang="en-US" altLang="ru-RU" sz="2000" dirty="0">
                        <a:cs typeface="Arial" pitchFamily="34" charset="0"/>
                      </a:rPr>
                      <a:t>VI </a:t>
                    </a:r>
                    <a:r>
                      <a:rPr lang="ru-RU" altLang="ru-RU" sz="2000" dirty="0">
                        <a:cs typeface="Arial" pitchFamily="34" charset="0"/>
                      </a:rPr>
                      <a:t>в. до н.э</a:t>
                    </a:r>
                    <a:r>
                      <a:rPr lang="ru-RU" altLang="ru-RU" sz="2400" dirty="0">
                        <a:cs typeface="Arial" pitchFamily="34" charset="0"/>
                      </a:rPr>
                      <a:t>.</a:t>
                    </a:r>
                  </a:p>
                </p:txBody>
              </p:sp>
            </p:grpSp>
            <p:sp>
              <p:nvSpPr>
                <p:cNvPr id="16409" name="Text Box 20"/>
                <p:cNvSpPr txBox="1">
                  <a:spLocks noChangeArrowheads="1"/>
                </p:cNvSpPr>
                <p:nvPr/>
              </p:nvSpPr>
              <p:spPr bwMode="auto">
                <a:xfrm rot="2023824">
                  <a:off x="1062" y="1647"/>
                  <a:ext cx="1043" cy="2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ru-RU" altLang="ru-RU" sz="2000" i="1">
                      <a:solidFill>
                        <a:schemeClr val="accent2"/>
                      </a:solidFill>
                    </a:rPr>
                    <a:t>р. Евфрат</a:t>
                  </a:r>
                </a:p>
              </p:txBody>
            </p:sp>
            <p:sp>
              <p:nvSpPr>
                <p:cNvPr id="16410" name="Text Box 19"/>
                <p:cNvSpPr txBox="1">
                  <a:spLocks noChangeArrowheads="1"/>
                </p:cNvSpPr>
                <p:nvPr/>
              </p:nvSpPr>
              <p:spPr bwMode="auto">
                <a:xfrm rot="3122276">
                  <a:off x="2422" y="1938"/>
                  <a:ext cx="590" cy="3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ru-RU" altLang="ru-RU" i="1" dirty="0">
                      <a:solidFill>
                        <a:schemeClr val="accent2"/>
                      </a:solidFill>
                    </a:rPr>
                    <a:t>р.Тигр</a:t>
                  </a:r>
                </a:p>
              </p:txBody>
            </p:sp>
            <p:sp>
              <p:nvSpPr>
                <p:cNvPr id="16411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839" y="2478"/>
                  <a:ext cx="1950" cy="54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ru-RU" altLang="ru-RU" dirty="0">
                      <a:latin typeface="Times New Roman" panose="02020603050405020304" pitchFamily="18" charset="0"/>
                    </a:rPr>
                    <a:t>НОВО-ВАВИЛОНСКОЕ </a:t>
                  </a:r>
                </a:p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ru-RU" altLang="ru-RU" dirty="0">
                      <a:latin typeface="Times New Roman" panose="02020603050405020304" pitchFamily="18" charset="0"/>
                    </a:rPr>
                    <a:t>ЦАРСТВО</a:t>
                  </a:r>
                </a:p>
              </p:txBody>
            </p:sp>
          </p:grpSp>
          <p:sp>
            <p:nvSpPr>
              <p:cNvPr id="16406" name="Rectangle 30"/>
              <p:cNvSpPr>
                <a:spLocks noChangeArrowheads="1"/>
              </p:cNvSpPr>
              <p:nvPr/>
            </p:nvSpPr>
            <p:spPr bwMode="auto">
              <a:xfrm>
                <a:off x="476" y="3476"/>
                <a:ext cx="3538" cy="363"/>
              </a:xfrm>
              <a:prstGeom prst="rect">
                <a:avLst/>
              </a:prstGeom>
              <a:solidFill>
                <a:srgbClr val="FDF0DF"/>
              </a:solidFill>
              <a:ln w="57150" cmpd="thickThin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</a:pPr>
                <a:r>
                  <a:rPr lang="ru-RU" altLang="ru-RU" sz="2000" dirty="0">
                    <a:cs typeface="Arial" pitchFamily="34" charset="0"/>
                  </a:rPr>
                  <a:t>Основные походы Вавилонских царей</a:t>
                </a:r>
              </a:p>
              <a:p>
                <a:pPr algn="ctr" eaLnBrk="1" hangingPunct="1">
                  <a:lnSpc>
                    <a:spcPct val="80000"/>
                  </a:lnSpc>
                </a:pPr>
                <a:r>
                  <a:rPr lang="ru-RU" altLang="ru-RU" sz="2000" dirty="0">
                    <a:cs typeface="Arial" pitchFamily="34" charset="0"/>
                  </a:rPr>
                  <a:t> в </a:t>
                </a:r>
                <a:r>
                  <a:rPr lang="en-US" altLang="ru-RU" sz="2000" dirty="0">
                    <a:cs typeface="Arial" pitchFamily="34" charset="0"/>
                  </a:rPr>
                  <a:t>VI </a:t>
                </a:r>
                <a:r>
                  <a:rPr lang="ru-RU" altLang="ru-RU" sz="2000" dirty="0">
                    <a:cs typeface="Arial" pitchFamily="34" charset="0"/>
                  </a:rPr>
                  <a:t>в.до н.э.</a:t>
                </a:r>
              </a:p>
            </p:txBody>
          </p:sp>
          <p:sp>
            <p:nvSpPr>
              <p:cNvPr id="78879" name="Line 31"/>
              <p:cNvSpPr>
                <a:spLocks noChangeShapeType="1"/>
              </p:cNvSpPr>
              <p:nvPr/>
            </p:nvSpPr>
            <p:spPr bwMode="auto">
              <a:xfrm flipH="1">
                <a:off x="567" y="3430"/>
                <a:ext cx="317" cy="0"/>
              </a:xfrm>
              <a:prstGeom prst="line">
                <a:avLst/>
              </a:prstGeom>
              <a:noFill/>
              <a:ln w="38100" cmpd="dbl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sp>
          <p:nvSpPr>
            <p:cNvPr id="78875" name="Line 27"/>
            <p:cNvSpPr>
              <a:spLocks noChangeShapeType="1"/>
            </p:cNvSpPr>
            <p:nvPr/>
          </p:nvSpPr>
          <p:spPr bwMode="auto">
            <a:xfrm flipH="1">
              <a:off x="782" y="2115"/>
              <a:ext cx="1418" cy="202"/>
            </a:xfrm>
            <a:prstGeom prst="line">
              <a:avLst/>
            </a:prstGeom>
            <a:ln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6402" name="Text Box 28"/>
            <p:cNvSpPr txBox="1">
              <a:spLocks noChangeArrowheads="1"/>
            </p:cNvSpPr>
            <p:nvPr/>
          </p:nvSpPr>
          <p:spPr bwMode="auto">
            <a:xfrm>
              <a:off x="657" y="3022"/>
              <a:ext cx="817" cy="256"/>
            </a:xfrm>
            <a:prstGeom prst="rect">
              <a:avLst/>
            </a:prstGeom>
            <a:solidFill>
              <a:srgbClr val="FBE6C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/>
                <a:t>В Египет</a:t>
              </a:r>
            </a:p>
          </p:txBody>
        </p:sp>
        <p:sp>
          <p:nvSpPr>
            <p:cNvPr id="16403" name="Rectangle 29"/>
            <p:cNvSpPr>
              <a:spLocks noChangeArrowheads="1"/>
            </p:cNvSpPr>
            <p:nvPr/>
          </p:nvSpPr>
          <p:spPr bwMode="auto">
            <a:xfrm rot="-4721404">
              <a:off x="181" y="2500"/>
              <a:ext cx="862" cy="181"/>
            </a:xfrm>
            <a:prstGeom prst="rect">
              <a:avLst/>
            </a:prstGeom>
            <a:solidFill>
              <a:srgbClr val="FBE6C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dirty="0"/>
                <a:t>В Палестину</a:t>
              </a:r>
            </a:p>
          </p:txBody>
        </p:sp>
        <p:sp>
          <p:nvSpPr>
            <p:cNvPr id="78874" name="Line 26"/>
            <p:cNvSpPr>
              <a:spLocks noChangeShapeType="1"/>
            </p:cNvSpPr>
            <p:nvPr/>
          </p:nvSpPr>
          <p:spPr bwMode="auto">
            <a:xfrm flipH="1">
              <a:off x="839" y="2115"/>
              <a:ext cx="1361" cy="952"/>
            </a:xfrm>
            <a:prstGeom prst="line">
              <a:avLst/>
            </a:prstGeom>
            <a:ln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78882" name="Rectangle 34"/>
          <p:cNvSpPr>
            <a:spLocks noChangeArrowheads="1"/>
          </p:cNvSpPr>
          <p:nvPr/>
        </p:nvSpPr>
        <p:spPr bwMode="auto">
          <a:xfrm>
            <a:off x="335361" y="692698"/>
            <a:ext cx="11161307" cy="1728191"/>
          </a:xfrm>
          <a:prstGeom prst="rect">
            <a:avLst/>
          </a:prstGeom>
          <a:ln/>
          <a:extLst>
            <a:ext uri="{91240B29-F687-4F45-9708-019B960494DF}">
              <a14:hiddenLine xmlns:a14="http://schemas.microsoft.com/office/drawing/2010/main" xmlns="" w="38100" cmpd="dbl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600" dirty="0" smtClean="0">
                <a:solidFill>
                  <a:srgbClr val="002060"/>
                </a:solidFill>
              </a:rPr>
              <a:t>Новый </a:t>
            </a:r>
            <a:r>
              <a:rPr lang="ru-RU" altLang="ru-RU" sz="2600" dirty="0">
                <a:solidFill>
                  <a:srgbClr val="002060"/>
                </a:solidFill>
              </a:rPr>
              <a:t>расцвет </a:t>
            </a:r>
            <a:r>
              <a:rPr lang="ru-RU" altLang="ru-RU" sz="2600" dirty="0" smtClean="0">
                <a:solidFill>
                  <a:srgbClr val="002060"/>
                </a:solidFill>
              </a:rPr>
              <a:t> </a:t>
            </a:r>
            <a:r>
              <a:rPr lang="ru-RU" altLang="ru-RU" sz="2600" dirty="0">
                <a:solidFill>
                  <a:srgbClr val="002060"/>
                </a:solidFill>
              </a:rPr>
              <a:t>Вавилона  </a:t>
            </a:r>
            <a:r>
              <a:rPr lang="ru-RU" altLang="ru-RU" sz="2600" dirty="0" smtClean="0">
                <a:solidFill>
                  <a:srgbClr val="002060"/>
                </a:solidFill>
              </a:rPr>
              <a:t>наступил в </a:t>
            </a:r>
            <a:r>
              <a:rPr lang="en-US" altLang="ru-RU" sz="2600" dirty="0" smtClean="0">
                <a:solidFill>
                  <a:srgbClr val="002060"/>
                </a:solidFill>
              </a:rPr>
              <a:t>VII-VI</a:t>
            </a:r>
            <a:r>
              <a:rPr lang="ru-RU" altLang="ru-RU" sz="2600" dirty="0" smtClean="0">
                <a:solidFill>
                  <a:srgbClr val="002060"/>
                </a:solidFill>
              </a:rPr>
              <a:t>  в.до н.э. Это </a:t>
            </a:r>
            <a:r>
              <a:rPr lang="ru-RU" altLang="ru-RU" sz="2600" dirty="0">
                <a:solidFill>
                  <a:srgbClr val="002060"/>
                </a:solidFill>
              </a:rPr>
              <a:t>было </a:t>
            </a:r>
            <a:r>
              <a:rPr lang="ru-RU" altLang="ru-RU" sz="2600" dirty="0" smtClean="0">
                <a:solidFill>
                  <a:srgbClr val="002060"/>
                </a:solidFill>
              </a:rPr>
              <a:t>уже </a:t>
            </a:r>
            <a:r>
              <a:rPr lang="ru-RU" altLang="ru-RU" sz="2600" dirty="0" err="1" smtClean="0">
                <a:solidFill>
                  <a:srgbClr val="002060"/>
                </a:solidFill>
              </a:rPr>
              <a:t>Нововавилонское</a:t>
            </a:r>
            <a:r>
              <a:rPr lang="ru-RU" altLang="ru-RU" sz="2600" dirty="0" smtClean="0">
                <a:solidFill>
                  <a:srgbClr val="002060"/>
                </a:solidFill>
              </a:rPr>
              <a:t> </a:t>
            </a:r>
            <a:r>
              <a:rPr lang="ru-RU" altLang="ru-RU" sz="2600" dirty="0">
                <a:solidFill>
                  <a:srgbClr val="002060"/>
                </a:solidFill>
              </a:rPr>
              <a:t>царство</a:t>
            </a:r>
            <a:r>
              <a:rPr lang="ru-RU" altLang="ru-RU" sz="2600" dirty="0" smtClean="0">
                <a:solidFill>
                  <a:srgbClr val="002060"/>
                </a:solidFill>
              </a:rPr>
              <a:t>. В    результате завоевательных походов в  Вавилон  стали поступать  доходы с  подвластных стран , в него насильственно переселили покоренные народы.</a:t>
            </a:r>
            <a:endParaRPr lang="ru-RU" altLang="ru-RU" sz="2600" dirty="0">
              <a:solidFill>
                <a:srgbClr val="002060"/>
              </a:solidFill>
            </a:endParaRPr>
          </a:p>
        </p:txBody>
      </p:sp>
      <p:grpSp>
        <p:nvGrpSpPr>
          <p:cNvPr id="10" name="Group 41"/>
          <p:cNvGrpSpPr>
            <a:grpSpLocks/>
          </p:cNvGrpSpPr>
          <p:nvPr/>
        </p:nvGrpSpPr>
        <p:grpSpPr bwMode="auto">
          <a:xfrm>
            <a:off x="8472265" y="2564904"/>
            <a:ext cx="3168651" cy="1799455"/>
            <a:chOff x="3923" y="1298"/>
            <a:chExt cx="1497" cy="911"/>
          </a:xfrm>
        </p:grpSpPr>
        <p:grpSp>
          <p:nvGrpSpPr>
            <p:cNvPr id="11" name="Group 39"/>
            <p:cNvGrpSpPr>
              <a:grpSpLocks/>
            </p:cNvGrpSpPr>
            <p:nvPr/>
          </p:nvGrpSpPr>
          <p:grpSpPr bwMode="auto">
            <a:xfrm>
              <a:off x="3923" y="1298"/>
              <a:ext cx="1497" cy="911"/>
              <a:chOff x="612" y="482"/>
              <a:chExt cx="4536" cy="2952"/>
            </a:xfrm>
          </p:grpSpPr>
          <p:pic>
            <p:nvPicPr>
              <p:cNvPr id="16398" name="Picture 3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2" y="482"/>
                <a:ext cx="4536" cy="295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8886" name="Freeform 38"/>
              <p:cNvSpPr>
                <a:spLocks/>
              </p:cNvSpPr>
              <p:nvPr/>
            </p:nvSpPr>
            <p:spPr bwMode="auto">
              <a:xfrm rot="1070757">
                <a:off x="1248" y="800"/>
                <a:ext cx="2742" cy="2288"/>
              </a:xfrm>
              <a:custGeom>
                <a:avLst/>
                <a:gdLst>
                  <a:gd name="T0" fmla="*/ 363 w 2359"/>
                  <a:gd name="T1" fmla="*/ 0 h 1724"/>
                  <a:gd name="T2" fmla="*/ 544 w 2359"/>
                  <a:gd name="T3" fmla="*/ 0 h 1724"/>
                  <a:gd name="T4" fmla="*/ 726 w 2359"/>
                  <a:gd name="T5" fmla="*/ 227 h 1724"/>
                  <a:gd name="T6" fmla="*/ 951 w 2359"/>
                  <a:gd name="T7" fmla="*/ 482 h 1724"/>
                  <a:gd name="T8" fmla="*/ 986 w 2359"/>
                  <a:gd name="T9" fmla="*/ 517 h 1724"/>
                  <a:gd name="T10" fmla="*/ 1225 w 2359"/>
                  <a:gd name="T11" fmla="*/ 816 h 1724"/>
                  <a:gd name="T12" fmla="*/ 1406 w 2359"/>
                  <a:gd name="T13" fmla="*/ 953 h 1724"/>
                  <a:gd name="T14" fmla="*/ 1678 w 2359"/>
                  <a:gd name="T15" fmla="*/ 1043 h 1724"/>
                  <a:gd name="T16" fmla="*/ 2132 w 2359"/>
                  <a:gd name="T17" fmla="*/ 1225 h 1724"/>
                  <a:gd name="T18" fmla="*/ 2172 w 2359"/>
                  <a:gd name="T19" fmla="*/ 1338 h 1724"/>
                  <a:gd name="T20" fmla="*/ 2359 w 2359"/>
                  <a:gd name="T21" fmla="*/ 1633 h 1724"/>
                  <a:gd name="T22" fmla="*/ 2086 w 2359"/>
                  <a:gd name="T23" fmla="*/ 1724 h 1724"/>
                  <a:gd name="T24" fmla="*/ 1950 w 2359"/>
                  <a:gd name="T25" fmla="*/ 1588 h 1724"/>
                  <a:gd name="T26" fmla="*/ 1633 w 2359"/>
                  <a:gd name="T27" fmla="*/ 1588 h 1724"/>
                  <a:gd name="T28" fmla="*/ 1451 w 2359"/>
                  <a:gd name="T29" fmla="*/ 1588 h 1724"/>
                  <a:gd name="T30" fmla="*/ 1225 w 2359"/>
                  <a:gd name="T31" fmla="*/ 1497 h 1724"/>
                  <a:gd name="T32" fmla="*/ 1088 w 2359"/>
                  <a:gd name="T33" fmla="*/ 1361 h 1724"/>
                  <a:gd name="T34" fmla="*/ 952 w 2359"/>
                  <a:gd name="T35" fmla="*/ 1225 h 1724"/>
                  <a:gd name="T36" fmla="*/ 862 w 2359"/>
                  <a:gd name="T37" fmla="*/ 1134 h 1724"/>
                  <a:gd name="T38" fmla="*/ 771 w 2359"/>
                  <a:gd name="T39" fmla="*/ 998 h 1724"/>
                  <a:gd name="T40" fmla="*/ 453 w 2359"/>
                  <a:gd name="T41" fmla="*/ 862 h 1724"/>
                  <a:gd name="T42" fmla="*/ 181 w 2359"/>
                  <a:gd name="T43" fmla="*/ 816 h 1724"/>
                  <a:gd name="T44" fmla="*/ 45 w 2359"/>
                  <a:gd name="T45" fmla="*/ 680 h 1724"/>
                  <a:gd name="T46" fmla="*/ 0 w 2359"/>
                  <a:gd name="T47" fmla="*/ 544 h 1724"/>
                  <a:gd name="T48" fmla="*/ 136 w 2359"/>
                  <a:gd name="T49" fmla="*/ 454 h 1724"/>
                  <a:gd name="T50" fmla="*/ 272 w 2359"/>
                  <a:gd name="T51" fmla="*/ 590 h 1724"/>
                  <a:gd name="T52" fmla="*/ 499 w 2359"/>
                  <a:gd name="T53" fmla="*/ 680 h 1724"/>
                  <a:gd name="T54" fmla="*/ 680 w 2359"/>
                  <a:gd name="T55" fmla="*/ 771 h 1724"/>
                  <a:gd name="T56" fmla="*/ 816 w 2359"/>
                  <a:gd name="T57" fmla="*/ 680 h 1724"/>
                  <a:gd name="T58" fmla="*/ 589 w 2359"/>
                  <a:gd name="T59" fmla="*/ 499 h 1724"/>
                  <a:gd name="T60" fmla="*/ 532 w 2359"/>
                  <a:gd name="T61" fmla="*/ 430 h 1724"/>
                  <a:gd name="T62" fmla="*/ 444 w 2359"/>
                  <a:gd name="T63" fmla="*/ 343 h 1724"/>
                  <a:gd name="T64" fmla="*/ 317 w 2359"/>
                  <a:gd name="T65" fmla="*/ 181 h 17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359" h="1724">
                    <a:moveTo>
                      <a:pt x="317" y="45"/>
                    </a:moveTo>
                    <a:lnTo>
                      <a:pt x="363" y="0"/>
                    </a:lnTo>
                    <a:lnTo>
                      <a:pt x="453" y="0"/>
                    </a:lnTo>
                    <a:lnTo>
                      <a:pt x="544" y="0"/>
                    </a:lnTo>
                    <a:lnTo>
                      <a:pt x="589" y="45"/>
                    </a:lnTo>
                    <a:lnTo>
                      <a:pt x="726" y="227"/>
                    </a:lnTo>
                    <a:lnTo>
                      <a:pt x="816" y="408"/>
                    </a:lnTo>
                    <a:cubicBezTo>
                      <a:pt x="826" y="413"/>
                      <a:pt x="923" y="474"/>
                      <a:pt x="951" y="482"/>
                    </a:cubicBezTo>
                    <a:cubicBezTo>
                      <a:pt x="957" y="488"/>
                      <a:pt x="962" y="494"/>
                      <a:pt x="968" y="500"/>
                    </a:cubicBezTo>
                    <a:cubicBezTo>
                      <a:pt x="974" y="506"/>
                      <a:pt x="986" y="517"/>
                      <a:pt x="986" y="517"/>
                    </a:cubicBezTo>
                    <a:lnTo>
                      <a:pt x="1088" y="635"/>
                    </a:lnTo>
                    <a:lnTo>
                      <a:pt x="1225" y="816"/>
                    </a:lnTo>
                    <a:lnTo>
                      <a:pt x="1315" y="907"/>
                    </a:lnTo>
                    <a:lnTo>
                      <a:pt x="1406" y="953"/>
                    </a:lnTo>
                    <a:lnTo>
                      <a:pt x="1497" y="998"/>
                    </a:lnTo>
                    <a:lnTo>
                      <a:pt x="1678" y="1043"/>
                    </a:lnTo>
                    <a:lnTo>
                      <a:pt x="1996" y="1179"/>
                    </a:lnTo>
                    <a:cubicBezTo>
                      <a:pt x="2041" y="1194"/>
                      <a:pt x="2089" y="1205"/>
                      <a:pt x="2132" y="1225"/>
                    </a:cubicBezTo>
                    <a:cubicBezTo>
                      <a:pt x="2152" y="1234"/>
                      <a:pt x="2158" y="1292"/>
                      <a:pt x="2164" y="1311"/>
                    </a:cubicBezTo>
                    <a:cubicBezTo>
                      <a:pt x="2167" y="1320"/>
                      <a:pt x="2172" y="1338"/>
                      <a:pt x="2172" y="1338"/>
                    </a:cubicBezTo>
                    <a:lnTo>
                      <a:pt x="2268" y="1497"/>
                    </a:lnTo>
                    <a:lnTo>
                      <a:pt x="2359" y="1633"/>
                    </a:lnTo>
                    <a:lnTo>
                      <a:pt x="2222" y="1678"/>
                    </a:lnTo>
                    <a:lnTo>
                      <a:pt x="2086" y="1724"/>
                    </a:lnTo>
                    <a:lnTo>
                      <a:pt x="2041" y="1678"/>
                    </a:lnTo>
                    <a:lnTo>
                      <a:pt x="1950" y="1588"/>
                    </a:lnTo>
                    <a:lnTo>
                      <a:pt x="1769" y="1588"/>
                    </a:lnTo>
                    <a:lnTo>
                      <a:pt x="1633" y="1588"/>
                    </a:lnTo>
                    <a:cubicBezTo>
                      <a:pt x="1571" y="1606"/>
                      <a:pt x="1609" y="1599"/>
                      <a:pt x="1518" y="1599"/>
                    </a:cubicBezTo>
                    <a:lnTo>
                      <a:pt x="1451" y="1588"/>
                    </a:lnTo>
                    <a:lnTo>
                      <a:pt x="1361" y="1542"/>
                    </a:lnTo>
                    <a:lnTo>
                      <a:pt x="1225" y="1497"/>
                    </a:lnTo>
                    <a:lnTo>
                      <a:pt x="1179" y="1451"/>
                    </a:lnTo>
                    <a:lnTo>
                      <a:pt x="1088" y="1361"/>
                    </a:lnTo>
                    <a:lnTo>
                      <a:pt x="1043" y="1315"/>
                    </a:lnTo>
                    <a:lnTo>
                      <a:pt x="952" y="1225"/>
                    </a:lnTo>
                    <a:lnTo>
                      <a:pt x="907" y="1179"/>
                    </a:lnTo>
                    <a:lnTo>
                      <a:pt x="862" y="1134"/>
                    </a:lnTo>
                    <a:lnTo>
                      <a:pt x="816" y="1089"/>
                    </a:lnTo>
                    <a:lnTo>
                      <a:pt x="771" y="998"/>
                    </a:lnTo>
                    <a:lnTo>
                      <a:pt x="635" y="953"/>
                    </a:lnTo>
                    <a:lnTo>
                      <a:pt x="453" y="862"/>
                    </a:lnTo>
                    <a:lnTo>
                      <a:pt x="317" y="862"/>
                    </a:lnTo>
                    <a:lnTo>
                      <a:pt x="181" y="816"/>
                    </a:lnTo>
                    <a:lnTo>
                      <a:pt x="91" y="726"/>
                    </a:lnTo>
                    <a:lnTo>
                      <a:pt x="45" y="680"/>
                    </a:lnTo>
                    <a:lnTo>
                      <a:pt x="0" y="635"/>
                    </a:lnTo>
                    <a:lnTo>
                      <a:pt x="0" y="544"/>
                    </a:lnTo>
                    <a:lnTo>
                      <a:pt x="45" y="454"/>
                    </a:lnTo>
                    <a:lnTo>
                      <a:pt x="136" y="454"/>
                    </a:lnTo>
                    <a:lnTo>
                      <a:pt x="227" y="499"/>
                    </a:lnTo>
                    <a:lnTo>
                      <a:pt x="272" y="590"/>
                    </a:lnTo>
                    <a:lnTo>
                      <a:pt x="363" y="635"/>
                    </a:lnTo>
                    <a:lnTo>
                      <a:pt x="499" y="680"/>
                    </a:lnTo>
                    <a:lnTo>
                      <a:pt x="589" y="726"/>
                    </a:lnTo>
                    <a:lnTo>
                      <a:pt x="680" y="771"/>
                    </a:lnTo>
                    <a:lnTo>
                      <a:pt x="816" y="771"/>
                    </a:lnTo>
                    <a:lnTo>
                      <a:pt x="816" y="680"/>
                    </a:lnTo>
                    <a:lnTo>
                      <a:pt x="726" y="590"/>
                    </a:lnTo>
                    <a:lnTo>
                      <a:pt x="589" y="499"/>
                    </a:lnTo>
                    <a:cubicBezTo>
                      <a:pt x="574" y="484"/>
                      <a:pt x="558" y="470"/>
                      <a:pt x="544" y="454"/>
                    </a:cubicBezTo>
                    <a:cubicBezTo>
                      <a:pt x="538" y="447"/>
                      <a:pt x="537" y="437"/>
                      <a:pt x="532" y="430"/>
                    </a:cubicBezTo>
                    <a:cubicBezTo>
                      <a:pt x="515" y="406"/>
                      <a:pt x="511" y="415"/>
                      <a:pt x="488" y="395"/>
                    </a:cubicBezTo>
                    <a:cubicBezTo>
                      <a:pt x="442" y="355"/>
                      <a:pt x="444" y="371"/>
                      <a:pt x="444" y="343"/>
                    </a:cubicBezTo>
                    <a:lnTo>
                      <a:pt x="363" y="227"/>
                    </a:lnTo>
                    <a:lnTo>
                      <a:pt x="317" y="181"/>
                    </a:lnTo>
                    <a:lnTo>
                      <a:pt x="317" y="45"/>
                    </a:lnTo>
                    <a:close/>
                  </a:path>
                </a:pathLst>
              </a:custGeom>
              <a:solidFill>
                <a:srgbClr val="993300">
                  <a:alpha val="20000"/>
                </a:srgbClr>
              </a:solidFill>
              <a:ln w="9525" cap="flat">
                <a:solidFill>
                  <a:schemeClr val="tx1"/>
                </a:solidFill>
                <a:prstDash val="lg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sp>
          <p:nvSpPr>
            <p:cNvPr id="16397" name="Rectangle 40"/>
            <p:cNvSpPr>
              <a:spLocks noChangeArrowheads="1"/>
            </p:cNvSpPr>
            <p:nvPr/>
          </p:nvSpPr>
          <p:spPr bwMode="auto">
            <a:xfrm>
              <a:off x="4728" y="1344"/>
              <a:ext cx="670" cy="316"/>
            </a:xfrm>
            <a:prstGeom prst="rect">
              <a:avLst/>
            </a:prstGeom>
            <a:solidFill>
              <a:srgbClr val="F1F0E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</a:pPr>
              <a:endParaRPr lang="ru-RU" altLang="ru-RU" dirty="0">
                <a:latin typeface="Times New Roman" panose="02020603050405020304" pitchFamily="18" charset="0"/>
              </a:endParaRPr>
            </a:p>
            <a:p>
              <a:pPr algn="ctr" eaLnBrk="1" hangingPunct="1">
                <a:lnSpc>
                  <a:spcPct val="70000"/>
                </a:lnSpc>
              </a:pPr>
              <a:r>
                <a:rPr lang="ru-RU" altLang="ru-RU" sz="2400" dirty="0">
                  <a:cs typeface="Arial" pitchFamily="34" charset="0"/>
                </a:rPr>
                <a:t>Древний</a:t>
              </a:r>
            </a:p>
            <a:p>
              <a:pPr algn="ctr" eaLnBrk="1" hangingPunct="1">
                <a:lnSpc>
                  <a:spcPct val="70000"/>
                </a:lnSpc>
              </a:pPr>
              <a:r>
                <a:rPr lang="ru-RU" altLang="ru-RU" sz="2400" dirty="0">
                  <a:cs typeface="Arial" pitchFamily="34" charset="0"/>
                </a:rPr>
                <a:t>Вавилон</a:t>
              </a:r>
            </a:p>
            <a:p>
              <a:pPr algn="ctr" eaLnBrk="1" hangingPunct="1">
                <a:lnSpc>
                  <a:spcPct val="70000"/>
                </a:lnSpc>
              </a:pPr>
              <a:endParaRPr lang="ru-RU" altLang="ru-RU" dirty="0">
                <a:latin typeface="Times New Roman" panose="02020603050405020304" pitchFamily="18" charset="0"/>
              </a:endParaRPr>
            </a:p>
          </p:txBody>
        </p:sp>
      </p:grpSp>
      <p:pic>
        <p:nvPicPr>
          <p:cNvPr id="34" name="Picture 13" descr="В5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8184233" y="4509120"/>
            <a:ext cx="3663729" cy="206084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object 2"/>
          <p:cNvSpPr>
            <a:spLocks/>
          </p:cNvSpPr>
          <p:nvPr/>
        </p:nvSpPr>
        <p:spPr bwMode="auto">
          <a:xfrm>
            <a:off x="1" y="3"/>
            <a:ext cx="12177184" cy="620687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НОВОВАВИЛОНСКОЕ ЦАРСТВО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8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352" y="692696"/>
            <a:ext cx="7128792" cy="594928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Нововавилонское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царство внезапно прекратило свое существование   в 539 г. до н. э., когда город был завоеван персами под предводительством Кира Великого. Согласно легенде, Киру удалось отвести в сторону воды Евфрата, который тогда протекал через город, и армия персов вошла в город по руслу реки! После падения Вавилона,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государство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перестало быть основой великих царств. 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1" y="3"/>
            <a:ext cx="12177184" cy="620687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НОВОВАВИЛОНСКОЕ ЦАРСТВО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73730" name="Picture 2" descr=" Царь Вавилона Навуходоносор II. Рисунок из сет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4152" y="1484784"/>
            <a:ext cx="4392488" cy="3816424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1" y="3"/>
            <a:ext cx="12177184" cy="620687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НОВОВАВИЛОНСКОЕ ЦАРСТВО</a:t>
            </a:r>
            <a:endParaRPr lang="ru-RU" sz="4400" dirty="0">
              <a:solidFill>
                <a:schemeClr val="bg1"/>
              </a:solidFill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335360" y="764705"/>
          <a:ext cx="11377264" cy="5850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810067" fontAlgn="auto">
              <a:spcAft>
                <a:spcPts val="0"/>
              </a:spcAft>
              <a:defRPr/>
            </a:pPr>
            <a:endParaRPr lang="ru-RU" sz="4784"/>
          </a:p>
        </p:txBody>
      </p:sp>
      <p:sp>
        <p:nvSpPr>
          <p:cNvPr id="4" name="TextBox 3"/>
          <p:cNvSpPr txBox="1"/>
          <p:nvPr/>
        </p:nvSpPr>
        <p:spPr>
          <a:xfrm>
            <a:off x="263352" y="1124744"/>
            <a:ext cx="5184576" cy="55092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Народы, населявшие в древности этот обширный регион, одними из первых основали города и государства, изобрели колесо, монеты и письменность, создали замечательные произведения искусства.</a:t>
            </a:r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КУЛЬТУРА ВИЛОНА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6" name="Picture 5" descr="http://textarchive.ru/images/1014/2027222/m77bcf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9976" y="1340768"/>
            <a:ext cx="5810251" cy="474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Дорога процессий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1213" y="981075"/>
            <a:ext cx="6746456" cy="577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35362" y="1412777"/>
            <a:ext cx="4079775" cy="5139869"/>
          </a:xfrm>
        </p:spPr>
        <p:txBody>
          <a:bodyPr wrap="square">
            <a:spAutoFit/>
          </a:bodyPr>
          <a:lstStyle/>
          <a:p>
            <a:pPr marL="81007" indent="-81007" defTabSz="810067" fontAlgn="auto">
              <a:spcBef>
                <a:spcPts val="1152"/>
              </a:spcBef>
              <a:spcAft>
                <a:spcPts val="0"/>
              </a:spcAft>
              <a:buFont typeface="Arial" pitchFamily="34" charset="0"/>
              <a:buChar char=" "/>
              <a:defRPr/>
            </a:pP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Вавилон известен многими своими сооружениями: </a:t>
            </a:r>
          </a:p>
          <a:p>
            <a:pPr marL="81007" indent="-81007" defTabSz="810067" fontAlgn="auto">
              <a:spcBef>
                <a:spcPts val="1152"/>
              </a:spcBef>
              <a:spcAft>
                <a:spcPts val="0"/>
              </a:spcAft>
              <a:buFont typeface="Arial" pitchFamily="34" charset="0"/>
              <a:buChar char=" "/>
              <a:defRPr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стены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Вавилона, </a:t>
            </a:r>
          </a:p>
          <a:p>
            <a:pPr marL="81007" indent="-81007" defTabSz="810067" fontAlgn="auto">
              <a:spcBef>
                <a:spcPts val="1152"/>
              </a:spcBef>
              <a:spcAft>
                <a:spcPts val="0"/>
              </a:spcAft>
              <a:buFont typeface="Arial" pitchFamily="34" charset="0"/>
              <a:buChar char=" "/>
              <a:defRPr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висячие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сады Семирамиды,</a:t>
            </a:r>
          </a:p>
          <a:p>
            <a:pPr marL="81007" indent="-81007" defTabSz="810067" fontAlgn="auto">
              <a:spcBef>
                <a:spcPts val="1152"/>
              </a:spcBef>
              <a:spcAft>
                <a:spcPts val="0"/>
              </a:spcAft>
              <a:buFont typeface="Arial" pitchFamily="34" charset="0"/>
              <a:buChar char=" "/>
              <a:defRPr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ворота </a:t>
            </a:r>
            <a:r>
              <a:rPr lang="ru-RU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Иштар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81007" indent="-81007" defTabSz="810067" fontAlgn="auto">
              <a:spcBef>
                <a:spcPts val="1152"/>
              </a:spcBef>
              <a:spcAft>
                <a:spcPts val="0"/>
              </a:spcAft>
              <a:buFont typeface="Arial" pitchFamily="34" charset="0"/>
              <a:buChar char=" "/>
              <a:defRPr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дорога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процессий. </a:t>
            </a:r>
          </a:p>
        </p:txBody>
      </p:sp>
      <p:pic>
        <p:nvPicPr>
          <p:cNvPr id="6" name="Рисунок 5" descr="стены Вавилона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9543" y="2076453"/>
            <a:ext cx="7371824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новуходоносор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9063" y="981075"/>
            <a:ext cx="5029827" cy="577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висячие сады семирамиды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456" y="1412875"/>
            <a:ext cx="736824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Etemenanki-Murdok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456" y="1481138"/>
            <a:ext cx="7371824" cy="461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КУЛЬТУРА И НАУКА ВИЛОНА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44547" y="3024226"/>
            <a:ext cx="2409383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Наука</a:t>
            </a:r>
          </a:p>
          <a:p>
            <a:pPr algn="ctr">
              <a:lnSpc>
                <a:spcPts val="2400"/>
              </a:lnSpc>
            </a:pPr>
            <a:endParaRPr lang="ru-RU" sz="32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2400"/>
              </a:lnSpc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Вавилона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844535" y="2296149"/>
            <a:ext cx="2400000" cy="2400000"/>
          </a:xfrm>
          <a:prstGeom prst="ellipse">
            <a:avLst/>
          </a:prstGeom>
          <a:noFill/>
          <a:ln w="1905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223792" y="1196752"/>
            <a:ext cx="7374776" cy="1077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Носила исключительно практический характер</a:t>
            </a:r>
            <a:r>
              <a:rPr lang="ru-RU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223793" y="2420888"/>
            <a:ext cx="7456771" cy="15696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Развивались только те виды знаний, которые могли быть использованы в жизни.</a:t>
            </a:r>
            <a:endParaRPr lang="ru-RU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51784" y="4221088"/>
            <a:ext cx="7467373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Химия, архитектура, математика, глиптика.</a:t>
            </a:r>
            <a:endParaRPr lang="ru-RU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151785" y="5517232"/>
            <a:ext cx="6968281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География, скульптура, медицина, астрономия.</a:t>
            </a:r>
            <a:endParaRPr lang="ru-RU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" name="Прямая соединительная линия 25"/>
          <p:cNvCxnSpPr>
            <a:stCxn id="21" idx="7"/>
          </p:cNvCxnSpPr>
          <p:nvPr/>
        </p:nvCxnSpPr>
        <p:spPr>
          <a:xfrm flipV="1">
            <a:off x="2893075" y="1788868"/>
            <a:ext cx="1103431" cy="858771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3202501" y="2919153"/>
            <a:ext cx="793992" cy="273048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3215680" y="4077074"/>
            <a:ext cx="721984" cy="322833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>
            <a:stCxn id="21" idx="5"/>
          </p:cNvCxnSpPr>
          <p:nvPr/>
        </p:nvCxnSpPr>
        <p:spPr>
          <a:xfrm>
            <a:off x="2893065" y="4344679"/>
            <a:ext cx="1114705" cy="1460587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КУЛЬТУРА И НАУКА ВИЛОНА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6031627"/>
      </p:ext>
    </p:extLst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 animBg="1"/>
      <p:bldP spid="14" grpId="0" animBg="1"/>
      <p:bldP spid="17" grpId="0" animBg="1"/>
      <p:bldP spid="19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7" name="Text Box 15"/>
          <p:cNvSpPr txBox="1">
            <a:spLocks noChangeArrowheads="1"/>
          </p:cNvSpPr>
          <p:nvPr/>
        </p:nvSpPr>
        <p:spPr bwMode="auto">
          <a:xfrm>
            <a:off x="263352" y="1196754"/>
            <a:ext cx="11449272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dirty="0">
                <a:latin typeface="Arial" pitchFamily="34" charset="0"/>
                <a:cs typeface="Arial" pitchFamily="34" charset="0"/>
              </a:rPr>
              <a:t>Изобразительное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искусство</a:t>
            </a:r>
            <a:endParaRPr lang="ru-RU" sz="2800" b="1" dirty="0"/>
          </a:p>
        </p:txBody>
      </p:sp>
      <p:sp>
        <p:nvSpPr>
          <p:cNvPr id="18448" name="Text Box 16"/>
          <p:cNvSpPr txBox="1">
            <a:spLocks noChangeArrowheads="1"/>
          </p:cNvSpPr>
          <p:nvPr/>
        </p:nvSpPr>
        <p:spPr bwMode="auto">
          <a:xfrm>
            <a:off x="527053" y="1989140"/>
            <a:ext cx="1085003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Представлено рельефами, которые украшали внутренние стены парадных залов во дворцах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правителей.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450" name="Text Box 18"/>
          <p:cNvSpPr txBox="1">
            <a:spLocks noChangeArrowheads="1"/>
          </p:cNvSpPr>
          <p:nvPr/>
        </p:nvSpPr>
        <p:spPr bwMode="auto">
          <a:xfrm>
            <a:off x="623393" y="5445226"/>
            <a:ext cx="1094528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Значительная часть рельефов и мозаик посвящена придворной жизни царя и его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приближенных.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КУЛЬТУРА И НАУКА ВИЛОНА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96258" name="Picture 2" descr="https://ds05.infourok.ru/uploads/ex/0332/000dab49-b403c5aa/hello_html_m1e72df3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384" y="2996952"/>
            <a:ext cx="3672408" cy="2170610"/>
          </a:xfrm>
          <a:prstGeom prst="rect">
            <a:avLst/>
          </a:prstGeom>
          <a:noFill/>
        </p:spPr>
      </p:pic>
      <p:pic>
        <p:nvPicPr>
          <p:cNvPr id="96260" name="Picture 4" descr="https://avatars.mds.yandex.net/get-zen_doc/108343/pub_5af6cf575a104f8cefdf6c4a_5af6d0351410c30992ccac80/scale_12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9816" y="2924946"/>
            <a:ext cx="3312368" cy="2511673"/>
          </a:xfrm>
          <a:prstGeom prst="rect">
            <a:avLst/>
          </a:prstGeom>
          <a:noFill/>
        </p:spPr>
      </p:pic>
      <p:pic>
        <p:nvPicPr>
          <p:cNvPr id="96262" name="Picture 6" descr="https://avatars.mds.yandex.net/get-pdb/1906262/d5c80cdc-6e75-4856-9a74-82b99b7255e1/s1200?webp=fals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68208" y="3068960"/>
            <a:ext cx="3672408" cy="2165194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7" grpId="0" animBg="1"/>
      <p:bldP spid="18448" grpId="0"/>
      <p:bldP spid="1845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4727849" y="908720"/>
            <a:ext cx="6715993" cy="984250"/>
          </a:xfrm>
        </p:spPr>
        <p:txBody>
          <a:bodyPr>
            <a:normAutofit/>
          </a:bodyPr>
          <a:lstStyle/>
          <a:p>
            <a:pPr defTabSz="810067" fontAlgn="auto">
              <a:spcAft>
                <a:spcPts val="0"/>
              </a:spcAft>
              <a:defRPr/>
            </a:pPr>
            <a:r>
              <a:rPr lang="ru-RU" altLang="ru-RU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Письменность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1344" y="1341439"/>
            <a:ext cx="4320480" cy="496788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81007" indent="-81007" algn="ctr" defTabSz="810067" fontAlgn="auto">
              <a:spcBef>
                <a:spcPts val="1152"/>
              </a:spcBef>
              <a:spcAft>
                <a:spcPts val="0"/>
              </a:spcAft>
              <a:buFont typeface="Arial" pitchFamily="34" charset="0"/>
              <a:buChar char=" "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Была создана  уникальная форма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письменности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2400" b="1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клинопись</a:t>
            </a:r>
            <a:r>
              <a:rPr lang="ru-RU" sz="24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81007" indent="-81007" algn="ctr" defTabSz="810067">
              <a:spcBef>
                <a:spcPts val="1152"/>
              </a:spcBef>
              <a:buFont typeface="Arial" pitchFamily="34" charset="0"/>
              <a:buChar char=" "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Клинопись – письменность, знаки которой состоят из групп клинообразных черточек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81007" indent="-81007" algn="ctr" defTabSz="810067" fontAlgn="auto">
              <a:spcBef>
                <a:spcPts val="1152"/>
              </a:spcBef>
              <a:spcAft>
                <a:spcPts val="0"/>
              </a:spcAft>
              <a:buFont typeface="Arial" pitchFamily="34" charset="0"/>
              <a:buChar char=" "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Письменность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Шумера запечатлела законы, знания, религиозные представления и мифы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6" descr="22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292929"/>
              </a:clrFrom>
              <a:clrTo>
                <a:srgbClr val="292929">
                  <a:alpha val="0"/>
                </a:srgbClr>
              </a:clrTo>
            </a:clrChange>
          </a:blip>
          <a:srcRect l="63080" t="34595" r="8694" b="6190"/>
          <a:stretch>
            <a:fillRect/>
          </a:stretch>
        </p:blipFill>
        <p:spPr bwMode="auto">
          <a:xfrm>
            <a:off x="4655842" y="1844824"/>
            <a:ext cx="2926151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7" name="Рисунок 1"/>
          <p:cNvPicPr>
            <a:picLocks noChangeAspect="1"/>
          </p:cNvPicPr>
          <p:nvPr/>
        </p:nvPicPr>
        <p:blipFill>
          <a:blip r:embed="rId3" cstate="print"/>
          <a:srcRect l="6531" t="31375" r="50000" b="16740"/>
          <a:stretch>
            <a:fillRect/>
          </a:stretch>
        </p:blipFill>
        <p:spPr bwMode="auto">
          <a:xfrm>
            <a:off x="7964939" y="2133603"/>
            <a:ext cx="3902731" cy="330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ject 2"/>
          <p:cNvSpPr>
            <a:spLocks/>
          </p:cNvSpPr>
          <p:nvPr/>
        </p:nvSpPr>
        <p:spPr bwMode="auto">
          <a:xfrm>
            <a:off x="14816" y="0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КУЛЬТУРА И НАУКА ВИЛОНА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8195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8196" name="Содержимое 10" descr="письмо шумеров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2" name="Прямоугольник 11"/>
          <p:cNvSpPr/>
          <p:nvPr/>
        </p:nvSpPr>
        <p:spPr>
          <a:xfrm>
            <a:off x="1" y="2"/>
            <a:ext cx="9768408" cy="107156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Писали на табличках из мягкой глины, тщательно очищенной от всяких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примесей.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048000" y="3000375"/>
            <a:ext cx="9144000" cy="142875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качестве инструмента для письма использовали заточенные тростниковые или деревянные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палочки.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5500688"/>
            <a:ext cx="8001000" cy="135731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Когда табличка была исписана – ее обжигали, так как в обожженном виде она хранилась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долго.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 animBg="1"/>
      <p:bldP spid="14" grpId="0" build="allAtOnce" animBg="1"/>
      <p:bldP spid="15" grpId="0" build="allAtOnce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8" name="Text Box 4"/>
          <p:cNvSpPr txBox="1">
            <a:spLocks noChangeArrowheads="1"/>
          </p:cNvSpPr>
          <p:nvPr/>
        </p:nvSpPr>
        <p:spPr bwMode="auto">
          <a:xfrm>
            <a:off x="479376" y="1484784"/>
            <a:ext cx="1113723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НОВОВАВИЛОНСКОЕ ЦАРСТВО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6869" name="Text Box 5"/>
          <p:cNvSpPr txBox="1">
            <a:spLocks noChangeArrowheads="1"/>
          </p:cNvSpPr>
          <p:nvPr/>
        </p:nvSpPr>
        <p:spPr bwMode="auto">
          <a:xfrm>
            <a:off x="479378" y="2996952"/>
            <a:ext cx="1123324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КУЛЬТУРА ВАВИЛОНА</a:t>
            </a:r>
          </a:p>
        </p:txBody>
      </p:sp>
      <p:sp>
        <p:nvSpPr>
          <p:cNvPr id="676870" name="Text Box 6"/>
          <p:cNvSpPr txBox="1">
            <a:spLocks noChangeArrowheads="1"/>
          </p:cNvSpPr>
          <p:nvPr/>
        </p:nvSpPr>
        <p:spPr bwMode="auto">
          <a:xfrm>
            <a:off x="551384" y="4581128"/>
            <a:ext cx="1113723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НАУКА ВАВИЛОНА</a:t>
            </a:r>
          </a:p>
        </p:txBody>
      </p:sp>
      <p:sp>
        <p:nvSpPr>
          <p:cNvPr id="8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3991977"/>
      </p:ext>
    </p:extLst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7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7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8" grpId="0" animBg="1" autoUpdateAnimBg="0"/>
      <p:bldP spid="676869" grpId="0" animBg="1" autoUpdateAnimBg="0"/>
      <p:bldP spid="676870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1384" y="1124745"/>
            <a:ext cx="10972800" cy="172819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При храмах и дворцах правителей создавались школы, в которых учились дети из знатных и богатых семей.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14816" y="0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КУЛЬТУРА И НАУКА ВИЛОНА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https://ds02.infourok.ru/uploads/ex/0bc7/0001e086-223ad50e/1/640/img29.jpg"/>
          <p:cNvPicPr/>
          <p:nvPr/>
        </p:nvPicPr>
        <p:blipFill>
          <a:blip r:embed="rId2" cstate="print"/>
          <a:srcRect l="2565" t="9829" r="65206" b="47650"/>
          <a:stretch>
            <a:fillRect/>
          </a:stretch>
        </p:blipFill>
        <p:spPr bwMode="auto">
          <a:xfrm>
            <a:off x="263352" y="3140968"/>
            <a:ext cx="410445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2" name="Picture 2" descr="https://ds05.infourok.ru/uploads/ex/0611/0003c318-c0f46cd7/img18.jpg"/>
          <p:cNvPicPr>
            <a:picLocks noChangeAspect="1" noChangeArrowheads="1"/>
          </p:cNvPicPr>
          <p:nvPr/>
        </p:nvPicPr>
        <p:blipFill>
          <a:blip r:embed="rId3" cstate="print"/>
          <a:srcRect l="3937" t="28350" r="5501" b="19151"/>
          <a:stretch>
            <a:fillRect/>
          </a:stretch>
        </p:blipFill>
        <p:spPr bwMode="auto">
          <a:xfrm>
            <a:off x="4655840" y="3140970"/>
            <a:ext cx="7344816" cy="3403161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5415" y="1484784"/>
            <a:ext cx="4518213" cy="2139518"/>
          </a:xfrm>
        </p:spPr>
        <p:txBody>
          <a:bodyPr>
            <a:noAutofit/>
          </a:bodyPr>
          <a:lstStyle/>
          <a:p>
            <a:r>
              <a:rPr lang="ru-RU" sz="16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7368" y="1164136"/>
            <a:ext cx="626469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itchFamily="34" charset="0"/>
                <a:cs typeface="Arial" pitchFamily="34" charset="0"/>
              </a:rPr>
              <a:t>Также сохранялись специальные школы для писцов, так как вся хозяйственная и правовая жизнь страны была пропитана письменным учетом, договорами, мелкими актами, которые клиньями выбивались на глине писцами. Вообще, судя по сохранившимся тысячам табличек, уровень образования высших и средних слоёв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был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весьма велик.  </a:t>
            </a: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14816" y="0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КУЛЬТУРА И НАУКА ВИЛОНА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8" name="Рисунок 7" descr="https://ds04.infourok.ru/uploads/ex/02df/00092a9e-78be873d/1/310/img5.jpg"/>
          <p:cNvPicPr/>
          <p:nvPr/>
        </p:nvPicPr>
        <p:blipFill>
          <a:blip r:embed="rId2" cstate="print"/>
          <a:srcRect l="4194" r="8387" b="63927"/>
          <a:stretch>
            <a:fillRect/>
          </a:stretch>
        </p:blipFill>
        <p:spPr bwMode="auto">
          <a:xfrm>
            <a:off x="7104112" y="4653136"/>
            <a:ext cx="460851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8" name="Picture 2" descr="http://900igr.net/up/datas/157814/013.jpg"/>
          <p:cNvPicPr>
            <a:picLocks noChangeAspect="1" noChangeArrowheads="1"/>
          </p:cNvPicPr>
          <p:nvPr/>
        </p:nvPicPr>
        <p:blipFill>
          <a:blip r:embed="rId3" cstate="print"/>
          <a:srcRect l="24412" t="33600" r="29126" b="5501"/>
          <a:stretch>
            <a:fillRect/>
          </a:stretch>
        </p:blipFill>
        <p:spPr bwMode="auto">
          <a:xfrm>
            <a:off x="7248130" y="1268760"/>
            <a:ext cx="4104455" cy="3168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55869577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9219" name="Текст 3"/>
          <p:cNvSpPr>
            <a:spLocks noGrp="1"/>
          </p:cNvSpPr>
          <p:nvPr>
            <p:ph type="body" sz="half" idx="2"/>
          </p:nvPr>
        </p:nvSpPr>
        <p:spPr>
          <a:xfrm>
            <a:off x="335360" y="1268760"/>
            <a:ext cx="7776864" cy="5162249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В доме табличек надсмотрщик сделал мне замечание: «Почему ты опоздал?». Я испугался, сердце мое бешено заколотилось. Подойдя к учителю, я поклонился до земли.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Отец дома табличек выпросил мою табличку, он был ею недоволен и ударил меня. Потом я усердствовал с уроком, мучился с уроком. Классный надсмотрщик приказал нам: «Перепишите!». Я взял свою табличку в руки, писал на ней, много не понимал, не мог прочесть…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Судьба писца мне опостылела,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Судьбу писца я возненавидел…</a:t>
            </a:r>
          </a:p>
          <a:p>
            <a:pPr eaLnBrk="1" hangingPunct="1"/>
            <a:endParaRPr lang="ru-RU" sz="1600" dirty="0" smtClean="0"/>
          </a:p>
        </p:txBody>
      </p:sp>
      <p:pic>
        <p:nvPicPr>
          <p:cNvPr id="9220" name="Содержимое 6" descr="письмо шумеров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9168" t="5221" r="10613" b="8640"/>
          <a:stretch>
            <a:fillRect/>
          </a:stretch>
        </p:blipFill>
        <p:spPr>
          <a:xfrm>
            <a:off x="8400256" y="1556792"/>
            <a:ext cx="3456384" cy="4536504"/>
          </a:xfrm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14816" y="0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КУЛЬТУРА И НАУКА ВИЛОНА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0243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pic>
        <p:nvPicPr>
          <p:cNvPr id="10244" name="Содержимое 8" descr="письмо шумеров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 rot="21177522">
            <a:off x="8407037" y="3125561"/>
            <a:ext cx="3437467" cy="2671763"/>
          </a:xfrm>
        </p:spPr>
      </p:pic>
      <p:pic>
        <p:nvPicPr>
          <p:cNvPr id="10246" name="Picture 3" descr="C:\Users\User\Desktop\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8065">
            <a:off x="4652860" y="3385597"/>
            <a:ext cx="3566584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нутый угол 11"/>
          <p:cNvSpPr/>
          <p:nvPr/>
        </p:nvSpPr>
        <p:spPr>
          <a:xfrm>
            <a:off x="407368" y="1124744"/>
            <a:ext cx="11161240" cy="1080120"/>
          </a:xfrm>
          <a:prstGeom prst="foldedCorner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Обнаружена </a:t>
            </a:r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библиотека,</a:t>
            </a:r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где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найдено более 30 тыс. табличек</a:t>
            </a:r>
          </a:p>
        </p:txBody>
      </p:sp>
      <p:sp>
        <p:nvSpPr>
          <p:cNvPr id="9" name="object 2"/>
          <p:cNvSpPr>
            <a:spLocks/>
          </p:cNvSpPr>
          <p:nvPr/>
        </p:nvSpPr>
        <p:spPr bwMode="auto">
          <a:xfrm>
            <a:off x="14816" y="0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КУЛЬТУРА И НАУКА ВИЛОНА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https://ds02.infourok.ru/uploads/ex/0bc7/0001e086-223ad50e/1/640/img29.jpg"/>
          <p:cNvPicPr/>
          <p:nvPr/>
        </p:nvPicPr>
        <p:blipFill>
          <a:blip r:embed="rId4" cstate="print"/>
          <a:srcRect l="38482" t="2991" r="3954" b="39317"/>
          <a:stretch>
            <a:fillRect/>
          </a:stretch>
        </p:blipFill>
        <p:spPr bwMode="auto">
          <a:xfrm>
            <a:off x="479376" y="2492896"/>
            <a:ext cx="3816424" cy="4011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7449" y="1196752"/>
            <a:ext cx="4011084" cy="432048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математика</a:t>
            </a:r>
            <a:endParaRPr lang="ru-RU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3392" y="2276872"/>
            <a:ext cx="4824536" cy="396044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Шестидесятеричная система счета. </a:t>
            </a:r>
          </a:p>
          <a:p>
            <a:endParaRPr lang="ru-RU" sz="3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Одна и та же цифра в зависимости от места приобретала различное значение.</a:t>
            </a:r>
          </a:p>
        </p:txBody>
      </p:sp>
      <p:pic>
        <p:nvPicPr>
          <p:cNvPr id="71682" name="Picture 2" descr="https://cloud.prezentacii.org/18/11/95491/images/screen9.jpg"/>
          <p:cNvPicPr>
            <a:picLocks noChangeAspect="1" noChangeArrowheads="1"/>
          </p:cNvPicPr>
          <p:nvPr/>
        </p:nvPicPr>
        <p:blipFill>
          <a:blip r:embed="rId2" cstate="print"/>
          <a:srcRect l="5168" t="19688" r="51274" b="4517"/>
          <a:stretch>
            <a:fillRect/>
          </a:stretch>
        </p:blipFill>
        <p:spPr bwMode="auto">
          <a:xfrm>
            <a:off x="6888088" y="1124744"/>
            <a:ext cx="4824536" cy="5544616"/>
          </a:xfrm>
          <a:prstGeom prst="rect">
            <a:avLst/>
          </a:prstGeom>
          <a:noFill/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14816" y="0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КУЛЬТУРА И НАУКА ВИЛОНА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1844824"/>
            <a:ext cx="6815667" cy="4282000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Уже в начале II тысячелетия жители Вавилона вычисляли площади  земельных участков, имеющих форму прямоугольника в квадратных единицах,  как произведение – называли его                     «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а-ша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» что означало «площадь».  Единицей измерения площади использовали квадрат.</a:t>
            </a:r>
          </a:p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Измерение производилось при помощи веревки.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14816" y="0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КУЛЬТУРА И НАУКА ВИЛОНА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023993" y="1196752"/>
            <a:ext cx="4011084" cy="432048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математика</a:t>
            </a:r>
            <a:endParaRPr lang="ru-RU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0354" name="Picture 2" descr="https://image1.slideserve.com/2437229/slide7-l.jpg"/>
          <p:cNvPicPr>
            <a:picLocks noChangeAspect="1" noChangeArrowheads="1"/>
          </p:cNvPicPr>
          <p:nvPr/>
        </p:nvPicPr>
        <p:blipFill>
          <a:blip r:embed="rId2" cstate="print"/>
          <a:srcRect l="50941" t="25593" r="4763" b="15345"/>
          <a:stretch>
            <a:fillRect/>
          </a:stretch>
        </p:blipFill>
        <p:spPr bwMode="auto">
          <a:xfrm>
            <a:off x="407368" y="1340768"/>
            <a:ext cx="4464496" cy="4896544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>
            <a:spLocks/>
          </p:cNvSpPr>
          <p:nvPr/>
        </p:nvSpPr>
        <p:spPr bwMode="auto">
          <a:xfrm>
            <a:off x="14816" y="0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КУЛЬТУРА И НАУКА ВИЛОНА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8" name="Содержимое 2"/>
          <p:cNvSpPr>
            <a:spLocks noGrp="1"/>
          </p:cNvSpPr>
          <p:nvPr>
            <p:ph idx="1"/>
          </p:nvPr>
        </p:nvSpPr>
        <p:spPr>
          <a:xfrm>
            <a:off x="407368" y="1268760"/>
            <a:ext cx="11305256" cy="324036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81007" indent="-81007" algn="ctr" defTabSz="810067" fontAlgn="auto">
              <a:spcBef>
                <a:spcPts val="1152"/>
              </a:spcBef>
              <a:spcAft>
                <a:spcPts val="0"/>
              </a:spcAft>
              <a:buFont typeface="Arial" pitchFamily="34" charset="0"/>
              <a:buChar char=" "/>
              <a:defRPr/>
            </a:pPr>
            <a:r>
              <a:rPr lang="ru-RU" sz="2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Число </a:t>
            </a:r>
            <a:r>
              <a:rPr lang="ru-RU" sz="2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60 они считали священным. Под влиянием Древних жителей Междуречья мы делим час на 60 минут, а окружность на 360 градусов. </a:t>
            </a:r>
            <a:r>
              <a:rPr lang="ru-RU" sz="2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Они </a:t>
            </a:r>
            <a:r>
              <a:rPr lang="ru-RU" sz="2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почитали также число 12. Особенно чтили они число </a:t>
            </a:r>
            <a:r>
              <a:rPr lang="ru-RU" sz="2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7, обозначали  </a:t>
            </a:r>
            <a:r>
              <a:rPr lang="ru-RU" sz="2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тем же знаком, что и всю Вселенную. Выражали этим числом шесть главных направлений (вверх, вниз, вперед, назад, влево и вправо</a:t>
            </a:r>
            <a:r>
              <a:rPr lang="ru-RU" sz="2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). В </a:t>
            </a:r>
            <a:r>
              <a:rPr lang="ru-RU" sz="2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храмах было семь ступеней, освещались эти храмы </a:t>
            </a:r>
            <a:r>
              <a:rPr lang="ru-RU" sz="2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семисвечниками</a:t>
            </a:r>
            <a:r>
              <a:rPr lang="ru-RU" sz="2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они знали семь металлов и т.д.</a:t>
            </a:r>
          </a:p>
        </p:txBody>
      </p:sp>
      <p:pic>
        <p:nvPicPr>
          <p:cNvPr id="7" name="Рисунок 3" descr="fanread.ru.png"/>
          <p:cNvPicPr>
            <a:picLocks noChangeAspect="1"/>
          </p:cNvPicPr>
          <p:nvPr/>
        </p:nvPicPr>
        <p:blipFill>
          <a:blip r:embed="rId2" cstate="print"/>
          <a:srcRect b="28952"/>
          <a:stretch>
            <a:fillRect/>
          </a:stretch>
        </p:blipFill>
        <p:spPr bwMode="auto">
          <a:xfrm>
            <a:off x="3863752" y="4725144"/>
            <a:ext cx="7560840" cy="1758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dok.opredelim.com/pars_docs/refs/8/7224/img3.jpg"/>
          <p:cNvPicPr>
            <a:picLocks noChangeAspect="1" noChangeArrowheads="1"/>
          </p:cNvPicPr>
          <p:nvPr/>
        </p:nvPicPr>
        <p:blipFill>
          <a:blip r:embed="rId3" cstate="print"/>
          <a:srcRect l="25312" t="1250" r="17500" b="3749"/>
          <a:stretch>
            <a:fillRect/>
          </a:stretch>
        </p:blipFill>
        <p:spPr bwMode="auto">
          <a:xfrm>
            <a:off x="479376" y="4653136"/>
            <a:ext cx="2160240" cy="201858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51386" y="5949280"/>
            <a:ext cx="1829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3300"/>
                </a:solidFill>
                <a:latin typeface="Georgia" pitchFamily="18" charset="0"/>
              </a:rPr>
              <a:t>360 градусов</a:t>
            </a:r>
            <a:endParaRPr lang="ru-RU" dirty="0"/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litgenshop.ru/Upload/Photo/318.jpg"/>
          <p:cNvPicPr>
            <a:picLocks noChangeAspect="1" noChangeArrowheads="1"/>
          </p:cNvPicPr>
          <p:nvPr/>
        </p:nvPicPr>
        <p:blipFill>
          <a:blip r:embed="rId2" cstate="print"/>
          <a:srcRect l="50300" t="19036" r="4790" b="41624"/>
          <a:stretch>
            <a:fillRect/>
          </a:stretch>
        </p:blipFill>
        <p:spPr bwMode="auto">
          <a:xfrm>
            <a:off x="5663952" y="1285860"/>
            <a:ext cx="6264696" cy="45005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 rot="1028910">
            <a:off x="9141485" y="1901834"/>
            <a:ext cx="841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FFFF00"/>
                </a:solidFill>
                <a:latin typeface="Georgia" pitchFamily="18" charset="0"/>
              </a:rPr>
              <a:t>Луна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4411792">
            <a:off x="10469309" y="2891575"/>
            <a:ext cx="1091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Georgia" pitchFamily="18" charset="0"/>
              </a:rPr>
              <a:t>Солнце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 rot="18937157">
            <a:off x="9758931" y="4252770"/>
            <a:ext cx="1476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Georgia" pitchFamily="18" charset="0"/>
              </a:rPr>
              <a:t>Меркурий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096264" y="4857760"/>
            <a:ext cx="1079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FFFF00"/>
                </a:solidFill>
                <a:latin typeface="Georgia" pitchFamily="18" charset="0"/>
              </a:rPr>
              <a:t>Венера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2391892">
            <a:off x="6644795" y="4373357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FFFF00"/>
                </a:solidFill>
                <a:latin typeface="Georgia" pitchFamily="18" charset="0"/>
              </a:rPr>
              <a:t>Марс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17120226">
            <a:off x="5631489" y="3055989"/>
            <a:ext cx="1285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Georgia" pitchFamily="18" charset="0"/>
              </a:rPr>
              <a:t>Юпитер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 rot="20035824">
            <a:off x="6989347" y="1958887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FFFF00"/>
                </a:solidFill>
                <a:latin typeface="Georgia" pitchFamily="18" charset="0"/>
              </a:rPr>
              <a:t>Сатурн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4411792">
            <a:off x="10050420" y="3021429"/>
            <a:ext cx="1213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err="1" smtClean="0">
                <a:latin typeface="Georgia" pitchFamily="18" charset="0"/>
              </a:rPr>
              <a:t>Шамаш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 rot="17120226">
            <a:off x="6163849" y="3127427"/>
            <a:ext cx="1173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FFFF00"/>
                </a:solidFill>
                <a:latin typeface="Georgia" pitchFamily="18" charset="0"/>
              </a:rPr>
              <a:t>Мардук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96264" y="4572008"/>
            <a:ext cx="1159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err="1" smtClean="0">
                <a:solidFill>
                  <a:srgbClr val="FFFF00"/>
                </a:solidFill>
                <a:latin typeface="Georgia" pitchFamily="18" charset="0"/>
              </a:rPr>
              <a:t>Иштар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1" name="Заголовок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2" name="object 2"/>
          <p:cNvSpPr>
            <a:spLocks/>
          </p:cNvSpPr>
          <p:nvPr/>
        </p:nvSpPr>
        <p:spPr bwMode="auto">
          <a:xfrm>
            <a:off x="14816" y="0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КУЛЬТУРА И НАУКА ВИЛОНА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63352" y="1595022"/>
            <a:ext cx="4968552" cy="440120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Был создан лунный календарь, в котором каждый месяц имел 29 или 30 дней, а год состоял из 12 месяцев и 354 дней (плюс дополнительные 11 дней). Велись наблюдения за движением Солнца, Луны, Венеры и других планет.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623392" y="1052736"/>
            <a:ext cx="5270373" cy="526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          астрономия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7688" y="1124744"/>
            <a:ext cx="5270373" cy="526380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          астрономия</a:t>
            </a:r>
            <a:endParaRPr lang="ru-RU" sz="3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5360" y="4653136"/>
            <a:ext cx="11089232" cy="194421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Предсказывались и фиксировались солнечные и лунные затмения, отмечались появления комет, метеоритов, землетрясения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14816" y="0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КУЛЬТУРА И НАУКА ВИЛОНА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84994" name="Picture 2" descr="https://fs00.infourok.ru/images/doc/282/287477/img14.jpg"/>
          <p:cNvPicPr>
            <a:picLocks noChangeAspect="1" noChangeArrowheads="1"/>
          </p:cNvPicPr>
          <p:nvPr/>
        </p:nvPicPr>
        <p:blipFill>
          <a:blip r:embed="rId2" cstate="print"/>
          <a:srcRect l="7087" t="29400" r="51963" b="21251"/>
          <a:stretch>
            <a:fillRect/>
          </a:stretch>
        </p:blipFill>
        <p:spPr bwMode="auto">
          <a:xfrm>
            <a:off x="335360" y="1340768"/>
            <a:ext cx="3168352" cy="2880320"/>
          </a:xfrm>
          <a:prstGeom prst="rect">
            <a:avLst/>
          </a:prstGeom>
          <a:noFill/>
        </p:spPr>
      </p:pic>
      <p:pic>
        <p:nvPicPr>
          <p:cNvPr id="6" name="Picture 2" descr="https://fs00.infourok.ru/images/doc/282/287477/img14.jpg"/>
          <p:cNvPicPr>
            <a:picLocks noChangeAspect="1" noChangeArrowheads="1"/>
          </p:cNvPicPr>
          <p:nvPr/>
        </p:nvPicPr>
        <p:blipFill>
          <a:blip r:embed="rId2" cstate="print"/>
          <a:srcRect l="52007" t="31500" r="1986" b="24401"/>
          <a:stretch>
            <a:fillRect/>
          </a:stretch>
        </p:blipFill>
        <p:spPr bwMode="auto">
          <a:xfrm>
            <a:off x="8544274" y="1340768"/>
            <a:ext cx="3096343" cy="2952328"/>
          </a:xfrm>
          <a:prstGeom prst="rect">
            <a:avLst/>
          </a:prstGeom>
          <a:noFill/>
        </p:spPr>
      </p:pic>
      <p:pic>
        <p:nvPicPr>
          <p:cNvPr id="7" name="Рисунок 6" descr="Культура Древнего Вавилона"/>
          <p:cNvPicPr/>
          <p:nvPr/>
        </p:nvPicPr>
        <p:blipFill>
          <a:blip r:embed="rId3" cstate="print"/>
          <a:srcRect l="50989" t="10897" r="5077" b="38462"/>
          <a:stretch>
            <a:fillRect/>
          </a:stretch>
        </p:blipFill>
        <p:spPr bwMode="auto">
          <a:xfrm>
            <a:off x="4151784" y="1844826"/>
            <a:ext cx="3744416" cy="2545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1052736"/>
            <a:ext cx="5270373" cy="526380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          астрономия</a:t>
            </a:r>
            <a:endParaRPr lang="ru-RU" sz="3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5360" y="1700808"/>
            <a:ext cx="6120680" cy="489654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Использовались солнечные и водяные часы. День начинали не с восхода, а с захода солнца. Он делился        на 12 частей по два часа каждая, дни складывались                               в 7-дневную неделю.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14816" y="0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КУЛЬТУРА И НАУКА ВИЛОНА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6" name="Picture 4" descr="http://www.bookin.org.ru/book/2567878.jpg"/>
          <p:cNvPicPr>
            <a:picLocks noChangeAspect="1" noChangeArrowheads="1"/>
          </p:cNvPicPr>
          <p:nvPr/>
        </p:nvPicPr>
        <p:blipFill>
          <a:blip r:embed="rId2" cstate="print"/>
          <a:srcRect l="10526" r="7895"/>
          <a:stretch>
            <a:fillRect/>
          </a:stretch>
        </p:blipFill>
        <p:spPr bwMode="auto">
          <a:xfrm>
            <a:off x="8184232" y="4437114"/>
            <a:ext cx="2884837" cy="216358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968208" y="6021288"/>
            <a:ext cx="31432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3300"/>
                </a:solidFill>
                <a:latin typeface="Georgia" pitchFamily="18" charset="0"/>
              </a:rPr>
              <a:t>1 час = 60 минут</a:t>
            </a:r>
            <a:endParaRPr lang="ru-RU" dirty="0"/>
          </a:p>
        </p:txBody>
      </p:sp>
      <p:pic>
        <p:nvPicPr>
          <p:cNvPr id="83970" name="Picture 2" descr="Солнечные часы Солнечные часы были известны очень давно, более чем за 500 лет"/>
          <p:cNvPicPr>
            <a:picLocks noChangeAspect="1" noChangeArrowheads="1"/>
          </p:cNvPicPr>
          <p:nvPr/>
        </p:nvPicPr>
        <p:blipFill>
          <a:blip r:embed="rId3" cstate="print"/>
          <a:srcRect t="52137"/>
          <a:stretch>
            <a:fillRect/>
          </a:stretch>
        </p:blipFill>
        <p:spPr bwMode="auto">
          <a:xfrm>
            <a:off x="7176120" y="1196752"/>
            <a:ext cx="4176464" cy="1584176"/>
          </a:xfrm>
          <a:prstGeom prst="rect">
            <a:avLst/>
          </a:prstGeom>
          <a:noFill/>
        </p:spPr>
      </p:pic>
      <p:pic>
        <p:nvPicPr>
          <p:cNvPr id="9" name="Рисунок 8" descr="https://ds04.infourok.ru/uploads/ex/0c11/0000f670-6f8dbadd/img11.jpg"/>
          <p:cNvPicPr/>
          <p:nvPr/>
        </p:nvPicPr>
        <p:blipFill>
          <a:blip r:embed="rId4" cstate="print"/>
          <a:srcRect l="30465" r="31243" b="58974"/>
          <a:stretch>
            <a:fillRect/>
          </a:stretch>
        </p:blipFill>
        <p:spPr bwMode="auto">
          <a:xfrm>
            <a:off x="7824192" y="2852936"/>
            <a:ext cx="302433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Содержимое 3"/>
          <p:cNvSpPr>
            <a:spLocks noGrp="1"/>
          </p:cNvSpPr>
          <p:nvPr>
            <p:ph sz="half" idx="2"/>
          </p:nvPr>
        </p:nvSpPr>
        <p:spPr>
          <a:xfrm>
            <a:off x="335361" y="5157196"/>
            <a:ext cx="11570891" cy="99727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dirty="0" smtClean="0"/>
              <a:t>    </a:t>
            </a:r>
            <a:r>
              <a:rPr lang="ru-RU" altLang="ru-RU" sz="3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После смерти Хаммурапи  Вавилонское царство пришло в упадок и неоднократно подвергалось нападениям врагов. </a:t>
            </a:r>
            <a:r>
              <a:rPr lang="ru-RU" altLang="ru-RU" sz="3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</a:t>
            </a:r>
          </a:p>
          <a:p>
            <a:pPr algn="ctr" eaLnBrk="1" hangingPunct="1">
              <a:buFontTx/>
              <a:buNone/>
            </a:pPr>
            <a:endParaRPr lang="ru-RU" sz="3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НОВОВАВИЛОНСКОЕ ЦАРСТВО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lum brigh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4072" y="1340768"/>
            <a:ext cx="4248472" cy="3240360"/>
          </a:xfrm>
          <a:prstGeom prst="rect">
            <a:avLst/>
          </a:prstGeom>
          <a:noFill/>
          <a:ln w="76200" cmpd="tri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900igr.net/datas/istorija/Assirijskaja-derzhava/0004-004-Drevnee-Mezhdureche.jpg"/>
          <p:cNvPicPr>
            <a:picLocks noChangeAspect="1" noChangeArrowheads="1"/>
          </p:cNvPicPr>
          <p:nvPr/>
        </p:nvPicPr>
        <p:blipFill>
          <a:blip r:embed="rId4" cstate="print"/>
          <a:srcRect l="7812" t="25000" r="36719" b="10416"/>
          <a:stretch>
            <a:fillRect/>
          </a:stretch>
        </p:blipFill>
        <p:spPr bwMode="auto">
          <a:xfrm>
            <a:off x="695400" y="1340768"/>
            <a:ext cx="5256584" cy="3312368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1052736"/>
            <a:ext cx="5270373" cy="526380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          география</a:t>
            </a:r>
            <a:endParaRPr lang="ru-RU" sz="3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5360" y="1700808"/>
            <a:ext cx="6120680" cy="489654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Жители Вавилона создали одну из первых «карт мира». Земля представлялась им плоской, плавающей посреди океана, в центре Земли изображалось Междуречье.                                                  В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тысячелетии до н. э. - были знакомы с территорией от современной Испании до современной Индии.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14816" y="0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КУЛЬТУРА И НАУКА ВИЛОНА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109570" name="Picture 2" descr="https://cloud.prezentacii.org/18/11/95491/images/screen12.jpg"/>
          <p:cNvPicPr>
            <a:picLocks noChangeAspect="1" noChangeArrowheads="1"/>
          </p:cNvPicPr>
          <p:nvPr/>
        </p:nvPicPr>
        <p:blipFill>
          <a:blip r:embed="rId2" cstate="print"/>
          <a:srcRect l="53156" t="24579" r="8455" b="12422"/>
          <a:stretch>
            <a:fillRect/>
          </a:stretch>
        </p:blipFill>
        <p:spPr bwMode="auto">
          <a:xfrm>
            <a:off x="7104112" y="1340768"/>
            <a:ext cx="4176464" cy="5073794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3" y="1196752"/>
            <a:ext cx="4011084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химия</a:t>
            </a:r>
            <a:endParaRPr lang="ru-RU" sz="3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2132856"/>
            <a:ext cx="4011084" cy="399331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Использовали  химию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 технологии производства бронзы и глазури для раскрашивания керамики, для обжига кирпича.</a:t>
            </a:r>
          </a:p>
          <a:p>
            <a:endParaRPr lang="ru-RU" dirty="0"/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14816" y="0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КУЛЬТУРА И НАУКА ВИЛОНА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шумерский браслет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9897" y="1412778"/>
            <a:ext cx="3366139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bronz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76321" y="1340768"/>
            <a:ext cx="3019897" cy="18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487c9ddabb298f7afd5fb538a202b3b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03912" y="4509120"/>
            <a:ext cx="3240360" cy="198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Золотой кинжал из Урской гробницы..jpg"/>
          <p:cNvPicPr>
            <a:picLocks noChangeAspect="1"/>
          </p:cNvPicPr>
          <p:nvPr/>
        </p:nvPicPr>
        <p:blipFill>
          <a:blip r:embed="rId5" cstate="print"/>
          <a:srcRect l="25954" r="24301"/>
          <a:stretch>
            <a:fillRect/>
          </a:stretch>
        </p:blipFill>
        <p:spPr bwMode="auto">
          <a:xfrm>
            <a:off x="9624392" y="3645026"/>
            <a:ext cx="1656184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3352" y="3212976"/>
            <a:ext cx="11593288" cy="312493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algn="ctr">
              <a:lnSpc>
                <a:spcPct val="11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Медицинские процедуры описывались в специальных справочниках, где содержались сведения о гигиенических правилах, об операциях, (об удалении катаракты, о применении спирта для дезинфекции при хирургических операциях). Сложилась система гигиенических правил (не пить воду из грязной посуды, мыть руки, ограничивать себя в определенного рода пище). </a:t>
            </a:r>
          </a:p>
          <a:p>
            <a:endParaRPr lang="ru-RU" dirty="0"/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14816" y="0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КУЛЬТУРА И НАУКА ВИЛОНА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92162" name="Picture 2" descr="https://cloud.prezentacii.org/18/11/95491/images/screen14.jpg"/>
          <p:cNvPicPr>
            <a:picLocks noChangeAspect="1" noChangeArrowheads="1"/>
          </p:cNvPicPr>
          <p:nvPr/>
        </p:nvPicPr>
        <p:blipFill>
          <a:blip r:embed="rId2" cstate="print"/>
          <a:srcRect l="8859" t="13395" r="11408" b="58700"/>
          <a:stretch>
            <a:fillRect/>
          </a:stretch>
        </p:blipFill>
        <p:spPr bwMode="auto">
          <a:xfrm>
            <a:off x="1847528" y="1340768"/>
            <a:ext cx="7776864" cy="18002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360" y="1124744"/>
            <a:ext cx="6350496" cy="558924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Чем лечили шумерские врачи? Кроме доброго слова и ласкового взгляда использовались растения (горчица, пихта, сосна, тимьян, слива, груша, ива… ), природные вещества (нефть, асфальтовая смола, поваренная соль), продукты животного происхождения (молоко, внутренние органы водяных змей, панцири черепах, шерсть).</a:t>
            </a: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14816" y="0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КУЛЬТУРА И НАУКА ВИЛОНА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113666" name="Picture 2" descr="https://cloud.prezentacii.org/18/11/95491/images/screen15.jpg"/>
          <p:cNvPicPr>
            <a:picLocks noChangeAspect="1" noChangeArrowheads="1"/>
          </p:cNvPicPr>
          <p:nvPr/>
        </p:nvPicPr>
        <p:blipFill>
          <a:blip r:embed="rId2" cstate="print"/>
          <a:srcRect l="36176" t="23625" r="6240" b="12392"/>
          <a:stretch>
            <a:fillRect/>
          </a:stretch>
        </p:blipFill>
        <p:spPr bwMode="auto">
          <a:xfrm>
            <a:off x="6888088" y="1124744"/>
            <a:ext cx="4824536" cy="417646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032105" y="5517234"/>
            <a:ext cx="4320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Рецепт шумерского врача.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67" name="Picture 4" descr="attach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7408" y="1340768"/>
            <a:ext cx="2592288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69" name="Text Box 181"/>
          <p:cNvSpPr txBox="1">
            <a:spLocks noChangeArrowheads="1"/>
          </p:cNvSpPr>
          <p:nvPr/>
        </p:nvSpPr>
        <p:spPr bwMode="auto">
          <a:xfrm>
            <a:off x="3863753" y="1412776"/>
            <a:ext cx="7536905" cy="480131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dirty="0">
                <a:latin typeface="Arial" pitchFamily="34" charset="0"/>
                <a:cs typeface="Arial" pitchFamily="34" charset="0"/>
              </a:rPr>
              <a:t>В основе искусства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Вавилона 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лежит ясное понимание общей картины мира, четкое представление о мировом устройстве.</a:t>
            </a:r>
          </a:p>
          <a:p>
            <a:pPr algn="ctr">
              <a:spcBef>
                <a:spcPct val="50000"/>
              </a:spcBef>
            </a:pPr>
            <a:r>
              <a:rPr lang="ru-RU" sz="3600" b="1" dirty="0">
                <a:latin typeface="Arial" pitchFamily="34" charset="0"/>
                <a:cs typeface="Arial" pitchFamily="34" charset="0"/>
              </a:rPr>
              <a:t>Его главной темой становится прославление силы и могущества человека.</a:t>
            </a: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14816" y="0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КУЛЬТУРА И НАУКА ВИЛОНА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2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2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6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1344" y="4293096"/>
            <a:ext cx="11665296" cy="2337129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Храмовые музыканты-жрецы пользовались большим почётом. Их имена записывались вслед за именами богов и царей. На траурных церемониях музыканты-жрецы исполняли песни-плачи, а в обыкновенные дни должны были радовать души богов и царей прекрасными звуками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14816" y="0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КУЛЬТУРА И НАУКА ВИЛОНА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102402" name="Picture 2" descr="https://i.pinimg.com/originals/df/f9/90/dff9905b96b4bab9c40ed9577d125b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9456" y="1052736"/>
            <a:ext cx="9793088" cy="3090123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</a:t>
            </a:r>
          </a:p>
        </p:txBody>
      </p:sp>
      <p:pic>
        <p:nvPicPr>
          <p:cNvPr id="7" name="Содержимое 6" descr="http://player.myshared.ru/4/167079/slides/slide_17.jpg"/>
          <p:cNvPicPr>
            <a:picLocks noGrp="1"/>
          </p:cNvPicPr>
          <p:nvPr>
            <p:ph sz="quarter" idx="3"/>
          </p:nvPr>
        </p:nvPicPr>
        <p:blipFill>
          <a:blip r:embed="rId2" cstate="print"/>
          <a:srcRect l="61716" t="41206" r="2072" b="7969"/>
          <a:stretch>
            <a:fillRect/>
          </a:stretch>
        </p:blipFill>
        <p:spPr bwMode="auto">
          <a:xfrm>
            <a:off x="7176120" y="4221088"/>
            <a:ext cx="4608512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player.myshared.ru/17/1053344/slides/slide_16.jpg"/>
          <p:cNvPicPr/>
          <p:nvPr/>
        </p:nvPicPr>
        <p:blipFill>
          <a:blip r:embed="rId3" cstate="print"/>
          <a:srcRect l="3707" t="20782" r="55731" b="8313"/>
          <a:stretch>
            <a:fillRect/>
          </a:stretch>
        </p:blipFill>
        <p:spPr bwMode="auto">
          <a:xfrm>
            <a:off x="7176120" y="1412776"/>
            <a:ext cx="460851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35360" y="1412776"/>
            <a:ext cx="5976664" cy="46085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Во время раскопок в городе Уре была обнаружена арфа (около 2600 г.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до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н.э.) в виде головы быка из чистого золота. Глаза животного сделаны из ослепительно белой раковины с синим зрачком, рога и курчавая борода – из лазурита.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bject 2"/>
          <p:cNvSpPr>
            <a:spLocks/>
          </p:cNvSpPr>
          <p:nvPr/>
        </p:nvSpPr>
        <p:spPr bwMode="auto">
          <a:xfrm>
            <a:off x="14816" y="0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КУЛЬТУРА И НАУКА ВИЛОНА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3392" y="4509120"/>
            <a:ext cx="10887000" cy="183307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Из музыкальных инструментов особое распространение получили арфа, барабан, тарелки, двойной гобой, продольные флейты.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Содержимое 5" descr="http://player.myshared.ru/4/167079/slides/slide_17.jpg"/>
          <p:cNvPicPr>
            <a:picLocks/>
          </p:cNvPicPr>
          <p:nvPr/>
        </p:nvPicPr>
        <p:blipFill>
          <a:blip r:embed="rId2" cstate="print"/>
          <a:srcRect l="9099" t="48995" r="48413" b="13819"/>
          <a:stretch>
            <a:fillRect/>
          </a:stretch>
        </p:blipFill>
        <p:spPr bwMode="auto">
          <a:xfrm>
            <a:off x="407368" y="1124744"/>
            <a:ext cx="446449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14816" y="0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КУЛЬТУРА И НАУКА ВИЛОНА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76802" name="Picture 2" descr="https://www.ancientpages.com/wp-content/uploads/2017/09/babylonianmusic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7928" y="1124744"/>
            <a:ext cx="5976664" cy="3165823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8" name="Text Box 4"/>
          <p:cNvSpPr txBox="1">
            <a:spLocks noChangeArrowheads="1"/>
          </p:cNvSpPr>
          <p:nvPr/>
        </p:nvSpPr>
        <p:spPr bwMode="auto">
          <a:xfrm>
            <a:off x="335360" y="1124747"/>
            <a:ext cx="11665296" cy="523220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заложили основы математических знаний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6869" name="Text Box 5"/>
          <p:cNvSpPr txBox="1">
            <a:spLocks noChangeArrowheads="1"/>
          </p:cNvSpPr>
          <p:nvPr/>
        </p:nvSpPr>
        <p:spPr bwMode="auto">
          <a:xfrm>
            <a:off x="335360" y="1772818"/>
            <a:ext cx="11665296" cy="954107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научились вычислять с большой точностью движение планет, время обращения Луны вокруг Солнца;</a:t>
            </a:r>
          </a:p>
        </p:txBody>
      </p:sp>
      <p:sp>
        <p:nvSpPr>
          <p:cNvPr id="676870" name="Text Box 6"/>
          <p:cNvSpPr txBox="1">
            <a:spLocks noChangeArrowheads="1"/>
          </p:cNvSpPr>
          <p:nvPr/>
        </p:nvSpPr>
        <p:spPr bwMode="auto">
          <a:xfrm>
            <a:off x="382688" y="2852936"/>
            <a:ext cx="11809312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возводили высокие башни из кирпича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35360" y="3717034"/>
            <a:ext cx="11665296" cy="954107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осушали болотистую местность, прокладывали каналы и орошали поля, сажали плодовые сады</a:t>
            </a:r>
          </a:p>
        </p:txBody>
      </p:sp>
      <p:sp>
        <p:nvSpPr>
          <p:cNvPr id="8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ВЫВОДЫ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35360" y="4869160"/>
            <a:ext cx="11521280" cy="523220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изобрели колесо и строили корабли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35360" y="5589242"/>
            <a:ext cx="11521280" cy="954107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умели прясть и ткать, ковали из меди и бронзы оружие и орудия труда</a:t>
            </a:r>
          </a:p>
        </p:txBody>
      </p:sp>
    </p:spTree>
    <p:extLst>
      <p:ext uri="{BB962C8B-B14F-4D97-AF65-F5344CB8AC3E}">
        <p14:creationId xmlns="" xmlns:p14="http://schemas.microsoft.com/office/powerpoint/2010/main" val="2333991977"/>
      </p:ext>
    </p:extLst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7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7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8" grpId="0" animBg="1" autoUpdateAnimBg="0"/>
      <p:bldP spid="676869" grpId="0" animBg="1" autoUpdateAnimBg="0"/>
      <p:bldP spid="676870" grpId="0" animBg="1" autoUpdateAnimBg="0"/>
      <p:bldP spid="6" grpId="0" animBg="1" autoUpdateAnimBg="0"/>
      <p:bldP spid="9" grpId="0" animBg="1" autoUpdateAnimBg="0"/>
      <p:bldP spid="10" grpId="0" animBg="1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672" y="247891"/>
            <a:ext cx="7439655" cy="583596"/>
          </a:xfrm>
          <a:prstGeom prst="rect">
            <a:avLst/>
          </a:prstGeom>
        </p:spPr>
        <p:txBody>
          <a:bodyPr vert="horz" wrap="square" lIns="0" tIns="29312" rIns="0" bIns="0" rtlCol="0" anchor="ctr">
            <a:spAutoFit/>
          </a:bodyPr>
          <a:lstStyle/>
          <a:p>
            <a:pPr marL="22547">
              <a:spcBef>
                <a:spcPts val="231"/>
              </a:spcBef>
            </a:pPr>
            <a:r>
              <a:rPr lang="ru-RU" sz="3600" dirty="0" smtClean="0"/>
              <a:t>  ЗАДАНИЯ</a:t>
            </a:r>
            <a:endParaRPr sz="3600" dirty="0"/>
          </a:p>
        </p:txBody>
      </p:sp>
      <p:sp>
        <p:nvSpPr>
          <p:cNvPr id="3" name="object 3"/>
          <p:cNvSpPr/>
          <p:nvPr/>
        </p:nvSpPr>
        <p:spPr>
          <a:xfrm>
            <a:off x="10897898" y="337292"/>
            <a:ext cx="751249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3" y="0"/>
                </a:moveTo>
                <a:lnTo>
                  <a:pt x="0" y="0"/>
                </a:lnTo>
                <a:lnTo>
                  <a:pt x="0" y="252463"/>
                </a:lnTo>
                <a:lnTo>
                  <a:pt x="252463" y="252463"/>
                </a:lnTo>
                <a:lnTo>
                  <a:pt x="25246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987A88E-3E38-4657-A6CB-7252E760983A}"/>
              </a:ext>
            </a:extLst>
          </p:cNvPr>
          <p:cNvSpPr txBox="1"/>
          <p:nvPr/>
        </p:nvSpPr>
        <p:spPr>
          <a:xfrm>
            <a:off x="551385" y="3717032"/>
            <a:ext cx="3264363" cy="16841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Прочитайте учебник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§12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Стр. 50 – 52.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A876B8A-D6F4-45DD-A7CB-4E0ADA116FEA}"/>
              </a:ext>
            </a:extLst>
          </p:cNvPr>
          <p:cNvSpPr txBox="1"/>
          <p:nvPr/>
        </p:nvSpPr>
        <p:spPr>
          <a:xfrm>
            <a:off x="4511825" y="4365105"/>
            <a:ext cx="3552395" cy="168413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Составьте кластер на тему: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«Культура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наука Вавилона».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983BB7E-5EFA-4F55-818D-5990E5EC0F5E}"/>
              </a:ext>
            </a:extLst>
          </p:cNvPr>
          <p:cNvSpPr txBox="1"/>
          <p:nvPr/>
        </p:nvSpPr>
        <p:spPr>
          <a:xfrm>
            <a:off x="8544272" y="3501010"/>
            <a:ext cx="3312368" cy="205346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Выполните задание № 5 на стр. 52.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(напишите мини-сочинение)</a:t>
            </a:r>
          </a:p>
        </p:txBody>
      </p:sp>
      <p:sp>
        <p:nvSpPr>
          <p:cNvPr id="13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1583501" y="1700808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Freeform 47"/>
          <p:cNvSpPr>
            <a:spLocks noEditPoints="1"/>
          </p:cNvSpPr>
          <p:nvPr/>
        </p:nvSpPr>
        <p:spPr bwMode="auto">
          <a:xfrm>
            <a:off x="8077612" y="244075"/>
            <a:ext cx="417671" cy="708844"/>
          </a:xfrm>
          <a:custGeom>
            <a:avLst/>
            <a:gdLst>
              <a:gd name="T0" fmla="*/ 237 w 271"/>
              <a:gd name="T1" fmla="*/ 184 h 461"/>
              <a:gd name="T2" fmla="*/ 221 w 271"/>
              <a:gd name="T3" fmla="*/ 188 h 461"/>
              <a:gd name="T4" fmla="*/ 221 w 271"/>
              <a:gd name="T5" fmla="*/ 182 h 461"/>
              <a:gd name="T6" fmla="*/ 187 w 271"/>
              <a:gd name="T7" fmla="*/ 148 h 461"/>
              <a:gd name="T8" fmla="*/ 171 w 271"/>
              <a:gd name="T9" fmla="*/ 152 h 461"/>
              <a:gd name="T10" fmla="*/ 171 w 271"/>
              <a:gd name="T11" fmla="*/ 146 h 461"/>
              <a:gd name="T12" fmla="*/ 137 w 271"/>
              <a:gd name="T13" fmla="*/ 112 h 461"/>
              <a:gd name="T14" fmla="*/ 119 w 271"/>
              <a:gd name="T15" fmla="*/ 117 h 461"/>
              <a:gd name="T16" fmla="*/ 119 w 271"/>
              <a:gd name="T17" fmla="*/ 34 h 461"/>
              <a:gd name="T18" fmla="*/ 85 w 271"/>
              <a:gd name="T19" fmla="*/ 0 h 461"/>
              <a:gd name="T20" fmla="*/ 51 w 271"/>
              <a:gd name="T21" fmla="*/ 34 h 461"/>
              <a:gd name="T22" fmla="*/ 51 w 271"/>
              <a:gd name="T23" fmla="*/ 178 h 461"/>
              <a:gd name="T24" fmla="*/ 34 w 271"/>
              <a:gd name="T25" fmla="*/ 174 h 461"/>
              <a:gd name="T26" fmla="*/ 0 w 271"/>
              <a:gd name="T27" fmla="*/ 208 h 461"/>
              <a:gd name="T28" fmla="*/ 0 w 271"/>
              <a:gd name="T29" fmla="*/ 325 h 461"/>
              <a:gd name="T30" fmla="*/ 136 w 271"/>
              <a:gd name="T31" fmla="*/ 461 h 461"/>
              <a:gd name="T32" fmla="*/ 271 w 271"/>
              <a:gd name="T33" fmla="*/ 325 h 461"/>
              <a:gd name="T34" fmla="*/ 271 w 271"/>
              <a:gd name="T35" fmla="*/ 218 h 461"/>
              <a:gd name="T36" fmla="*/ 237 w 271"/>
              <a:gd name="T37" fmla="*/ 184 h 461"/>
              <a:gd name="T38" fmla="*/ 262 w 271"/>
              <a:gd name="T39" fmla="*/ 325 h 461"/>
              <a:gd name="T40" fmla="*/ 136 w 271"/>
              <a:gd name="T41" fmla="*/ 451 h 461"/>
              <a:gd name="T42" fmla="*/ 10 w 271"/>
              <a:gd name="T43" fmla="*/ 325 h 461"/>
              <a:gd name="T44" fmla="*/ 10 w 271"/>
              <a:gd name="T45" fmla="*/ 208 h 461"/>
              <a:gd name="T46" fmla="*/ 34 w 271"/>
              <a:gd name="T47" fmla="*/ 183 h 461"/>
              <a:gd name="T48" fmla="*/ 51 w 271"/>
              <a:gd name="T49" fmla="*/ 190 h 461"/>
              <a:gd name="T50" fmla="*/ 51 w 271"/>
              <a:gd name="T51" fmla="*/ 290 h 461"/>
              <a:gd name="T52" fmla="*/ 56 w 271"/>
              <a:gd name="T53" fmla="*/ 295 h 461"/>
              <a:gd name="T54" fmla="*/ 60 w 271"/>
              <a:gd name="T55" fmla="*/ 290 h 461"/>
              <a:gd name="T56" fmla="*/ 60 w 271"/>
              <a:gd name="T57" fmla="*/ 34 h 461"/>
              <a:gd name="T58" fmla="*/ 85 w 271"/>
              <a:gd name="T59" fmla="*/ 9 h 461"/>
              <a:gd name="T60" fmla="*/ 110 w 271"/>
              <a:gd name="T61" fmla="*/ 34 h 461"/>
              <a:gd name="T62" fmla="*/ 110 w 271"/>
              <a:gd name="T63" fmla="*/ 187 h 461"/>
              <a:gd name="T64" fmla="*/ 115 w 271"/>
              <a:gd name="T65" fmla="*/ 191 h 461"/>
              <a:gd name="T66" fmla="*/ 119 w 271"/>
              <a:gd name="T67" fmla="*/ 187 h 461"/>
              <a:gd name="T68" fmla="*/ 119 w 271"/>
              <a:gd name="T69" fmla="*/ 128 h 461"/>
              <a:gd name="T70" fmla="*/ 137 w 271"/>
              <a:gd name="T71" fmla="*/ 121 h 461"/>
              <a:gd name="T72" fmla="*/ 162 w 271"/>
              <a:gd name="T73" fmla="*/ 146 h 461"/>
              <a:gd name="T74" fmla="*/ 162 w 271"/>
              <a:gd name="T75" fmla="*/ 160 h 461"/>
              <a:gd name="T76" fmla="*/ 162 w 271"/>
              <a:gd name="T77" fmla="*/ 161 h 461"/>
              <a:gd name="T78" fmla="*/ 162 w 271"/>
              <a:gd name="T79" fmla="*/ 202 h 461"/>
              <a:gd name="T80" fmla="*/ 166 w 271"/>
              <a:gd name="T81" fmla="*/ 207 h 461"/>
              <a:gd name="T82" fmla="*/ 171 w 271"/>
              <a:gd name="T83" fmla="*/ 202 h 461"/>
              <a:gd name="T84" fmla="*/ 171 w 271"/>
              <a:gd name="T85" fmla="*/ 163 h 461"/>
              <a:gd name="T86" fmla="*/ 187 w 271"/>
              <a:gd name="T87" fmla="*/ 157 h 461"/>
              <a:gd name="T88" fmla="*/ 211 w 271"/>
              <a:gd name="T89" fmla="*/ 182 h 461"/>
              <a:gd name="T90" fmla="*/ 211 w 271"/>
              <a:gd name="T91" fmla="*/ 197 h 461"/>
              <a:gd name="T92" fmla="*/ 211 w 271"/>
              <a:gd name="T93" fmla="*/ 197 h 461"/>
              <a:gd name="T94" fmla="*/ 211 w 271"/>
              <a:gd name="T95" fmla="*/ 219 h 461"/>
              <a:gd name="T96" fmla="*/ 216 w 271"/>
              <a:gd name="T97" fmla="*/ 224 h 461"/>
              <a:gd name="T98" fmla="*/ 221 w 271"/>
              <a:gd name="T99" fmla="*/ 219 h 461"/>
              <a:gd name="T100" fmla="*/ 221 w 271"/>
              <a:gd name="T101" fmla="*/ 199 h 461"/>
              <a:gd name="T102" fmla="*/ 237 w 271"/>
              <a:gd name="T103" fmla="*/ 193 h 461"/>
              <a:gd name="T104" fmla="*/ 262 w 271"/>
              <a:gd name="T105" fmla="*/ 218 h 461"/>
              <a:gd name="T106" fmla="*/ 262 w 271"/>
              <a:gd name="T107" fmla="*/ 325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71" h="461">
                <a:moveTo>
                  <a:pt x="237" y="184"/>
                </a:moveTo>
                <a:cubicBezTo>
                  <a:pt x="231" y="184"/>
                  <a:pt x="226" y="185"/>
                  <a:pt x="221" y="188"/>
                </a:cubicBezTo>
                <a:cubicBezTo>
                  <a:pt x="221" y="182"/>
                  <a:pt x="221" y="182"/>
                  <a:pt x="221" y="182"/>
                </a:cubicBezTo>
                <a:cubicBezTo>
                  <a:pt x="221" y="163"/>
                  <a:pt x="205" y="148"/>
                  <a:pt x="187" y="148"/>
                </a:cubicBezTo>
                <a:cubicBezTo>
                  <a:pt x="181" y="148"/>
                  <a:pt x="176" y="149"/>
                  <a:pt x="171" y="152"/>
                </a:cubicBezTo>
                <a:cubicBezTo>
                  <a:pt x="171" y="146"/>
                  <a:pt x="171" y="146"/>
                  <a:pt x="171" y="146"/>
                </a:cubicBezTo>
                <a:cubicBezTo>
                  <a:pt x="171" y="127"/>
                  <a:pt x="156" y="112"/>
                  <a:pt x="137" y="112"/>
                </a:cubicBezTo>
                <a:cubicBezTo>
                  <a:pt x="131" y="112"/>
                  <a:pt x="125" y="113"/>
                  <a:pt x="119" y="117"/>
                </a:cubicBezTo>
                <a:cubicBezTo>
                  <a:pt x="119" y="34"/>
                  <a:pt x="119" y="34"/>
                  <a:pt x="119" y="34"/>
                </a:cubicBezTo>
                <a:cubicBezTo>
                  <a:pt x="119" y="15"/>
                  <a:pt x="104" y="0"/>
                  <a:pt x="85" y="0"/>
                </a:cubicBezTo>
                <a:cubicBezTo>
                  <a:pt x="66" y="0"/>
                  <a:pt x="51" y="15"/>
                  <a:pt x="51" y="34"/>
                </a:cubicBezTo>
                <a:cubicBezTo>
                  <a:pt x="51" y="178"/>
                  <a:pt x="51" y="178"/>
                  <a:pt x="51" y="178"/>
                </a:cubicBezTo>
                <a:cubicBezTo>
                  <a:pt x="46" y="176"/>
                  <a:pt x="40" y="174"/>
                  <a:pt x="34" y="174"/>
                </a:cubicBezTo>
                <a:cubicBezTo>
                  <a:pt x="16" y="174"/>
                  <a:pt x="0" y="189"/>
                  <a:pt x="0" y="208"/>
                </a:cubicBezTo>
                <a:cubicBezTo>
                  <a:pt x="0" y="325"/>
                  <a:pt x="0" y="325"/>
                  <a:pt x="0" y="325"/>
                </a:cubicBezTo>
                <a:cubicBezTo>
                  <a:pt x="0" y="400"/>
                  <a:pt x="61" y="461"/>
                  <a:pt x="136" y="461"/>
                </a:cubicBezTo>
                <a:cubicBezTo>
                  <a:pt x="210" y="461"/>
                  <a:pt x="271" y="400"/>
                  <a:pt x="271" y="325"/>
                </a:cubicBezTo>
                <a:cubicBezTo>
                  <a:pt x="271" y="218"/>
                  <a:pt x="271" y="218"/>
                  <a:pt x="271" y="218"/>
                </a:cubicBezTo>
                <a:cubicBezTo>
                  <a:pt x="271" y="199"/>
                  <a:pt x="256" y="184"/>
                  <a:pt x="237" y="184"/>
                </a:cubicBezTo>
                <a:close/>
                <a:moveTo>
                  <a:pt x="262" y="325"/>
                </a:moveTo>
                <a:cubicBezTo>
                  <a:pt x="262" y="395"/>
                  <a:pt x="205" y="451"/>
                  <a:pt x="136" y="451"/>
                </a:cubicBezTo>
                <a:cubicBezTo>
                  <a:pt x="66" y="451"/>
                  <a:pt x="10" y="395"/>
                  <a:pt x="10" y="325"/>
                </a:cubicBezTo>
                <a:cubicBezTo>
                  <a:pt x="10" y="208"/>
                  <a:pt x="10" y="208"/>
                  <a:pt x="10" y="208"/>
                </a:cubicBezTo>
                <a:cubicBezTo>
                  <a:pt x="10" y="195"/>
                  <a:pt x="21" y="183"/>
                  <a:pt x="34" y="183"/>
                </a:cubicBezTo>
                <a:cubicBezTo>
                  <a:pt x="41" y="183"/>
                  <a:pt x="47" y="186"/>
                  <a:pt x="51" y="190"/>
                </a:cubicBezTo>
                <a:cubicBezTo>
                  <a:pt x="51" y="290"/>
                  <a:pt x="51" y="290"/>
                  <a:pt x="51" y="290"/>
                </a:cubicBezTo>
                <a:cubicBezTo>
                  <a:pt x="51" y="292"/>
                  <a:pt x="53" y="295"/>
                  <a:pt x="56" y="295"/>
                </a:cubicBezTo>
                <a:cubicBezTo>
                  <a:pt x="58" y="295"/>
                  <a:pt x="60" y="292"/>
                  <a:pt x="60" y="290"/>
                </a:cubicBezTo>
                <a:cubicBezTo>
                  <a:pt x="60" y="34"/>
                  <a:pt x="60" y="34"/>
                  <a:pt x="60" y="34"/>
                </a:cubicBezTo>
                <a:cubicBezTo>
                  <a:pt x="60" y="20"/>
                  <a:pt x="72" y="9"/>
                  <a:pt x="85" y="9"/>
                </a:cubicBezTo>
                <a:cubicBezTo>
                  <a:pt x="99" y="9"/>
                  <a:pt x="110" y="20"/>
                  <a:pt x="110" y="34"/>
                </a:cubicBezTo>
                <a:cubicBezTo>
                  <a:pt x="110" y="187"/>
                  <a:pt x="110" y="187"/>
                  <a:pt x="110" y="187"/>
                </a:cubicBezTo>
                <a:cubicBezTo>
                  <a:pt x="110" y="189"/>
                  <a:pt x="112" y="191"/>
                  <a:pt x="115" y="191"/>
                </a:cubicBezTo>
                <a:cubicBezTo>
                  <a:pt x="117" y="191"/>
                  <a:pt x="119" y="189"/>
                  <a:pt x="119" y="187"/>
                </a:cubicBezTo>
                <a:cubicBezTo>
                  <a:pt x="119" y="128"/>
                  <a:pt x="119" y="128"/>
                  <a:pt x="119" y="128"/>
                </a:cubicBezTo>
                <a:cubicBezTo>
                  <a:pt x="124" y="124"/>
                  <a:pt x="130" y="121"/>
                  <a:pt x="137" y="121"/>
                </a:cubicBezTo>
                <a:cubicBezTo>
                  <a:pt x="150" y="121"/>
                  <a:pt x="162" y="132"/>
                  <a:pt x="162" y="146"/>
                </a:cubicBezTo>
                <a:cubicBezTo>
                  <a:pt x="162" y="160"/>
                  <a:pt x="162" y="160"/>
                  <a:pt x="162" y="160"/>
                </a:cubicBezTo>
                <a:cubicBezTo>
                  <a:pt x="162" y="160"/>
                  <a:pt x="162" y="161"/>
                  <a:pt x="162" y="161"/>
                </a:cubicBezTo>
                <a:cubicBezTo>
                  <a:pt x="162" y="202"/>
                  <a:pt x="162" y="202"/>
                  <a:pt x="162" y="202"/>
                </a:cubicBezTo>
                <a:cubicBezTo>
                  <a:pt x="162" y="205"/>
                  <a:pt x="164" y="207"/>
                  <a:pt x="166" y="207"/>
                </a:cubicBezTo>
                <a:cubicBezTo>
                  <a:pt x="169" y="207"/>
                  <a:pt x="171" y="205"/>
                  <a:pt x="171" y="202"/>
                </a:cubicBezTo>
                <a:cubicBezTo>
                  <a:pt x="171" y="163"/>
                  <a:pt x="171" y="163"/>
                  <a:pt x="171" y="163"/>
                </a:cubicBezTo>
                <a:cubicBezTo>
                  <a:pt x="175" y="159"/>
                  <a:pt x="181" y="157"/>
                  <a:pt x="187" y="157"/>
                </a:cubicBezTo>
                <a:cubicBezTo>
                  <a:pt x="200" y="157"/>
                  <a:pt x="211" y="168"/>
                  <a:pt x="211" y="182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219"/>
                  <a:pt x="211" y="219"/>
                  <a:pt x="211" y="219"/>
                </a:cubicBezTo>
                <a:cubicBezTo>
                  <a:pt x="211" y="221"/>
                  <a:pt x="213" y="224"/>
                  <a:pt x="216" y="224"/>
                </a:cubicBezTo>
                <a:cubicBezTo>
                  <a:pt x="219" y="224"/>
                  <a:pt x="221" y="221"/>
                  <a:pt x="221" y="219"/>
                </a:cubicBezTo>
                <a:cubicBezTo>
                  <a:pt x="221" y="199"/>
                  <a:pt x="221" y="199"/>
                  <a:pt x="221" y="199"/>
                </a:cubicBezTo>
                <a:cubicBezTo>
                  <a:pt x="225" y="195"/>
                  <a:pt x="231" y="193"/>
                  <a:pt x="237" y="193"/>
                </a:cubicBezTo>
                <a:cubicBezTo>
                  <a:pt x="250" y="193"/>
                  <a:pt x="262" y="204"/>
                  <a:pt x="262" y="218"/>
                </a:cubicBezTo>
                <a:lnTo>
                  <a:pt x="262" y="325"/>
                </a:ln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76802" tIns="38401" rIns="76802" bIns="38401" numCol="1" anchor="t" anchorCtr="0" compatLnSpc="1">
            <a:prstTxWarp prst="textNoShape">
              <a:avLst/>
            </a:prstTxWarp>
          </a:bodyPr>
          <a:lstStyle/>
          <a:p>
            <a:pPr defTabSz="1024014"/>
            <a:endParaRPr lang="en-US" dirty="0">
              <a:solidFill>
                <a:srgbClr val="FFFFFF"/>
              </a:solidFill>
              <a:latin typeface="Open Sans Light"/>
            </a:endParaRPr>
          </a:p>
        </p:txBody>
      </p:sp>
      <p:grpSp>
        <p:nvGrpSpPr>
          <p:cNvPr id="4" name="Group 9253"/>
          <p:cNvGrpSpPr/>
          <p:nvPr/>
        </p:nvGrpSpPr>
        <p:grpSpPr>
          <a:xfrm>
            <a:off x="402699" y="1264924"/>
            <a:ext cx="1084788" cy="842125"/>
            <a:chOff x="4556125" y="2476500"/>
            <a:chExt cx="949325" cy="949325"/>
          </a:xfrm>
          <a:solidFill>
            <a:srgbClr val="0070C0"/>
          </a:solidFill>
        </p:grpSpPr>
        <p:sp>
          <p:nvSpPr>
            <p:cNvPr id="17" name="Oval 8"/>
            <p:cNvSpPr>
              <a:spLocks noChangeArrowheads="1"/>
            </p:cNvSpPr>
            <p:nvPr/>
          </p:nvSpPr>
          <p:spPr bwMode="auto">
            <a:xfrm>
              <a:off x="4556125" y="2476500"/>
              <a:ext cx="949325" cy="949325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1024014"/>
              <a:endParaRPr lang="en-US" dirty="0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20" name="Freeform 21"/>
            <p:cNvSpPr>
              <a:spLocks noEditPoints="1"/>
            </p:cNvSpPr>
            <p:nvPr/>
          </p:nvSpPr>
          <p:spPr bwMode="auto">
            <a:xfrm>
              <a:off x="4768850" y="2697163"/>
              <a:ext cx="523875" cy="508000"/>
            </a:xfrm>
            <a:custGeom>
              <a:avLst/>
              <a:gdLst>
                <a:gd name="T0" fmla="*/ 537 w 587"/>
                <a:gd name="T1" fmla="*/ 74 h 569"/>
                <a:gd name="T2" fmla="*/ 530 w 587"/>
                <a:gd name="T3" fmla="*/ 0 h 569"/>
                <a:gd name="T4" fmla="*/ 293 w 587"/>
                <a:gd name="T5" fmla="*/ 71 h 569"/>
                <a:gd name="T6" fmla="*/ 56 w 587"/>
                <a:gd name="T7" fmla="*/ 0 h 569"/>
                <a:gd name="T8" fmla="*/ 49 w 587"/>
                <a:gd name="T9" fmla="*/ 74 h 569"/>
                <a:gd name="T10" fmla="*/ 0 w 587"/>
                <a:gd name="T11" fmla="*/ 102 h 569"/>
                <a:gd name="T12" fmla="*/ 28 w 587"/>
                <a:gd name="T13" fmla="*/ 537 h 569"/>
                <a:gd name="T14" fmla="*/ 293 w 587"/>
                <a:gd name="T15" fmla="*/ 569 h 569"/>
                <a:gd name="T16" fmla="*/ 558 w 587"/>
                <a:gd name="T17" fmla="*/ 537 h 569"/>
                <a:gd name="T18" fmla="*/ 587 w 587"/>
                <a:gd name="T19" fmla="*/ 102 h 569"/>
                <a:gd name="T20" fmla="*/ 523 w 587"/>
                <a:gd name="T21" fmla="*/ 14 h 569"/>
                <a:gd name="T22" fmla="*/ 516 w 587"/>
                <a:gd name="T23" fmla="*/ 439 h 569"/>
                <a:gd name="T24" fmla="*/ 300 w 587"/>
                <a:gd name="T25" fmla="*/ 83 h 569"/>
                <a:gd name="T26" fmla="*/ 523 w 587"/>
                <a:gd name="T27" fmla="*/ 14 h 569"/>
                <a:gd name="T28" fmla="*/ 71 w 587"/>
                <a:gd name="T29" fmla="*/ 14 h 569"/>
                <a:gd name="T30" fmla="*/ 286 w 587"/>
                <a:gd name="T31" fmla="*/ 479 h 569"/>
                <a:gd name="T32" fmla="*/ 63 w 587"/>
                <a:gd name="T33" fmla="*/ 439 h 569"/>
                <a:gd name="T34" fmla="*/ 573 w 587"/>
                <a:gd name="T35" fmla="*/ 508 h 569"/>
                <a:gd name="T36" fmla="*/ 353 w 587"/>
                <a:gd name="T37" fmla="*/ 523 h 569"/>
                <a:gd name="T38" fmla="*/ 293 w 587"/>
                <a:gd name="T39" fmla="*/ 555 h 569"/>
                <a:gd name="T40" fmla="*/ 234 w 587"/>
                <a:gd name="T41" fmla="*/ 523 h 569"/>
                <a:gd name="T42" fmla="*/ 14 w 587"/>
                <a:gd name="T43" fmla="*/ 508 h 569"/>
                <a:gd name="T44" fmla="*/ 28 w 587"/>
                <a:gd name="T45" fmla="*/ 88 h 569"/>
                <a:gd name="T46" fmla="*/ 49 w 587"/>
                <a:gd name="T47" fmla="*/ 446 h 569"/>
                <a:gd name="T48" fmla="*/ 71 w 587"/>
                <a:gd name="T49" fmla="*/ 453 h 569"/>
                <a:gd name="T50" fmla="*/ 289 w 587"/>
                <a:gd name="T51" fmla="*/ 498 h 569"/>
                <a:gd name="T52" fmla="*/ 291 w 587"/>
                <a:gd name="T53" fmla="*/ 498 h 569"/>
                <a:gd name="T54" fmla="*/ 293 w 587"/>
                <a:gd name="T55" fmla="*/ 499 h 569"/>
                <a:gd name="T56" fmla="*/ 296 w 587"/>
                <a:gd name="T57" fmla="*/ 498 h 569"/>
                <a:gd name="T58" fmla="*/ 297 w 587"/>
                <a:gd name="T59" fmla="*/ 498 h 569"/>
                <a:gd name="T60" fmla="*/ 516 w 587"/>
                <a:gd name="T61" fmla="*/ 453 h 569"/>
                <a:gd name="T62" fmla="*/ 537 w 587"/>
                <a:gd name="T63" fmla="*/ 446 h 569"/>
                <a:gd name="T64" fmla="*/ 558 w 587"/>
                <a:gd name="T65" fmla="*/ 88 h 569"/>
                <a:gd name="T66" fmla="*/ 573 w 587"/>
                <a:gd name="T67" fmla="*/ 50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7" h="569">
                  <a:moveTo>
                    <a:pt x="558" y="74"/>
                  </a:moveTo>
                  <a:cubicBezTo>
                    <a:pt x="537" y="74"/>
                    <a:pt x="537" y="74"/>
                    <a:pt x="537" y="74"/>
                  </a:cubicBezTo>
                  <a:cubicBezTo>
                    <a:pt x="537" y="7"/>
                    <a:pt x="537" y="7"/>
                    <a:pt x="537" y="7"/>
                  </a:cubicBezTo>
                  <a:cubicBezTo>
                    <a:pt x="537" y="3"/>
                    <a:pt x="534" y="0"/>
                    <a:pt x="530" y="0"/>
                  </a:cubicBezTo>
                  <a:cubicBezTo>
                    <a:pt x="516" y="0"/>
                    <a:pt x="516" y="0"/>
                    <a:pt x="516" y="0"/>
                  </a:cubicBezTo>
                  <a:cubicBezTo>
                    <a:pt x="462" y="0"/>
                    <a:pt x="364" y="0"/>
                    <a:pt x="293" y="71"/>
                  </a:cubicBezTo>
                  <a:cubicBezTo>
                    <a:pt x="222" y="0"/>
                    <a:pt x="124" y="0"/>
                    <a:pt x="7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49" y="3"/>
                    <a:pt x="49" y="7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12" y="74"/>
                    <a:pt x="0" y="86"/>
                    <a:pt x="0" y="102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24"/>
                    <a:pt x="12" y="537"/>
                    <a:pt x="28" y="537"/>
                  </a:cubicBezTo>
                  <a:cubicBezTo>
                    <a:pt x="230" y="537"/>
                    <a:pt x="230" y="537"/>
                    <a:pt x="230" y="537"/>
                  </a:cubicBezTo>
                  <a:cubicBezTo>
                    <a:pt x="242" y="556"/>
                    <a:pt x="267" y="569"/>
                    <a:pt x="293" y="569"/>
                  </a:cubicBezTo>
                  <a:cubicBezTo>
                    <a:pt x="320" y="569"/>
                    <a:pt x="344" y="556"/>
                    <a:pt x="357" y="537"/>
                  </a:cubicBezTo>
                  <a:cubicBezTo>
                    <a:pt x="558" y="537"/>
                    <a:pt x="558" y="537"/>
                    <a:pt x="558" y="537"/>
                  </a:cubicBezTo>
                  <a:cubicBezTo>
                    <a:pt x="574" y="537"/>
                    <a:pt x="587" y="524"/>
                    <a:pt x="587" y="508"/>
                  </a:cubicBezTo>
                  <a:cubicBezTo>
                    <a:pt x="587" y="102"/>
                    <a:pt x="587" y="102"/>
                    <a:pt x="587" y="102"/>
                  </a:cubicBezTo>
                  <a:cubicBezTo>
                    <a:pt x="587" y="86"/>
                    <a:pt x="574" y="74"/>
                    <a:pt x="558" y="74"/>
                  </a:cubicBezTo>
                  <a:close/>
                  <a:moveTo>
                    <a:pt x="523" y="14"/>
                  </a:moveTo>
                  <a:cubicBezTo>
                    <a:pt x="523" y="439"/>
                    <a:pt x="523" y="439"/>
                    <a:pt x="523" y="439"/>
                  </a:cubicBezTo>
                  <a:cubicBezTo>
                    <a:pt x="516" y="439"/>
                    <a:pt x="516" y="439"/>
                    <a:pt x="516" y="439"/>
                  </a:cubicBezTo>
                  <a:cubicBezTo>
                    <a:pt x="464" y="439"/>
                    <a:pt x="370" y="439"/>
                    <a:pt x="300" y="479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67" y="14"/>
                    <a:pt x="463" y="14"/>
                    <a:pt x="516" y="14"/>
                  </a:cubicBezTo>
                  <a:lnTo>
                    <a:pt x="523" y="14"/>
                  </a:lnTo>
                  <a:close/>
                  <a:moveTo>
                    <a:pt x="63" y="14"/>
                  </a:moveTo>
                  <a:cubicBezTo>
                    <a:pt x="71" y="14"/>
                    <a:pt x="71" y="14"/>
                    <a:pt x="71" y="14"/>
                  </a:cubicBezTo>
                  <a:cubicBezTo>
                    <a:pt x="123" y="14"/>
                    <a:pt x="219" y="14"/>
                    <a:pt x="286" y="83"/>
                  </a:cubicBezTo>
                  <a:cubicBezTo>
                    <a:pt x="286" y="479"/>
                    <a:pt x="286" y="479"/>
                    <a:pt x="286" y="479"/>
                  </a:cubicBezTo>
                  <a:cubicBezTo>
                    <a:pt x="216" y="439"/>
                    <a:pt x="122" y="439"/>
                    <a:pt x="71" y="439"/>
                  </a:cubicBezTo>
                  <a:cubicBezTo>
                    <a:pt x="63" y="439"/>
                    <a:pt x="63" y="439"/>
                    <a:pt x="63" y="439"/>
                  </a:cubicBezTo>
                  <a:lnTo>
                    <a:pt x="63" y="14"/>
                  </a:lnTo>
                  <a:close/>
                  <a:moveTo>
                    <a:pt x="573" y="508"/>
                  </a:moveTo>
                  <a:cubicBezTo>
                    <a:pt x="573" y="516"/>
                    <a:pt x="566" y="523"/>
                    <a:pt x="558" y="523"/>
                  </a:cubicBezTo>
                  <a:cubicBezTo>
                    <a:pt x="353" y="523"/>
                    <a:pt x="353" y="523"/>
                    <a:pt x="353" y="523"/>
                  </a:cubicBezTo>
                  <a:cubicBezTo>
                    <a:pt x="350" y="523"/>
                    <a:pt x="348" y="524"/>
                    <a:pt x="346" y="526"/>
                  </a:cubicBezTo>
                  <a:cubicBezTo>
                    <a:pt x="337" y="544"/>
                    <a:pt x="316" y="555"/>
                    <a:pt x="293" y="555"/>
                  </a:cubicBezTo>
                  <a:cubicBezTo>
                    <a:pt x="270" y="555"/>
                    <a:pt x="249" y="544"/>
                    <a:pt x="240" y="526"/>
                  </a:cubicBezTo>
                  <a:cubicBezTo>
                    <a:pt x="239" y="524"/>
                    <a:pt x="236" y="523"/>
                    <a:pt x="234" y="523"/>
                  </a:cubicBezTo>
                  <a:cubicBezTo>
                    <a:pt x="28" y="523"/>
                    <a:pt x="28" y="523"/>
                    <a:pt x="28" y="523"/>
                  </a:cubicBezTo>
                  <a:cubicBezTo>
                    <a:pt x="20" y="523"/>
                    <a:pt x="14" y="516"/>
                    <a:pt x="14" y="50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94"/>
                    <a:pt x="20" y="88"/>
                    <a:pt x="28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446"/>
                    <a:pt x="49" y="446"/>
                    <a:pt x="49" y="446"/>
                  </a:cubicBezTo>
                  <a:cubicBezTo>
                    <a:pt x="49" y="450"/>
                    <a:pt x="52" y="453"/>
                    <a:pt x="56" y="453"/>
                  </a:cubicBezTo>
                  <a:cubicBezTo>
                    <a:pt x="71" y="453"/>
                    <a:pt x="71" y="453"/>
                    <a:pt x="71" y="453"/>
                  </a:cubicBezTo>
                  <a:cubicBezTo>
                    <a:pt x="123" y="453"/>
                    <a:pt x="222" y="453"/>
                    <a:pt x="289" y="498"/>
                  </a:cubicBezTo>
                  <a:cubicBezTo>
                    <a:pt x="289" y="498"/>
                    <a:pt x="289" y="498"/>
                    <a:pt x="289" y="498"/>
                  </a:cubicBezTo>
                  <a:cubicBezTo>
                    <a:pt x="290" y="498"/>
                    <a:pt x="290" y="498"/>
                    <a:pt x="290" y="498"/>
                  </a:cubicBezTo>
                  <a:cubicBezTo>
                    <a:pt x="290" y="498"/>
                    <a:pt x="290" y="498"/>
                    <a:pt x="291" y="498"/>
                  </a:cubicBezTo>
                  <a:cubicBezTo>
                    <a:pt x="291" y="498"/>
                    <a:pt x="291" y="499"/>
                    <a:pt x="291" y="499"/>
                  </a:cubicBezTo>
                  <a:cubicBezTo>
                    <a:pt x="292" y="499"/>
                    <a:pt x="292" y="499"/>
                    <a:pt x="293" y="499"/>
                  </a:cubicBezTo>
                  <a:cubicBezTo>
                    <a:pt x="294" y="499"/>
                    <a:pt x="294" y="499"/>
                    <a:pt x="295" y="499"/>
                  </a:cubicBezTo>
                  <a:cubicBezTo>
                    <a:pt x="295" y="499"/>
                    <a:pt x="295" y="498"/>
                    <a:pt x="296" y="498"/>
                  </a:cubicBezTo>
                  <a:cubicBezTo>
                    <a:pt x="296" y="498"/>
                    <a:pt x="296" y="498"/>
                    <a:pt x="296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364" y="453"/>
                    <a:pt x="463" y="453"/>
                    <a:pt x="516" y="453"/>
                  </a:cubicBezTo>
                  <a:cubicBezTo>
                    <a:pt x="530" y="453"/>
                    <a:pt x="530" y="453"/>
                    <a:pt x="530" y="453"/>
                  </a:cubicBezTo>
                  <a:cubicBezTo>
                    <a:pt x="534" y="453"/>
                    <a:pt x="537" y="450"/>
                    <a:pt x="537" y="446"/>
                  </a:cubicBezTo>
                  <a:cubicBezTo>
                    <a:pt x="537" y="88"/>
                    <a:pt x="537" y="88"/>
                    <a:pt x="537" y="88"/>
                  </a:cubicBezTo>
                  <a:cubicBezTo>
                    <a:pt x="558" y="88"/>
                    <a:pt x="558" y="88"/>
                    <a:pt x="558" y="88"/>
                  </a:cubicBezTo>
                  <a:cubicBezTo>
                    <a:pt x="566" y="88"/>
                    <a:pt x="573" y="94"/>
                    <a:pt x="573" y="102"/>
                  </a:cubicBezTo>
                  <a:lnTo>
                    <a:pt x="573" y="508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1024014"/>
              <a:endParaRPr lang="en-US" dirty="0">
                <a:solidFill>
                  <a:srgbClr val="FFFFFF"/>
                </a:solidFill>
                <a:latin typeface="Open Sans Light"/>
              </a:endParaRPr>
            </a:p>
          </p:txBody>
        </p:sp>
      </p:grpSp>
      <p:sp>
        <p:nvSpPr>
          <p:cNvPr id="19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5447929" y="2060848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9360365" y="1700808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36"/>
          <p:cNvSpPr>
            <a:spLocks noEditPoints="1"/>
          </p:cNvSpPr>
          <p:nvPr/>
        </p:nvSpPr>
        <p:spPr bwMode="auto">
          <a:xfrm>
            <a:off x="10992544" y="404664"/>
            <a:ext cx="576064" cy="392486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pic>
        <p:nvPicPr>
          <p:cNvPr id="15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48128" y="1556792"/>
            <a:ext cx="115212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9736" y="1484784"/>
            <a:ext cx="122413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51614052"/>
      </p:ext>
    </p:extLst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9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67810" y="1340769"/>
            <a:ext cx="7272807" cy="30469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	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В 626 г. до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н.э. в  </a:t>
            </a:r>
            <a:r>
              <a:rPr lang="ru-RU" sz="3200" b="1" dirty="0" err="1">
                <a:latin typeface="Arial" pitchFamily="34" charset="0"/>
                <a:cs typeface="Arial" pitchFamily="34" charset="0"/>
              </a:rPr>
              <a:t>Вавилонии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 началось восстание против ассирийцев. В нем участвовало местное население – халдеи. Возглавил восстание халдей </a:t>
            </a:r>
            <a:r>
              <a:rPr lang="ru-RU" sz="3200" b="1" dirty="0" err="1">
                <a:latin typeface="Arial" pitchFamily="34" charset="0"/>
                <a:cs typeface="Arial" pitchFamily="34" charset="0"/>
              </a:rPr>
              <a:t>Набопаласар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5126" name="Picture 2" descr="http://all-generals.ru/assets/images/polkovodci/DM/Vavilon/Nabopolass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360" y="1412776"/>
            <a:ext cx="3744416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476753" y="4941168"/>
            <a:ext cx="7163865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atin typeface="Arial" pitchFamily="34" charset="0"/>
                <a:cs typeface="Arial" pitchFamily="34" charset="0"/>
              </a:rPr>
              <a:t>Вавилоняне победили ассирийцев и Ассирия пала. </a:t>
            </a:r>
          </a:p>
        </p:txBody>
      </p:sp>
      <p:sp>
        <p:nvSpPr>
          <p:cNvPr id="9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НОВОВАВИЛОНСКОЕ ЦАРСТВО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4"/>
          <p:cNvSpPr>
            <a:spLocks noChangeArrowheads="1"/>
          </p:cNvSpPr>
          <p:nvPr/>
        </p:nvSpPr>
        <p:spPr bwMode="auto">
          <a:xfrm>
            <a:off x="263352" y="1124744"/>
            <a:ext cx="6096000" cy="526516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72000" tIns="46800" rIns="72000" bIns="46800" anchor="ctr">
            <a:spAutoFit/>
          </a:bodyPr>
          <a:lstStyle/>
          <a:p>
            <a:pPr algn="ctr"/>
            <a:r>
              <a:rPr lang="ru-RU" sz="2800" b="1" dirty="0">
                <a:latin typeface="Arial" pitchFamily="34" charset="0"/>
                <a:cs typeface="Arial" pitchFamily="34" charset="0"/>
              </a:rPr>
              <a:t>Крушение Ассирии способствовало последнему недолгому расцвету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Вавилонии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которая до </a:t>
            </a:r>
            <a:r>
              <a:rPr lang="ru-RU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626 года до н. э.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находилась под властью своего северного соседа. Однако ассирийский  наместник </a:t>
            </a:r>
            <a:r>
              <a:rPr lang="ru-RU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НАБОПАЛАСАР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решил отделиться от Ассирии и стать самостоятельным правителем. Вначале лишь северная часть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Вавилонии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была им покорена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6040" y="980728"/>
            <a:ext cx="5552016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НОВОВАВИЛОНСКОЕ ЦАРСТВО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4"/>
          <p:cNvSpPr>
            <a:spLocks noChangeArrowheads="1"/>
          </p:cNvSpPr>
          <p:nvPr/>
        </p:nvSpPr>
        <p:spPr bwMode="auto">
          <a:xfrm>
            <a:off x="263352" y="1340769"/>
            <a:ext cx="4968552" cy="480349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72000" tIns="46800" rIns="72000" bIns="46800" anchor="ctr">
            <a:spAutoFit/>
          </a:bodyPr>
          <a:lstStyle/>
          <a:p>
            <a:r>
              <a:rPr lang="ru-RU" sz="3400" b="1" dirty="0" smtClean="0">
                <a:latin typeface="Arial" pitchFamily="34" charset="0"/>
                <a:cs typeface="Arial" pitchFamily="34" charset="0"/>
              </a:rPr>
              <a:t>Только </a:t>
            </a:r>
            <a:r>
              <a:rPr lang="ru-RU" sz="3400" b="1" dirty="0">
                <a:latin typeface="Arial" pitchFamily="34" charset="0"/>
                <a:cs typeface="Arial" pitchFamily="34" charset="0"/>
              </a:rPr>
              <a:t>к </a:t>
            </a:r>
            <a:r>
              <a:rPr lang="ru-RU" sz="3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615 г. </a:t>
            </a:r>
            <a:r>
              <a:rPr lang="ru-RU" sz="3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до н.э. </a:t>
            </a:r>
            <a:r>
              <a:rPr lang="ru-RU" sz="3400" b="1" dirty="0" smtClean="0">
                <a:latin typeface="Arial" pitchFamily="34" charset="0"/>
                <a:cs typeface="Arial" pitchFamily="34" charset="0"/>
              </a:rPr>
              <a:t>удалось завоевать </a:t>
            </a:r>
            <a:r>
              <a:rPr lang="ru-RU" sz="3400" b="1" dirty="0">
                <a:latin typeface="Arial" pitchFamily="34" charset="0"/>
                <a:cs typeface="Arial" pitchFamily="34" charset="0"/>
              </a:rPr>
              <a:t>большинство всех вавилонских земель. </a:t>
            </a:r>
          </a:p>
          <a:p>
            <a:pPr algn="ctr"/>
            <a:r>
              <a:rPr lang="ru-RU" sz="3400" b="1" dirty="0">
                <a:latin typeface="Arial" pitchFamily="34" charset="0"/>
                <a:cs typeface="Arial" pitchFamily="34" charset="0"/>
              </a:rPr>
              <a:t>Самый известный царь </a:t>
            </a:r>
            <a:r>
              <a:rPr lang="ru-RU" sz="3400" b="1" dirty="0" err="1" smtClean="0">
                <a:latin typeface="Arial" pitchFamily="34" charset="0"/>
                <a:cs typeface="Arial" pitchFamily="34" charset="0"/>
              </a:rPr>
              <a:t>Нововавилонского</a:t>
            </a:r>
            <a:r>
              <a:rPr lang="ru-RU" sz="3400" b="1" dirty="0" smtClean="0">
                <a:latin typeface="Arial" pitchFamily="34" charset="0"/>
                <a:cs typeface="Arial" pitchFamily="34" charset="0"/>
              </a:rPr>
              <a:t> царства , </a:t>
            </a:r>
            <a:r>
              <a:rPr lang="ru-RU" sz="3400" b="1" dirty="0">
                <a:latin typeface="Arial" pitchFamily="34" charset="0"/>
                <a:cs typeface="Arial" pitchFamily="34" charset="0"/>
              </a:rPr>
              <a:t>полжизни провел в походах. </a:t>
            </a:r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НОВОВАВИЛОНСКОЕ ЦАРСТВО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новуходоносор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7929" y="1340770"/>
            <a:ext cx="6216031" cy="466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71501" y="1285877"/>
            <a:ext cx="6028555" cy="452431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После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смерти отца </a:t>
            </a:r>
            <a:r>
              <a:rPr lang="ru-RU" sz="3200" b="1" dirty="0" err="1">
                <a:latin typeface="Arial" pitchFamily="34" charset="0"/>
                <a:cs typeface="Arial" pitchFamily="34" charset="0"/>
              </a:rPr>
              <a:t>Нововавилонским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 царем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стал – </a:t>
            </a:r>
            <a:r>
              <a:rPr lang="ru-RU" sz="3200" b="1" dirty="0" err="1">
                <a:latin typeface="Arial" pitchFamily="34" charset="0"/>
                <a:cs typeface="Arial" pitchFamily="34" charset="0"/>
              </a:rPr>
              <a:t>Навуходаносор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II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atin typeface="Arial" pitchFamily="34" charset="0"/>
                <a:cs typeface="Arial" pitchFamily="34" charset="0"/>
              </a:rPr>
              <a:t>	Он отстроил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Вавилон                  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и сделал его одним из чудес света, проложил каналы, вырыл озера и огромные водохранилища, основал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города. 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НОВОВАВИЛОНСКОЕ ЦАРСТВО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48130" name="Picture 2" descr="Царь Нововавилонского царства Набонид. Рисунок из сети"/>
          <p:cNvPicPr>
            <a:picLocks noChangeAspect="1" noChangeArrowheads="1"/>
          </p:cNvPicPr>
          <p:nvPr/>
        </p:nvPicPr>
        <p:blipFill>
          <a:blip r:embed="rId2" cstate="print"/>
          <a:srcRect r="11801"/>
          <a:stretch>
            <a:fillRect/>
          </a:stretch>
        </p:blipFill>
        <p:spPr bwMode="auto">
          <a:xfrm>
            <a:off x="6888088" y="1268762"/>
            <a:ext cx="4680520" cy="4553373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9336" y="1340768"/>
            <a:ext cx="5352677" cy="452431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НОВОВАВИЛОНСКОЕ ЦАРСТВО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 или </a:t>
            </a:r>
          </a:p>
          <a:p>
            <a:pPr algn="ctr">
              <a:defRPr/>
            </a:pPr>
            <a:r>
              <a:rPr lang="ru-RU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ВТОРОЕ ВАВИЛОНСКОЕ ЦАРСТВО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историческое государство в Месопотамии, существовавшее в период </a:t>
            </a:r>
            <a:r>
              <a:rPr lang="ru-RU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 626 </a:t>
            </a:r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                   по </a:t>
            </a:r>
            <a:r>
              <a:rPr lang="ru-RU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539 гг. до н. э.</a:t>
            </a:r>
          </a:p>
        </p:txBody>
      </p:sp>
      <p:pic>
        <p:nvPicPr>
          <p:cNvPr id="54276" name="Picture 2" descr="NeoBabylonianEmpire ru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9977" y="1196754"/>
            <a:ext cx="6055121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НОВОВАВИЛОНСКОЕ ЦАРСТВО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Прямоугольник 2"/>
          <p:cNvSpPr>
            <a:spLocks noChangeArrowheads="1"/>
          </p:cNvSpPr>
          <p:nvPr/>
        </p:nvSpPr>
        <p:spPr bwMode="auto">
          <a:xfrm>
            <a:off x="407369" y="4653136"/>
            <a:ext cx="11525249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2400" b="1" dirty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царе велись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успешные войны с </a:t>
            </a:r>
            <a:r>
              <a:rPr lang="ru-RU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Египтом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,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большая часть Сирии и Палестины, а также вся </a:t>
            </a:r>
            <a:r>
              <a:rPr lang="ru-RU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Финикия 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были захвачены. В союзе со скифами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царь попытался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напасть на сам Египет и даже подступил к египетской границе. В это же время </a:t>
            </a:r>
            <a:r>
              <a:rPr lang="ru-RU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Иудея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 стала провинцией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Нововавилонского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царства. </a:t>
            </a:r>
          </a:p>
        </p:txBody>
      </p:sp>
      <p:pic>
        <p:nvPicPr>
          <p:cNvPr id="56324" name="Picture 2" descr="http://refy.ru/images/6/1394465722_13.jpg"/>
          <p:cNvPicPr>
            <a:picLocks noChangeAspect="1" noChangeArrowheads="1"/>
          </p:cNvPicPr>
          <p:nvPr/>
        </p:nvPicPr>
        <p:blipFill>
          <a:blip r:embed="rId2" cstate="print"/>
          <a:srcRect l="1875" t="13326" r="4375" b="3217"/>
          <a:stretch>
            <a:fillRect/>
          </a:stretch>
        </p:blipFill>
        <p:spPr bwMode="auto">
          <a:xfrm>
            <a:off x="623392" y="1124746"/>
            <a:ext cx="10699749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НОВОВАВИЛОНСКОЕ ЦАРСТВО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67f7210d79648ffbf918a1be967bb5bda6d0e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3657</TotalTime>
  <Words>1436</Words>
  <Application>Microsoft Office PowerPoint</Application>
  <PresentationFormat>Произвольный</PresentationFormat>
  <Paragraphs>174</Paragraphs>
  <Slides>39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1" baseType="lpstr">
      <vt:lpstr>Тема Office</vt:lpstr>
      <vt:lpstr>PHOTO-PAINT</vt:lpstr>
      <vt:lpstr>   ИСТОРИЯ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Письменность</vt:lpstr>
      <vt:lpstr>Слайд 19</vt:lpstr>
      <vt:lpstr>Слайд 20</vt:lpstr>
      <vt:lpstr>Слайд 21</vt:lpstr>
      <vt:lpstr>Слайд 22</vt:lpstr>
      <vt:lpstr>Слайд 23</vt:lpstr>
      <vt:lpstr>математика</vt:lpstr>
      <vt:lpstr>математика</vt:lpstr>
      <vt:lpstr>Слайд 26</vt:lpstr>
      <vt:lpstr>Слайд 27</vt:lpstr>
      <vt:lpstr>               астрономия</vt:lpstr>
      <vt:lpstr>               астрономия</vt:lpstr>
      <vt:lpstr>               география</vt:lpstr>
      <vt:lpstr>химия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  ЗАДАНИЯ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Угрозы человечеству 2</dc:title>
  <dc:creator>Acer</dc:creator>
  <cp:lastModifiedBy>USER</cp:lastModifiedBy>
  <cp:revision>749</cp:revision>
  <dcterms:created xsi:type="dcterms:W3CDTF">2020-04-27T09:08:17Z</dcterms:created>
  <dcterms:modified xsi:type="dcterms:W3CDTF">2020-10-20T02:40:39Z</dcterms:modified>
</cp:coreProperties>
</file>