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64" r:id="rId2"/>
    <p:sldId id="951" r:id="rId3"/>
    <p:sldId id="973" r:id="rId4"/>
    <p:sldId id="968" r:id="rId5"/>
    <p:sldId id="975" r:id="rId6"/>
    <p:sldId id="978" r:id="rId7"/>
    <p:sldId id="979" r:id="rId8"/>
    <p:sldId id="970" r:id="rId9"/>
    <p:sldId id="953" r:id="rId10"/>
    <p:sldId id="971" r:id="rId11"/>
    <p:sldId id="954" r:id="rId12"/>
    <p:sldId id="955" r:id="rId13"/>
    <p:sldId id="956" r:id="rId14"/>
    <p:sldId id="983" r:id="rId15"/>
    <p:sldId id="984" r:id="rId16"/>
    <p:sldId id="997" r:id="rId17"/>
    <p:sldId id="985" r:id="rId18"/>
    <p:sldId id="986" r:id="rId19"/>
    <p:sldId id="981" r:id="rId20"/>
    <p:sldId id="982" r:id="rId21"/>
    <p:sldId id="987" r:id="rId22"/>
    <p:sldId id="995" r:id="rId23"/>
    <p:sldId id="988" r:id="rId24"/>
    <p:sldId id="965" r:id="rId25"/>
    <p:sldId id="989" r:id="rId26"/>
    <p:sldId id="990" r:id="rId27"/>
    <p:sldId id="991" r:id="rId28"/>
    <p:sldId id="966" r:id="rId29"/>
    <p:sldId id="992" r:id="rId30"/>
    <p:sldId id="993" r:id="rId31"/>
    <p:sldId id="701" r:id="rId32"/>
  </p:sldIdLst>
  <p:sldSz cx="12192000" cy="6858000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52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8794D-7CAF-4B29-AE35-8F898443870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3D350FE-8817-4FA3-9C42-882D0167DB7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Первый паровой автомобиль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изобретен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Фербистом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 </a:t>
          </a:r>
          <a:r>
            <a:rPr lang="ru-RU" b="1" dirty="0">
              <a:latin typeface="Arial" pitchFamily="34" charset="0"/>
              <a:cs typeface="Arial" pitchFamily="34" charset="0"/>
            </a:rPr>
            <a:t>из Бельгии в 1672 году</a:t>
          </a:r>
        </a:p>
      </dgm:t>
    </dgm:pt>
    <dgm:pt modelId="{B4919430-C2AD-4690-8408-3D38D1849178}" type="parTrans" cxnId="{4C943051-13B3-46AA-8559-668708C7FFC7}">
      <dgm:prSet/>
      <dgm:spPr/>
      <dgm:t>
        <a:bodyPr/>
        <a:lstStyle/>
        <a:p>
          <a:endParaRPr lang="ru-RU"/>
        </a:p>
      </dgm:t>
    </dgm:pt>
    <dgm:pt modelId="{7D61C026-851E-4B0B-A271-295C9E9E2968}" type="sibTrans" cxnId="{4C943051-13B3-46AA-8559-668708C7FFC7}">
      <dgm:prSet/>
      <dgm:spPr/>
      <dgm:t>
        <a:bodyPr/>
        <a:lstStyle/>
        <a:p>
          <a:endParaRPr lang="ru-RU"/>
        </a:p>
      </dgm:t>
    </dgm:pt>
    <dgm:pt modelId="{84D3E05B-22A9-4A29-B822-3D0355AF5D3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Паровой автомобиль Никола </a:t>
          </a:r>
          <a:r>
            <a:rPr lang="ru-RU" b="1" dirty="0" err="1">
              <a:latin typeface="Arial" pitchFamily="34" charset="0"/>
              <a:cs typeface="Arial" pitchFamily="34" charset="0"/>
            </a:rPr>
            <a:t>Куньо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изобретен во Франции  в 1769 году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35DAD48-CF71-436F-A822-D0556C40EFEC}" type="parTrans" cxnId="{E6A9A6D3-C774-4F4D-B6B0-1168FB028299}">
      <dgm:prSet/>
      <dgm:spPr/>
      <dgm:t>
        <a:bodyPr/>
        <a:lstStyle/>
        <a:p>
          <a:endParaRPr lang="ru-RU"/>
        </a:p>
      </dgm:t>
    </dgm:pt>
    <dgm:pt modelId="{F29608D6-6B6C-4095-9941-0066DF0BD71F}" type="sibTrans" cxnId="{E6A9A6D3-C774-4F4D-B6B0-1168FB028299}">
      <dgm:prSet/>
      <dgm:spPr/>
      <dgm:t>
        <a:bodyPr/>
        <a:lstStyle/>
        <a:p>
          <a:endParaRPr lang="ru-RU"/>
        </a:p>
      </dgm:t>
    </dgm:pt>
    <dgm:pt modelId="{25A8BF5E-E8AA-4996-BEA0-5D1D6E4BBA5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latin typeface="Arial" pitchFamily="34" charset="0"/>
              <a:cs typeface="Arial" pitchFamily="34" charset="0"/>
            </a:rPr>
            <a:t>Паровая карета </a:t>
          </a:r>
          <a:r>
            <a:rPr lang="ru-RU" sz="3200" b="1" dirty="0" err="1">
              <a:latin typeface="Arial" pitchFamily="34" charset="0"/>
              <a:cs typeface="Arial" pitchFamily="34" charset="0"/>
            </a:rPr>
            <a:t>Гарни</a:t>
          </a:r>
          <a:r>
            <a:rPr lang="ru-RU" sz="3200" b="1" dirty="0">
              <a:latin typeface="Arial" pitchFamily="34" charset="0"/>
              <a:cs typeface="Arial" pitchFamily="34" charset="0"/>
            </a:rPr>
            <a:t> </a:t>
          </a:r>
          <a:r>
            <a:rPr lang="ru-RU" sz="3200" b="1" dirty="0" smtClean="0">
              <a:latin typeface="Arial" pitchFamily="34" charset="0"/>
              <a:cs typeface="Arial" pitchFamily="34" charset="0"/>
            </a:rPr>
            <a:t> придумана в Великобритании в  1825 году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51E98227-5EF1-46FE-85E9-A26B216EBDC4}" type="parTrans" cxnId="{85A8627F-E6EA-4A9D-85EF-CEB2DF59123F}">
      <dgm:prSet/>
      <dgm:spPr/>
      <dgm:t>
        <a:bodyPr/>
        <a:lstStyle/>
        <a:p>
          <a:endParaRPr lang="ru-RU"/>
        </a:p>
      </dgm:t>
    </dgm:pt>
    <dgm:pt modelId="{9ADD6DA4-81AC-4416-84F5-246378783126}" type="sibTrans" cxnId="{85A8627F-E6EA-4A9D-85EF-CEB2DF59123F}">
      <dgm:prSet/>
      <dgm:spPr/>
      <dgm:t>
        <a:bodyPr/>
        <a:lstStyle/>
        <a:p>
          <a:endParaRPr lang="ru-RU"/>
        </a:p>
      </dgm:t>
    </dgm:pt>
    <dgm:pt modelId="{23B11BC2-6797-40D2-88E0-2BBEED09EE66}" type="pres">
      <dgm:prSet presAssocID="{D868794D-7CAF-4B29-AE35-8F8984438700}" presName="linearFlow" presStyleCnt="0">
        <dgm:presLayoutVars>
          <dgm:dir/>
          <dgm:resizeHandles val="exact"/>
        </dgm:presLayoutVars>
      </dgm:prSet>
      <dgm:spPr/>
    </dgm:pt>
    <dgm:pt modelId="{F1C5D97C-ECB0-4DF3-BDD9-7F5662F37C6C}" type="pres">
      <dgm:prSet presAssocID="{33D350FE-8817-4FA3-9C42-882D0167DB70}" presName="composite" presStyleCnt="0"/>
      <dgm:spPr/>
    </dgm:pt>
    <dgm:pt modelId="{E7C5BBC4-A182-406D-A919-A5136BD11F56}" type="pres">
      <dgm:prSet presAssocID="{33D350FE-8817-4FA3-9C42-882D0167DB70}" presName="imgShp" presStyleLbl="fgImgPlace1" presStyleIdx="0" presStyleCnt="3" custLinFactNeighborX="-76806" custLinFactNeighborY="-1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10486E-D531-41BF-B493-6FEBEAC3C445}" type="pres">
      <dgm:prSet presAssocID="{33D350FE-8817-4FA3-9C42-882D0167DB70}" presName="txShp" presStyleLbl="node1" presStyleIdx="0" presStyleCnt="3" custScaleX="136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94DB1-F65D-4517-A13A-FCB79B9087B5}" type="pres">
      <dgm:prSet presAssocID="{7D61C026-851E-4B0B-A271-295C9E9E2968}" presName="spacing" presStyleCnt="0"/>
      <dgm:spPr/>
    </dgm:pt>
    <dgm:pt modelId="{CC3ADD76-A70F-4382-AA54-674653A8974C}" type="pres">
      <dgm:prSet presAssocID="{84D3E05B-22A9-4A29-B822-3D0355AF5D31}" presName="composite" presStyleCnt="0"/>
      <dgm:spPr/>
    </dgm:pt>
    <dgm:pt modelId="{4C92A884-561E-4A07-80DE-5FE940D97EE7}" type="pres">
      <dgm:prSet presAssocID="{84D3E05B-22A9-4A29-B822-3D0355AF5D31}" presName="imgShp" presStyleLbl="fgImgPlace1" presStyleIdx="1" presStyleCnt="3" custLinFactNeighborX="-76806" custLinFactNeighborY="-10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76CAD3-E8E4-4CB5-BD62-4F29193F7333}" type="pres">
      <dgm:prSet presAssocID="{84D3E05B-22A9-4A29-B822-3D0355AF5D31}" presName="txShp" presStyleLbl="node1" presStyleIdx="1" presStyleCnt="3" custScaleX="13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AB685-115F-400F-BA01-953D5EC2948B}" type="pres">
      <dgm:prSet presAssocID="{F29608D6-6B6C-4095-9941-0066DF0BD71F}" presName="spacing" presStyleCnt="0"/>
      <dgm:spPr/>
    </dgm:pt>
    <dgm:pt modelId="{D0D8F4D6-44AB-439C-BFE4-EB6B41E756A9}" type="pres">
      <dgm:prSet presAssocID="{25A8BF5E-E8AA-4996-BEA0-5D1D6E4BBA53}" presName="composite" presStyleCnt="0"/>
      <dgm:spPr/>
    </dgm:pt>
    <dgm:pt modelId="{F70DDC0B-B5B4-421B-8B04-B632C5923E85}" type="pres">
      <dgm:prSet presAssocID="{25A8BF5E-E8AA-4996-BEA0-5D1D6E4BBA53}" presName="imgShp" presStyleLbl="fgImgPlace1" presStyleIdx="2" presStyleCnt="3" custLinFactNeighborX="-82410" custLinFactNeighborY="-201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2866357-3D56-46AC-9575-DF67EBA674AE}" type="pres">
      <dgm:prSet presAssocID="{25A8BF5E-E8AA-4996-BEA0-5D1D6E4BBA53}" presName="txShp" presStyleLbl="node1" presStyleIdx="2" presStyleCnt="3" custScaleX="13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8627F-E6EA-4A9D-85EF-CEB2DF59123F}" srcId="{D868794D-7CAF-4B29-AE35-8F8984438700}" destId="{25A8BF5E-E8AA-4996-BEA0-5D1D6E4BBA53}" srcOrd="2" destOrd="0" parTransId="{51E98227-5EF1-46FE-85E9-A26B216EBDC4}" sibTransId="{9ADD6DA4-81AC-4416-84F5-246378783126}"/>
    <dgm:cxn modelId="{7E092EE6-D19E-4C16-A638-2CF53BD1E904}" type="presOf" srcId="{84D3E05B-22A9-4A29-B822-3D0355AF5D31}" destId="{4776CAD3-E8E4-4CB5-BD62-4F29193F7333}" srcOrd="0" destOrd="0" presId="urn:microsoft.com/office/officeart/2005/8/layout/vList3"/>
    <dgm:cxn modelId="{6E0535B0-2CB0-45B5-9592-07129DF8CC9A}" type="presOf" srcId="{D868794D-7CAF-4B29-AE35-8F8984438700}" destId="{23B11BC2-6797-40D2-88E0-2BBEED09EE66}" srcOrd="0" destOrd="0" presId="urn:microsoft.com/office/officeart/2005/8/layout/vList3"/>
    <dgm:cxn modelId="{D6EC1C7D-20E1-46C5-AA08-6361A8CBE32D}" type="presOf" srcId="{33D350FE-8817-4FA3-9C42-882D0167DB70}" destId="{A210486E-D531-41BF-B493-6FEBEAC3C445}" srcOrd="0" destOrd="0" presId="urn:microsoft.com/office/officeart/2005/8/layout/vList3"/>
    <dgm:cxn modelId="{7DF75E48-1015-4F16-804E-1010FCD8A981}" type="presOf" srcId="{25A8BF5E-E8AA-4996-BEA0-5D1D6E4BBA53}" destId="{92866357-3D56-46AC-9575-DF67EBA674AE}" srcOrd="0" destOrd="0" presId="urn:microsoft.com/office/officeart/2005/8/layout/vList3"/>
    <dgm:cxn modelId="{4C943051-13B3-46AA-8559-668708C7FFC7}" srcId="{D868794D-7CAF-4B29-AE35-8F8984438700}" destId="{33D350FE-8817-4FA3-9C42-882D0167DB70}" srcOrd="0" destOrd="0" parTransId="{B4919430-C2AD-4690-8408-3D38D1849178}" sibTransId="{7D61C026-851E-4B0B-A271-295C9E9E2968}"/>
    <dgm:cxn modelId="{E6A9A6D3-C774-4F4D-B6B0-1168FB028299}" srcId="{D868794D-7CAF-4B29-AE35-8F8984438700}" destId="{84D3E05B-22A9-4A29-B822-3D0355AF5D31}" srcOrd="1" destOrd="0" parTransId="{935DAD48-CF71-436F-A822-D0556C40EFEC}" sibTransId="{F29608D6-6B6C-4095-9941-0066DF0BD71F}"/>
    <dgm:cxn modelId="{1AC2D2BC-6303-4BB9-97C6-8DF4E14A3C72}" type="presParOf" srcId="{23B11BC2-6797-40D2-88E0-2BBEED09EE66}" destId="{F1C5D97C-ECB0-4DF3-BDD9-7F5662F37C6C}" srcOrd="0" destOrd="0" presId="urn:microsoft.com/office/officeart/2005/8/layout/vList3"/>
    <dgm:cxn modelId="{441E899B-EFD4-45FA-B8D9-B907FC3CE6CE}" type="presParOf" srcId="{F1C5D97C-ECB0-4DF3-BDD9-7F5662F37C6C}" destId="{E7C5BBC4-A182-406D-A919-A5136BD11F56}" srcOrd="0" destOrd="0" presId="urn:microsoft.com/office/officeart/2005/8/layout/vList3"/>
    <dgm:cxn modelId="{0BD452D6-D7E2-43D7-98F2-19EF33E3E17B}" type="presParOf" srcId="{F1C5D97C-ECB0-4DF3-BDD9-7F5662F37C6C}" destId="{A210486E-D531-41BF-B493-6FEBEAC3C445}" srcOrd="1" destOrd="0" presId="urn:microsoft.com/office/officeart/2005/8/layout/vList3"/>
    <dgm:cxn modelId="{C30E4861-9B04-45AF-B605-EC3686F40EF8}" type="presParOf" srcId="{23B11BC2-6797-40D2-88E0-2BBEED09EE66}" destId="{9F194DB1-F65D-4517-A13A-FCB79B9087B5}" srcOrd="1" destOrd="0" presId="urn:microsoft.com/office/officeart/2005/8/layout/vList3"/>
    <dgm:cxn modelId="{785DB7E9-E3A8-4CCB-8893-75E153958A6F}" type="presParOf" srcId="{23B11BC2-6797-40D2-88E0-2BBEED09EE66}" destId="{CC3ADD76-A70F-4382-AA54-674653A8974C}" srcOrd="2" destOrd="0" presId="urn:microsoft.com/office/officeart/2005/8/layout/vList3"/>
    <dgm:cxn modelId="{46AB9799-C099-4198-B1B4-DF21FF6F471A}" type="presParOf" srcId="{CC3ADD76-A70F-4382-AA54-674653A8974C}" destId="{4C92A884-561E-4A07-80DE-5FE940D97EE7}" srcOrd="0" destOrd="0" presId="urn:microsoft.com/office/officeart/2005/8/layout/vList3"/>
    <dgm:cxn modelId="{DD6C97D1-4337-4C19-8FF8-096D8D777A27}" type="presParOf" srcId="{CC3ADD76-A70F-4382-AA54-674653A8974C}" destId="{4776CAD3-E8E4-4CB5-BD62-4F29193F7333}" srcOrd="1" destOrd="0" presId="urn:microsoft.com/office/officeart/2005/8/layout/vList3"/>
    <dgm:cxn modelId="{5FCABE36-2158-4DB5-84AB-3A68348B191C}" type="presParOf" srcId="{23B11BC2-6797-40D2-88E0-2BBEED09EE66}" destId="{45CAB685-115F-400F-BA01-953D5EC2948B}" srcOrd="3" destOrd="0" presId="urn:microsoft.com/office/officeart/2005/8/layout/vList3"/>
    <dgm:cxn modelId="{7A7F7BC0-A0CA-4CC3-BBA9-3018DC691E9C}" type="presParOf" srcId="{23B11BC2-6797-40D2-88E0-2BBEED09EE66}" destId="{D0D8F4D6-44AB-439C-BFE4-EB6B41E756A9}" srcOrd="4" destOrd="0" presId="urn:microsoft.com/office/officeart/2005/8/layout/vList3"/>
    <dgm:cxn modelId="{A02A2FAF-E0E5-454C-9C4F-AF61889CEB14}" type="presParOf" srcId="{D0D8F4D6-44AB-439C-BFE4-EB6B41E756A9}" destId="{F70DDC0B-B5B4-421B-8B04-B632C5923E85}" srcOrd="0" destOrd="0" presId="urn:microsoft.com/office/officeart/2005/8/layout/vList3"/>
    <dgm:cxn modelId="{9AADBB06-2C5F-4C6B-9EDC-AD6DD154CACA}" type="presParOf" srcId="{D0D8F4D6-44AB-439C-BFE4-EB6B41E756A9}" destId="{92866357-3D56-46AC-9575-DF67EBA674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0486E-D531-41BF-B493-6FEBEAC3C445}">
      <dsp:nvSpPr>
        <dsp:cNvPr id="0" name=""/>
        <dsp:cNvSpPr/>
      </dsp:nvSpPr>
      <dsp:spPr>
        <a:xfrm rot="10800000">
          <a:off x="504057" y="545"/>
          <a:ext cx="10009108" cy="1425487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2860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Arial" pitchFamily="34" charset="0"/>
              <a:cs typeface="Arial" pitchFamily="34" charset="0"/>
            </a:rPr>
            <a:t>Первый паровой автомобиль </a:t>
          </a: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изобретен </a:t>
          </a:r>
          <a:r>
            <a:rPr lang="ru-RU" sz="3200" b="1" kern="1200" dirty="0" err="1" smtClean="0">
              <a:latin typeface="Arial" pitchFamily="34" charset="0"/>
              <a:cs typeface="Arial" pitchFamily="34" charset="0"/>
            </a:rPr>
            <a:t>Фербистом</a:t>
          </a: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3200" b="1" kern="1200" dirty="0">
              <a:latin typeface="Arial" pitchFamily="34" charset="0"/>
              <a:cs typeface="Arial" pitchFamily="34" charset="0"/>
            </a:rPr>
            <a:t>из Бельгии в 1672 году</a:t>
          </a:r>
        </a:p>
      </dsp:txBody>
      <dsp:txXfrm rot="10800000">
        <a:off x="504057" y="545"/>
        <a:ext cx="10009108" cy="1425487"/>
      </dsp:txXfrm>
    </dsp:sp>
    <dsp:sp modelId="{E7C5BBC4-A182-406D-A919-A5136BD11F56}">
      <dsp:nvSpPr>
        <dsp:cNvPr id="0" name=""/>
        <dsp:cNvSpPr/>
      </dsp:nvSpPr>
      <dsp:spPr>
        <a:xfrm>
          <a:off x="37780" y="0"/>
          <a:ext cx="1425487" cy="14254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6CAD3-E8E4-4CB5-BD62-4F29193F7333}">
      <dsp:nvSpPr>
        <dsp:cNvPr id="0" name=""/>
        <dsp:cNvSpPr/>
      </dsp:nvSpPr>
      <dsp:spPr>
        <a:xfrm rot="10800000">
          <a:off x="432038" y="1851552"/>
          <a:ext cx="10153146" cy="1425487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2860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latin typeface="Arial" pitchFamily="34" charset="0"/>
              <a:cs typeface="Arial" pitchFamily="34" charset="0"/>
            </a:rPr>
            <a:t>Паровой автомобиль Никола </a:t>
          </a:r>
          <a:r>
            <a:rPr lang="ru-RU" sz="3100" b="1" kern="1200" dirty="0" err="1">
              <a:latin typeface="Arial" pitchFamily="34" charset="0"/>
              <a:cs typeface="Arial" pitchFamily="34" charset="0"/>
            </a:rPr>
            <a:t>Куньо</a:t>
          </a:r>
          <a:r>
            <a:rPr lang="ru-RU" sz="31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3100" b="1" kern="1200" dirty="0" smtClean="0">
              <a:latin typeface="Arial" pitchFamily="34" charset="0"/>
              <a:cs typeface="Arial" pitchFamily="34" charset="0"/>
            </a:rPr>
            <a:t>изобретен во Франции  в 1769 году</a:t>
          </a:r>
          <a:endParaRPr lang="ru-RU" sz="31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432038" y="1851552"/>
        <a:ext cx="10153146" cy="1425487"/>
      </dsp:txXfrm>
    </dsp:sp>
    <dsp:sp modelId="{4C92A884-561E-4A07-80DE-5FE940D97EE7}">
      <dsp:nvSpPr>
        <dsp:cNvPr id="0" name=""/>
        <dsp:cNvSpPr/>
      </dsp:nvSpPr>
      <dsp:spPr>
        <a:xfrm>
          <a:off x="37780" y="1836441"/>
          <a:ext cx="1425487" cy="14254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66357-3D56-46AC-9575-DF67EBA674AE}">
      <dsp:nvSpPr>
        <dsp:cNvPr id="0" name=""/>
        <dsp:cNvSpPr/>
      </dsp:nvSpPr>
      <dsp:spPr>
        <a:xfrm rot="10800000">
          <a:off x="432038" y="3702558"/>
          <a:ext cx="10153146" cy="1425487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2860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Arial" pitchFamily="34" charset="0"/>
              <a:cs typeface="Arial" pitchFamily="34" charset="0"/>
            </a:rPr>
            <a:t>Паровая карета </a:t>
          </a:r>
          <a:r>
            <a:rPr lang="ru-RU" sz="3200" b="1" kern="1200" dirty="0" err="1">
              <a:latin typeface="Arial" pitchFamily="34" charset="0"/>
              <a:cs typeface="Arial" pitchFamily="34" charset="0"/>
            </a:rPr>
            <a:t>Гарни</a:t>
          </a:r>
          <a:r>
            <a:rPr lang="ru-RU" sz="32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 придумана в Великобритании в  1825 году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432038" y="3702558"/>
        <a:ext cx="10153146" cy="1425487"/>
      </dsp:txXfrm>
    </dsp:sp>
    <dsp:sp modelId="{F70DDC0B-B5B4-421B-8B04-B632C5923E85}">
      <dsp:nvSpPr>
        <dsp:cNvPr id="0" name=""/>
        <dsp:cNvSpPr/>
      </dsp:nvSpPr>
      <dsp:spPr>
        <a:xfrm>
          <a:off x="0" y="3673806"/>
          <a:ext cx="1425487" cy="14254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6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7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7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0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2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6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cii.ru/documents_2/86a9ff1fbcd75d147985122539e80c23/img7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cii.ru/documents_2/86a9ff1fbcd75d147985122539e80c23/img8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ds04.infourok.ru/uploads/ex/0289/00030fc8-7fe8af27/2/img4.jpg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ds04.infourok.ru/uploads/ex/0289/00030fc8-7fe8af27/2/img5.jpg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ds04.infourok.ru/uploads/ex/0289/00030fc8-7fe8af27/2/img6.jpg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ds04.infourok.ru/uploads/ex/0289/00030fc8-7fe8af27/2/img7.jpg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ds04.infourok.ru/uploads/ex/0289/00030fc8-7fe8af27/2/img9.jp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687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7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492896"/>
            <a:ext cx="10441159" cy="3218224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ИЗОБРЕТЕНИЕ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ТРАНСПОРТНЫХ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». (2-урок)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7368" y="2420888"/>
            <a:ext cx="648072" cy="35283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https://avatars.mds.yandex.net/get-zen_doc/1554513/pub_5d45676bf2df2500adee74b0_5d457962dfdd2500acbd636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2420888"/>
            <a:ext cx="4805264" cy="3707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124744"/>
            <a:ext cx="10945216" cy="2592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Первый летательный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аппарат Можайский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построил его в виде лодки, с трубой и двумя короткими мачтами. В качестве двигателей на этой «летающей лодке» были установлены две паровые машины.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myslide.ru/documents_7/0e877485864c00b70a06ec388231e3f2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8" y="3861048"/>
            <a:ext cx="5182313" cy="2764558"/>
          </a:xfrm>
          <a:prstGeom prst="rect">
            <a:avLst/>
          </a:prstGeom>
          <a:noFill/>
        </p:spPr>
      </p:pic>
      <p:pic>
        <p:nvPicPr>
          <p:cNvPr id="7" name="Рисунок 6" descr="https://presentacii.ru/documents_2/86a9ff1fbcd75d147985122539e80c23/img7.jpg">
            <a:hlinkClick r:id="rId3"/>
          </p:cNvPr>
          <p:cNvPicPr/>
          <p:nvPr/>
        </p:nvPicPr>
        <p:blipFill>
          <a:blip r:embed="rId4" cstate="print"/>
          <a:srcRect l="51020" t="10876" r="6576" b="16012"/>
          <a:stretch>
            <a:fillRect/>
          </a:stretch>
        </p:blipFill>
        <p:spPr bwMode="auto">
          <a:xfrm>
            <a:off x="1415480" y="3861048"/>
            <a:ext cx="2448272" cy="266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908720"/>
            <a:ext cx="11391056" cy="34563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Вследствие недостаточной мощности силовой установки, взлёт самолёта Можайского был возможен только при разбеге под уклон. Кроме того, отрыву от земли могли поспособствовать: кратковременное форсирование паровых машин, а также удачный порыв встречного ветра во время разбега.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fhd.multiurok.ru/b/a/7/ba71b4d988ef52d2be6172bfdc0478878f2769ff/img2.jpg"/>
          <p:cNvPicPr/>
          <p:nvPr/>
        </p:nvPicPr>
        <p:blipFill>
          <a:blip r:embed="rId2" cstate="print"/>
          <a:srcRect l="24844" t="15000" r="28906" b="11458"/>
          <a:stretch>
            <a:fillRect/>
          </a:stretch>
        </p:blipFill>
        <p:spPr bwMode="auto">
          <a:xfrm>
            <a:off x="695400" y="4005064"/>
            <a:ext cx="3744416" cy="25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resentacii.ru/documents_2/86a9ff1fbcd75d147985122539e80c23/img8.jpg">
            <a:hlinkClick r:id="rId3"/>
          </p:cNvPr>
          <p:cNvPicPr/>
          <p:nvPr/>
        </p:nvPicPr>
        <p:blipFill>
          <a:blip r:embed="rId4" cstate="print"/>
          <a:srcRect l="6301" t="5149" r="52236" b="55014"/>
          <a:stretch>
            <a:fillRect/>
          </a:stretch>
        </p:blipFill>
        <p:spPr bwMode="auto">
          <a:xfrm>
            <a:off x="4871864" y="4521721"/>
            <a:ext cx="3168352" cy="207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resentacii.ru/documents_2/86a9ff1fbcd75d147985122539e80c23/img8.jpg">
            <a:hlinkClick r:id="rId3"/>
          </p:cNvPr>
          <p:cNvPicPr/>
          <p:nvPr/>
        </p:nvPicPr>
        <p:blipFill>
          <a:blip r:embed="rId4" cstate="print"/>
          <a:srcRect l="61788" t="5149" r="6505" b="64499"/>
          <a:stretch>
            <a:fillRect/>
          </a:stretch>
        </p:blipFill>
        <p:spPr bwMode="auto">
          <a:xfrm>
            <a:off x="8760296" y="4005064"/>
            <a:ext cx="2880320" cy="2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24744"/>
            <a:ext cx="5600824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 время разбега самолёт оторвался от земли, но потерял скорость и рухнул на крыло, получив повреждения. А. Ф. Можайский пытался отремонтировать «прибор» и продолжить испытания, но средства у него закончились. Самолёт стоял много лет под открытым небом, потом был разобран.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Как проходили испытания и чем они закончились? Во время разбега самолёт оторвался от земли, но потерял скорость и рухнул на крыло, получив повреждения. А. Ф. Можайский пытался отремонтировать «прибор» и продолжить испытания, но средства у него закончились. Самолёт стоял много лет под открытым небом, потом был разобран. "/>
          <p:cNvPicPr/>
          <p:nvPr/>
        </p:nvPicPr>
        <p:blipFill>
          <a:blip r:embed="rId2" cstate="print"/>
          <a:srcRect l="2344" t="30208" r="43437" b="13750"/>
          <a:stretch>
            <a:fillRect/>
          </a:stretch>
        </p:blipFill>
        <p:spPr bwMode="auto">
          <a:xfrm>
            <a:off x="6240016" y="1196752"/>
            <a:ext cx="5400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124744"/>
            <a:ext cx="6408712" cy="54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Таким образом, главная заслуга Можайского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ученого и исследователя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том, что он заложил основы экспериментальной аэродинамики и установил важнейшие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соотношения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Эти данные затем использовали для создания первого в мире аэродинамического расчета самолета.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ОНЕЦ "/>
          <p:cNvPicPr/>
          <p:nvPr/>
        </p:nvPicPr>
        <p:blipFill>
          <a:blip r:embed="rId2" cstate="print"/>
          <a:srcRect l="4063" t="25000" r="20937" b="4583"/>
          <a:stretch>
            <a:fillRect/>
          </a:stretch>
        </p:blipFill>
        <p:spPr bwMode="auto">
          <a:xfrm>
            <a:off x="7248128" y="1268760"/>
            <a:ext cx="4392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11449272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В начале XX столетия на Атлантическом побережье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США, в штате Северная Каролина, жили два брата –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Орвилл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и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Уилбер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Райты. Они содержали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велосипедную мастерскую, в которой в свободное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время мастерили балансирные планеры собственной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Все планеры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Райтов имели по два крыла,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расположенные одно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над другим.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Zdję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3861048"/>
            <a:ext cx="5252864" cy="2664296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6120680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Лётчик располагался поверх нижнего крыла, лёжа на специальном подвижном помосте, и имел возможность перемещать своё тело относительно крыла, отклоняя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руль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аппарата. 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Первый самолёт братьев Райт."/>
          <p:cNvPicPr>
            <a:picLocks noChangeAspect="1" noChangeArrowheads="1"/>
          </p:cNvPicPr>
          <p:nvPr/>
        </p:nvPicPr>
        <p:blipFill>
          <a:blip r:embed="rId2" cstate="print"/>
          <a:srcRect l="50128"/>
          <a:stretch>
            <a:fillRect/>
          </a:stretch>
        </p:blipFill>
        <p:spPr bwMode="auto">
          <a:xfrm>
            <a:off x="6816080" y="1196752"/>
            <a:ext cx="4896544" cy="5023520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5688632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 Братья совершили более тысячи успешных полётов на своих планерах. В первые месяцы 1903 года Райтам пришла в голову мысль оснастить один из планеров мотоциклетным мотором мощностью около                             7 лошадиных сил.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Первый самолёт братьев Райт."/>
          <p:cNvPicPr>
            <a:picLocks noChangeAspect="1" noChangeArrowheads="1"/>
          </p:cNvPicPr>
          <p:nvPr/>
        </p:nvPicPr>
        <p:blipFill>
          <a:blip r:embed="rId2" cstate="print"/>
          <a:srcRect r="49872"/>
          <a:stretch>
            <a:fillRect/>
          </a:stretch>
        </p:blipFill>
        <p:spPr bwMode="auto">
          <a:xfrm>
            <a:off x="6312024" y="1124744"/>
            <a:ext cx="5112568" cy="5112568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659040" cy="50734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Сказано - сделано! Мотор установили рядом с помостом для лётчика - помост пришлось сместить в сторону. Мотор вращал с помощью цепной передачи два 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пропеллера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, конструкцию которых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Орвилл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Уилбер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разработали сами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Так использовалась энергия падающего груза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196752"/>
            <a:ext cx="5217096" cy="4789150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124744"/>
            <a:ext cx="6192688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17 декабря 1903 года на пустынном пляже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Сэнди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Хук произошло историческое событие: 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Орвилл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Райт стартовал на самолёте со специальной катапульты. Он пролетел 36,5 метров за 12 секунд! С этого полёта ведёт отсчёт вся мировая моторная авиация.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blog.sciencemuseum.org.uk/wp-content/uploads/2016/03/1932-0337_0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196752"/>
            <a:ext cx="4546952" cy="478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echnicamolodezhi.ru/upload/medialibrary/b7c/rocket_2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59" y="142852"/>
            <a:ext cx="576965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thosemagnificentmen.co.uk/machines/bx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48" y="142852"/>
            <a:ext cx="628654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61" y="5786454"/>
            <a:ext cx="10972800" cy="928694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1909 г. француз Луи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Брелио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перелетел через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Манш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Связав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два материка.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 descr="http://1.bp.blogspot.com/_FKsQseokM2g/TQFqQHRVTFI/AAAAAAAAAQI/20kdn81d90w/s1600/bleriot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59" y="3143248"/>
            <a:ext cx="647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fly.historicwings.com/wp-content/uploads/2012/07/HighFlight-Blerio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2614">
            <a:off x="7873755" y="2798175"/>
            <a:ext cx="2551051" cy="289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05273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276872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 ФЕДОРОВИЧ МОЖАЙСКИЙ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3645024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БРАТЬЯ РАЙТ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1384" y="501317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ИЗОБРЕТЕНИЕ АВТОМОБИЛЯ</a:t>
            </a: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rmedman.ru/wp-content/uploads/2015/04/S-22---Ilya-Muromets--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52"/>
            <a:ext cx="553068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itd3.mycdn.me/image?id=849528932079&amp;t=20&amp;plc=WEB&amp;tkn=*9-kPRdioTJyjmJZME1unFJsc7pg"/>
          <p:cNvPicPr>
            <a:picLocks noChangeAspect="1" noChangeArrowheads="1"/>
          </p:cNvPicPr>
          <p:nvPr/>
        </p:nvPicPr>
        <p:blipFill>
          <a:blip r:embed="rId3" cstate="print"/>
          <a:srcRect l="3599" t="6383" r="4035"/>
          <a:stretch>
            <a:fillRect/>
          </a:stretch>
        </p:blipFill>
        <p:spPr bwMode="auto">
          <a:xfrm>
            <a:off x="5429245" y="142852"/>
            <a:ext cx="676275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459" y="3286124"/>
            <a:ext cx="9334565" cy="335758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Первый пассажирский самолет «Илья Муромец» был построен в 1914г.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конструктором Игорем Сикорским.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Он развивал скорость 130 км/ч.В самолете были ванные комнаты, спальни, туалет, электричество и отопление.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http://static1.repo.aif.ru/1/72/158540/a11df9037e5c8cf4f639b8ea1598fa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24" y="3143248"/>
            <a:ext cx="2666976" cy="300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96752"/>
            <a:ext cx="576064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первый автомобиль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0014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Шло время…росли города… расширялась торговля .. У людей появилась нужда передвигаться на далекие расстояния, и освободить при этом животных от тяжелого труда- перевозки грузов на далекие расстояния. Люди стали думать о изобретении «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Самобеглой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коляски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6627" name="Содержимое 6" descr="image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352" y="2708920"/>
            <a:ext cx="5760640" cy="3384376"/>
          </a:xfrm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3933056"/>
            <a:ext cx="10887000" cy="21026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Лишь век назад хозяин догадался                 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Котел, в котором тысячи веков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Варился суп, поставить на колеса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И, вздев хомут, запрячь его в телегу.</a:t>
            </a:r>
            <a: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           </a:t>
            </a:r>
            <a:b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                                           </a:t>
            </a: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М. Волошин</a:t>
            </a:r>
            <a:b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chemeClr val="accent1">
                  <a:tint val="88000"/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052736"/>
            <a:ext cx="5214938" cy="27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052736"/>
            <a:ext cx="4635598" cy="275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216" y="908720"/>
            <a:ext cx="7056784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Думали, думали 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наконец придумали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7650" name="Содержимое 4" descr="642519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5400" y="980728"/>
            <a:ext cx="4927600" cy="2362572"/>
          </a:xfrm>
        </p:spPr>
      </p:pic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1700808"/>
            <a:ext cx="5384800" cy="21602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Экипажи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приводились в движение самими пассажирами с помощью педалей.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240016" y="4221088"/>
            <a:ext cx="5384800" cy="1540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 изобретением парового двигателя появились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паромобили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Содержимое 4" descr="паромобил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9376" y="3861048"/>
            <a:ext cx="5588000" cy="2204380"/>
          </a:xfrm>
          <a:prstGeom prst="rect">
            <a:avLst/>
          </a:prstGeom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551384" y="1340768"/>
          <a:ext cx="11017224" cy="51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0734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1769 году французский изобретатель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Кюньо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испытал первый образец Машины с паровым двигателем, известный как «малая телега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Кюньо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», а в 1770 году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«большую телегу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Кюньо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Сам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изобретатель назвал её «Огненная телега»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она предназначалась для буксировки артиллерийских орудий.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* В 1769 году французский изобретатель Кюньо испытал первый образец Машины с">
            <a:hlinkClick r:id="rId2" tooltip="&quot;* В 1769 году французский изобретатель Кюньо испытал первый образец Машины с...&quot;"/>
          </p:cNvPr>
          <p:cNvPicPr/>
          <p:nvPr/>
        </p:nvPicPr>
        <p:blipFill>
          <a:blip r:embed="rId3" cstate="print"/>
          <a:srcRect l="50323" t="52586" r="7097" b="5172"/>
          <a:stretch>
            <a:fillRect/>
          </a:stretch>
        </p:blipFill>
        <p:spPr bwMode="auto">
          <a:xfrm>
            <a:off x="6528048" y="1052736"/>
            <a:ext cx="4536504" cy="24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* В 1769 году французский изобретатель Кюньо испытал первый образец Машины с">
            <a:hlinkClick r:id="rId2" tooltip="&quot;* В 1769 году французский изобретатель Кюньо испытал первый образец Машины с...&quot;"/>
          </p:cNvPr>
          <p:cNvPicPr/>
          <p:nvPr/>
        </p:nvPicPr>
        <p:blipFill>
          <a:blip r:embed="rId3" cstate="print"/>
          <a:srcRect l="324" t="57758" r="50322" b="2155"/>
          <a:stretch>
            <a:fillRect/>
          </a:stretch>
        </p:blipFill>
        <p:spPr bwMode="auto">
          <a:xfrm>
            <a:off x="6528048" y="3861048"/>
            <a:ext cx="4896544" cy="218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6062464" cy="48574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Были отдельные случаи построения легковых автомобилей как предметов роскоши.  Так в историю вошли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полноприводной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паровик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Берсталла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и Хилла созданный в 1824 году и Итальянское паровое ландо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Bordino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построенное в 1854 году.</a:t>
            </a:r>
          </a:p>
          <a:p>
            <a:pPr algn="ctr"/>
            <a:endParaRPr lang="ru-RU" dirty="0"/>
          </a:p>
        </p:txBody>
      </p:sp>
      <p:pic>
        <p:nvPicPr>
          <p:cNvPr id="6" name="Содержимое 5" descr="* Были отдельные случаи построения легковых автомобилей как предметов роскоши">
            <a:hlinkClick r:id="rId2" tooltip="&quot;* Были отдельные случаи построения легковых автомобилей как предметов роскоши...&quot;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 l="2903" t="19397" r="52903" b="43103"/>
          <a:stretch>
            <a:fillRect/>
          </a:stretch>
        </p:blipFill>
        <p:spPr bwMode="auto">
          <a:xfrm>
            <a:off x="7320136" y="1268760"/>
            <a:ext cx="424847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* Были отдельные случаи построения легковых автомобилей как предметов роскоши">
            <a:hlinkClick r:id="rId2" tooltip="&quot;* Были отдельные случаи построения легковых автомобилей как предметов роскоши...&quot;"/>
          </p:cNvPr>
          <p:cNvPicPr>
            <a:picLocks noGrp="1"/>
          </p:cNvPicPr>
          <p:nvPr>
            <p:ph sz="quarter" idx="3"/>
          </p:nvPr>
        </p:nvPicPr>
        <p:blipFill>
          <a:blip r:embed="rId3" cstate="print"/>
          <a:srcRect l="52903" t="19828" r="9032" b="43103"/>
          <a:stretch>
            <a:fillRect/>
          </a:stretch>
        </p:blipFill>
        <p:spPr bwMode="auto">
          <a:xfrm>
            <a:off x="7392144" y="3933056"/>
            <a:ext cx="4248472" cy="201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6566520" cy="49294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России в 1780-е годы над проектом автомобиля работал известный русский изобретатель Иван Кулибин. В 1791 году им была изготовлена                 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повозка-самокатка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                          в которой он применил маховое колесо, тормоз, коробку скоростей, подшипники качения.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* В России в 1780-е годы над проектом автомобиля работал известный русский из">
            <a:hlinkClick r:id="rId2" tooltip="&quot;* В России в 1780-е годы над проектом автомобиля работал известный русский из...&quot;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 l="3226" t="14224" r="56451" b="32759"/>
          <a:stretch>
            <a:fillRect/>
          </a:stretch>
        </p:blipFill>
        <p:spPr bwMode="auto">
          <a:xfrm>
            <a:off x="7680176" y="1124744"/>
            <a:ext cx="3456383" cy="215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* В России в 1780-е годы над проектом автомобиля работал известный русский из">
            <a:hlinkClick r:id="rId2" tooltip="&quot;* В России в 1780-е годы над проектом автомобиля работал известный русский из...&quot;"/>
          </p:cNvPr>
          <p:cNvPicPr>
            <a:picLocks noGrp="1"/>
          </p:cNvPicPr>
          <p:nvPr>
            <p:ph sz="quarter" idx="3"/>
          </p:nvPr>
        </p:nvPicPr>
        <p:blipFill>
          <a:blip r:embed="rId3" cstate="print"/>
          <a:srcRect l="46452" t="16379" r="5483" b="39656"/>
          <a:stretch>
            <a:fillRect/>
          </a:stretch>
        </p:blipFill>
        <p:spPr bwMode="auto">
          <a:xfrm>
            <a:off x="7680176" y="3789040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7128792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Появление лёгкого, компактного и достаточно мощного двигателя внутреннего сгорания открыло широкие возможности для развития автомобиля.                                           В 1885 году немецкий изобретатель Г.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Даймлер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, а в 1886 году его соотечественник К. 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Бенц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изготовили и запатентовали первые самодвижущиеся экипажи с бензиновыми двигателями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* Появление лёгкого, компактного и достаточно мощного двигателя внутреннего с">
            <a:hlinkClick r:id="rId2" tooltip="&quot;* Появление лёгкого, компактного и достаточно мощного двигателя внутреннего с...&quot;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 l="53871" t="17672" r="3871" b="6897"/>
          <a:stretch>
            <a:fillRect/>
          </a:stretch>
        </p:blipFill>
        <p:spPr bwMode="auto">
          <a:xfrm>
            <a:off x="7608168" y="1052736"/>
            <a:ext cx="38164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6854552" cy="50734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Немалый вклад в широкое распространение автомобильного транспорта внёс американский изобретатель                                          и промышленник Г. Форд, широко применивший конвейерную систему сборки автомобилей.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* Немалый вклад в широкое распространение автомобильного транспорта внёс амер">
            <a:hlinkClick r:id="rId2" tooltip="&quot;* Немалый вклад в широкое распространение автомобильного транспорта внёс амер...&quot;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 l="7097" t="16810" r="50968" b="46121"/>
          <a:stretch>
            <a:fillRect/>
          </a:stretch>
        </p:blipFill>
        <p:spPr bwMode="auto">
          <a:xfrm>
            <a:off x="7896200" y="1196752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* Немалый вклад в широкое распространение автомобильного транспорта внёс амер">
            <a:hlinkClick r:id="rId2" tooltip="&quot;* Немалый вклад в широкое распространение автомобильного транспорта внёс амер...&quot;"/>
          </p:cNvPr>
          <p:cNvPicPr>
            <a:picLocks noGrp="1"/>
          </p:cNvPicPr>
          <p:nvPr>
            <p:ph sz="quarter" idx="3"/>
          </p:nvPr>
        </p:nvPicPr>
        <p:blipFill>
          <a:blip r:embed="rId3" cstate="print"/>
          <a:srcRect l="1291" t="61207" r="64516" b="9052"/>
          <a:stretch>
            <a:fillRect/>
          </a:stretch>
        </p:blipFill>
        <p:spPr bwMode="auto">
          <a:xfrm>
            <a:off x="7680176" y="4293096"/>
            <a:ext cx="360040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y48.ru/files/content/78/sky_13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12192001" cy="6021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368" y="908720"/>
            <a:ext cx="11296691" cy="216024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Каждый человек рождается с мечтой о полете. Поднявшись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к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небу во сне, он обязательно захочет это сделать наяву, используя, какой - либо из доступных способов. А это значит, что однажды начавшись, эра авиации не закончится никогда!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kudago.com/media/images/event/70/96/70965db33eee5f85b7460c47f1d79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2924944"/>
            <a:ext cx="7704856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980728"/>
            <a:ext cx="10945216" cy="39604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На заре рождения автомобиля у него было много врагов - одним мешал шум, другим грязь, летевшая из-под шин. Уже тогда на автомобиль смотрели как на источник повышенной опасности, хотя скорость в те далекие времена была минимальной - от 6 до 30 километров в час. Сейчас скорость автомобилей увеличилась, поэтому часто автомобиль остановить сразу невозможно.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АВТОМОБИЛЯ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zobrazhenie.net/photo/0-1/6929_anypicsru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6" y="5013176"/>
            <a:ext cx="3168352" cy="1588586"/>
          </a:xfrm>
          <a:prstGeom prst="rect">
            <a:avLst/>
          </a:prstGeom>
          <a:noFill/>
        </p:spPr>
      </p:pic>
      <p:pic>
        <p:nvPicPr>
          <p:cNvPr id="2052" name="Picture 4" descr="https://artsdot.com/ADC/Vintage-ImgScreen.nsf/O/V-AC5CND/$FILE/Transportation-racing_car_7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848" y="5085184"/>
            <a:ext cx="3096866" cy="1584176"/>
          </a:xfrm>
          <a:prstGeom prst="rect">
            <a:avLst/>
          </a:prstGeom>
          <a:noFill/>
        </p:spPr>
      </p:pic>
      <p:pic>
        <p:nvPicPr>
          <p:cNvPr id="2054" name="Picture 6" descr="http://nevsepic.com.ua/uploads/posts/2011-08/1313923421_14906a_1905_www.nevsepic.com.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272" y="5013176"/>
            <a:ext cx="2744033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58" y="337232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§21.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66 – 67.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223792" y="2924944"/>
            <a:ext cx="3744416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Найдите загадки про самолет и автомобиль.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12224" y="2996953"/>
            <a:ext cx="3744416" cy="2792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Найдите и опишите историю создания самолета.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(от начала до современности).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519937" y="155679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735960" y="177281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2" y="4653136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 txBox="1">
            <a:spLocks noGrp="1"/>
          </p:cNvSpPr>
          <p:nvPr>
            <p:ph sz="half" idx="1"/>
          </p:nvPr>
        </p:nvSpPr>
        <p:spPr>
          <a:xfrm>
            <a:off x="551384" y="1052736"/>
            <a:ext cx="6048672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Человек имел возможность наблюдать и изучать свободно летающие «аппараты» задолго до создания первого самолёта. Примером была летящая птица. В легендах любого народа можно найти сказочного героя, способного перемещаться по воздуху.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xml-epgservice.cdnvideo.ru/EPGService/hs/xmldata/52718755-333f-4cba-94c5-bcaa123f024/pic/193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980728"/>
            <a:ext cx="4968552" cy="2592288"/>
          </a:xfrm>
          <a:prstGeom prst="rect">
            <a:avLst/>
          </a:prstGeom>
          <a:noFill/>
        </p:spPr>
      </p:pic>
      <p:pic>
        <p:nvPicPr>
          <p:cNvPr id="8" name="Рисунок 7" descr="https://fhd.multiurok.ru/6/9/c/69c71c68edf8f89d2452e9f38082e60a01754087/img_phpEgB22p_Sovremennye-issledovaniya-kosmosa_0_1.jpg"/>
          <p:cNvPicPr/>
          <p:nvPr/>
        </p:nvPicPr>
        <p:blipFill>
          <a:blip r:embed="rId3" cstate="print"/>
          <a:srcRect l="30144" t="56624" r="34741" b="6838"/>
          <a:stretch>
            <a:fillRect/>
          </a:stretch>
        </p:blipFill>
        <p:spPr bwMode="auto">
          <a:xfrm>
            <a:off x="6816080" y="4149080"/>
            <a:ext cx="4824536" cy="22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71464" y="836712"/>
            <a:ext cx="9963181" cy="65403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Первопроходцы неба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s00.yaplakal.com/pics/pics_original/3/6/1/8447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0" y="1556792"/>
            <a:ext cx="5862967" cy="415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1403950">
            <a:off x="1305349" y="5857893"/>
            <a:ext cx="304429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Планер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Ариэль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24 марта 1843 года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http://www.adsl.kirov.ru/projects/articles/2015/02/18/mozhayskiy_santos_dyumon_bratya_rayt_kto_pervym_izobrel_samolet/8083e9d992c44f23fb9e62dd8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1844824"/>
            <a:ext cx="5799100" cy="351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434029">
            <a:off x="7437178" y="5391261"/>
            <a:ext cx="37780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Махолет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Кейли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1850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гг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ookup-api.apple.com/upload.wikimedia.org/wikipedia/commons/thumb/5/5b/LeBris1868.jpg/570px-LeBris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44555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upload.wikimedia.org/wikipedia/commons/e/e7/Jean_Marie_Le_B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820" y="1052736"/>
            <a:ext cx="377718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408" y="5157192"/>
            <a:ext cx="10972800" cy="150019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Жан Мари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Бри в 1857 г. на планере «Альбатрос» смог подняться на высоту 100 м. и пролететь 200 м.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xn--80aafy5bs.xn--p1ai/wp-content/uploads/2015/08/1.%D0%A1%D0%B0%D0%BC%D0%BE%D0%BB%D1%91%D1%82-%D0%9C%D0%BE%D0%B6%D0%B0%D0%B9%D1%81%D0%BA%D0%BE%D0%B3%D0%BE.-%D0%97%D0%B0%D1%80%D0%B8%D1%81%D0%BE%D0%B2%D0%BA%D0%B0..jpg"/>
          <p:cNvPicPr>
            <a:picLocks noChangeAspect="1" noChangeArrowheads="1"/>
          </p:cNvPicPr>
          <p:nvPr/>
        </p:nvPicPr>
        <p:blipFill>
          <a:blip r:embed="rId2" cstate="print"/>
          <a:srcRect l="8955" r="4478"/>
          <a:stretch>
            <a:fillRect/>
          </a:stretch>
        </p:blipFill>
        <p:spPr bwMode="auto">
          <a:xfrm>
            <a:off x="380960" y="4214819"/>
            <a:ext cx="621161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752184" y="332656"/>
            <a:ext cx="4176463" cy="35394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 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Самолет Можайского 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совершил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ервый полет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1885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г.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это  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первый в мире самолет с мотором.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8" name="Picture 8" descr="http://smartnews.ru/storage/c/2013/01/16/1358331062_413400_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082" y="4214819"/>
            <a:ext cx="5516919" cy="264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://ic.pics.livejournal.com/vikond65/53941713/263476/263476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42852"/>
            <a:ext cx="769332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124744"/>
            <a:ext cx="5731048" cy="50014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Можайский долгое время изучал полет птиц, ставил многочисленные опыты с моделями птичьих крыльев, определяя их подъемную силу и лобовое сопротивление. В результате многолетней работы Можайский разработал проект конструкции летательного аппарата.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s://gunsfriend.ru/wp-content/uploads/c/1/b/c1b7a7ba174a8ca15fa60754ea80ab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268760"/>
            <a:ext cx="5375920" cy="48619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980728"/>
            <a:ext cx="6552728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Александр Фёдорович Можайский работал над созданием летающих моделей своего будущего самолета. Можайский произвел большое количество расчетов, исследований и экспериментов, в результате которых в сентябре 1876 года построил первую летающую модель самолета. </a:t>
            </a:r>
            <a:endParaRPr lang="ru-RU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0" t="-352" r="445" b="19648"/>
          <a:stretch/>
        </p:blipFill>
        <p:spPr>
          <a:xfrm>
            <a:off x="8040216" y="908720"/>
            <a:ext cx="2592288" cy="2615887"/>
          </a:xfrm>
          <a:prstGeom prst="rect">
            <a:avLst/>
          </a:prstGeom>
        </p:spPr>
      </p:pic>
      <p:pic>
        <p:nvPicPr>
          <p:cNvPr id="7" name="Рисунок 6" descr="Чем отличался первый самолёт от современных? Вследствие недостаточной мощности силовой установки, взлёт самолёта Можайского был возможен только при разбеге под уклон. Кроме того, отрыву от земли могли поспособствовать: кратковременное форсирование паровых машин, а также удачный порыв встречного ветра во время разбега.. "/>
          <p:cNvPicPr/>
          <p:nvPr/>
        </p:nvPicPr>
        <p:blipFill>
          <a:blip r:embed="rId3" cstate="print"/>
          <a:srcRect l="46719" t="35625" r="10156" b="12500"/>
          <a:stretch>
            <a:fillRect/>
          </a:stretch>
        </p:blipFill>
        <p:spPr bwMode="auto">
          <a:xfrm>
            <a:off x="7248128" y="3717032"/>
            <a:ext cx="4536504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САМОЛЕТОВ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791</Words>
  <Application>Microsoft Office PowerPoint</Application>
  <PresentationFormat>Произвольный</PresentationFormat>
  <Paragraphs>93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ИСТОРИЯ</vt:lpstr>
      <vt:lpstr>Слайд 2</vt:lpstr>
      <vt:lpstr>Каждый человек рождается с мечтой о полете. Поднявшись                         к небу во сне, он обязательно захочет это сделать наяву, используя, какой - либо из доступных способов. А это значит, что однажды начавшись, эра авиации не закончится никогда!</vt:lpstr>
      <vt:lpstr>Слайд 4</vt:lpstr>
      <vt:lpstr>Первопроходцы неба</vt:lpstr>
      <vt:lpstr>Жан Мари Ле Бри в 1857 г. на планере «Альбатрос» смог подняться на высоту 100 м. и пролететь 200 м.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 1909 г. француз Луи Брелио перелетел через                       Ла Манш. Связав два материка.</vt:lpstr>
      <vt:lpstr>Первый пассажирский самолет «Илья Муромец» был построен в 1914г.  конструктором Игорем Сикорским.  Он развивал скорость 130 км/ч.В самолете были ванные комнаты, спальни, туалет, электричество и отопление. </vt:lpstr>
      <vt:lpstr> первый автомобиль </vt:lpstr>
      <vt:lpstr>   Лишь век назад хозяин догадался                   Котел, в котором тысячи веков Варился суп, поставить на колеса И, вздев хомут, запрячь его в телегу.                                                                                                                        М. Волошин </vt:lpstr>
      <vt:lpstr> Думали, думали  и наконец придумали.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787</cp:revision>
  <dcterms:created xsi:type="dcterms:W3CDTF">2020-04-27T10:05:42Z</dcterms:created>
  <dcterms:modified xsi:type="dcterms:W3CDTF">2020-10-24T02:47:40Z</dcterms:modified>
</cp:coreProperties>
</file>