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64" r:id="rId2"/>
    <p:sldId id="951" r:id="rId3"/>
    <p:sldId id="952" r:id="rId4"/>
    <p:sldId id="1001" r:id="rId5"/>
    <p:sldId id="1002" r:id="rId6"/>
    <p:sldId id="958" r:id="rId7"/>
    <p:sldId id="962" r:id="rId8"/>
    <p:sldId id="957" r:id="rId9"/>
    <p:sldId id="971" r:id="rId10"/>
    <p:sldId id="969" r:id="rId11"/>
    <p:sldId id="961" r:id="rId12"/>
    <p:sldId id="963" r:id="rId13"/>
    <p:sldId id="973" r:id="rId14"/>
    <p:sldId id="979" r:id="rId15"/>
    <p:sldId id="982" r:id="rId16"/>
    <p:sldId id="972" r:id="rId17"/>
    <p:sldId id="974" r:id="rId18"/>
    <p:sldId id="981" r:id="rId19"/>
    <p:sldId id="989" r:id="rId20"/>
    <p:sldId id="990" r:id="rId21"/>
    <p:sldId id="995" r:id="rId22"/>
    <p:sldId id="997" r:id="rId23"/>
    <p:sldId id="986" r:id="rId24"/>
    <p:sldId id="992" r:id="rId25"/>
    <p:sldId id="960" r:id="rId26"/>
    <p:sldId id="1008" r:id="rId27"/>
    <p:sldId id="993" r:id="rId28"/>
    <p:sldId id="1011" r:id="rId29"/>
    <p:sldId id="1013" r:id="rId30"/>
    <p:sldId id="1007" r:id="rId31"/>
    <p:sldId id="1005" r:id="rId32"/>
    <p:sldId id="1003" r:id="rId33"/>
    <p:sldId id="1015" r:id="rId34"/>
    <p:sldId id="1009" r:id="rId35"/>
    <p:sldId id="999" r:id="rId36"/>
    <p:sldId id="701" r:id="rId37"/>
  </p:sldIdLst>
  <p:sldSz cx="12192000" cy="6858000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752" y="-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D01C4C-35CF-450A-A271-58C5FBB6B5F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66CA41-97E2-40A3-B411-B19C21E59026}">
      <dgm:prSet phldrT="[Текст]" custT="1"/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паровые лебёдки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3F0C20ED-72C9-41A0-B343-52BE11D31A0C}" type="parTrans" cxnId="{060601E6-23E6-4948-A007-DCACDCE000E3}">
      <dgm:prSet/>
      <dgm:spPr/>
      <dgm:t>
        <a:bodyPr/>
        <a:lstStyle/>
        <a:p>
          <a:endParaRPr lang="ru-RU"/>
        </a:p>
      </dgm:t>
    </dgm:pt>
    <dgm:pt modelId="{CD844253-4023-40EC-B8A4-83BE09802DDE}" type="sibTrans" cxnId="{060601E6-23E6-4948-A007-DCACDCE000E3}">
      <dgm:prSet/>
      <dgm:spPr/>
      <dgm:t>
        <a:bodyPr/>
        <a:lstStyle/>
        <a:p>
          <a:endParaRPr lang="ru-RU"/>
        </a:p>
      </dgm:t>
    </dgm:pt>
    <dgm:pt modelId="{36D07C2B-13CA-4908-BC84-A5BBF164C405}">
      <dgm:prSet phldrT="[Текст]" custT="1"/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промышленные двигатели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B62A2DE7-2F7B-4230-8E1D-8B6906ADE8E3}" type="parTrans" cxnId="{59C85105-C3AE-4DAB-B048-9038838A579A}">
      <dgm:prSet/>
      <dgm:spPr/>
      <dgm:t>
        <a:bodyPr/>
        <a:lstStyle/>
        <a:p>
          <a:endParaRPr lang="ru-RU"/>
        </a:p>
      </dgm:t>
    </dgm:pt>
    <dgm:pt modelId="{BCA47EBB-203C-489D-B43A-D02B3C668F41}" type="sibTrans" cxnId="{59C85105-C3AE-4DAB-B048-9038838A579A}">
      <dgm:prSet/>
      <dgm:spPr/>
      <dgm:t>
        <a:bodyPr/>
        <a:lstStyle/>
        <a:p>
          <a:endParaRPr lang="ru-RU"/>
        </a:p>
      </dgm:t>
    </dgm:pt>
    <dgm:pt modelId="{A04948B0-52C3-4E63-8AE9-2E9D6DBD87BB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Транспорт-ные</a:t>
          </a:r>
          <a:r>
            <a:rPr lang="ru-RU" sz="2200" dirty="0" smtClean="0"/>
            <a:t> </a:t>
          </a:r>
          <a:endParaRPr lang="ru-RU" sz="2200" dirty="0"/>
        </a:p>
      </dgm:t>
    </dgm:pt>
    <dgm:pt modelId="{A09F7FF6-122C-4282-B08D-6D78DE72FCCA}" type="parTrans" cxnId="{D2D2115A-C3F2-4444-81F2-BBE3A3C4ECDD}">
      <dgm:prSet/>
      <dgm:spPr/>
      <dgm:t>
        <a:bodyPr/>
        <a:lstStyle/>
        <a:p>
          <a:endParaRPr lang="ru-RU"/>
        </a:p>
      </dgm:t>
    </dgm:pt>
    <dgm:pt modelId="{6C1F9276-3920-48AE-BC35-54193B8505FD}" type="sibTrans" cxnId="{D2D2115A-C3F2-4444-81F2-BBE3A3C4ECDD}">
      <dgm:prSet/>
      <dgm:spPr/>
      <dgm:t>
        <a:bodyPr/>
        <a:lstStyle/>
        <a:p>
          <a:endParaRPr lang="ru-RU"/>
        </a:p>
      </dgm:t>
    </dgm:pt>
    <dgm:pt modelId="{3484D500-122C-41AB-8CBC-F193E8C2A065}">
      <dgm:prSet phldrT="[Текст]" custT="1"/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пароход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F73C0AFA-E274-4D3F-BB01-073E97B4B7A9}" type="parTrans" cxnId="{8B4F322A-6198-4A8A-B830-9B912A2A5465}">
      <dgm:prSet/>
      <dgm:spPr/>
      <dgm:t>
        <a:bodyPr/>
        <a:lstStyle/>
        <a:p>
          <a:endParaRPr lang="ru-RU"/>
        </a:p>
      </dgm:t>
    </dgm:pt>
    <dgm:pt modelId="{E5F74A12-7B44-4B82-8CB7-D4CE19C9CF6C}" type="sibTrans" cxnId="{8B4F322A-6198-4A8A-B830-9B912A2A5465}">
      <dgm:prSet/>
      <dgm:spPr/>
      <dgm:t>
        <a:bodyPr/>
        <a:lstStyle/>
        <a:p>
          <a:endParaRPr lang="ru-RU"/>
        </a:p>
      </dgm:t>
    </dgm:pt>
    <dgm:pt modelId="{3A3E9D25-2077-4205-B246-7DE2B70D3819}">
      <dgm:prSet phldrT="[Текст]" custT="1"/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паровоз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16724A4A-6414-4C8B-91C3-7853536F7A18}" type="parTrans" cxnId="{27A25E45-9C56-4961-8224-761ADC5F2F48}">
      <dgm:prSet/>
      <dgm:spPr/>
      <dgm:t>
        <a:bodyPr/>
        <a:lstStyle/>
        <a:p>
          <a:endParaRPr lang="ru-RU"/>
        </a:p>
      </dgm:t>
    </dgm:pt>
    <dgm:pt modelId="{930F3458-C8A4-4B12-BCEC-D0BD9A460027}" type="sibTrans" cxnId="{27A25E45-9C56-4961-8224-761ADC5F2F48}">
      <dgm:prSet/>
      <dgm:spPr/>
      <dgm:t>
        <a:bodyPr/>
        <a:lstStyle/>
        <a:p>
          <a:endParaRPr lang="ru-RU"/>
        </a:p>
      </dgm:t>
    </dgm:pt>
    <dgm:pt modelId="{D2A1D90B-0A3F-43AD-9B50-641CB513916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Стационар-ные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1428C850-8628-4C31-B06C-1AF8D25F5C19}" type="sibTrans" cxnId="{16B2D40A-FF14-4308-A883-C24ABCDB823F}">
      <dgm:prSet/>
      <dgm:spPr/>
      <dgm:t>
        <a:bodyPr/>
        <a:lstStyle/>
        <a:p>
          <a:endParaRPr lang="ru-RU"/>
        </a:p>
      </dgm:t>
    </dgm:pt>
    <dgm:pt modelId="{BFBC7BA6-29B4-411E-AB6F-D54EABE9174C}" type="parTrans" cxnId="{16B2D40A-FF14-4308-A883-C24ABCDB823F}">
      <dgm:prSet/>
      <dgm:spPr/>
      <dgm:t>
        <a:bodyPr/>
        <a:lstStyle/>
        <a:p>
          <a:endParaRPr lang="ru-RU"/>
        </a:p>
      </dgm:t>
    </dgm:pt>
    <dgm:pt modelId="{CC26F9F1-F01A-4668-899B-0525ACFFC380}" type="pres">
      <dgm:prSet presAssocID="{5CD01C4C-35CF-450A-A271-58C5FBB6B5F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043078-5174-46D7-B719-088A624747D6}" type="pres">
      <dgm:prSet presAssocID="{5CD01C4C-35CF-450A-A271-58C5FBB6B5FF}" presName="cycle" presStyleCnt="0"/>
      <dgm:spPr/>
    </dgm:pt>
    <dgm:pt modelId="{78C8BE61-0BE1-45E5-BC6B-4C12046FC84F}" type="pres">
      <dgm:prSet presAssocID="{5CD01C4C-35CF-450A-A271-58C5FBB6B5FF}" presName="centerShape" presStyleCnt="0"/>
      <dgm:spPr/>
    </dgm:pt>
    <dgm:pt modelId="{F5D9BAFE-0753-4CD3-BEB8-095365414022}" type="pres">
      <dgm:prSet presAssocID="{5CD01C4C-35CF-450A-A271-58C5FBB6B5FF}" presName="connSite" presStyleLbl="node1" presStyleIdx="0" presStyleCnt="3"/>
      <dgm:spPr/>
    </dgm:pt>
    <dgm:pt modelId="{14718F1F-6FC8-4708-886F-6525A12AA52E}" type="pres">
      <dgm:prSet presAssocID="{5CD01C4C-35CF-450A-A271-58C5FBB6B5FF}" presName="visible" presStyleLbl="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1676584-F55A-462A-AAE7-9F94562656CC}" type="pres">
      <dgm:prSet presAssocID="{BFBC7BA6-29B4-411E-AB6F-D54EABE9174C}" presName="Name25" presStyleLbl="parChTrans1D1" presStyleIdx="0" presStyleCnt="2"/>
      <dgm:spPr/>
      <dgm:t>
        <a:bodyPr/>
        <a:lstStyle/>
        <a:p>
          <a:endParaRPr lang="ru-RU"/>
        </a:p>
      </dgm:t>
    </dgm:pt>
    <dgm:pt modelId="{6C3BE75F-9DC3-4E3A-873E-BA5A778670FC}" type="pres">
      <dgm:prSet presAssocID="{D2A1D90B-0A3F-43AD-9B50-641CB5139165}" presName="node" presStyleCnt="0"/>
      <dgm:spPr/>
    </dgm:pt>
    <dgm:pt modelId="{83269AD6-D81C-4A2F-9FA4-E173A6DB84BD}" type="pres">
      <dgm:prSet presAssocID="{D2A1D90B-0A3F-43AD-9B50-641CB5139165}" presName="parentNode" presStyleLbl="node1" presStyleIdx="1" presStyleCnt="3" custScaleX="117891" custScaleY="121566" custLinFactNeighborX="53960" custLinFactNeighborY="69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363D5-F0D4-48D0-9A5E-54C65C79E5CD}" type="pres">
      <dgm:prSet presAssocID="{D2A1D90B-0A3F-43AD-9B50-641CB5139165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ADCFB-18FF-44D0-81CF-02A50CA3B40E}" type="pres">
      <dgm:prSet presAssocID="{A09F7FF6-122C-4282-B08D-6D78DE72FCCA}" presName="Name25" presStyleLbl="parChTrans1D1" presStyleIdx="1" presStyleCnt="2"/>
      <dgm:spPr/>
      <dgm:t>
        <a:bodyPr/>
        <a:lstStyle/>
        <a:p>
          <a:endParaRPr lang="ru-RU"/>
        </a:p>
      </dgm:t>
    </dgm:pt>
    <dgm:pt modelId="{8B41B6E0-8F98-471D-891A-E7B30F2D0E7F}" type="pres">
      <dgm:prSet presAssocID="{A04948B0-52C3-4E63-8AE9-2E9D6DBD87BB}" presName="node" presStyleCnt="0"/>
      <dgm:spPr/>
    </dgm:pt>
    <dgm:pt modelId="{462A4E3B-1BA5-4E20-8314-07D84C473E12}" type="pres">
      <dgm:prSet presAssocID="{A04948B0-52C3-4E63-8AE9-2E9D6DBD87BB}" presName="parentNode" presStyleLbl="node1" presStyleIdx="2" presStyleCnt="3" custScaleX="122108" custScaleY="122082" custLinFactNeighborX="33012" custLinFactNeighborY="-43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C8675-7A84-4DF2-ACBA-4D72D3A4E4A4}" type="pres">
      <dgm:prSet presAssocID="{A04948B0-52C3-4E63-8AE9-2E9D6DBD87BB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5B980A-1C43-40AD-87D9-E72DD032E2F8}" type="presOf" srcId="{A09F7FF6-122C-4282-B08D-6D78DE72FCCA}" destId="{6F2ADCFB-18FF-44D0-81CF-02A50CA3B40E}" srcOrd="0" destOrd="0" presId="urn:microsoft.com/office/officeart/2005/8/layout/radial2"/>
    <dgm:cxn modelId="{8B4F322A-6198-4A8A-B830-9B912A2A5465}" srcId="{A04948B0-52C3-4E63-8AE9-2E9D6DBD87BB}" destId="{3484D500-122C-41AB-8CBC-F193E8C2A065}" srcOrd="0" destOrd="0" parTransId="{F73C0AFA-E274-4D3F-BB01-073E97B4B7A9}" sibTransId="{E5F74A12-7B44-4B82-8CB7-D4CE19C9CF6C}"/>
    <dgm:cxn modelId="{1BE428C7-CBB3-4C20-97FD-188BDA461E9F}" type="presOf" srcId="{5CD01C4C-35CF-450A-A271-58C5FBB6B5FF}" destId="{CC26F9F1-F01A-4668-899B-0525ACFFC380}" srcOrd="0" destOrd="0" presId="urn:microsoft.com/office/officeart/2005/8/layout/radial2"/>
    <dgm:cxn modelId="{949D5CD3-2350-42A0-A0B6-1F09D145370D}" type="presOf" srcId="{36D07C2B-13CA-4908-BC84-A5BBF164C405}" destId="{304363D5-F0D4-48D0-9A5E-54C65C79E5CD}" srcOrd="0" destOrd="1" presId="urn:microsoft.com/office/officeart/2005/8/layout/radial2"/>
    <dgm:cxn modelId="{6C4FB3C6-A7CE-4E08-9AFD-02E42548B042}" type="presOf" srcId="{3484D500-122C-41AB-8CBC-F193E8C2A065}" destId="{097C8675-7A84-4DF2-ACBA-4D72D3A4E4A4}" srcOrd="0" destOrd="0" presId="urn:microsoft.com/office/officeart/2005/8/layout/radial2"/>
    <dgm:cxn modelId="{59C85105-C3AE-4DAB-B048-9038838A579A}" srcId="{D2A1D90B-0A3F-43AD-9B50-641CB5139165}" destId="{36D07C2B-13CA-4908-BC84-A5BBF164C405}" srcOrd="1" destOrd="0" parTransId="{B62A2DE7-2F7B-4230-8E1D-8B6906ADE8E3}" sibTransId="{BCA47EBB-203C-489D-B43A-D02B3C668F41}"/>
    <dgm:cxn modelId="{F5218882-7B6E-4751-BE9B-D65AA5356CFA}" type="presOf" srcId="{3A3E9D25-2077-4205-B246-7DE2B70D3819}" destId="{097C8675-7A84-4DF2-ACBA-4D72D3A4E4A4}" srcOrd="0" destOrd="1" presId="urn:microsoft.com/office/officeart/2005/8/layout/radial2"/>
    <dgm:cxn modelId="{D2D2115A-C3F2-4444-81F2-BBE3A3C4ECDD}" srcId="{5CD01C4C-35CF-450A-A271-58C5FBB6B5FF}" destId="{A04948B0-52C3-4E63-8AE9-2E9D6DBD87BB}" srcOrd="1" destOrd="0" parTransId="{A09F7FF6-122C-4282-B08D-6D78DE72FCCA}" sibTransId="{6C1F9276-3920-48AE-BC35-54193B8505FD}"/>
    <dgm:cxn modelId="{C2F6B732-FF70-44A1-9057-1C7F9F2990DD}" type="presOf" srcId="{A04948B0-52C3-4E63-8AE9-2E9D6DBD87BB}" destId="{462A4E3B-1BA5-4E20-8314-07D84C473E12}" srcOrd="0" destOrd="0" presId="urn:microsoft.com/office/officeart/2005/8/layout/radial2"/>
    <dgm:cxn modelId="{71E9537C-CE9B-4E29-9F62-C57997B73101}" type="presOf" srcId="{D2A1D90B-0A3F-43AD-9B50-641CB5139165}" destId="{83269AD6-D81C-4A2F-9FA4-E173A6DB84BD}" srcOrd="0" destOrd="0" presId="urn:microsoft.com/office/officeart/2005/8/layout/radial2"/>
    <dgm:cxn modelId="{16B2D40A-FF14-4308-A883-C24ABCDB823F}" srcId="{5CD01C4C-35CF-450A-A271-58C5FBB6B5FF}" destId="{D2A1D90B-0A3F-43AD-9B50-641CB5139165}" srcOrd="0" destOrd="0" parTransId="{BFBC7BA6-29B4-411E-AB6F-D54EABE9174C}" sibTransId="{1428C850-8628-4C31-B06C-1AF8D25F5C19}"/>
    <dgm:cxn modelId="{060601E6-23E6-4948-A007-DCACDCE000E3}" srcId="{D2A1D90B-0A3F-43AD-9B50-641CB5139165}" destId="{B266CA41-97E2-40A3-B411-B19C21E59026}" srcOrd="0" destOrd="0" parTransId="{3F0C20ED-72C9-41A0-B343-52BE11D31A0C}" sibTransId="{CD844253-4023-40EC-B8A4-83BE09802DDE}"/>
    <dgm:cxn modelId="{48B7F6B8-AC5F-425B-9513-75356F14D9EA}" type="presOf" srcId="{BFBC7BA6-29B4-411E-AB6F-D54EABE9174C}" destId="{61676584-F55A-462A-AAE7-9F94562656CC}" srcOrd="0" destOrd="0" presId="urn:microsoft.com/office/officeart/2005/8/layout/radial2"/>
    <dgm:cxn modelId="{E58D692B-5B52-4178-B5AD-B1D26F139B90}" type="presOf" srcId="{B266CA41-97E2-40A3-B411-B19C21E59026}" destId="{304363D5-F0D4-48D0-9A5E-54C65C79E5CD}" srcOrd="0" destOrd="0" presId="urn:microsoft.com/office/officeart/2005/8/layout/radial2"/>
    <dgm:cxn modelId="{27A25E45-9C56-4961-8224-761ADC5F2F48}" srcId="{A04948B0-52C3-4E63-8AE9-2E9D6DBD87BB}" destId="{3A3E9D25-2077-4205-B246-7DE2B70D3819}" srcOrd="1" destOrd="0" parTransId="{16724A4A-6414-4C8B-91C3-7853536F7A18}" sibTransId="{930F3458-C8A4-4B12-BCEC-D0BD9A460027}"/>
    <dgm:cxn modelId="{C15509AF-3263-4EFC-A866-C73B6C8C8652}" type="presParOf" srcId="{CC26F9F1-F01A-4668-899B-0525ACFFC380}" destId="{9D043078-5174-46D7-B719-088A624747D6}" srcOrd="0" destOrd="0" presId="urn:microsoft.com/office/officeart/2005/8/layout/radial2"/>
    <dgm:cxn modelId="{1BC4424B-D5A2-43E0-B777-4B3A90BB87BA}" type="presParOf" srcId="{9D043078-5174-46D7-B719-088A624747D6}" destId="{78C8BE61-0BE1-45E5-BC6B-4C12046FC84F}" srcOrd="0" destOrd="0" presId="urn:microsoft.com/office/officeart/2005/8/layout/radial2"/>
    <dgm:cxn modelId="{A0488888-5946-48BC-8AB9-5074A74F3B04}" type="presParOf" srcId="{78C8BE61-0BE1-45E5-BC6B-4C12046FC84F}" destId="{F5D9BAFE-0753-4CD3-BEB8-095365414022}" srcOrd="0" destOrd="0" presId="urn:microsoft.com/office/officeart/2005/8/layout/radial2"/>
    <dgm:cxn modelId="{AC221270-82A3-4AC5-84E3-E6500122B1E4}" type="presParOf" srcId="{78C8BE61-0BE1-45E5-BC6B-4C12046FC84F}" destId="{14718F1F-6FC8-4708-886F-6525A12AA52E}" srcOrd="1" destOrd="0" presId="urn:microsoft.com/office/officeart/2005/8/layout/radial2"/>
    <dgm:cxn modelId="{AA2CAFE9-DD88-4DF4-B4D7-4E3CA7860724}" type="presParOf" srcId="{9D043078-5174-46D7-B719-088A624747D6}" destId="{61676584-F55A-462A-AAE7-9F94562656CC}" srcOrd="1" destOrd="0" presId="urn:microsoft.com/office/officeart/2005/8/layout/radial2"/>
    <dgm:cxn modelId="{997F7D1D-D602-4F19-8002-D5620C97390B}" type="presParOf" srcId="{9D043078-5174-46D7-B719-088A624747D6}" destId="{6C3BE75F-9DC3-4E3A-873E-BA5A778670FC}" srcOrd="2" destOrd="0" presId="urn:microsoft.com/office/officeart/2005/8/layout/radial2"/>
    <dgm:cxn modelId="{C84784BF-0A97-43FA-A9E6-677DFDD3944C}" type="presParOf" srcId="{6C3BE75F-9DC3-4E3A-873E-BA5A778670FC}" destId="{83269AD6-D81C-4A2F-9FA4-E173A6DB84BD}" srcOrd="0" destOrd="0" presId="urn:microsoft.com/office/officeart/2005/8/layout/radial2"/>
    <dgm:cxn modelId="{41103199-A691-4D2F-8BCC-C2E78807F87B}" type="presParOf" srcId="{6C3BE75F-9DC3-4E3A-873E-BA5A778670FC}" destId="{304363D5-F0D4-48D0-9A5E-54C65C79E5CD}" srcOrd="1" destOrd="0" presId="urn:microsoft.com/office/officeart/2005/8/layout/radial2"/>
    <dgm:cxn modelId="{60FA9168-0EB7-43AF-B5C6-9312B7C355C5}" type="presParOf" srcId="{9D043078-5174-46D7-B719-088A624747D6}" destId="{6F2ADCFB-18FF-44D0-81CF-02A50CA3B40E}" srcOrd="3" destOrd="0" presId="urn:microsoft.com/office/officeart/2005/8/layout/radial2"/>
    <dgm:cxn modelId="{942A418D-F792-492E-85E2-51AA09FD3001}" type="presParOf" srcId="{9D043078-5174-46D7-B719-088A624747D6}" destId="{8B41B6E0-8F98-471D-891A-E7B30F2D0E7F}" srcOrd="4" destOrd="0" presId="urn:microsoft.com/office/officeart/2005/8/layout/radial2"/>
    <dgm:cxn modelId="{DF1002AE-407B-47EF-98BE-FD6C08CD09D1}" type="presParOf" srcId="{8B41B6E0-8F98-471D-891A-E7B30F2D0E7F}" destId="{462A4E3B-1BA5-4E20-8314-07D84C473E12}" srcOrd="0" destOrd="0" presId="urn:microsoft.com/office/officeart/2005/8/layout/radial2"/>
    <dgm:cxn modelId="{040978BB-A6BE-4E55-BA58-BE6C54F4578D}" type="presParOf" srcId="{8B41B6E0-8F98-471D-891A-E7B30F2D0E7F}" destId="{097C8675-7A84-4DF2-ACBA-4D72D3A4E4A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33EA72-2A7C-4C4B-B824-9B571622711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2E2FD0-FFF6-46CA-A7AD-38579938971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необходимость строительства железных дорог</a:t>
          </a:r>
        </a:p>
      </dgm:t>
    </dgm:pt>
    <dgm:pt modelId="{CCB0CECE-2FD6-4D4F-80FB-C7B02970F3C3}" type="parTrans" cxnId="{E33478EF-1357-42E2-98BA-0857E56D529B}">
      <dgm:prSet/>
      <dgm:spPr/>
      <dgm:t>
        <a:bodyPr/>
        <a:lstStyle/>
        <a:p>
          <a:endParaRPr lang="ru-RU"/>
        </a:p>
      </dgm:t>
    </dgm:pt>
    <dgm:pt modelId="{5AE6DAB9-9D56-4D18-BA7E-199F48E88903}" type="sibTrans" cxnId="{E33478EF-1357-42E2-98BA-0857E56D529B}">
      <dgm:prSet/>
      <dgm:spPr/>
      <dgm:t>
        <a:bodyPr/>
        <a:lstStyle/>
        <a:p>
          <a:endParaRPr lang="ru-RU"/>
        </a:p>
      </dgm:t>
    </dgm:pt>
    <dgm:pt modelId="{F5FBBF75-2442-4E09-A21F-4C36D095A4D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готовую продукцию, произведенную на фабриках, таким же путем доставлять в порты страны</a:t>
          </a:r>
        </a:p>
      </dgm:t>
    </dgm:pt>
    <dgm:pt modelId="{868BC3B8-7303-4FA7-8910-D0ACF4001B64}" type="parTrans" cxnId="{92DDBD44-CF78-4FD7-94D9-BAD10F5D7D92}">
      <dgm:prSet/>
      <dgm:spPr/>
      <dgm:t>
        <a:bodyPr/>
        <a:lstStyle/>
        <a:p>
          <a:endParaRPr lang="ru-RU"/>
        </a:p>
      </dgm:t>
    </dgm:pt>
    <dgm:pt modelId="{4C115257-0563-4C94-957D-A112388593F9}" type="sibTrans" cxnId="{92DDBD44-CF78-4FD7-94D9-BAD10F5D7D92}">
      <dgm:prSet/>
      <dgm:spPr/>
      <dgm:t>
        <a:bodyPr/>
        <a:lstStyle/>
        <a:p>
          <a:endParaRPr lang="ru-RU"/>
        </a:p>
      </dgm:t>
    </dgm:pt>
    <dgm:pt modelId="{1DDE821A-1DE6-4ED8-B3A8-2B64A1D2148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когда в Англии бурно 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развивалась </a:t>
          </a:r>
          <a:r>
            <a: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промышленность, в английские порты из колоний начали привозить большое количество сырья</a:t>
          </a:r>
        </a:p>
      </dgm:t>
    </dgm:pt>
    <dgm:pt modelId="{B067767E-76F8-489D-B8C6-563DD7F53D37}" type="parTrans" cxnId="{81D31117-ACD5-4408-BB82-7C8A897F2D03}">
      <dgm:prSet/>
      <dgm:spPr/>
      <dgm:t>
        <a:bodyPr/>
        <a:lstStyle/>
        <a:p>
          <a:endParaRPr lang="ru-RU"/>
        </a:p>
      </dgm:t>
    </dgm:pt>
    <dgm:pt modelId="{028BC0F2-F50B-4507-81C1-FB627C80D4B5}" type="sibTrans" cxnId="{81D31117-ACD5-4408-BB82-7C8A897F2D03}">
      <dgm:prSet/>
      <dgm:spPr/>
      <dgm:t>
        <a:bodyPr/>
        <a:lstStyle/>
        <a:p>
          <a:endParaRPr lang="ru-RU"/>
        </a:p>
      </dgm:t>
    </dgm:pt>
    <dgm:pt modelId="{9A40D6F9-BB75-41B7-9E2F-3317005AE23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необходимость в кратчайшие сроки и дёшево доставлять его на 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текстильные </a:t>
          </a:r>
          <a:r>
            <a: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фабрики, построенные в 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различных </a:t>
          </a:r>
          <a:r>
            <a:rPr lang="ru-RU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городах страны </a:t>
          </a:r>
        </a:p>
      </dgm:t>
    </dgm:pt>
    <dgm:pt modelId="{19B76597-8A2A-441C-A34F-E139F90C1B83}" type="parTrans" cxnId="{1B4A6E3C-C5D4-47A5-817D-41C9129949C5}">
      <dgm:prSet/>
      <dgm:spPr/>
      <dgm:t>
        <a:bodyPr/>
        <a:lstStyle/>
        <a:p>
          <a:endParaRPr lang="ru-RU"/>
        </a:p>
      </dgm:t>
    </dgm:pt>
    <dgm:pt modelId="{63E5EF8E-FBD9-44B6-BB40-7269AA2DBD60}" type="sibTrans" cxnId="{1B4A6E3C-C5D4-47A5-817D-41C9129949C5}">
      <dgm:prSet/>
      <dgm:spPr/>
      <dgm:t>
        <a:bodyPr/>
        <a:lstStyle/>
        <a:p>
          <a:endParaRPr lang="ru-RU"/>
        </a:p>
      </dgm:t>
    </dgm:pt>
    <dgm:pt modelId="{AFFC038D-9523-4F9E-96DC-DD4DE1623294}" type="pres">
      <dgm:prSet presAssocID="{2233EA72-2A7C-4C4B-B824-9B571622711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E4D5A6-EEC2-476C-9259-BAAFEFE7FFE0}" type="pres">
      <dgm:prSet presAssocID="{702E2FD0-FFF6-46CA-A7AD-385799389718}" presName="centerShape" presStyleLbl="node0" presStyleIdx="0" presStyleCnt="1" custScaleX="158258" custLinFactNeighborX="1806" custLinFactNeighborY="464"/>
      <dgm:spPr/>
      <dgm:t>
        <a:bodyPr/>
        <a:lstStyle/>
        <a:p>
          <a:endParaRPr lang="ru-RU"/>
        </a:p>
      </dgm:t>
    </dgm:pt>
    <dgm:pt modelId="{F8E4E9D4-117E-4362-AC7C-FA699D71BF4E}" type="pres">
      <dgm:prSet presAssocID="{B067767E-76F8-489D-B8C6-563DD7F53D37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A2875B97-4FFF-43C0-817F-BD77C83DF09F}" type="pres">
      <dgm:prSet presAssocID="{1DDE821A-1DE6-4ED8-B3A8-2B64A1D21482}" presName="node" presStyleLbl="node1" presStyleIdx="0" presStyleCnt="3" custScaleX="145849" custScaleY="195950" custRadScaleRad="127903" custRadScaleInc="-35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48EDD-8649-485E-AF49-BFFA5E8A56D6}" type="pres">
      <dgm:prSet presAssocID="{19B76597-8A2A-441C-A34F-E139F90C1B83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8F2D795C-D64D-447A-A6AB-4779F5A469EA}" type="pres">
      <dgm:prSet presAssocID="{9A40D6F9-BB75-41B7-9E2F-3317005AE23E}" presName="node" presStyleLbl="node1" presStyleIdx="1" presStyleCnt="3" custScaleX="216263" custScaleY="105513" custRadScaleRad="97059" custRadScaleInc="3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8E28B-92A0-4F63-B141-82C93C34B046}" type="pres">
      <dgm:prSet presAssocID="{868BC3B8-7303-4FA7-8910-D0ACF4001B64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481B8180-4F62-4EB9-81B5-CC67AE3598FF}" type="pres">
      <dgm:prSet presAssocID="{F5FBBF75-2442-4E09-A21F-4C36D095A4D8}" presName="node" presStyleLbl="node1" presStyleIdx="2" presStyleCnt="3" custScaleX="127017" custScaleY="186550" custRadScaleRad="129622" custRadScaleInc="34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DE492E-6387-47BD-B88D-DE4F17B357A3}" type="presOf" srcId="{F5FBBF75-2442-4E09-A21F-4C36D095A4D8}" destId="{481B8180-4F62-4EB9-81B5-CC67AE3598FF}" srcOrd="0" destOrd="0" presId="urn:microsoft.com/office/officeart/2005/8/layout/radial4"/>
    <dgm:cxn modelId="{81D31117-ACD5-4408-BB82-7C8A897F2D03}" srcId="{702E2FD0-FFF6-46CA-A7AD-385799389718}" destId="{1DDE821A-1DE6-4ED8-B3A8-2B64A1D21482}" srcOrd="0" destOrd="0" parTransId="{B067767E-76F8-489D-B8C6-563DD7F53D37}" sibTransId="{028BC0F2-F50B-4507-81C1-FB627C80D4B5}"/>
    <dgm:cxn modelId="{9D11F9FA-FFAA-4B28-96DE-399F6227B133}" type="presOf" srcId="{2233EA72-2A7C-4C4B-B824-9B571622711B}" destId="{AFFC038D-9523-4F9E-96DC-DD4DE1623294}" srcOrd="0" destOrd="0" presId="urn:microsoft.com/office/officeart/2005/8/layout/radial4"/>
    <dgm:cxn modelId="{9BD49A63-B4EB-49EF-8A11-CF02619B7C8C}" type="presOf" srcId="{1DDE821A-1DE6-4ED8-B3A8-2B64A1D21482}" destId="{A2875B97-4FFF-43C0-817F-BD77C83DF09F}" srcOrd="0" destOrd="0" presId="urn:microsoft.com/office/officeart/2005/8/layout/radial4"/>
    <dgm:cxn modelId="{EDB9F279-82BE-43E5-B9BD-B0BAE9B6D451}" type="presOf" srcId="{702E2FD0-FFF6-46CA-A7AD-385799389718}" destId="{E8E4D5A6-EEC2-476C-9259-BAAFEFE7FFE0}" srcOrd="0" destOrd="0" presId="urn:microsoft.com/office/officeart/2005/8/layout/radial4"/>
    <dgm:cxn modelId="{92DDBD44-CF78-4FD7-94D9-BAD10F5D7D92}" srcId="{702E2FD0-FFF6-46CA-A7AD-385799389718}" destId="{F5FBBF75-2442-4E09-A21F-4C36D095A4D8}" srcOrd="2" destOrd="0" parTransId="{868BC3B8-7303-4FA7-8910-D0ACF4001B64}" sibTransId="{4C115257-0563-4C94-957D-A112388593F9}"/>
    <dgm:cxn modelId="{1B4A6E3C-C5D4-47A5-817D-41C9129949C5}" srcId="{702E2FD0-FFF6-46CA-A7AD-385799389718}" destId="{9A40D6F9-BB75-41B7-9E2F-3317005AE23E}" srcOrd="1" destOrd="0" parTransId="{19B76597-8A2A-441C-A34F-E139F90C1B83}" sibTransId="{63E5EF8E-FBD9-44B6-BB40-7269AA2DBD60}"/>
    <dgm:cxn modelId="{22AF288A-F7F2-4258-B434-89EBFACF57A5}" type="presOf" srcId="{868BC3B8-7303-4FA7-8910-D0ACF4001B64}" destId="{6F68E28B-92A0-4F63-B141-82C93C34B046}" srcOrd="0" destOrd="0" presId="urn:microsoft.com/office/officeart/2005/8/layout/radial4"/>
    <dgm:cxn modelId="{8B889DF8-49C6-47ED-BAB2-39BFE082B022}" type="presOf" srcId="{B067767E-76F8-489D-B8C6-563DD7F53D37}" destId="{F8E4E9D4-117E-4362-AC7C-FA699D71BF4E}" srcOrd="0" destOrd="0" presId="urn:microsoft.com/office/officeart/2005/8/layout/radial4"/>
    <dgm:cxn modelId="{5EE92816-C620-4376-B882-A34B5DAEC62E}" type="presOf" srcId="{9A40D6F9-BB75-41B7-9E2F-3317005AE23E}" destId="{8F2D795C-D64D-447A-A6AB-4779F5A469EA}" srcOrd="0" destOrd="0" presId="urn:microsoft.com/office/officeart/2005/8/layout/radial4"/>
    <dgm:cxn modelId="{E33478EF-1357-42E2-98BA-0857E56D529B}" srcId="{2233EA72-2A7C-4C4B-B824-9B571622711B}" destId="{702E2FD0-FFF6-46CA-A7AD-385799389718}" srcOrd="0" destOrd="0" parTransId="{CCB0CECE-2FD6-4D4F-80FB-C7B02970F3C3}" sibTransId="{5AE6DAB9-9D56-4D18-BA7E-199F48E88903}"/>
    <dgm:cxn modelId="{BBF4E364-8DC6-4146-89A1-CE0637E5AA74}" type="presOf" srcId="{19B76597-8A2A-441C-A34F-E139F90C1B83}" destId="{8B348EDD-8649-485E-AF49-BFFA5E8A56D6}" srcOrd="0" destOrd="0" presId="urn:microsoft.com/office/officeart/2005/8/layout/radial4"/>
    <dgm:cxn modelId="{D563EF60-E099-4C46-ABFD-BFAB732ACF47}" type="presParOf" srcId="{AFFC038D-9523-4F9E-96DC-DD4DE1623294}" destId="{E8E4D5A6-EEC2-476C-9259-BAAFEFE7FFE0}" srcOrd="0" destOrd="0" presId="urn:microsoft.com/office/officeart/2005/8/layout/radial4"/>
    <dgm:cxn modelId="{53C7A358-0F5A-40AD-B7FC-2A6E8DFAB1B8}" type="presParOf" srcId="{AFFC038D-9523-4F9E-96DC-DD4DE1623294}" destId="{F8E4E9D4-117E-4362-AC7C-FA699D71BF4E}" srcOrd="1" destOrd="0" presId="urn:microsoft.com/office/officeart/2005/8/layout/radial4"/>
    <dgm:cxn modelId="{AE07A405-1603-41E5-8657-82B5376D8ABB}" type="presParOf" srcId="{AFFC038D-9523-4F9E-96DC-DD4DE1623294}" destId="{A2875B97-4FFF-43C0-817F-BD77C83DF09F}" srcOrd="2" destOrd="0" presId="urn:microsoft.com/office/officeart/2005/8/layout/radial4"/>
    <dgm:cxn modelId="{4F8B1445-49BD-475D-B583-945660430241}" type="presParOf" srcId="{AFFC038D-9523-4F9E-96DC-DD4DE1623294}" destId="{8B348EDD-8649-485E-AF49-BFFA5E8A56D6}" srcOrd="3" destOrd="0" presId="urn:microsoft.com/office/officeart/2005/8/layout/radial4"/>
    <dgm:cxn modelId="{74A5D155-0EFA-49F9-B45C-9B50DB32C479}" type="presParOf" srcId="{AFFC038D-9523-4F9E-96DC-DD4DE1623294}" destId="{8F2D795C-D64D-447A-A6AB-4779F5A469EA}" srcOrd="4" destOrd="0" presId="urn:microsoft.com/office/officeart/2005/8/layout/radial4"/>
    <dgm:cxn modelId="{842BE5D1-35AE-41D1-A04B-0E179A89B1E5}" type="presParOf" srcId="{AFFC038D-9523-4F9E-96DC-DD4DE1623294}" destId="{6F68E28B-92A0-4F63-B141-82C93C34B046}" srcOrd="5" destOrd="0" presId="urn:microsoft.com/office/officeart/2005/8/layout/radial4"/>
    <dgm:cxn modelId="{4A5C9AC4-428E-44E1-AADA-4014C7B65ADA}" type="presParOf" srcId="{AFFC038D-9523-4F9E-96DC-DD4DE1623294}" destId="{481B8180-4F62-4EB9-81B5-CC67AE3598F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7B9B2B-697F-401F-B75B-7D1C821F772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71CB075-3020-49F5-AEFE-76C9E0FBFCB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dirty="0" smtClean="0"/>
            <a:t>    </a:t>
          </a:r>
          <a:r>
            <a:rPr lang="ru-RU" sz="3200" b="1" dirty="0" smtClean="0">
              <a:latin typeface="Arial" pitchFamily="34" charset="0"/>
              <a:cs typeface="Arial" pitchFamily="34" charset="0"/>
            </a:rPr>
            <a:t>наиболее комфортабельными считались  «берлины» (1-й класс)</a:t>
          </a:r>
          <a:endParaRPr lang="ru-RU" sz="3000" b="1" dirty="0">
            <a:latin typeface="Arial" pitchFamily="34" charset="0"/>
            <a:cs typeface="Arial" pitchFamily="34" charset="0"/>
          </a:endParaRPr>
        </a:p>
      </dgm:t>
    </dgm:pt>
    <dgm:pt modelId="{9B9F06CB-99F9-432F-B709-8F0F5FBE9D93}" type="parTrans" cxnId="{4531EEC4-EAC1-4C49-926F-CE961224B39A}">
      <dgm:prSet/>
      <dgm:spPr/>
      <dgm:t>
        <a:bodyPr/>
        <a:lstStyle/>
        <a:p>
          <a:endParaRPr lang="ru-RU"/>
        </a:p>
      </dgm:t>
    </dgm:pt>
    <dgm:pt modelId="{FC840366-148A-4683-8316-92296E443756}" type="sibTrans" cxnId="{4531EEC4-EAC1-4C49-926F-CE961224B39A}">
      <dgm:prSet/>
      <dgm:spPr/>
      <dgm:t>
        <a:bodyPr/>
        <a:lstStyle/>
        <a:p>
          <a:endParaRPr lang="ru-RU"/>
        </a:p>
      </dgm:t>
    </dgm:pt>
    <dgm:pt modelId="{BEF512AB-C609-4CAA-BC36-14841643EDD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«дилижансы» (2-й класс), представлявшие собой закрытые повозки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C736649-656F-4873-AC1B-779D40894C84}" type="parTrans" cxnId="{1BFC4B07-C1CB-4ABC-BBB8-01D40F8E547D}">
      <dgm:prSet/>
      <dgm:spPr/>
      <dgm:t>
        <a:bodyPr/>
        <a:lstStyle/>
        <a:p>
          <a:endParaRPr lang="ru-RU"/>
        </a:p>
      </dgm:t>
    </dgm:pt>
    <dgm:pt modelId="{C815225B-A115-470C-BED8-45E52E23C7D9}" type="sibTrans" cxnId="{1BFC4B07-C1CB-4ABC-BBB8-01D40F8E547D}">
      <dgm:prSet/>
      <dgm:spPr/>
      <dgm:t>
        <a:bodyPr/>
        <a:lstStyle/>
        <a:p>
          <a:endParaRPr lang="ru-RU"/>
        </a:p>
      </dgm:t>
    </dgm:pt>
    <dgm:pt modelId="{A51A44F6-7C96-46E4-8769-36AE1C62D13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3100" b="1" dirty="0" smtClean="0"/>
            <a:t>     </a:t>
          </a:r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«Шарабаны» предназначались для пассажиров  3-го класса</a:t>
          </a:r>
          <a:endParaRPr lang="ru-RU" sz="31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19E88E0-95AB-477F-BCC6-0F69EE799BA5}" type="parTrans" cxnId="{CB4A67C0-A879-4A9F-8A7B-B7621DA2B757}">
      <dgm:prSet/>
      <dgm:spPr/>
      <dgm:t>
        <a:bodyPr/>
        <a:lstStyle/>
        <a:p>
          <a:endParaRPr lang="ru-RU"/>
        </a:p>
      </dgm:t>
    </dgm:pt>
    <dgm:pt modelId="{2F576A5A-9F32-45AF-A571-68548D6311CC}" type="sibTrans" cxnId="{CB4A67C0-A879-4A9F-8A7B-B7621DA2B757}">
      <dgm:prSet/>
      <dgm:spPr/>
      <dgm:t>
        <a:bodyPr/>
        <a:lstStyle/>
        <a:p>
          <a:endParaRPr lang="ru-RU"/>
        </a:p>
      </dgm:t>
    </dgm:pt>
    <dgm:pt modelId="{CE647FBB-4427-4768-9C9F-588B115FBE0F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700" dirty="0" smtClean="0"/>
            <a:t>    </a:t>
          </a:r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«Вагоны» (4-й класс) они не имел                 крыши и рессор.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1A581AA-8117-490B-BE73-64BB402FDB18}" type="parTrans" cxnId="{C24DD510-8A79-45F3-B251-F692C36F9B84}">
      <dgm:prSet/>
      <dgm:spPr/>
      <dgm:t>
        <a:bodyPr/>
        <a:lstStyle/>
        <a:p>
          <a:endParaRPr lang="ru-RU"/>
        </a:p>
      </dgm:t>
    </dgm:pt>
    <dgm:pt modelId="{E8D0B8F1-0AC8-45ED-BA9A-C0340D714CA9}" type="sibTrans" cxnId="{C24DD510-8A79-45F3-B251-F692C36F9B84}">
      <dgm:prSet/>
      <dgm:spPr/>
      <dgm:t>
        <a:bodyPr/>
        <a:lstStyle/>
        <a:p>
          <a:endParaRPr lang="ru-RU"/>
        </a:p>
      </dgm:t>
    </dgm:pt>
    <dgm:pt modelId="{5DD03375-8FE7-45F4-B2B3-4ADC5F7194F2}" type="pres">
      <dgm:prSet presAssocID="{B37B9B2B-697F-401F-B75B-7D1C821F772D}" presName="linearFlow" presStyleCnt="0">
        <dgm:presLayoutVars>
          <dgm:dir/>
          <dgm:resizeHandles val="exact"/>
        </dgm:presLayoutVars>
      </dgm:prSet>
      <dgm:spPr/>
    </dgm:pt>
    <dgm:pt modelId="{0E20D2CE-EDEF-4814-9001-A693612EA08C}" type="pres">
      <dgm:prSet presAssocID="{571CB075-3020-49F5-AEFE-76C9E0FBFCB6}" presName="composite" presStyleCnt="0"/>
      <dgm:spPr/>
    </dgm:pt>
    <dgm:pt modelId="{20C9A2FE-5FFD-4936-A5CA-C4DD3AD16F5E}" type="pres">
      <dgm:prSet presAssocID="{571CB075-3020-49F5-AEFE-76C9E0FBFCB6}" presName="imgShp" presStyleLbl="fgImgPlace1" presStyleIdx="0" presStyleCnt="4" custLinFactNeighborX="-89440" custLinFactNeighborY="-2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A0D9B73-92EE-477F-B78B-CCAE2E9BDF6A}" type="pres">
      <dgm:prSet presAssocID="{571CB075-3020-49F5-AEFE-76C9E0FBFCB6}" presName="txShp" presStyleLbl="node1" presStyleIdx="0" presStyleCnt="4" custScaleX="142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66B87-E7D9-4C79-B057-22F967550C28}" type="pres">
      <dgm:prSet presAssocID="{FC840366-148A-4683-8316-92296E443756}" presName="spacing" presStyleCnt="0"/>
      <dgm:spPr/>
    </dgm:pt>
    <dgm:pt modelId="{6C599F33-C5F4-4782-BEF9-AD02B411F0E8}" type="pres">
      <dgm:prSet presAssocID="{BEF512AB-C609-4CAA-BC36-14841643EDD3}" presName="composite" presStyleCnt="0"/>
      <dgm:spPr/>
    </dgm:pt>
    <dgm:pt modelId="{7F921B27-126E-45F1-B6B1-BA8703FB0154}" type="pres">
      <dgm:prSet presAssocID="{BEF512AB-C609-4CAA-BC36-14841643EDD3}" presName="imgShp" presStyleLbl="fgImgPlace1" presStyleIdx="1" presStyleCnt="4" custLinFactNeighborX="-96297" custLinFactNeighborY="20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67DE1C3-C343-4421-8ABB-02C8D75BA2CE}" type="pres">
      <dgm:prSet presAssocID="{BEF512AB-C609-4CAA-BC36-14841643EDD3}" presName="txShp" presStyleLbl="node1" presStyleIdx="1" presStyleCnt="4" custScaleX="140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1B05C-41EF-4C93-B7CC-2F7424C28D30}" type="pres">
      <dgm:prSet presAssocID="{C815225B-A115-470C-BED8-45E52E23C7D9}" presName="spacing" presStyleCnt="0"/>
      <dgm:spPr/>
    </dgm:pt>
    <dgm:pt modelId="{FC113F9A-1F35-4007-9409-D1DA86B63250}" type="pres">
      <dgm:prSet presAssocID="{A51A44F6-7C96-46E4-8769-36AE1C62D130}" presName="composite" presStyleCnt="0"/>
      <dgm:spPr/>
    </dgm:pt>
    <dgm:pt modelId="{50DEFB3C-2F5D-4546-9379-8729B28F1F9B}" type="pres">
      <dgm:prSet presAssocID="{A51A44F6-7C96-46E4-8769-36AE1C62D130}" presName="imgShp" presStyleLbl="fgImgPlace1" presStyleIdx="2" presStyleCnt="4" custLinFactNeighborX="-89440" custLinFactNeighborY="6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77466AA-7918-49FA-8AAD-32309A06D930}" type="pres">
      <dgm:prSet presAssocID="{A51A44F6-7C96-46E4-8769-36AE1C62D130}" presName="txShp" presStyleLbl="node1" presStyleIdx="2" presStyleCnt="4" custScaleX="140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23309-3A49-4221-A66B-67FEB4F240D0}" type="pres">
      <dgm:prSet presAssocID="{2F576A5A-9F32-45AF-A571-68548D6311CC}" presName="spacing" presStyleCnt="0"/>
      <dgm:spPr/>
    </dgm:pt>
    <dgm:pt modelId="{8A8A97B4-D306-42CD-91D8-8E67F78D2AC7}" type="pres">
      <dgm:prSet presAssocID="{CE647FBB-4427-4768-9C9F-588B115FBE0F}" presName="composite" presStyleCnt="0"/>
      <dgm:spPr/>
    </dgm:pt>
    <dgm:pt modelId="{E8706D96-F75B-4B6B-8860-2A59AC155447}" type="pres">
      <dgm:prSet presAssocID="{CE647FBB-4427-4768-9C9F-588B115FBE0F}" presName="imgShp" presStyleLbl="fgImgPlace1" presStyleIdx="3" presStyleCnt="4" custLinFactNeighborX="-89440" custLinFactNeighborY="110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CB1EC7C-E03F-48F4-BC6D-F13341AC930A}" type="pres">
      <dgm:prSet presAssocID="{CE647FBB-4427-4768-9C9F-588B115FBE0F}" presName="txShp" presStyleLbl="node1" presStyleIdx="3" presStyleCnt="4" custScaleX="140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4A67C0-A879-4A9F-8A7B-B7621DA2B757}" srcId="{B37B9B2B-697F-401F-B75B-7D1C821F772D}" destId="{A51A44F6-7C96-46E4-8769-36AE1C62D130}" srcOrd="2" destOrd="0" parTransId="{919E88E0-95AB-477F-BCC6-0F69EE799BA5}" sibTransId="{2F576A5A-9F32-45AF-A571-68548D6311CC}"/>
    <dgm:cxn modelId="{E100614C-481D-4EE5-8B08-B93E40B924AC}" type="presOf" srcId="{B37B9B2B-697F-401F-B75B-7D1C821F772D}" destId="{5DD03375-8FE7-45F4-B2B3-4ADC5F7194F2}" srcOrd="0" destOrd="0" presId="urn:microsoft.com/office/officeart/2005/8/layout/vList3"/>
    <dgm:cxn modelId="{E649A58A-4DFC-4463-9154-A0D25AF08CF0}" type="presOf" srcId="{A51A44F6-7C96-46E4-8769-36AE1C62D130}" destId="{E77466AA-7918-49FA-8AAD-32309A06D930}" srcOrd="0" destOrd="0" presId="urn:microsoft.com/office/officeart/2005/8/layout/vList3"/>
    <dgm:cxn modelId="{C24DD510-8A79-45F3-B251-F692C36F9B84}" srcId="{B37B9B2B-697F-401F-B75B-7D1C821F772D}" destId="{CE647FBB-4427-4768-9C9F-588B115FBE0F}" srcOrd="3" destOrd="0" parTransId="{F1A581AA-8117-490B-BE73-64BB402FDB18}" sibTransId="{E8D0B8F1-0AC8-45ED-BA9A-C0340D714CA9}"/>
    <dgm:cxn modelId="{1BFC4B07-C1CB-4ABC-BBB8-01D40F8E547D}" srcId="{B37B9B2B-697F-401F-B75B-7D1C821F772D}" destId="{BEF512AB-C609-4CAA-BC36-14841643EDD3}" srcOrd="1" destOrd="0" parTransId="{5C736649-656F-4873-AC1B-779D40894C84}" sibTransId="{C815225B-A115-470C-BED8-45E52E23C7D9}"/>
    <dgm:cxn modelId="{4531EEC4-EAC1-4C49-926F-CE961224B39A}" srcId="{B37B9B2B-697F-401F-B75B-7D1C821F772D}" destId="{571CB075-3020-49F5-AEFE-76C9E0FBFCB6}" srcOrd="0" destOrd="0" parTransId="{9B9F06CB-99F9-432F-B709-8F0F5FBE9D93}" sibTransId="{FC840366-148A-4683-8316-92296E443756}"/>
    <dgm:cxn modelId="{DB592058-60C9-4D77-B96B-AD0A46D08854}" type="presOf" srcId="{BEF512AB-C609-4CAA-BC36-14841643EDD3}" destId="{567DE1C3-C343-4421-8ABB-02C8D75BA2CE}" srcOrd="0" destOrd="0" presId="urn:microsoft.com/office/officeart/2005/8/layout/vList3"/>
    <dgm:cxn modelId="{A9E7F6FF-A462-49F7-A29D-3AC2F9A059E9}" type="presOf" srcId="{CE647FBB-4427-4768-9C9F-588B115FBE0F}" destId="{6CB1EC7C-E03F-48F4-BC6D-F13341AC930A}" srcOrd="0" destOrd="0" presId="urn:microsoft.com/office/officeart/2005/8/layout/vList3"/>
    <dgm:cxn modelId="{3A1DBD14-876F-4D39-AF61-D6A8A18B8D20}" type="presOf" srcId="{571CB075-3020-49F5-AEFE-76C9E0FBFCB6}" destId="{0A0D9B73-92EE-477F-B78B-CCAE2E9BDF6A}" srcOrd="0" destOrd="0" presId="urn:microsoft.com/office/officeart/2005/8/layout/vList3"/>
    <dgm:cxn modelId="{A7DA4BF6-30A3-4927-8BF6-B7F9BE3AB2B7}" type="presParOf" srcId="{5DD03375-8FE7-45F4-B2B3-4ADC5F7194F2}" destId="{0E20D2CE-EDEF-4814-9001-A693612EA08C}" srcOrd="0" destOrd="0" presId="urn:microsoft.com/office/officeart/2005/8/layout/vList3"/>
    <dgm:cxn modelId="{F1E4088A-2DD1-4D59-B72E-2D3F6132FF62}" type="presParOf" srcId="{0E20D2CE-EDEF-4814-9001-A693612EA08C}" destId="{20C9A2FE-5FFD-4936-A5CA-C4DD3AD16F5E}" srcOrd="0" destOrd="0" presId="urn:microsoft.com/office/officeart/2005/8/layout/vList3"/>
    <dgm:cxn modelId="{E5A79833-592C-4F54-93F1-46345F7B594A}" type="presParOf" srcId="{0E20D2CE-EDEF-4814-9001-A693612EA08C}" destId="{0A0D9B73-92EE-477F-B78B-CCAE2E9BDF6A}" srcOrd="1" destOrd="0" presId="urn:microsoft.com/office/officeart/2005/8/layout/vList3"/>
    <dgm:cxn modelId="{7411CB6B-E396-451C-9FD7-D8F556D82418}" type="presParOf" srcId="{5DD03375-8FE7-45F4-B2B3-4ADC5F7194F2}" destId="{18866B87-E7D9-4C79-B057-22F967550C28}" srcOrd="1" destOrd="0" presId="urn:microsoft.com/office/officeart/2005/8/layout/vList3"/>
    <dgm:cxn modelId="{EDAF986F-33F5-430A-91E6-F235A0A231CB}" type="presParOf" srcId="{5DD03375-8FE7-45F4-B2B3-4ADC5F7194F2}" destId="{6C599F33-C5F4-4782-BEF9-AD02B411F0E8}" srcOrd="2" destOrd="0" presId="urn:microsoft.com/office/officeart/2005/8/layout/vList3"/>
    <dgm:cxn modelId="{709A5499-B7C8-4E6E-A238-67A1641821CD}" type="presParOf" srcId="{6C599F33-C5F4-4782-BEF9-AD02B411F0E8}" destId="{7F921B27-126E-45F1-B6B1-BA8703FB0154}" srcOrd="0" destOrd="0" presId="urn:microsoft.com/office/officeart/2005/8/layout/vList3"/>
    <dgm:cxn modelId="{D1B0E6F3-1CAA-4389-AD9B-213263D5D5F5}" type="presParOf" srcId="{6C599F33-C5F4-4782-BEF9-AD02B411F0E8}" destId="{567DE1C3-C343-4421-8ABB-02C8D75BA2CE}" srcOrd="1" destOrd="0" presId="urn:microsoft.com/office/officeart/2005/8/layout/vList3"/>
    <dgm:cxn modelId="{79F24D6F-72F4-4D27-AE33-746425C9CE06}" type="presParOf" srcId="{5DD03375-8FE7-45F4-B2B3-4ADC5F7194F2}" destId="{E911B05C-41EF-4C93-B7CC-2F7424C28D30}" srcOrd="3" destOrd="0" presId="urn:microsoft.com/office/officeart/2005/8/layout/vList3"/>
    <dgm:cxn modelId="{A8A24703-D21B-4202-BC54-3BB3FC4646FF}" type="presParOf" srcId="{5DD03375-8FE7-45F4-B2B3-4ADC5F7194F2}" destId="{FC113F9A-1F35-4007-9409-D1DA86B63250}" srcOrd="4" destOrd="0" presId="urn:microsoft.com/office/officeart/2005/8/layout/vList3"/>
    <dgm:cxn modelId="{3041E01D-131F-4060-B0BD-2152D161AE2A}" type="presParOf" srcId="{FC113F9A-1F35-4007-9409-D1DA86B63250}" destId="{50DEFB3C-2F5D-4546-9379-8729B28F1F9B}" srcOrd="0" destOrd="0" presId="urn:microsoft.com/office/officeart/2005/8/layout/vList3"/>
    <dgm:cxn modelId="{C09B6767-7E3C-493F-A6D4-96BE3958EC2D}" type="presParOf" srcId="{FC113F9A-1F35-4007-9409-D1DA86B63250}" destId="{E77466AA-7918-49FA-8AAD-32309A06D930}" srcOrd="1" destOrd="0" presId="urn:microsoft.com/office/officeart/2005/8/layout/vList3"/>
    <dgm:cxn modelId="{E9A6E7F2-F256-459D-AFB7-0FC00EF37636}" type="presParOf" srcId="{5DD03375-8FE7-45F4-B2B3-4ADC5F7194F2}" destId="{13B23309-3A49-4221-A66B-67FEB4F240D0}" srcOrd="5" destOrd="0" presId="urn:microsoft.com/office/officeart/2005/8/layout/vList3"/>
    <dgm:cxn modelId="{EFAC110C-905F-4568-80CD-A7A689558B8E}" type="presParOf" srcId="{5DD03375-8FE7-45F4-B2B3-4ADC5F7194F2}" destId="{8A8A97B4-D306-42CD-91D8-8E67F78D2AC7}" srcOrd="6" destOrd="0" presId="urn:microsoft.com/office/officeart/2005/8/layout/vList3"/>
    <dgm:cxn modelId="{210F9FD9-0BF4-4D34-9936-520021BF425C}" type="presParOf" srcId="{8A8A97B4-D306-42CD-91D8-8E67F78D2AC7}" destId="{E8706D96-F75B-4B6B-8860-2A59AC155447}" srcOrd="0" destOrd="0" presId="urn:microsoft.com/office/officeart/2005/8/layout/vList3"/>
    <dgm:cxn modelId="{8C7E1711-0A89-4A83-A03D-D82BE4B490D1}" type="presParOf" srcId="{8A8A97B4-D306-42CD-91D8-8E67F78D2AC7}" destId="{6CB1EC7C-E03F-48F4-BC6D-F13341AC930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2ADCFB-18FF-44D0-81CF-02A50CA3B40E}">
      <dsp:nvSpPr>
        <dsp:cNvPr id="0" name=""/>
        <dsp:cNvSpPr/>
      </dsp:nvSpPr>
      <dsp:spPr>
        <a:xfrm rot="1433996">
          <a:off x="3944756" y="3612484"/>
          <a:ext cx="1391688" cy="55371"/>
        </a:xfrm>
        <a:custGeom>
          <a:avLst/>
          <a:gdLst/>
          <a:ahLst/>
          <a:cxnLst/>
          <a:rect l="0" t="0" r="0" b="0"/>
          <a:pathLst>
            <a:path>
              <a:moveTo>
                <a:pt x="0" y="27685"/>
              </a:moveTo>
              <a:lnTo>
                <a:pt x="1391688" y="27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76584-F55A-462A-AAE7-9F94562656CC}">
      <dsp:nvSpPr>
        <dsp:cNvPr id="0" name=""/>
        <dsp:cNvSpPr/>
      </dsp:nvSpPr>
      <dsp:spPr>
        <a:xfrm rot="20347810">
          <a:off x="3943235" y="1970105"/>
          <a:ext cx="1865217" cy="55371"/>
        </a:xfrm>
        <a:custGeom>
          <a:avLst/>
          <a:gdLst/>
          <a:ahLst/>
          <a:cxnLst/>
          <a:rect l="0" t="0" r="0" b="0"/>
          <a:pathLst>
            <a:path>
              <a:moveTo>
                <a:pt x="0" y="27685"/>
              </a:moveTo>
              <a:lnTo>
                <a:pt x="1865217" y="27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718F1F-6FC8-4708-886F-6525A12AA52E}">
      <dsp:nvSpPr>
        <dsp:cNvPr id="0" name=""/>
        <dsp:cNvSpPr/>
      </dsp:nvSpPr>
      <dsp:spPr>
        <a:xfrm>
          <a:off x="975399" y="1023775"/>
          <a:ext cx="3563555" cy="35635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69AD6-D81C-4A2F-9FA4-E173A6DB84BD}">
      <dsp:nvSpPr>
        <dsp:cNvPr id="0" name=""/>
        <dsp:cNvSpPr/>
      </dsp:nvSpPr>
      <dsp:spPr>
        <a:xfrm>
          <a:off x="5669054" y="-84763"/>
          <a:ext cx="2520666" cy="2599243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Стационар-ные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669054" y="-84763"/>
        <a:ext cx="2520666" cy="2599243"/>
      </dsp:txXfrm>
    </dsp:sp>
    <dsp:sp modelId="{304363D5-F0D4-48D0-9A5E-54C65C79E5CD}">
      <dsp:nvSpPr>
        <dsp:cNvPr id="0" name=""/>
        <dsp:cNvSpPr/>
      </dsp:nvSpPr>
      <dsp:spPr>
        <a:xfrm>
          <a:off x="7925367" y="-84763"/>
          <a:ext cx="3781000" cy="2599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паровые лебёдки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промышленные двигатели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7925367" y="-84763"/>
        <a:ext cx="3781000" cy="2599243"/>
      </dsp:txXfrm>
    </dsp:sp>
    <dsp:sp modelId="{462A4E3B-1BA5-4E20-8314-07D84C473E12}">
      <dsp:nvSpPr>
        <dsp:cNvPr id="0" name=""/>
        <dsp:cNvSpPr/>
      </dsp:nvSpPr>
      <dsp:spPr>
        <a:xfrm>
          <a:off x="5164804" y="3145804"/>
          <a:ext cx="2610831" cy="2610275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Транспорт-ные</a:t>
          </a:r>
          <a:r>
            <a:rPr lang="ru-RU" sz="2200" kern="1200" dirty="0" smtClean="0"/>
            <a:t> </a:t>
          </a:r>
          <a:endParaRPr lang="ru-RU" sz="2200" kern="1200" dirty="0"/>
        </a:p>
      </dsp:txBody>
      <dsp:txXfrm>
        <a:off x="5164804" y="3145804"/>
        <a:ext cx="2610831" cy="2610275"/>
      </dsp:txXfrm>
    </dsp:sp>
    <dsp:sp modelId="{097C8675-7A84-4DF2-ACBA-4D72D3A4E4A4}">
      <dsp:nvSpPr>
        <dsp:cNvPr id="0" name=""/>
        <dsp:cNvSpPr/>
      </dsp:nvSpPr>
      <dsp:spPr>
        <a:xfrm>
          <a:off x="7398576" y="3145804"/>
          <a:ext cx="3916247" cy="2610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пароход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паровоз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7398576" y="3145804"/>
        <a:ext cx="3916247" cy="26102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E4D5A6-EEC2-476C-9259-BAAFEFE7FFE0}">
      <dsp:nvSpPr>
        <dsp:cNvPr id="0" name=""/>
        <dsp:cNvSpPr/>
      </dsp:nvSpPr>
      <dsp:spPr>
        <a:xfrm>
          <a:off x="4003573" y="2922741"/>
          <a:ext cx="3845301" cy="2429767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необходимость строительства железных дорог</a:t>
          </a:r>
        </a:p>
      </dsp:txBody>
      <dsp:txXfrm>
        <a:off x="4003573" y="2922741"/>
        <a:ext cx="3845301" cy="2429767"/>
      </dsp:txXfrm>
    </dsp:sp>
    <dsp:sp modelId="{F8E4E9D4-117E-4362-AC7C-FA699D71BF4E}">
      <dsp:nvSpPr>
        <dsp:cNvPr id="0" name=""/>
        <dsp:cNvSpPr/>
      </dsp:nvSpPr>
      <dsp:spPr>
        <a:xfrm rot="11588164">
          <a:off x="1818221" y="3090354"/>
          <a:ext cx="2208163" cy="69248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75B97-4FFF-43C0-817F-BD77C83DF09F}">
      <dsp:nvSpPr>
        <dsp:cNvPr id="0" name=""/>
        <dsp:cNvSpPr/>
      </dsp:nvSpPr>
      <dsp:spPr>
        <a:xfrm>
          <a:off x="163811" y="1376449"/>
          <a:ext cx="3366601" cy="361845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когда в Англии бурно 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развивалась </a:t>
          </a:r>
          <a:r>
            <a:rPr lang="ru-RU" sz="2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промышленность, в английские порты из колоний начали привозить большое количество сырья</a:t>
          </a:r>
        </a:p>
      </dsp:txBody>
      <dsp:txXfrm>
        <a:off x="163811" y="1376449"/>
        <a:ext cx="3366601" cy="3618457"/>
      </dsp:txXfrm>
    </dsp:sp>
    <dsp:sp modelId="{8B348EDD-8649-485E-AF49-BFFA5E8A56D6}">
      <dsp:nvSpPr>
        <dsp:cNvPr id="0" name=""/>
        <dsp:cNvSpPr/>
      </dsp:nvSpPr>
      <dsp:spPr>
        <a:xfrm rot="16203041">
          <a:off x="5041546" y="1586667"/>
          <a:ext cx="1773254" cy="69248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D795C-D64D-447A-A6AB-4779F5A469EA}">
      <dsp:nvSpPr>
        <dsp:cNvPr id="0" name=""/>
        <dsp:cNvSpPr/>
      </dsp:nvSpPr>
      <dsp:spPr>
        <a:xfrm>
          <a:off x="3432981" y="72068"/>
          <a:ext cx="4991953" cy="194842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необходимость в кратчайшие сроки и дёшево доставлять его на 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текстильные </a:t>
          </a:r>
          <a:r>
            <a:rPr lang="ru-RU" sz="2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фабрики, построенные в 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различных </a:t>
          </a:r>
          <a:r>
            <a:rPr lang="ru-RU" sz="2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городах страны </a:t>
          </a:r>
        </a:p>
      </dsp:txBody>
      <dsp:txXfrm>
        <a:off x="3432981" y="72068"/>
        <a:ext cx="4991953" cy="1948427"/>
      </dsp:txXfrm>
    </dsp:sp>
    <dsp:sp modelId="{6F68E28B-92A0-4F63-B141-82C93C34B046}">
      <dsp:nvSpPr>
        <dsp:cNvPr id="0" name=""/>
        <dsp:cNvSpPr/>
      </dsp:nvSpPr>
      <dsp:spPr>
        <a:xfrm rot="20721308">
          <a:off x="7785611" y="3035877"/>
          <a:ext cx="2063518" cy="69248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B8180-4F62-4EB9-81B5-CC67AE3598FF}">
      <dsp:nvSpPr>
        <dsp:cNvPr id="0" name=""/>
        <dsp:cNvSpPr/>
      </dsp:nvSpPr>
      <dsp:spPr>
        <a:xfrm>
          <a:off x="8349656" y="1398825"/>
          <a:ext cx="2931906" cy="34448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готовую продукцию, произведенную на фабриках, таким же путем доставлять в порты страны</a:t>
          </a:r>
        </a:p>
      </dsp:txBody>
      <dsp:txXfrm>
        <a:off x="8349656" y="1398825"/>
        <a:ext cx="2931906" cy="344487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0D9B73-92EE-477F-B78B-CCAE2E9BDF6A}">
      <dsp:nvSpPr>
        <dsp:cNvPr id="0" name=""/>
        <dsp:cNvSpPr/>
      </dsp:nvSpPr>
      <dsp:spPr>
        <a:xfrm rot="10800000">
          <a:off x="301834" y="3605"/>
          <a:ext cx="10369130" cy="1116407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92305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    </a:t>
          </a: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наиболее комфортабельными считались  «берлины» (1-й класс)</a:t>
          </a:r>
          <a:endParaRPr lang="ru-RU" sz="30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301834" y="3605"/>
        <a:ext cx="10369130" cy="1116407"/>
      </dsp:txXfrm>
    </dsp:sp>
    <dsp:sp modelId="{20C9A2FE-5FFD-4936-A5CA-C4DD3AD16F5E}">
      <dsp:nvSpPr>
        <dsp:cNvPr id="0" name=""/>
        <dsp:cNvSpPr/>
      </dsp:nvSpPr>
      <dsp:spPr>
        <a:xfrm>
          <a:off x="281225" y="870"/>
          <a:ext cx="1116407" cy="11164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DE1C3-C343-4421-8ABB-02C8D75BA2CE}">
      <dsp:nvSpPr>
        <dsp:cNvPr id="0" name=""/>
        <dsp:cNvSpPr/>
      </dsp:nvSpPr>
      <dsp:spPr>
        <a:xfrm rot="10800000">
          <a:off x="373818" y="1453268"/>
          <a:ext cx="10225162" cy="1116407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2305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«дилижансы» (2-й класс), представлявшие собой закрытые повозки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73818" y="1453268"/>
        <a:ext cx="10225162" cy="1116407"/>
      </dsp:txXfrm>
    </dsp:sp>
    <dsp:sp modelId="{7F921B27-126E-45F1-B6B1-BA8703FB0154}">
      <dsp:nvSpPr>
        <dsp:cNvPr id="0" name=""/>
        <dsp:cNvSpPr/>
      </dsp:nvSpPr>
      <dsp:spPr>
        <a:xfrm>
          <a:off x="204673" y="1455557"/>
          <a:ext cx="1116407" cy="111640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466AA-7918-49FA-8AAD-32309A06D930}">
      <dsp:nvSpPr>
        <dsp:cNvPr id="0" name=""/>
        <dsp:cNvSpPr/>
      </dsp:nvSpPr>
      <dsp:spPr>
        <a:xfrm rot="10800000">
          <a:off x="373818" y="2902931"/>
          <a:ext cx="10225162" cy="1116407"/>
        </a:xfrm>
        <a:prstGeom prst="homePlat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9230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     </a:t>
          </a: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«Шарабаны» предназначались для пассажиров  3-го класса</a:t>
          </a:r>
          <a:endParaRPr lang="ru-RU" sz="31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73818" y="2902931"/>
        <a:ext cx="10225162" cy="1116407"/>
      </dsp:txXfrm>
    </dsp:sp>
    <dsp:sp modelId="{50DEFB3C-2F5D-4546-9379-8729B28F1F9B}">
      <dsp:nvSpPr>
        <dsp:cNvPr id="0" name=""/>
        <dsp:cNvSpPr/>
      </dsp:nvSpPr>
      <dsp:spPr>
        <a:xfrm>
          <a:off x="281225" y="2910233"/>
          <a:ext cx="1116407" cy="111640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1EC7C-E03F-48F4-BC6D-F13341AC930A}">
      <dsp:nvSpPr>
        <dsp:cNvPr id="0" name=""/>
        <dsp:cNvSpPr/>
      </dsp:nvSpPr>
      <dsp:spPr>
        <a:xfrm rot="10800000">
          <a:off x="373818" y="4352595"/>
          <a:ext cx="10225162" cy="1116407"/>
        </a:xfrm>
        <a:prstGeom prst="homePlat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9230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    </a:t>
          </a: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«Вагоны» (4-й класс) они не имел                 крыши и рессор.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73818" y="4352595"/>
        <a:ext cx="10225162" cy="1116407"/>
      </dsp:txXfrm>
    </dsp:sp>
    <dsp:sp modelId="{E8706D96-F75B-4B6B-8860-2A59AC155447}">
      <dsp:nvSpPr>
        <dsp:cNvPr id="0" name=""/>
        <dsp:cNvSpPr/>
      </dsp:nvSpPr>
      <dsp:spPr>
        <a:xfrm>
          <a:off x="281225" y="4356200"/>
          <a:ext cx="1116407" cy="111640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6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7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7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0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1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1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1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2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283F6-1887-4E05-B662-4EA84AFB8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69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9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9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9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  <p:sldLayoutId id="2147483668" r:id="rId15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na5.club/wp-content/auploads/917586/fullsiz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ds04.infourok.ru/uploads/ex/0516/001156ad-8066b704/img8.jpg" TargetMode="Externa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687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7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487488" y="2492896"/>
            <a:ext cx="10441159" cy="3218224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ИЗОБРЕТЕНИЕ</a:t>
            </a:r>
            <a:b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ТРАНСПОРТНЫХ</a:t>
            </a:r>
            <a:b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СРЕДСТВ</a:t>
            </a: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». (1-урок)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6736" y="461963"/>
            <a:ext cx="1439333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628623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39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3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600" y="1146175"/>
            <a:ext cx="1143000" cy="374650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l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300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7368" y="2420888"/>
            <a:ext cx="648072" cy="352839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5" descr="D:\Мои документы\алла\физика\поезд\996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2276872"/>
            <a:ext cx="448413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D:\Мои документы\алла\физика\поезд\2867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8" y="4725144"/>
            <a:ext cx="46085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285750" y="814387"/>
            <a:ext cx="116205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В 1829 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году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Г.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Морган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(США)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изобрёл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пароходы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с 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гребными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колёсами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с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поворотными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лопастями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. 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ПАРОХОДА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ds01.infourok.ru/uploads/ex/0520/00003fb7-8efbfdc0/hello_html_79d2e42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2132856"/>
            <a:ext cx="5472608" cy="4223743"/>
          </a:xfrm>
          <a:prstGeom prst="rect">
            <a:avLst/>
          </a:prstGeom>
          <a:noFill/>
        </p:spPr>
      </p:pic>
      <p:pic>
        <p:nvPicPr>
          <p:cNvPr id="2052" name="Picture 4" descr="https://i.pinimg.com/236x/c9/54/80/c95480b71dfbe3424dcdde6b017128b8--st-louis-missou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384" y="2276872"/>
            <a:ext cx="4464496" cy="40621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908720"/>
            <a:ext cx="11175032" cy="3888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Морское кораблестроение  стало избавляться от ветровой зависимости. Шло время, пароходы совершенствовались. И вот спустя два десятилетия после пуска первого парохода произошло ещё одно всемирное событие — впервые пароход, переплыв через Атлантический океан, за 26 дней добрался из Европы в Америку. 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ПАРОХОДА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player.myshared.ru/17/1057476/slides/slide_11.jpg"/>
          <p:cNvPicPr>
            <a:picLocks noChangeAspect="1" noChangeArrowheads="1"/>
          </p:cNvPicPr>
          <p:nvPr/>
        </p:nvPicPr>
        <p:blipFill>
          <a:blip r:embed="rId2" cstate="print"/>
          <a:srcRect l="6907" t="4720" r="39366" b="58740"/>
          <a:stretch>
            <a:fillRect/>
          </a:stretch>
        </p:blipFill>
        <p:spPr bwMode="auto">
          <a:xfrm>
            <a:off x="407368" y="4437112"/>
            <a:ext cx="4968552" cy="2016224"/>
          </a:xfrm>
          <a:prstGeom prst="rect">
            <a:avLst/>
          </a:prstGeom>
          <a:noFill/>
        </p:spPr>
      </p:pic>
      <p:pic>
        <p:nvPicPr>
          <p:cNvPr id="9220" name="Picture 4" descr="https://i1.wp.com/korabelu.ru/books/item/f00/s00/z0000002/pic/00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128" y="4437112"/>
            <a:ext cx="4608512" cy="203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9456" y="5157192"/>
            <a:ext cx="9505056" cy="13681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Использование паровых машин не ограничилось кораблестроением.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ПАРОВОЗА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" name="Shape 315" descr="C:\Documents and Settings\Ирина\Мои документы\Мои рисунки\парохлд\2381.jp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63352" y="836712"/>
            <a:ext cx="3240360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2264" y="908720"/>
            <a:ext cx="32403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5760" y="1628800"/>
            <a:ext cx="39604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368" y="3068960"/>
            <a:ext cx="3096344" cy="187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2264" y="2924945"/>
            <a:ext cx="316835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052736"/>
            <a:ext cx="6120680" cy="52565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Прототипом нынешних поездов считаются 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вагонетки, ездившие по деревянным рельсам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 их помощью перевозили особо тяжёлые грузы. Но этот транспорт передвигался с помощью лошадиной силы.                       А возможности животных не безграничны.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ПАРОВОЗА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Вагонетки, ездившие по деревянным рельсам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8" y="4509120"/>
            <a:ext cx="4817089" cy="178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чугунно-конные дорог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104" y="2492896"/>
            <a:ext cx="4536504" cy="1751789"/>
          </a:xfrm>
          <a:prstGeom prst="rect">
            <a:avLst/>
          </a:prstGeom>
          <a:noFill/>
        </p:spPr>
      </p:pic>
      <p:pic>
        <p:nvPicPr>
          <p:cNvPr id="7" name="Picture 12" descr="http://mtdata.ru/u13/photo27B0/20947688354-0/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2144" y="836712"/>
            <a:ext cx="3672408" cy="1569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908720"/>
            <a:ext cx="10801200" cy="30243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1803 г.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Тревитик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решил использовать автомобиль для замены конной тяги на рельсовых путях. Но конструкцию машины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Тревитик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изменил - он сделал паровоз. Однако железо в те годы было слишком дорого, а чугунные рельсы не могли выдерживать тяжёлую машину.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http://images.fineartamerica.com/images-medium-large/richard-trevithick-gran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4" y="4005064"/>
            <a:ext cx="2351429" cy="2564904"/>
          </a:xfrm>
          <a:prstGeom prst="rect">
            <a:avLst/>
          </a:prstGeom>
          <a:noFill/>
        </p:spPr>
      </p:pic>
      <p:pic>
        <p:nvPicPr>
          <p:cNvPr id="32772" name="Picture 4" descr="https://images.fineartamerica.com/images-medium-large/wales-locomotive-1804-gran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16" y="4149080"/>
            <a:ext cx="4464496" cy="2386131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ПАРОВОЗА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124744"/>
            <a:ext cx="10972800" cy="254887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600" b="1" dirty="0" smtClean="0"/>
              <a:t>1808 г </a:t>
            </a:r>
            <a:r>
              <a:rPr lang="ru-RU" sz="3600" b="1" dirty="0" err="1" smtClean="0"/>
              <a:t>Тревитик</a:t>
            </a:r>
            <a:r>
              <a:rPr lang="ru-RU" sz="3600" b="1" dirty="0" smtClean="0"/>
              <a:t> построил новый паровоз 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«Поймай меня, кто может!» </a:t>
            </a:r>
            <a:r>
              <a:rPr lang="ru-RU" sz="3600" b="1" dirty="0" smtClean="0"/>
              <a:t>Скорость до 30 км/ч Использовали в аттракционе по небольшой кольцевой дороге.</a:t>
            </a:r>
          </a:p>
          <a:p>
            <a:endParaRPr lang="ru-RU" dirty="0"/>
          </a:p>
        </p:txBody>
      </p:sp>
      <p:pic>
        <p:nvPicPr>
          <p:cNvPr id="4" name="Picture 5" descr="D:\Мои документы\алла\физика\поезд\996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768" y="3789040"/>
            <a:ext cx="3819971" cy="253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ПАРОВОЗА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" name="Picture 6" descr="D:\Мои документы\алла\физика\поезд\2867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400" y="4077072"/>
            <a:ext cx="32403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Мои документы\алла\физика\поезд\2867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2264" y="4005064"/>
            <a:ext cx="30243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2639616" y="1052736"/>
            <a:ext cx="9361040" cy="208823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ct val="5000"/>
              </a:spcBef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1814 г. англичанин Джордж Стефенсон </a:t>
            </a:r>
          </a:p>
          <a:p>
            <a:pPr algn="ctr">
              <a:spcBef>
                <a:spcPct val="5000"/>
              </a:spcBef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построил свой первый паровоз и назвал его </a:t>
            </a:r>
          </a:p>
          <a:p>
            <a:pPr algn="ctr">
              <a:spcBef>
                <a:spcPct val="5000"/>
              </a:spcBef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Blucher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 честь одного из победителей Наполеона</a:t>
            </a:r>
          </a:p>
          <a:p>
            <a:pPr algn="ctr">
              <a:spcBef>
                <a:spcPct val="5000"/>
              </a:spcBef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 Ватерлоо. Второй паровоз получил название </a:t>
            </a:r>
          </a:p>
          <a:p>
            <a:pPr algn="ctr">
              <a:spcBef>
                <a:spcPct val="5000"/>
              </a:spcBef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Locomotion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1. </a:t>
            </a: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2711624" y="3429000"/>
            <a:ext cx="9217024" cy="158417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27 сентября 1825г.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Locomotion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1, управляемый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самим Стефенсоном, провёл состав, нагруженный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80 тоннами угля и муки, по маршруту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Стоктон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Дарлингтон</a:t>
            </a:r>
            <a:endParaRPr lang="ru-RU" sz="2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551385" y="5157788"/>
            <a:ext cx="11401458" cy="14398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marL="285750" indent="-28575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15 км  поезд преодолел примерно за два часа, показав </a:t>
            </a:r>
          </a:p>
          <a:p>
            <a:pPr marL="285750" indent="-28575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среднюю скорость порядка 7,5 км/ч, но на некоторых участках </a:t>
            </a:r>
          </a:p>
          <a:p>
            <a:pPr marL="285750" indent="-28575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 разгонялся до 39 км/ч 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ПАРОВОЗА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9" name="Picture 10" descr="стефенсон(паровоз_блюхер)"/>
          <p:cNvPicPr>
            <a:picLocks noChangeAspect="1" noChangeArrowheads="1"/>
          </p:cNvPicPr>
          <p:nvPr/>
        </p:nvPicPr>
        <p:blipFill>
          <a:blip r:embed="rId2" cstate="print"/>
          <a:srcRect b="5499"/>
          <a:stretch>
            <a:fillRect/>
          </a:stretch>
        </p:blipFill>
        <p:spPr bwMode="auto">
          <a:xfrm>
            <a:off x="263352" y="1268760"/>
            <a:ext cx="2304256" cy="345638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 animBg="1"/>
      <p:bldP spid="37898" grpId="0" animBg="1"/>
      <p:bldP spid="378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980728"/>
            <a:ext cx="11305256" cy="15121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spcBef>
                <a:spcPct val="5000"/>
              </a:spcBef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был первый в мировой практике случай использования железной дороги с паровой тягой для перевозки пассажиров. Этот день считается «днём рождения» железнодорожного транспорта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"/>
              </a:spcBef>
              <a:buFont typeface="Wingdings" pitchFamily="2" charset="2"/>
              <a:buChar char="Ø"/>
            </a:pPr>
            <a:endParaRPr lang="ru-RU" dirty="0"/>
          </a:p>
          <a:p>
            <a:pPr algn="just">
              <a:spcBef>
                <a:spcPct val="5000"/>
              </a:spcBef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4" name="Picture 11" descr="парСтефенс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2564904"/>
            <a:ext cx="5040560" cy="239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7408" y="5013176"/>
            <a:ext cx="10851868" cy="166199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15 сентября 1830 г. была открыта дорога между Ливерпулем и Манчестером. Для нового пути Стефенсон создал новый локомотив, который назвал «Ракетой».</a:t>
            </a:r>
          </a:p>
          <a:p>
            <a:endParaRPr lang="ru-RU" dirty="0"/>
          </a:p>
        </p:txBody>
      </p:sp>
      <p:pic>
        <p:nvPicPr>
          <p:cNvPr id="1026" name="Picture 2" descr="https://hattonsimages.blob.core.windows.net/products340pxwide/753JLTN2042AB-Y_51515_Qty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564904"/>
            <a:ext cx="46510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ПАРОВОЗА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2004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280" y="3501008"/>
            <a:ext cx="2935816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6" descr="D:\Мои документы\алла\физика\поезд\2867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936" y="2996952"/>
            <a:ext cx="2520280" cy="174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ПАРОВОЗА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95600" y="908720"/>
            <a:ext cx="6840760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Паровоз называли по-разному: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35360" y="1844824"/>
            <a:ext cx="6480720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«самокатная паровая машина»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07368" y="2996952"/>
            <a:ext cx="3456384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«паровая фура»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63352" y="4005064"/>
            <a:ext cx="3744416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«паровая телега»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360" y="5157192"/>
            <a:ext cx="2952328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пароходка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503712" y="5733256"/>
            <a:ext cx="4536504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«паровой дилижанс» </a:t>
            </a:r>
          </a:p>
        </p:txBody>
      </p:sp>
      <p:pic>
        <p:nvPicPr>
          <p:cNvPr id="16" name="Picture 7" descr="D:\Мои документы\алла\физика\поезд\99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0296" y="1700808"/>
            <a:ext cx="250259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67652" name="Picture 4" descr="123559290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pic>
        <p:nvPicPr>
          <p:cNvPr id="667653" name="Picture 5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0213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7654" name="Picture 6" descr="1217840734_14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7655" name="Picture 7" descr="tra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0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6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6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6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6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052736"/>
            <a:ext cx="1113723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РАСШИРЕНИЕ СФЕРЫ ИСПОЛЬЗОВАНИЯ ПАРОВЫХ МАШИН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4" y="2636912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ПЕРВЫЙ ПАРАХОД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3789040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ПЕРВЫЙ ПАРОВОЗ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84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51384" y="5013176"/>
            <a:ext cx="1113723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НАЧАЛО СТРОИТЕЛЬСТВА ЖЕЛЕЗНЫХ ДОРОГ В МИРЕ</a:t>
            </a: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35360" y="1052736"/>
          <a:ext cx="1140484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268760"/>
            <a:ext cx="6552728" cy="52565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Мысль о применении 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пара для нужд транспорта 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возникла еще в XVII в. 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Железная дорога, в том 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виде, в каком она 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существует теперь, 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изобретена не сразу. </a:t>
            </a:r>
          </a:p>
          <a:p>
            <a:pPr>
              <a:buNone/>
            </a:pP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endParaRPr lang="ru-RU" sz="3600" dirty="0"/>
          </a:p>
        </p:txBody>
      </p:sp>
      <p:pic>
        <p:nvPicPr>
          <p:cNvPr id="4" name="Рисунок 3" descr=" Мысль о применении пара для нужд транспорта возникла еще в XVII в. Железная"/>
          <p:cNvPicPr/>
          <p:nvPr/>
        </p:nvPicPr>
        <p:blipFill>
          <a:blip r:embed="rId2" cstate="print"/>
          <a:srcRect l="17917" t="45185" r="19583" b="9259"/>
          <a:stretch>
            <a:fillRect/>
          </a:stretch>
        </p:blipFill>
        <p:spPr bwMode="auto">
          <a:xfrm>
            <a:off x="7248128" y="3284984"/>
            <a:ext cx="44797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avatars.mds.yandex.net/get-zen_doc/16074/pub_5ca0e6b87545af00b361630f_5ca0e8e1edeb3100b3ea50ae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908720"/>
            <a:ext cx="4469904" cy="23318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27448" y="908720"/>
            <a:ext cx="964907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Три элемента,  составляющие железной дороги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2740605">
            <a:off x="2350329" y="1431172"/>
            <a:ext cx="812083" cy="170297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79376" y="3140968"/>
            <a:ext cx="3984576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перевозочные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средства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735960" y="1412776"/>
            <a:ext cx="812083" cy="170297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223792" y="4365104"/>
            <a:ext cx="3984576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двигательная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сила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9399317">
            <a:off x="9188512" y="1342705"/>
            <a:ext cx="812083" cy="170297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824192" y="3140968"/>
            <a:ext cx="3984576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рельсовый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путь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23392" y="5661248"/>
            <a:ext cx="10657184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прошли каждый отдельную стадию развития, </a:t>
            </a: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пока, наконец, не были скомбинированы вместе.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07368" y="1916832"/>
            <a:ext cx="5429251" cy="43204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  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Прообразом железной дороги являются рельсовые (деревянные, каменные) колеи, по которым в древности перемещали тяжёлые грузы. В 15 в. в рудниках начали использоваться чугунные рельсы для перевозок с конной и канатной тягой.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/>
          </a:p>
        </p:txBody>
      </p:sp>
      <p:sp>
        <p:nvSpPr>
          <p:cNvPr id="66662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193368" y="1600201"/>
            <a:ext cx="5389033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300" smtClean="0"/>
          </a:p>
        </p:txBody>
      </p:sp>
      <p:pic>
        <p:nvPicPr>
          <p:cNvPr id="66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1988840"/>
            <a:ext cx="5301962" cy="439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263352" y="836712"/>
            <a:ext cx="11233248" cy="8640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Первые  железные дороги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07368" y="1124744"/>
            <a:ext cx="6048672" cy="52565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 1818 г. была построена железнодорожная линия протяженностью 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61 км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между городами </a:t>
            </a:r>
            <a:r>
              <a:rPr lang="ru-RU" sz="35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Стоктоном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35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Дарлингтом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, предназначенная для перевозки угля. В 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1825 г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Стоктон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Дарлингтонская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линия была открыта для публики.</a:t>
            </a:r>
          </a:p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 ">
            <a:hlinkClick r:id="rId2" tooltip="&quot; &quot;"/>
          </p:cNvPr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8" y="1124744"/>
            <a:ext cx="46085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6" y="1340768"/>
            <a:ext cx="4435169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609600" y="4725144"/>
            <a:ext cx="10972800" cy="14010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Первую железную дорогу между двумя городами Стефенсону удалось построить в 1825 году.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1814 г. сконструировал и испытал свой первый паровоз Джордж Стефенсон, который в основном и"/>
          <p:cNvPicPr/>
          <p:nvPr/>
        </p:nvPicPr>
        <p:blipFill>
          <a:blip r:embed="rId3" cstate="print"/>
          <a:srcRect l="20694" t="28889" r="30695" b="34074"/>
          <a:stretch>
            <a:fillRect/>
          </a:stretch>
        </p:blipFill>
        <p:spPr bwMode="auto">
          <a:xfrm>
            <a:off x="839416" y="1268760"/>
            <a:ext cx="4752528" cy="305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4797152"/>
            <a:ext cx="10972800" cy="18722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 одной из первых железных дорог Англии стали применять стальные рельсы, что  позволило пускать тяжёлые составы.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 cstate="print"/>
          <a:srcRect l="4877" t="6517" b="8760"/>
          <a:stretch>
            <a:fillRect/>
          </a:stretch>
        </p:blipFill>
        <p:spPr bwMode="auto">
          <a:xfrm>
            <a:off x="479376" y="1124744"/>
            <a:ext cx="4752528" cy="3384376"/>
          </a:xfrm>
          <a:prstGeom prst="rect">
            <a:avLst/>
          </a:prstGeom>
          <a:noFill/>
        </p:spPr>
      </p:pic>
      <p:pic>
        <p:nvPicPr>
          <p:cNvPr id="1028" name="Picture 4" descr="http://klex.narod.ru/2016/05/21/img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1196752"/>
            <a:ext cx="5184576" cy="34785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340768"/>
            <a:ext cx="5760640" cy="45365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Через четыре года в Англии был проложен ещё один железнодорожный путь между городами Манчестером и Ливерпулем.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s://i2.wp.com/present5.com/presentation/28448823_438500237/image-23.jpg"/>
          <p:cNvPicPr/>
          <p:nvPr/>
        </p:nvPicPr>
        <p:blipFill>
          <a:blip r:embed="rId2" cstate="print"/>
          <a:srcRect l="5612" t="74190" r="11004" b="9989"/>
          <a:stretch>
            <a:fillRect/>
          </a:stretch>
        </p:blipFill>
        <p:spPr bwMode="auto">
          <a:xfrm>
            <a:off x="6384032" y="4293096"/>
            <a:ext cx="5400600" cy="21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2.wp.com/present5.com/presentation/28448823_438500237/image-23.jpg"/>
          <p:cNvPicPr/>
          <p:nvPr/>
        </p:nvPicPr>
        <p:blipFill>
          <a:blip r:embed="rId2" cstate="print"/>
          <a:srcRect l="6414" t="23523" r="39551" b="32639"/>
          <a:stretch>
            <a:fillRect/>
          </a:stretch>
        </p:blipFill>
        <p:spPr bwMode="auto">
          <a:xfrm>
            <a:off x="7032104" y="908720"/>
            <a:ext cx="4392488" cy="332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52" y="836712"/>
            <a:ext cx="11449272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Еще быстрее, чем в Европе, железные дороги строились в Америке. Первая железнодорожная линия появилась в США   в 1829 году. Американские паровозы по виду резко отличались от европейских. Они были рассчитаны на движение по  дорогам большой протяженности, через обширные </a:t>
            </a:r>
          </a:p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степи. Паровоз обязательно </a:t>
            </a:r>
          </a:p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имел впереди наклонную</a:t>
            </a:r>
          </a:p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решетку -  "скотосбрасыватель", </a:t>
            </a:r>
          </a:p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предназначенный для </a:t>
            </a:r>
          </a:p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Сталкивания с дороги диких</a:t>
            </a:r>
          </a:p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буйволов.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Американский курьерский  nаровоз 1848 год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16080" y="3212976"/>
            <a:ext cx="4824536" cy="3168352"/>
          </a:xfrm>
          <a:prstGeom prst="rect">
            <a:avLst/>
          </a:prstGeom>
          <a:noFill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07368" y="1052736"/>
            <a:ext cx="6840760" cy="51125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Открытие первой железной дороги в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Германии состоялось в 1835 году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Это была линия между городами Фюртом и Нюрнбергом. Прокладка ее не прошла без упорной борьбы с владельцами каналов. В Германии противники дорог утверждали, что быстрая езда по железным дорогам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"должна вызвать у пассажиров болезнь мозга, особую разновидность буйной горячки". Мало того, говорили, что люди при виде мчащегося поезда также могут заболеть</a:t>
            </a:r>
            <a:r>
              <a:rPr lang="ru-RU" b="1" dirty="0" smtClean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29698" name="Picture 2" descr="http://litopys.net/img/thisday/September/10/poezd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08168" y="1340768"/>
            <a:ext cx="3672408" cy="2269692"/>
          </a:xfrm>
          <a:prstGeom prst="rect">
            <a:avLst/>
          </a:prstGeom>
          <a:noFill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pbs.twimg.com/media/EQJ5lTPUcAEAHQ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4005064"/>
            <a:ext cx="3672408" cy="21583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4509120"/>
            <a:ext cx="11089232" cy="1800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Со временем конструкторы и изобретатели стали стремиться использовать паровые машины и в других отраслях.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СФЕРЫ ИСПОЛЬЗОВАНИЯ ПАРОВЫХ МАШИН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5360" y="1124744"/>
            <a:ext cx="2736304" cy="2160240"/>
          </a:xfrm>
          <a:prstGeom prst="rect">
            <a:avLst/>
          </a:prstGeom>
          <a:noFill/>
          <a:ln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87688" y="2492896"/>
            <a:ext cx="2664296" cy="2016224"/>
          </a:xfrm>
          <a:prstGeom prst="rect">
            <a:avLst/>
          </a:prstGeom>
          <a:noFill/>
          <a:ln/>
        </p:spPr>
      </p:pic>
      <p:pic>
        <p:nvPicPr>
          <p:cNvPr id="9" name="Picture 6" descr="Рисунок1-у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2636912"/>
            <a:ext cx="2664296" cy="1800200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192344" y="1052736"/>
            <a:ext cx="2736304" cy="2016224"/>
          </a:xfrm>
          <a:prstGeom prst="rect">
            <a:avLst/>
          </a:prstGeom>
          <a:noFill/>
          <a:ln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223792" y="1268760"/>
            <a:ext cx="3816424" cy="114300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980729"/>
            <a:ext cx="10972800" cy="20882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Позже была построена первая международная железная дорога. Эта дорога соединила </a:t>
            </a:r>
            <a:r>
              <a:rPr lang="ru-RU" b="1" smtClean="0">
                <a:latin typeface="Arial" pitchFamily="34" charset="0"/>
                <a:cs typeface="Arial" pitchFamily="34" charset="0"/>
              </a:rPr>
              <a:t>Лондон </a:t>
            </a:r>
            <a:r>
              <a:rPr lang="ru-RU" b="1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b="1" smtClean="0">
                <a:latin typeface="Arial" pitchFamily="34" charset="0"/>
                <a:cs typeface="Arial" pitchFamily="34" charset="0"/>
              </a:rPr>
              <a:t>городом</a:t>
            </a:r>
            <a:r>
              <a:rPr lang="ru-RU" b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Турции  - Стамбулом. Позже железные дороги начали строить и в других странах мира.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wbb.rail-nation.com/wcf/index.php?attachment/19488-railnation-era1-cargo-1-swallow-adler-20-jpg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284984"/>
            <a:ext cx="5256584" cy="3127655"/>
          </a:xfrm>
          <a:prstGeom prst="rect">
            <a:avLst/>
          </a:prstGeom>
          <a:noFill/>
        </p:spPr>
      </p:pic>
      <p:pic>
        <p:nvPicPr>
          <p:cNvPr id="2052" name="Picture 4" descr="https://i.artfile.me/wallpaper/16-01-2013/1600x1183/risovannye-terence-cuneo-zheleznaya-doro-697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3284984"/>
            <a:ext cx="4944021" cy="31859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4652964"/>
            <a:ext cx="11618383" cy="18383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mtClean="0"/>
          </a:p>
        </p:txBody>
      </p:sp>
      <p:pic>
        <p:nvPicPr>
          <p:cNvPr id="11268" name="Picture 4" descr="Poez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12" y="2708920"/>
            <a:ext cx="5183717" cy="194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Poez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2708920"/>
            <a:ext cx="3407833" cy="194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Poez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272" y="2708920"/>
            <a:ext cx="3359696" cy="194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711624" y="1124744"/>
            <a:ext cx="684076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Паровоз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"Проворный".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Построен на заводе Стивенсона.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91344" y="5373216"/>
            <a:ext cx="11618384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Вагоны первых поездов были четырех типов, каждый из которых имел определенное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название.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0" y="0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980728"/>
          <a:ext cx="109728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39349" y="1052736"/>
            <a:ext cx="7008779" cy="56029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1860 году в Лондоне приступили к строительству первой в мире подземной железной дороги, метро, с паровозами. Мрачные, душные станции "подземки" освещались газовыми фонарями. Но даже такой примитивный метрополитен пользовался у лондонцев огромным успехом. В 1863 году лондонская "подземка" перевезла почти 10 миллионов пассажиров, а в 1869 - уже более 30 миллионов!</a:t>
            </a:r>
          </a:p>
          <a:p>
            <a:endParaRPr lang="ru-RU" dirty="0"/>
          </a:p>
        </p:txBody>
      </p:sp>
      <p:pic>
        <p:nvPicPr>
          <p:cNvPr id="30722" name="Picture 2" descr="2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92144" y="1268760"/>
            <a:ext cx="4347220" cy="5159897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0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8"/>
            <a:ext cx="7934672" cy="52565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Железная дорога оказала поистине неоценимые услуги человечеству в развитии цивилизации. Массовые сухопутные перевозки угля, руды, зерна, многих других грузов, а также перевозки пассажиров и сегодня немыслимы без использования железных дорог. Железные дороги подошли к своему 200-летнему юбилею железных дорог. Что это - юность, зрелость или старость? Ответить на такой вопрос не просто.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И ИСПОЛЬЗОВАНИЕ ЖЕЛЕЗНЫХ ДОРОГ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avatars.mds.yandex.net/get-zen_doc/1658683/pub_5e4c0c845bdc2e1b307d59f6_5e4c0ce4f2b93d016c11616b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0256" y="1124744"/>
            <a:ext cx="3479351" cy="2320727"/>
          </a:xfrm>
          <a:prstGeom prst="rect">
            <a:avLst/>
          </a:prstGeom>
          <a:noFill/>
        </p:spPr>
      </p:pic>
      <p:pic>
        <p:nvPicPr>
          <p:cNvPr id="6148" name="Picture 4" descr="https://www.bagira.guru/images/joomgallery/originals/starie_foto_5/foto_zheleznaya_doroga__-_interesnie_fakti_20190809_1353080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0005" y="3744224"/>
            <a:ext cx="3476635" cy="25213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124745"/>
            <a:ext cx="11137237" cy="1661993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ЖЕЛЕЗНОДОРОЖНОЕ СТРОИТЕЛЬСТВО СТАЛО  БОЛЬШИМ ТОЛЧКОМ К ДАЛЬНЕЙШЕМУ ИНДУСТРИАЛЬНОМУ ПРОГРЕССУ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392" y="2996952"/>
            <a:ext cx="11233247" cy="1661993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ПЕРВЫЙ ПАРОВОЗ  СТАЛ ВЕЛИЧАЙШИМ ДОСТИЖЕНИЕМ, ПОЛОЖИВШИМ НАЧАЛО </a:t>
            </a:r>
          </a:p>
          <a:p>
            <a:pPr algn="ctr"/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НОВОЙ ЭРЕ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4797152"/>
            <a:ext cx="11137237" cy="1815882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ИЗОБРЕТЕНИЯ ПАРОХОДА И ПАРОВОЗА ОКАЗАЛИ ОГРОМНОЕ ВЛИЯНИЕ НА ЖИЗНЬ ЛЮДЕЙ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58" y="337232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§21.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 65 – 66.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223792" y="2924944"/>
            <a:ext cx="3744416" cy="14994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Найдите загадки про паровоз и пароход.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Arial Unicode MS" panose="020B0604020202020204" pitchFamily="34" charset="-128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112224" y="2996953"/>
            <a:ext cx="3744416" cy="23612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Нарисуйте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один из видов транспорта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(пароход или паровоз).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519937" y="155679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735960" y="177281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912" y="4653136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8"/>
            <a:ext cx="7344816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опытка поставить пар на службу была предпринята в Англии военным инженером Томасом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Сэйвери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Он создал паровой водоподъёмник, предназначавшийся для осушения шахт и перекачивания воды, и ставший прототипом паровой машины. Сам изобретатель назвал водоподъёмник «огневой машиной» и широко разрекламировал её как «друга шахтеров».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D:\saiver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176" y="908720"/>
            <a:ext cx="4248472" cy="2808312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2264" y="3861048"/>
            <a:ext cx="2641963" cy="273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СФЕРЫ ИСПОЛЬЗОВАНИЯ ПАРОВЫХ МАШИН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СФЕРЫ ИСПОЛЬЗОВАНИЯ ПАРОВЫХ МАШИН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407368" y="908720"/>
          <a:ext cx="1158438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1344" y="1052736"/>
            <a:ext cx="6264696" cy="54726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Р. Фултон (1765 -1815)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Американский изобретатель создал первый пароход.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Это позволило значительно улучшить технику мореплавания, создать суда, не зависящие от капризов ветра.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ПАРОХОДА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s://www.artranked.com/images/06/06aaba8e698eeed9d806b6b84d4b0ba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980728"/>
            <a:ext cx="5472608" cy="56166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908720"/>
            <a:ext cx="10972800" cy="252028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Первый пароход - судно с турбиной, винтовую лопасть которого приводила в движение паровая машина. Этот пароход длиною 40,5 метров и шириной около 5,5 метров был назван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Клермонтом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ПАРОХОДА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7" name="Shape 30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6888088" y="3717032"/>
            <a:ext cx="4704963" cy="275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Первый парох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3573016"/>
            <a:ext cx="4896544" cy="29248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407368" y="908720"/>
            <a:ext cx="5352759" cy="56938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Пароход «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Норз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Ривер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Стимбоут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оф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Клермон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(«Пароход Северной реки») водоизмещением 79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т.  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паровой машиной мощностью 20 лошадиных сил., вращавшей пятиметровые гребные колеса, был испытан в августе 1807 г. Многие из собравшихся на берегах залива Гудзон не верили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успех.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ПАРОХОДА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://korabley.net/_nw/14/s40939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1268760"/>
            <a:ext cx="5832648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385233" y="3789040"/>
            <a:ext cx="11615423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первый рейс 4 сентября 1807 г. Фултон отправился без груза и без пассажиров: желающих испытать судьбу на борту огнедышащего судна не нашлось. Но на обратном пути объявился смельчак — фермер, купивший билет за шесть долларов. Это был первый пассажир в истории пароходства. 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85"/>
            <a:ext cx="12192000" cy="7610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ИЗОБРЕТЕНИЕ ПАРОХОДА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3316" name="Picture 4" descr="https://breeze.ru/img/cruise/2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836712"/>
            <a:ext cx="10945216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</TotalTime>
  <Words>1229</Words>
  <Application>Microsoft Office PowerPoint</Application>
  <PresentationFormat>Произвольный</PresentationFormat>
  <Paragraphs>141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В 1829 году Г. Морган (США) изобрёл пароходы с  гребными колёсами с поворотными лопастями.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Первые  железные дороги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736</cp:revision>
  <dcterms:created xsi:type="dcterms:W3CDTF">2020-04-27T10:05:42Z</dcterms:created>
  <dcterms:modified xsi:type="dcterms:W3CDTF">2020-10-22T12:03:34Z</dcterms:modified>
</cp:coreProperties>
</file>