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79" r:id="rId2"/>
    <p:sldId id="305" r:id="rId3"/>
    <p:sldId id="459" r:id="rId4"/>
    <p:sldId id="460" r:id="rId5"/>
    <p:sldId id="461" r:id="rId6"/>
    <p:sldId id="462" r:id="rId7"/>
    <p:sldId id="447" r:id="rId8"/>
    <p:sldId id="448" r:id="rId9"/>
    <p:sldId id="434" r:id="rId10"/>
    <p:sldId id="449" r:id="rId11"/>
    <p:sldId id="463" r:id="rId12"/>
    <p:sldId id="464" r:id="rId13"/>
    <p:sldId id="465" r:id="rId14"/>
    <p:sldId id="450" r:id="rId15"/>
    <p:sldId id="435" r:id="rId16"/>
    <p:sldId id="326" r:id="rId17"/>
    <p:sldId id="451" r:id="rId18"/>
    <p:sldId id="375" r:id="rId19"/>
    <p:sldId id="453" r:id="rId20"/>
    <p:sldId id="262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FF7"/>
    <a:srgbClr val="000066"/>
    <a:srgbClr val="FFFF00"/>
    <a:srgbClr val="00FF00"/>
    <a:srgbClr val="B2B2B2"/>
    <a:srgbClr val="000099"/>
    <a:srgbClr val="000000"/>
    <a:srgbClr val="004C22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5126" autoAdjust="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68214DC6-9373-4927-9723-F2D54102B2A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5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6416" y="981299"/>
            <a:ext cx="4608512" cy="1848131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>
              <a:lnSpc>
                <a:spcPts val="2794"/>
              </a:lnSpc>
            </a:pPr>
            <a:r>
              <a:rPr lang="ru-RU" sz="4400" b="1" dirty="0">
                <a:solidFill>
                  <a:srgbClr val="030FF7"/>
                </a:solidFill>
                <a:latin typeface="Arial"/>
                <a:cs typeface="Arial"/>
              </a:rPr>
              <a:t>Влажность</a:t>
            </a:r>
          </a:p>
          <a:p>
            <a:pPr marL="12696">
              <a:lnSpc>
                <a:spcPts val="2794"/>
              </a:lnSpc>
            </a:pPr>
            <a:endParaRPr lang="ru-RU" sz="4400" b="1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2696">
              <a:lnSpc>
                <a:spcPts val="2794"/>
              </a:lnSpc>
            </a:pPr>
            <a:r>
              <a:rPr lang="ru-RU" sz="4400" b="1" dirty="0">
                <a:solidFill>
                  <a:srgbClr val="030FF7"/>
                </a:solidFill>
                <a:latin typeface="Arial"/>
                <a:cs typeface="Arial"/>
              </a:rPr>
              <a:t>воздуха </a:t>
            </a:r>
          </a:p>
          <a:p>
            <a:pPr marL="12696">
              <a:lnSpc>
                <a:spcPts val="2794"/>
              </a:lnSpc>
            </a:pPr>
            <a:endParaRPr lang="ru-RU" sz="4400" b="1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2696">
              <a:lnSpc>
                <a:spcPts val="2794"/>
              </a:lnSpc>
            </a:pPr>
            <a:r>
              <a:rPr lang="ru-RU" sz="4400" b="1" dirty="0">
                <a:solidFill>
                  <a:srgbClr val="030FF7"/>
                </a:solidFill>
                <a:latin typeface="Arial"/>
                <a:cs typeface="Arial"/>
              </a:rPr>
              <a:t>и осадки.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6457D6C-DAA8-4FB7-92F5-D31FF2A80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740" y="842679"/>
            <a:ext cx="1512169" cy="1848131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153"/>
            <a:ext cx="5757972" cy="697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88465" y="887511"/>
            <a:ext cx="310613" cy="1327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50825" y="3868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60514" y="2753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18893" y="-16122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43772" y="43493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Прогретый воздух устремляется вверх и образует кучевые облака.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72370E-DBDC-4500-83D3-20CCD92032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57"/>
          <a:stretch/>
        </p:blipFill>
        <p:spPr>
          <a:xfrm>
            <a:off x="146596" y="614313"/>
            <a:ext cx="5472608" cy="25202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A19272-9C3D-4FF9-96E9-B24A57DF2D6B}"/>
              </a:ext>
            </a:extLst>
          </p:cNvPr>
          <p:cNvSpPr txBox="1"/>
          <p:nvPr/>
        </p:nvSpPr>
        <p:spPr>
          <a:xfrm>
            <a:off x="146596" y="601577"/>
            <a:ext cx="54726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случаях, когда основание кучевых облаков начинает темнеть, говорят, к дождю. Такие облака называют </a:t>
            </a:r>
            <a:r>
              <a:rPr lang="ru-RU" sz="1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кучево</a:t>
            </a:r>
            <a:r>
              <a:rPr lang="ru-RU" sz="1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дождевыми.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B34AC5-2E6E-4ED0-97F2-7380AB49F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28" y="614313"/>
            <a:ext cx="5472607" cy="25330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ADD3AB-1F28-4982-8595-21B062DC7478}"/>
              </a:ext>
            </a:extLst>
          </p:cNvPr>
          <p:cNvSpPr txBox="1"/>
          <p:nvPr/>
        </p:nvSpPr>
        <p:spPr>
          <a:xfrm>
            <a:off x="290612" y="2273941"/>
            <a:ext cx="54005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Чаще всего появляются в небе весной и летом. Обычно кучево-дождевые облака приносят с собой сильный дождь или ливень.</a:t>
            </a:r>
            <a:endParaRPr lang="en-US" sz="1400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4554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53998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Иногда на небе появляются сплюснутые гладкие облака. Эти облака называются </a:t>
            </a:r>
            <a:r>
              <a:rPr lang="ru-RU" sz="1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слоистыми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1EAD5D-FA3F-4F71-8AA0-0756CEC5F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614313"/>
            <a:ext cx="5472608" cy="250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86206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12C1B2-0F89-4D19-AF9D-A1AAF2E94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75"/>
          <a:stretch/>
        </p:blipFill>
        <p:spPr>
          <a:xfrm>
            <a:off x="146597" y="830337"/>
            <a:ext cx="5472606" cy="22322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" y="22"/>
            <a:ext cx="5765799" cy="738664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ясный солнечный день высоко в небе появляются полупрозрачные облака, края которых напоминают распущенные перья. Они даже не отбрасывают тень.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ED2094-C503-4892-823C-ADA833CE3835}"/>
              </a:ext>
            </a:extLst>
          </p:cNvPr>
          <p:cNvSpPr txBox="1"/>
          <p:nvPr/>
        </p:nvSpPr>
        <p:spPr>
          <a:xfrm>
            <a:off x="146597" y="2630537"/>
            <a:ext cx="5472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Появление перистых облаков предвещает смену погоды</a:t>
            </a:r>
            <a:endParaRPr lang="en-US" sz="14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1269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6748DA-9545-4F46-B0A4-8ACE744D3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28" y="614313"/>
            <a:ext cx="4968552" cy="243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44889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Атмосферные осадки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895DA7-32C0-4F77-9E0E-E490DA31D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24" y="686321"/>
            <a:ext cx="3384376" cy="16561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50DC4F-6B49-45CD-A88C-F4B019F44822}"/>
              </a:ext>
            </a:extLst>
          </p:cNvPr>
          <p:cNvSpPr txBox="1"/>
          <p:nvPr/>
        </p:nvSpPr>
        <p:spPr>
          <a:xfrm>
            <a:off x="37294" y="2414513"/>
            <a:ext cx="56912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Влага, выпадающая из тропосферы на земную поверхность в жидком (дождь) и твердом (град, снег) состояниях.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29918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930C67-3B41-4E5E-966F-2CE7D18B93D5}"/>
              </a:ext>
            </a:extLst>
          </p:cNvPr>
          <p:cNvSpPr/>
          <p:nvPr/>
        </p:nvSpPr>
        <p:spPr>
          <a:xfrm>
            <a:off x="2385786" y="2409517"/>
            <a:ext cx="116114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57AA2C8-E2E2-4BF4-AE68-0C0510E8F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40" y="614313"/>
            <a:ext cx="2482836" cy="158485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1AB4D70-A50E-443C-83AF-06D655091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626" y="1622425"/>
            <a:ext cx="2857578" cy="1432374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69F4F87-33E1-4000-BC86-69B4E8017CC2}"/>
              </a:ext>
            </a:extLst>
          </p:cNvPr>
          <p:cNvSpPr/>
          <p:nvPr/>
        </p:nvSpPr>
        <p:spPr>
          <a:xfrm>
            <a:off x="74588" y="85909"/>
            <a:ext cx="5616624" cy="432048"/>
          </a:xfrm>
          <a:prstGeom prst="rect">
            <a:avLst/>
          </a:prstGeom>
          <a:solidFill>
            <a:srgbClr val="030F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Осадки выпадают не только из облаков, но и прямо из воздуха.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6E2490-6DCC-4280-B71F-4C0AEC119A6C}"/>
              </a:ext>
            </a:extLst>
          </p:cNvPr>
          <p:cNvSpPr txBox="1"/>
          <p:nvPr/>
        </p:nvSpPr>
        <p:spPr>
          <a:xfrm>
            <a:off x="2706900" y="602727"/>
            <a:ext cx="3058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Весной и осенью велики суточные перепады температуры воздуха. Поэтому, как только садиться солнце, земля и растения поддаются быстрому охлаждению.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8B480C-159B-4A2D-89D3-98DCDE7B95EE}"/>
              </a:ext>
            </a:extLst>
          </p:cNvPr>
          <p:cNvSpPr txBox="1"/>
          <p:nvPr/>
        </p:nvSpPr>
        <p:spPr>
          <a:xfrm>
            <a:off x="129314" y="2143278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Водяные пары, которыми насыщен приземной слой воздуха, превращаются в капли </a:t>
            </a:r>
            <a:r>
              <a:rPr lang="ru-RU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росы.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497640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27811"/>
            <a:ext cx="5793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зимнее время превратившиеся в лед водяные пары покрывают землю, крыши домов и растения -</a:t>
            </a:r>
            <a:endParaRPr lang="ru-RU" sz="105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8A42EF-4EE6-4CD1-9D6F-19556FA7E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860" y="600740"/>
            <a:ext cx="2245964" cy="11657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5190E1-A54B-405A-915C-27DF485AF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6" y="580221"/>
            <a:ext cx="2088232" cy="11862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FD5F2D-F883-4FF3-989C-302AD8C14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660" y="1838448"/>
            <a:ext cx="2070531" cy="13079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57810F-DBF9-4B9B-8918-6183CBE7DF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8924" y="1816151"/>
            <a:ext cx="2191378" cy="126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ОСАДКОМЕР</a:t>
            </a:r>
            <a:endParaRPr lang="ru-RU" sz="160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D1CD45-687E-47D0-8472-B742D8256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20" y="1215226"/>
            <a:ext cx="1887436" cy="18739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749C04-2847-47AE-A57E-0A888F8375AD}"/>
              </a:ext>
            </a:extLst>
          </p:cNvPr>
          <p:cNvSpPr txBox="1"/>
          <p:nvPr/>
        </p:nvSpPr>
        <p:spPr>
          <a:xfrm>
            <a:off x="100221" y="597520"/>
            <a:ext cx="2709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выпавших </a:t>
            </a:r>
          </a:p>
          <a:p>
            <a:pPr algn="ctr"/>
            <a:r>
              <a:rPr lang="ru-RU" sz="16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осадков.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F05FC5-20B0-4619-91D3-75118B547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971"/>
          <a:stretch/>
        </p:blipFill>
        <p:spPr>
          <a:xfrm>
            <a:off x="3386956" y="608547"/>
            <a:ext cx="1867625" cy="18739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BB7E1A-ECA7-4D51-B9D7-859C5CBCCE1F}"/>
              </a:ext>
            </a:extLst>
          </p:cNvPr>
          <p:cNvSpPr txBox="1"/>
          <p:nvPr/>
        </p:nvSpPr>
        <p:spPr>
          <a:xfrm>
            <a:off x="3056366" y="2482491"/>
            <a:ext cx="2709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Толщина снега измеряется с помощью рейки.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 УВЛАЖНЕНИЯ</a:t>
            </a:r>
            <a:endParaRPr lang="ru-RU" sz="160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5E93A4-6D94-4D74-A3B1-C3E95D9995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91"/>
          <a:stretch/>
        </p:blipFill>
        <p:spPr>
          <a:xfrm>
            <a:off x="362619" y="614313"/>
            <a:ext cx="2004965" cy="25202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0FF601-417B-43B1-A4E4-9D2CCFA8EA57}"/>
              </a:ext>
            </a:extLst>
          </p:cNvPr>
          <p:cNvSpPr txBox="1"/>
          <p:nvPr/>
        </p:nvSpPr>
        <p:spPr>
          <a:xfrm>
            <a:off x="2450853" y="666701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Ташкенте среднегодовое количество осадков составляет 400 мм, а величина испаряемости 1600 мм в год.</a:t>
            </a:r>
            <a:endParaRPr lang="en-US" sz="14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012EE9-B2AA-412B-A2C9-03A3AEC19373}"/>
                  </a:ext>
                </a:extLst>
              </p:cNvPr>
              <p:cNvSpPr txBox="1"/>
              <p:nvPr/>
            </p:nvSpPr>
            <p:spPr>
              <a:xfrm>
                <a:off x="2882900" y="1694433"/>
                <a:ext cx="2480098" cy="5334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2400" b="1" dirty="0">
                    <a:solidFill>
                      <a:srgbClr val="030FF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30FF7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30FF7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30FF7"/>
                            </a:solidFill>
                            <a:latin typeface="Cambria Math" panose="02040503050406030204" pitchFamily="18" charset="0"/>
                          </a:rPr>
                          <m:t>𝟒𝟎𝟎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30FF7"/>
                            </a:solidFill>
                            <a:latin typeface="Cambria Math" panose="02040503050406030204" pitchFamily="18" charset="0"/>
                          </a:rPr>
                          <m:t>𝟏𝟔𝟎𝟎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30FF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0,25</a:t>
                </a:r>
                <a:endParaRPr lang="en-US" sz="2400" b="1" dirty="0">
                  <a:solidFill>
                    <a:srgbClr val="030FF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012EE9-B2AA-412B-A2C9-03A3AEC19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1694433"/>
                <a:ext cx="2480098" cy="533479"/>
              </a:xfrm>
              <a:prstGeom prst="rect">
                <a:avLst/>
              </a:prstGeom>
              <a:blipFill>
                <a:blip r:embed="rId3"/>
                <a:stretch>
                  <a:fillRect l="-7617" t="-3448" b="-18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C5C3FBD-A13D-4262-A022-27E0568825CB}"/>
              </a:ext>
            </a:extLst>
          </p:cNvPr>
          <p:cNvSpPr txBox="1"/>
          <p:nvPr/>
        </p:nvSpPr>
        <p:spPr>
          <a:xfrm>
            <a:off x="2351255" y="2342389"/>
            <a:ext cx="33282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благоприятным для растений считается коэффициент увлажнения в пределах 0,9 -1,1.</a:t>
            </a:r>
            <a:endParaRPr lang="en-US" sz="14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9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E40F65-3FE6-4E05-A44B-10FB61BF06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4" t="21586" r="1803"/>
          <a:stretch/>
        </p:blipFill>
        <p:spPr>
          <a:xfrm>
            <a:off x="938684" y="686321"/>
            <a:ext cx="3888432" cy="236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Водяные пары в атмосфере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C87147-7E3B-4D59-BFDE-070723DC4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20" y="614313"/>
            <a:ext cx="5472608" cy="2463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C04EA9-C77C-444C-B433-8D2031A79257}"/>
              </a:ext>
            </a:extLst>
          </p:cNvPr>
          <p:cNvSpPr txBox="1"/>
          <p:nvPr/>
        </p:nvSpPr>
        <p:spPr>
          <a:xfrm>
            <a:off x="183044" y="2342505"/>
            <a:ext cx="5436160" cy="6001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тропосфере всегда имеются водяные пары. Они попадают  </a:t>
            </a:r>
          </a:p>
          <a:p>
            <a:pPr algn="ctr"/>
            <a:r>
              <a:rPr lang="ru-RU" sz="11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атмосферу с поверхности океанов и морей, вследствие испарения вод суши, почвы и растений. Водяные пары невидимы и легче воздуха.</a:t>
            </a:r>
            <a:endParaRPr lang="en-US" sz="11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lang="ru-RU"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67764" y="796846"/>
            <a:ext cx="4493412" cy="1651158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25.   ВЛАЖНОСТЬ ВОЗДУХА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   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            И    ОСАДКИ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 письменно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задание 4 на стр. 87</a:t>
            </a:r>
          </a:p>
        </p:txBody>
      </p:sp>
      <p:sp>
        <p:nvSpPr>
          <p:cNvPr id="9" name="object 9"/>
          <p:cNvSpPr/>
          <p:nvPr/>
        </p:nvSpPr>
        <p:spPr>
          <a:xfrm>
            <a:off x="1650047" y="31464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74788" y="2711186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Водяные пары в атмосфере</a:t>
            </a:r>
          </a:p>
        </p:txBody>
      </p:sp>
      <p:pic>
        <p:nvPicPr>
          <p:cNvPr id="15" name="Рисунок 14" descr="Пейзаж холма">
            <a:extLst>
              <a:ext uri="{FF2B5EF4-FFF2-40B4-BE49-F238E27FC236}">
                <a16:creationId xmlns:a16="http://schemas.microsoft.com/office/drawing/2014/main" id="{B47BFDC6-380C-4430-8B5C-C13007B87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56" y="686322"/>
            <a:ext cx="5670356" cy="26182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075727-AABF-4A38-A09E-CF9DC8036B2F}"/>
              </a:ext>
            </a:extLst>
          </p:cNvPr>
          <p:cNvSpPr txBox="1"/>
          <p:nvPr/>
        </p:nvSpPr>
        <p:spPr>
          <a:xfrm>
            <a:off x="74588" y="1587565"/>
            <a:ext cx="4544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 может содержать  в своем составе то или иное количество водяного пара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168451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E520E8-3D9A-4147-BFB3-58882FD79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307"/>
            <a:ext cx="5765799" cy="27025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Водяные пары в атмосфере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171827-FDDC-4202-9425-F67A076DE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6" y="758329"/>
            <a:ext cx="2831516" cy="232159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075727-AABF-4A38-A09E-CF9DC8036B2F}"/>
              </a:ext>
            </a:extLst>
          </p:cNvPr>
          <p:cNvSpPr txBox="1"/>
          <p:nvPr/>
        </p:nvSpPr>
        <p:spPr>
          <a:xfrm>
            <a:off x="3189580" y="758329"/>
            <a:ext cx="2485566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водяных паров в воздухе зависит от температуры.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C51934-93DB-4C3A-B223-7595AE6FEDAB}"/>
              </a:ext>
            </a:extLst>
          </p:cNvPr>
          <p:cNvSpPr txBox="1"/>
          <p:nvPr/>
        </p:nvSpPr>
        <p:spPr>
          <a:xfrm>
            <a:off x="3189580" y="1963879"/>
            <a:ext cx="2485566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ниже температура воздуха, тем меньше в нем водяных паров.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6540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Водяные пары в атмосфере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075727-AABF-4A38-A09E-CF9DC8036B2F}"/>
              </a:ext>
            </a:extLst>
          </p:cNvPr>
          <p:cNvSpPr txBox="1"/>
          <p:nvPr/>
        </p:nvSpPr>
        <p:spPr>
          <a:xfrm>
            <a:off x="2882900" y="622697"/>
            <a:ext cx="2792246" cy="129266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водяных паров в 1 м³ воздуха, измеряемое в г/м³ называется </a:t>
            </a:r>
          </a:p>
          <a:p>
            <a:pPr algn="ctr"/>
            <a:r>
              <a:rPr lang="ru-RU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абсолютной влажностью.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8DB8CD-0E78-4264-8CEB-59989BECA6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780" b="14310"/>
          <a:stretch/>
        </p:blipFill>
        <p:spPr>
          <a:xfrm>
            <a:off x="796072" y="592705"/>
            <a:ext cx="1473221" cy="10824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ACDBE3-1C42-43D7-8075-FFA0617DC7B8}"/>
              </a:ext>
            </a:extLst>
          </p:cNvPr>
          <p:cNvSpPr txBox="1"/>
          <p:nvPr/>
        </p:nvSpPr>
        <p:spPr>
          <a:xfrm>
            <a:off x="185189" y="1675135"/>
            <a:ext cx="2694989" cy="144655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Воздух, в котором  содержание водяных паров достигает предельной нормы, называется воздухом, </a:t>
            </a:r>
            <a:r>
              <a:rPr lang="ru-RU" sz="16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насыщенной влагой</a:t>
            </a:r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326C68-4C0F-4CF1-AE82-DC89F025E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899" y="1968309"/>
            <a:ext cx="2232248" cy="11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415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высота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C2CA6-97B7-448E-8F71-0DB03D73C360}"/>
              </a:ext>
            </a:extLst>
          </p:cNvPr>
          <p:cNvSpPr txBox="1"/>
          <p:nvPr/>
        </p:nvSpPr>
        <p:spPr>
          <a:xfrm>
            <a:off x="63500" y="534579"/>
            <a:ext cx="5646713" cy="261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Фактическое содержание водяных паров в воздухе по отношению к норме.</a:t>
            </a:r>
            <a:endParaRPr lang="en-US" sz="11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9A7ABA-BF16-4AC3-94AE-7C2F71B29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04" y="842999"/>
            <a:ext cx="1440160" cy="22319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94E210-C809-46E8-824F-25D35C53BC58}"/>
              </a:ext>
            </a:extLst>
          </p:cNvPr>
          <p:cNvSpPr txBox="1"/>
          <p:nvPr/>
        </p:nvSpPr>
        <p:spPr>
          <a:xfrm>
            <a:off x="1719199" y="823646"/>
            <a:ext cx="403502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Допустим температура воздуха 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+ 30°С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а содержание водяных паров в </a:t>
            </a:r>
            <a:r>
              <a:rPr lang="ru-RU" sz="11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1м³ воздуха 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г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то есть в два раза меньше предельной нормы. Следовательно , фактическое содержание  водяных паров в воздухе по отношению к норме составляет </a:t>
            </a:r>
            <a:r>
              <a:rPr lang="ru-RU" sz="1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50%.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 насыщенном воздухе относительная влажность составляет </a:t>
            </a:r>
            <a:r>
              <a:rPr lang="ru-RU" sz="1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100%.</a:t>
            </a:r>
            <a:endParaRPr lang="en-US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68809A-7286-4F50-ABD7-E4B5FD3DD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932" y="1910457"/>
            <a:ext cx="2376264" cy="116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98340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высота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C2CA6-97B7-448E-8F71-0DB03D73C360}"/>
              </a:ext>
            </a:extLst>
          </p:cNvPr>
          <p:cNvSpPr txBox="1"/>
          <p:nvPr/>
        </p:nvSpPr>
        <p:spPr>
          <a:xfrm>
            <a:off x="63500" y="534579"/>
            <a:ext cx="5646713" cy="5232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метеостанциях относительная влажность воздуха измеряется  прибором - гигрометром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990EC2-B9EB-4187-BDFD-ED3B0C518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04" y="1190377"/>
            <a:ext cx="1816500" cy="19104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5DC1C2-D278-499A-B8C1-322474ED0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828" y="1190377"/>
            <a:ext cx="3277964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78439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ОБЛАКА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C2CA6-97B7-448E-8F71-0DB03D73C360}"/>
              </a:ext>
            </a:extLst>
          </p:cNvPr>
          <p:cNvSpPr txBox="1"/>
          <p:nvPr/>
        </p:nvSpPr>
        <p:spPr>
          <a:xfrm>
            <a:off x="3242940" y="626350"/>
            <a:ext cx="2295854" cy="129266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Охлаждение воздуха, насыщенного парами воды, приводит к появлению мелких капель воды. Переход водяных паров в мелкие жидкие частицы называется </a:t>
            </a:r>
            <a:r>
              <a:rPr lang="ru-RU" sz="12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конденсацией.</a:t>
            </a:r>
            <a:endParaRPr lang="en-US" sz="11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8D0732-A468-400A-9A3C-54838E794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626350"/>
            <a:ext cx="2958058" cy="2436235"/>
          </a:xfrm>
          <a:prstGeom prst="rect">
            <a:avLst/>
          </a:prstGeom>
        </p:spPr>
      </p:pic>
      <p:sp>
        <p:nvSpPr>
          <p:cNvPr id="5" name="Облако 4">
            <a:extLst>
              <a:ext uri="{FF2B5EF4-FFF2-40B4-BE49-F238E27FC236}">
                <a16:creationId xmlns:a16="http://schemas.microsoft.com/office/drawing/2014/main" id="{9E1D43A7-204D-43C4-8A78-D336D6C9F9F3}"/>
              </a:ext>
            </a:extLst>
          </p:cNvPr>
          <p:cNvSpPr/>
          <p:nvPr/>
        </p:nvSpPr>
        <p:spPr>
          <a:xfrm>
            <a:off x="3173797" y="2028099"/>
            <a:ext cx="2434140" cy="101842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конденсации приводит к появлению облаков</a:t>
            </a:r>
            <a:endParaRPr lang="en-US" sz="105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27021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ОБЛАКА</a:t>
            </a:r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2BB17416-FC44-4AC2-AA5F-9CBD434C98F4}"/>
              </a:ext>
            </a:extLst>
          </p:cNvPr>
          <p:cNvSpPr/>
          <p:nvPr/>
        </p:nvSpPr>
        <p:spPr>
          <a:xfrm>
            <a:off x="290612" y="1474321"/>
            <a:ext cx="2592288" cy="1008112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Кучевые облака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5F89F6F9-42E9-47CE-ADD0-3DF4B4E62EDD}"/>
              </a:ext>
            </a:extLst>
          </p:cNvPr>
          <p:cNvSpPr/>
          <p:nvPr/>
        </p:nvSpPr>
        <p:spPr>
          <a:xfrm>
            <a:off x="3098924" y="747032"/>
            <a:ext cx="2376264" cy="1008112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Перистые облака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4A7376FE-1347-45D6-84A4-17EB18682FB1}"/>
              </a:ext>
            </a:extLst>
          </p:cNvPr>
          <p:cNvSpPr/>
          <p:nvPr/>
        </p:nvSpPr>
        <p:spPr>
          <a:xfrm>
            <a:off x="2720302" y="1978935"/>
            <a:ext cx="2562944" cy="108012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Слоистые облака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209994-77E0-47C9-AAE8-A6E82DD6F854}"/>
              </a:ext>
            </a:extLst>
          </p:cNvPr>
          <p:cNvSpPr txBox="1"/>
          <p:nvPr/>
        </p:nvSpPr>
        <p:spPr>
          <a:xfrm>
            <a:off x="146596" y="606762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Водяные пары, поднимаясь вверх, охлаждаются и превращаются в мельчайшие частицы воды или льда при </a:t>
            </a:r>
            <a:r>
              <a:rPr lang="en-US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- 0°C </a:t>
            </a:r>
            <a:r>
              <a:rPr lang="ru-RU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ниже.</a:t>
            </a:r>
            <a:endParaRPr lang="en-US" sz="1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63775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 кл - 4 -1 - ветер — копия</Template>
  <TotalTime>345</TotalTime>
  <Words>513</Words>
  <Application>Microsoft Office PowerPoint</Application>
  <PresentationFormat>Произвольный</PresentationFormat>
  <Paragraphs>63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WINDOWS 10</cp:lastModifiedBy>
  <cp:revision>35</cp:revision>
  <dcterms:created xsi:type="dcterms:W3CDTF">2021-02-15T17:31:40Z</dcterms:created>
  <dcterms:modified xsi:type="dcterms:W3CDTF">2021-02-16T17:51:34Z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