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79" r:id="rId2"/>
    <p:sldId id="305" r:id="rId3"/>
    <p:sldId id="459" r:id="rId4"/>
    <p:sldId id="460" r:id="rId5"/>
    <p:sldId id="461" r:id="rId6"/>
    <p:sldId id="462" r:id="rId7"/>
    <p:sldId id="447" r:id="rId8"/>
    <p:sldId id="448" r:id="rId9"/>
    <p:sldId id="434" r:id="rId10"/>
    <p:sldId id="449" r:id="rId11"/>
    <p:sldId id="463" r:id="rId12"/>
    <p:sldId id="464" r:id="rId13"/>
    <p:sldId id="465" r:id="rId14"/>
    <p:sldId id="450" r:id="rId15"/>
    <p:sldId id="435" r:id="rId16"/>
    <p:sldId id="326" r:id="rId17"/>
    <p:sldId id="451" r:id="rId18"/>
    <p:sldId id="375" r:id="rId19"/>
    <p:sldId id="453" r:id="rId20"/>
    <p:sldId id="262" r:id="rId21"/>
  </p:sldIdLst>
  <p:sldSz cx="5765800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1022">
          <p15:clr>
            <a:srgbClr val="A4A3A4"/>
          </p15:clr>
        </p15:guide>
        <p15:guide id="2" pos="181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0FF7"/>
    <a:srgbClr val="000066"/>
    <a:srgbClr val="FFFF00"/>
    <a:srgbClr val="00FF00"/>
    <a:srgbClr val="B2B2B2"/>
    <a:srgbClr val="000099"/>
    <a:srgbClr val="000000"/>
    <a:srgbClr val="004C22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5126" autoAdjust="0"/>
  </p:normalViewPr>
  <p:slideViewPr>
    <p:cSldViewPr>
      <p:cViewPr varScale="1">
        <p:scale>
          <a:sx n="132" d="100"/>
          <a:sy n="132" d="100"/>
        </p:scale>
        <p:origin x="930" y="114"/>
      </p:cViewPr>
      <p:guideLst>
        <p:guide orient="horz" pos="2880"/>
        <p:guide pos="21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800"/>
    </p:cViewPr>
  </p:sorterViewPr>
  <p:notesViewPr>
    <p:cSldViewPr>
      <p:cViewPr varScale="1">
        <p:scale>
          <a:sx n="150" d="100"/>
          <a:sy n="150" d="100"/>
        </p:scale>
        <p:origin x="-1242" y="-90"/>
      </p:cViewPr>
      <p:guideLst>
        <p:guide orient="horz" pos="1022"/>
        <p:guide pos="181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25F2B4-B324-4CAC-8A2F-FF69F25E4553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265488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11E0C-8B9B-41FC-B184-4FF371462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3573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B9B35-F45A-47AC-9643-A0E3E76F2CC3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801813" y="242888"/>
            <a:ext cx="2162175" cy="121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41463"/>
            <a:ext cx="4613275" cy="14605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D2DC9-084F-4B8F-B0A3-1529236EF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711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5257166" y="159367"/>
            <a:ext cx="252729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37" y="132463"/>
            <a:ext cx="4900931" cy="31547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435" y="660989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5868" y="660989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9301" y="660989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435" y="2356547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2078" indent="-72078">
              <a:buFont typeface="Arial" panose="020B0604020202020204" pitchFamily="34" charset="0"/>
              <a:buChar char="•"/>
              <a:defRPr sz="700"/>
            </a:lvl2pPr>
            <a:lvl3pPr marL="144157" indent="-72078">
              <a:defRPr sz="700"/>
            </a:lvl3pPr>
            <a:lvl4pPr marL="252274" indent="-108118">
              <a:defRPr sz="700"/>
            </a:lvl4pPr>
            <a:lvl5pPr marL="360392" indent="-108118">
              <a:defRPr sz="7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5868" y="2356547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2078" indent="-72078">
              <a:buFont typeface="Arial" panose="020B0604020202020204" pitchFamily="34" charset="0"/>
              <a:buChar char="•"/>
              <a:defRPr sz="700"/>
            </a:lvl2pPr>
            <a:lvl3pPr marL="144157" indent="-72078">
              <a:defRPr sz="700"/>
            </a:lvl3pPr>
            <a:lvl4pPr marL="252274" indent="-108118">
              <a:defRPr sz="700"/>
            </a:lvl4pPr>
            <a:lvl5pPr marL="360392" indent="-108118">
              <a:defRPr sz="7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9301" y="2356547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2078" indent="-72078">
              <a:buFont typeface="Arial" panose="020B0604020202020204" pitchFamily="34" charset="0"/>
              <a:buChar char="•"/>
              <a:defRPr sz="700"/>
            </a:lvl2pPr>
            <a:lvl3pPr marL="144157" indent="-72078">
              <a:defRPr sz="700"/>
            </a:lvl3pPr>
            <a:lvl4pPr marL="252274" indent="-108118">
              <a:defRPr sz="700"/>
            </a:lvl4pPr>
            <a:lvl5pPr marL="360392" indent="-108118">
              <a:defRPr sz="7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437" y="441662"/>
            <a:ext cx="4900931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74231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8290" y="3017710"/>
            <a:ext cx="1326134" cy="276999"/>
          </a:xfrm>
        </p:spPr>
        <p:txBody>
          <a:bodyPr/>
          <a:lstStyle/>
          <a:p>
            <a:fld id="{68214DC6-9373-4927-9723-F2D54102B2A5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0372" y="3017710"/>
            <a:ext cx="1845056" cy="276999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51376" y="3017710"/>
            <a:ext cx="1326134" cy="276999"/>
          </a:xfrm>
        </p:spPr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53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435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7313" y="781128"/>
            <a:ext cx="4531172" cy="2094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8" r:id="rId7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866416" y="981299"/>
            <a:ext cx="4608512" cy="1848131"/>
          </a:xfrm>
          <a:prstGeom prst="rect">
            <a:avLst/>
          </a:prstGeom>
        </p:spPr>
        <p:txBody>
          <a:bodyPr vert="horz" wrap="square" lIns="0" tIns="13966" rIns="0" bIns="0" rtlCol="0">
            <a:spAutoFit/>
          </a:bodyPr>
          <a:lstStyle/>
          <a:p>
            <a:pPr marL="12696">
              <a:lnSpc>
                <a:spcPts val="2794"/>
              </a:lnSpc>
            </a:pPr>
            <a:r>
              <a:rPr lang="ru-RU" sz="4400" b="1" dirty="0">
                <a:solidFill>
                  <a:srgbClr val="030FF7"/>
                </a:solidFill>
                <a:latin typeface="Arial"/>
                <a:cs typeface="Arial"/>
              </a:rPr>
              <a:t>Влажность</a:t>
            </a:r>
          </a:p>
          <a:p>
            <a:pPr marL="12696">
              <a:lnSpc>
                <a:spcPts val="2794"/>
              </a:lnSpc>
            </a:pPr>
            <a:endParaRPr lang="ru-RU" sz="4400" b="1" dirty="0">
              <a:solidFill>
                <a:srgbClr val="030FF7"/>
              </a:solidFill>
              <a:latin typeface="Arial"/>
              <a:cs typeface="Arial"/>
            </a:endParaRPr>
          </a:p>
          <a:p>
            <a:pPr marL="12696">
              <a:lnSpc>
                <a:spcPts val="2794"/>
              </a:lnSpc>
            </a:pPr>
            <a:r>
              <a:rPr lang="ru-RU" sz="4400" b="1" dirty="0">
                <a:solidFill>
                  <a:srgbClr val="030FF7"/>
                </a:solidFill>
                <a:latin typeface="Arial"/>
                <a:cs typeface="Arial"/>
              </a:rPr>
              <a:t>воздуха </a:t>
            </a:r>
          </a:p>
          <a:p>
            <a:pPr marL="12696">
              <a:lnSpc>
                <a:spcPts val="2794"/>
              </a:lnSpc>
            </a:pPr>
            <a:endParaRPr lang="ru-RU" sz="4400" b="1" dirty="0">
              <a:solidFill>
                <a:srgbClr val="030FF7"/>
              </a:solidFill>
              <a:latin typeface="Arial"/>
              <a:cs typeface="Arial"/>
            </a:endParaRPr>
          </a:p>
          <a:p>
            <a:pPr marL="12696">
              <a:lnSpc>
                <a:spcPts val="2794"/>
              </a:lnSpc>
            </a:pPr>
            <a:r>
              <a:rPr lang="ru-RU" sz="4400" b="1" dirty="0">
                <a:solidFill>
                  <a:srgbClr val="030FF7"/>
                </a:solidFill>
                <a:latin typeface="Arial"/>
                <a:cs typeface="Arial"/>
              </a:rPr>
              <a:t>и осадки.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6457D6C-DAA8-4FB7-92F5-D31FF2A80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740" y="842679"/>
            <a:ext cx="1512169" cy="1848131"/>
          </a:xfrm>
          <a:prstGeom prst="rect">
            <a:avLst/>
          </a:prstGeom>
        </p:spPr>
      </p:pic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-19153"/>
            <a:ext cx="5757972" cy="69726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30FF7"/>
          </a:solidFill>
        </p:spPr>
        <p:txBody>
          <a:bodyPr wrap="square" lIns="0" tIns="0" rIns="0" bIns="0" rtlCol="0"/>
          <a:lstStyle/>
          <a:p>
            <a:endParaRPr sz="1100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88465" y="887511"/>
            <a:ext cx="310613" cy="1327809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30FF7"/>
          </a:solidFill>
        </p:spPr>
        <p:txBody>
          <a:bodyPr wrap="square" lIns="0" tIns="0" rIns="0" bIns="0" rtlCol="0"/>
          <a:lstStyle/>
          <a:p>
            <a:endParaRPr sz="1100" dirty="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4750825" y="38680"/>
            <a:ext cx="603664" cy="603885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00" dirty="0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4760514" y="27535"/>
            <a:ext cx="603664" cy="603885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100" dirty="0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4983650" y="38680"/>
            <a:ext cx="173292" cy="354580"/>
          </a:xfrm>
          <a:prstGeom prst="rect">
            <a:avLst/>
          </a:prstGeom>
        </p:spPr>
        <p:txBody>
          <a:bodyPr vert="horz" wrap="square" lIns="0" tIns="15871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ru-RU" sz="2200" b="1" spc="10" dirty="0">
                <a:solidFill>
                  <a:srgbClr val="FEFEFE"/>
                </a:solidFill>
                <a:latin typeface="Arial"/>
                <a:cs typeface="Arial"/>
              </a:rPr>
              <a:t>5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4846013" y="366269"/>
            <a:ext cx="517093" cy="212234"/>
          </a:xfrm>
          <a:prstGeom prst="rect">
            <a:avLst/>
          </a:prstGeom>
        </p:spPr>
        <p:txBody>
          <a:bodyPr vert="horz" wrap="square" lIns="0" tIns="12061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lang="ru-RU" sz="1300" b="1" spc="-5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1300" b="1" dirty="0">
              <a:latin typeface="Arial"/>
              <a:cs typeface="Arial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318893" y="-16122"/>
            <a:ext cx="3379453" cy="537985"/>
          </a:xfrm>
          <a:prstGeom prst="rect">
            <a:avLst/>
          </a:prstGeom>
        </p:spPr>
        <p:txBody>
          <a:bodyPr vert="horz" wrap="square" lIns="0" tIns="14622" rIns="0" bIns="0" rtlCol="0" anchor="ctr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15" defTabSz="915497">
              <a:spcBef>
                <a:spcPts val="114"/>
              </a:spcBef>
              <a:defRPr/>
            </a:pPr>
            <a:r>
              <a:rPr lang="ru-RU" kern="0" spc="10" dirty="0">
                <a:solidFill>
                  <a:sysClr val="window" lastClr="FFFFFF"/>
                </a:solidFill>
              </a:rPr>
              <a:t> География</a:t>
            </a:r>
            <a:endParaRPr lang="en-US" kern="0" spc="10" dirty="0">
              <a:solidFill>
                <a:sysClr val="window" lastClr="FFFFFF"/>
              </a:solidFill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51515ADB-0A54-4D48-B21C-0D1BD48457B7}"/>
              </a:ext>
            </a:extLst>
          </p:cNvPr>
          <p:cNvSpPr/>
          <p:nvPr/>
        </p:nvSpPr>
        <p:spPr>
          <a:xfrm>
            <a:off x="543772" y="43493"/>
            <a:ext cx="335650" cy="464866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5497"/>
            <a:endParaRPr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7BBBEFBB-2F62-43EB-AF31-953972EFBEBF}"/>
              </a:ext>
            </a:extLst>
          </p:cNvPr>
          <p:cNvSpPr/>
          <p:nvPr/>
        </p:nvSpPr>
        <p:spPr>
          <a:xfrm>
            <a:off x="551287" y="422645"/>
            <a:ext cx="62299" cy="108745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5497"/>
            <a:endParaRPr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8705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22"/>
            <a:ext cx="5765799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Прогретый воздух устремляется вверх и образует кучевые облака.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72370E-DBDC-4500-83D3-20CCD92032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57"/>
          <a:stretch/>
        </p:blipFill>
        <p:spPr>
          <a:xfrm>
            <a:off x="146596" y="614313"/>
            <a:ext cx="5472608" cy="25202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A19272-9C3D-4FF9-96E9-B24A57DF2D6B}"/>
              </a:ext>
            </a:extLst>
          </p:cNvPr>
          <p:cNvSpPr txBox="1"/>
          <p:nvPr/>
        </p:nvSpPr>
        <p:spPr>
          <a:xfrm>
            <a:off x="146596" y="601577"/>
            <a:ext cx="54726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случаях, когда основание кучевых облаков начинает темнеть, говорят, к дождю. Такие облака называют </a:t>
            </a:r>
            <a:r>
              <a:rPr lang="ru-RU" sz="1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кучево</a:t>
            </a:r>
            <a:r>
              <a:rPr lang="ru-RU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дождевыми.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EB34AC5-2E6E-4ED0-97F2-7380AB49F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28" y="614313"/>
            <a:ext cx="5472607" cy="25330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ADD3AB-1F28-4982-8595-21B062DC7478}"/>
              </a:ext>
            </a:extLst>
          </p:cNvPr>
          <p:cNvSpPr txBox="1"/>
          <p:nvPr/>
        </p:nvSpPr>
        <p:spPr>
          <a:xfrm>
            <a:off x="290612" y="2273941"/>
            <a:ext cx="5400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Чаще всего появляются в небе весной и летом. Обычно кучево-дождевые облака приносят с собой сильный дождь или ливень.</a:t>
            </a:r>
            <a:endParaRPr lang="en-US" sz="1400" i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4554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22"/>
            <a:ext cx="5765799" cy="553998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Иногда на небе появляются сплюснутые гладкие облака. Эти облака называются </a:t>
            </a:r>
            <a:r>
              <a:rPr lang="ru-RU" sz="16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слоистыми</a:t>
            </a:r>
            <a:endParaRPr lang="ru-RU" sz="1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1EAD5D-FA3F-4F71-8AA0-0756CEC5F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96" y="614313"/>
            <a:ext cx="5472608" cy="250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86206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12C1B2-0F89-4D19-AF9D-A1AAF2E947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75"/>
          <a:stretch/>
        </p:blipFill>
        <p:spPr>
          <a:xfrm>
            <a:off x="146597" y="830337"/>
            <a:ext cx="5472606" cy="22322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22"/>
            <a:ext cx="5765799" cy="738664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ясный солнечный день высоко в небе появляются полупрозрачные облака, края которых напоминают распущенные перья. Они даже не отбрасывают тень.</a:t>
            </a:r>
            <a:endParaRPr lang="ru-RU" sz="1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ED2094-C503-4892-823C-ADA833CE3835}"/>
              </a:ext>
            </a:extLst>
          </p:cNvPr>
          <p:cNvSpPr txBox="1"/>
          <p:nvPr/>
        </p:nvSpPr>
        <p:spPr>
          <a:xfrm>
            <a:off x="146597" y="2630537"/>
            <a:ext cx="54726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Появление перистых облаков предвещает смену погоды</a:t>
            </a:r>
            <a:endParaRPr lang="en-US" sz="1400" b="1" i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51269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C6748DA-9545-4F46-B0A4-8ACE744D3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628" y="614313"/>
            <a:ext cx="4968552" cy="243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44889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22"/>
            <a:ext cx="5765799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Атмосферные осадки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895DA7-32C0-4F77-9E0E-E490DA31D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724" y="686321"/>
            <a:ext cx="3384376" cy="16561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50DC4F-6B49-45CD-A88C-F4B019F44822}"/>
              </a:ext>
            </a:extLst>
          </p:cNvPr>
          <p:cNvSpPr txBox="1"/>
          <p:nvPr/>
        </p:nvSpPr>
        <p:spPr>
          <a:xfrm>
            <a:off x="37294" y="2414513"/>
            <a:ext cx="56912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Влага, выпадающая из тропосферы на земную поверхность в жидком (дождь) и твердом (град, снег) состояниях.</a:t>
            </a:r>
            <a:endParaRPr lang="en-US" sz="1400" b="1" i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29918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7930C67-3B41-4E5E-966F-2CE7D18B93D5}"/>
              </a:ext>
            </a:extLst>
          </p:cNvPr>
          <p:cNvSpPr/>
          <p:nvPr/>
        </p:nvSpPr>
        <p:spPr>
          <a:xfrm>
            <a:off x="2385786" y="2409517"/>
            <a:ext cx="116114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57AA2C8-E2E2-4BF4-AE68-0C0510E8F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40" y="614313"/>
            <a:ext cx="2482836" cy="158485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1AB4D70-A50E-443C-83AF-06D655091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1626" y="1622425"/>
            <a:ext cx="2857578" cy="1432374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E69F4F87-33E1-4000-BC86-69B4E8017CC2}"/>
              </a:ext>
            </a:extLst>
          </p:cNvPr>
          <p:cNvSpPr/>
          <p:nvPr/>
        </p:nvSpPr>
        <p:spPr>
          <a:xfrm>
            <a:off x="74588" y="85909"/>
            <a:ext cx="5616624" cy="432048"/>
          </a:xfrm>
          <a:prstGeom prst="rect">
            <a:avLst/>
          </a:prstGeom>
          <a:solidFill>
            <a:srgbClr val="030F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Осадки выпадают не только из облаков, но и прямо из воздуха.</a:t>
            </a:r>
            <a:endParaRPr 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6E2490-6DCC-4280-B71F-4C0AEC119A6C}"/>
              </a:ext>
            </a:extLst>
          </p:cNvPr>
          <p:cNvSpPr txBox="1"/>
          <p:nvPr/>
        </p:nvSpPr>
        <p:spPr>
          <a:xfrm>
            <a:off x="2706900" y="602727"/>
            <a:ext cx="3058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Весной и осенью велики суточные перепады температуры воздуха. Поэтому, как только садиться солнце, земля и растения поддаются быстрому охлаждению.</a:t>
            </a:r>
            <a:endParaRPr lang="en-US" sz="1200" b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88B480C-159B-4A2D-89D3-98DCDE7B95EE}"/>
              </a:ext>
            </a:extLst>
          </p:cNvPr>
          <p:cNvSpPr txBox="1"/>
          <p:nvPr/>
        </p:nvSpPr>
        <p:spPr>
          <a:xfrm>
            <a:off x="129314" y="2143278"/>
            <a:ext cx="2592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Водяные пары, которыми насыщен приземной слой воздуха, превращаются в капли </a:t>
            </a:r>
            <a:r>
              <a:rPr lang="ru-RU" b="1" i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росы.</a:t>
            </a:r>
            <a:endParaRPr lang="en-US" sz="1400" b="1" i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497640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27811"/>
            <a:ext cx="57930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зимнее время превратившиеся в лед водяные пары покрывают землю, крыши домов и растения -</a:t>
            </a:r>
            <a:endParaRPr lang="ru-RU" sz="1050" dirty="0">
              <a:ln w="3175">
                <a:noFill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8A42EF-4EE6-4CD1-9D6F-19556FA7E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860" y="600740"/>
            <a:ext cx="2245964" cy="11657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5190E1-A54B-405A-915C-27DF485AF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96" y="580221"/>
            <a:ext cx="2088232" cy="11862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FD5F2D-F883-4FF3-989C-302AD8C14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60" y="1838448"/>
            <a:ext cx="2070531" cy="13079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57810F-DBF9-4B9B-8918-6183CBE7DF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8924" y="1816151"/>
            <a:ext cx="2191378" cy="126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38171"/>
            <a:ext cx="5765800" cy="461665"/>
          </a:xfrm>
          <a:prstGeom prst="rect">
            <a:avLst/>
          </a:prstGeom>
          <a:solidFill>
            <a:srgbClr val="000099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ОСАДКОМЕР</a:t>
            </a:r>
            <a:endParaRPr lang="ru-RU" sz="1600" dirty="0">
              <a:ln w="3175">
                <a:noFill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D1CD45-687E-47D0-8472-B742D8256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220" y="1215226"/>
            <a:ext cx="1887436" cy="18739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749C04-2847-47AE-A57E-0A888F8375AD}"/>
              </a:ext>
            </a:extLst>
          </p:cNvPr>
          <p:cNvSpPr txBox="1"/>
          <p:nvPr/>
        </p:nvSpPr>
        <p:spPr>
          <a:xfrm>
            <a:off x="100221" y="597520"/>
            <a:ext cx="2709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выпавших </a:t>
            </a:r>
          </a:p>
          <a:p>
            <a:pPr algn="ctr"/>
            <a:r>
              <a:rPr lang="ru-RU" sz="1600" b="1" i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осадков.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F05FC5-20B0-4619-91D3-75118B547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971"/>
          <a:stretch/>
        </p:blipFill>
        <p:spPr>
          <a:xfrm>
            <a:off x="3386956" y="608547"/>
            <a:ext cx="1867625" cy="18739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BB7E1A-ECA7-4D51-B9D7-859C5CBCCE1F}"/>
              </a:ext>
            </a:extLst>
          </p:cNvPr>
          <p:cNvSpPr txBox="1"/>
          <p:nvPr/>
        </p:nvSpPr>
        <p:spPr>
          <a:xfrm>
            <a:off x="3056366" y="2482491"/>
            <a:ext cx="2709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Толщина снега измеряется с помощью рейки.</a:t>
            </a:r>
            <a:endParaRPr lang="en-US" sz="1400" b="1" i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0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38171"/>
            <a:ext cx="5765800" cy="461665"/>
          </a:xfrm>
          <a:prstGeom prst="rect">
            <a:avLst/>
          </a:prstGeom>
          <a:solidFill>
            <a:srgbClr val="000099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КОЭФФИЦИЕНТ УВЛАЖНЕНИЯ</a:t>
            </a:r>
            <a:endParaRPr lang="ru-RU" sz="1600" dirty="0">
              <a:ln w="3175">
                <a:noFill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55E93A4-6D94-4D74-A3B1-C3E95D9995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91"/>
          <a:stretch/>
        </p:blipFill>
        <p:spPr>
          <a:xfrm>
            <a:off x="362619" y="614313"/>
            <a:ext cx="2004965" cy="2520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0FF601-417B-43B1-A4E4-9D2CCFA8EA57}"/>
              </a:ext>
            </a:extLst>
          </p:cNvPr>
          <p:cNvSpPr txBox="1"/>
          <p:nvPr/>
        </p:nvSpPr>
        <p:spPr>
          <a:xfrm>
            <a:off x="2450853" y="666701"/>
            <a:ext cx="2952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Ташкенте среднегодовое количество осадков составляет 400 мм, а величина испаряемости 1600 мм в год.</a:t>
            </a:r>
            <a:endParaRPr lang="en-US" sz="1400" b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0012EE9-B2AA-412B-A2C9-03A3AEC19373}"/>
                  </a:ext>
                </a:extLst>
              </p:cNvPr>
              <p:cNvSpPr txBox="1"/>
              <p:nvPr/>
            </p:nvSpPr>
            <p:spPr>
              <a:xfrm>
                <a:off x="2882900" y="1694433"/>
                <a:ext cx="2480098" cy="5334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2400" b="1" dirty="0">
                    <a:solidFill>
                      <a:srgbClr val="030FF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К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30FF7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1" i="1" smtClean="0">
                            <a:solidFill>
                              <a:srgbClr val="030FF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400" b="1" i="1" smtClean="0">
                            <a:solidFill>
                              <a:srgbClr val="030FF7"/>
                            </a:solidFill>
                            <a:latin typeface="Cambria Math" panose="02040503050406030204" pitchFamily="18" charset="0"/>
                          </a:rPr>
                          <m:t>𝟒𝟎𝟎</m:t>
                        </m:r>
                      </m:num>
                      <m:den>
                        <m:r>
                          <a:rPr lang="ru-RU" sz="2400" b="1" i="1" smtClean="0">
                            <a:solidFill>
                              <a:srgbClr val="030FF7"/>
                            </a:solidFill>
                            <a:latin typeface="Cambria Math" panose="02040503050406030204" pitchFamily="18" charset="0"/>
                          </a:rPr>
                          <m:t>𝟏𝟔𝟎𝟎</m:t>
                        </m:r>
                      </m:den>
                    </m:f>
                  </m:oMath>
                </a14:m>
                <a:r>
                  <a:rPr lang="ru-RU" sz="2400" b="1" dirty="0">
                    <a:solidFill>
                      <a:srgbClr val="030FF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0,25</a:t>
                </a:r>
                <a:endParaRPr lang="en-US" sz="2400" b="1" dirty="0">
                  <a:solidFill>
                    <a:srgbClr val="030FF7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0012EE9-B2AA-412B-A2C9-03A3AEC193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2900" y="1694433"/>
                <a:ext cx="2480098" cy="533479"/>
              </a:xfrm>
              <a:prstGeom prst="rect">
                <a:avLst/>
              </a:prstGeom>
              <a:blipFill>
                <a:blip r:embed="rId3"/>
                <a:stretch>
                  <a:fillRect l="-7617" t="-3448" b="-18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7C5C3FBD-A13D-4262-A022-27E0568825CB}"/>
              </a:ext>
            </a:extLst>
          </p:cNvPr>
          <p:cNvSpPr txBox="1"/>
          <p:nvPr/>
        </p:nvSpPr>
        <p:spPr>
          <a:xfrm>
            <a:off x="2351255" y="2342389"/>
            <a:ext cx="33282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наиболее благоприятным для растений считается коэффициент увлажнения в пределах 0,9 -1,1.</a:t>
            </a:r>
            <a:endParaRPr lang="en-US" sz="1400" b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9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E40F65-3FE6-4E05-A44B-10FB61BF06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4" t="21586" r="1803"/>
          <a:stretch/>
        </p:blipFill>
        <p:spPr>
          <a:xfrm>
            <a:off x="938684" y="686321"/>
            <a:ext cx="3888432" cy="236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2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5443" y="43997"/>
            <a:ext cx="5771243" cy="45720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Водяные пары в атмосфере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C87147-7E3B-4D59-BFDE-070723DC4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20" y="614313"/>
            <a:ext cx="5472608" cy="2463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C04EA9-C77C-444C-B433-8D2031A79257}"/>
              </a:ext>
            </a:extLst>
          </p:cNvPr>
          <p:cNvSpPr txBox="1"/>
          <p:nvPr/>
        </p:nvSpPr>
        <p:spPr>
          <a:xfrm>
            <a:off x="183044" y="2342505"/>
            <a:ext cx="5436160" cy="60016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95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тропосфере всегда имеются водяные пары. Они попадают  </a:t>
            </a:r>
          </a:p>
          <a:p>
            <a:pPr algn="ctr"/>
            <a:r>
              <a:rPr lang="ru-RU" sz="11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атмосферу с поверхности океанов и морей, вследствие испарения вод суши, почвы и растений. Водяные пары невидимы и легче воздуха.</a:t>
            </a:r>
            <a:endParaRPr lang="en-US" sz="1100" b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474109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02653" y="109175"/>
            <a:ext cx="2810748" cy="3860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ru-RU" sz="2400" spc="15" dirty="0"/>
              <a:t> ЗАДАНИЕ </a:t>
            </a:r>
            <a:endParaRPr lang="ru-RU" sz="2400" spc="5" dirty="0"/>
          </a:p>
        </p:txBody>
      </p:sp>
      <p:sp>
        <p:nvSpPr>
          <p:cNvPr id="5" name="object 5"/>
          <p:cNvSpPr/>
          <p:nvPr/>
        </p:nvSpPr>
        <p:spPr>
          <a:xfrm>
            <a:off x="328175" y="680283"/>
            <a:ext cx="1094105" cy="400050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567764" y="796846"/>
            <a:ext cx="4493412" cy="1651158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 marR="5080">
              <a:lnSpc>
                <a:spcPts val="1410"/>
              </a:lnSpc>
              <a:spcBef>
                <a:spcPts val="170"/>
              </a:spcBef>
            </a:pPr>
            <a:r>
              <a:rPr lang="ru-RU" sz="2000" b="1" dirty="0">
                <a:solidFill>
                  <a:srgbClr val="00A650"/>
                </a:solidFill>
                <a:latin typeface="Arial"/>
                <a:cs typeface="Arial"/>
              </a:rPr>
              <a:t>Прочитать </a:t>
            </a: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endParaRPr lang="ru-RU" sz="20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r>
              <a:rPr lang="ru-RU" sz="2000" b="1" dirty="0">
                <a:solidFill>
                  <a:srgbClr val="00A650"/>
                </a:solidFill>
                <a:latin typeface="Arial"/>
                <a:cs typeface="Arial"/>
              </a:rPr>
              <a:t>§ 25.   ВЛАЖНОСТЬ ВОЗДУХА </a:t>
            </a: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r>
              <a:rPr lang="ru-RU" sz="2000" b="1" dirty="0">
                <a:solidFill>
                  <a:srgbClr val="00A650"/>
                </a:solidFill>
                <a:latin typeface="Arial"/>
                <a:cs typeface="Arial"/>
              </a:rPr>
              <a:t>    </a:t>
            </a: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r>
              <a:rPr lang="ru-RU" sz="2000" b="1" dirty="0">
                <a:solidFill>
                  <a:srgbClr val="00A650"/>
                </a:solidFill>
                <a:latin typeface="Arial"/>
                <a:cs typeface="Arial"/>
              </a:rPr>
              <a:t>            И    ОСАДКИ</a:t>
            </a: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endParaRPr lang="ru-RU" sz="20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r>
              <a:rPr lang="ru-RU" sz="2000" b="1" dirty="0">
                <a:solidFill>
                  <a:srgbClr val="00A650"/>
                </a:solidFill>
                <a:latin typeface="Arial"/>
                <a:cs typeface="Arial"/>
              </a:rPr>
              <a:t>Выполнить  письменно </a:t>
            </a: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r>
              <a:rPr lang="ru-RU" sz="2000" b="1" dirty="0">
                <a:solidFill>
                  <a:srgbClr val="00A650"/>
                </a:solidFill>
                <a:latin typeface="Arial"/>
                <a:cs typeface="Arial"/>
              </a:rPr>
              <a:t>задание 4 на стр. 87</a:t>
            </a:r>
          </a:p>
        </p:txBody>
      </p:sp>
      <p:sp>
        <p:nvSpPr>
          <p:cNvPr id="9" name="object 9"/>
          <p:cNvSpPr/>
          <p:nvPr/>
        </p:nvSpPr>
        <p:spPr>
          <a:xfrm>
            <a:off x="1650047" y="3146425"/>
            <a:ext cx="3752850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74788" y="2711186"/>
            <a:ext cx="2465705" cy="310515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3" name="object 13"/>
          <p:cNvGrpSpPr/>
          <p:nvPr/>
        </p:nvGrpSpPr>
        <p:grpSpPr>
          <a:xfrm>
            <a:off x="377244" y="1199601"/>
            <a:ext cx="906780" cy="1353820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320975" y="2634669"/>
            <a:ext cx="1043940" cy="231775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5443" y="43997"/>
            <a:ext cx="5771243" cy="45720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Водяные пары в атмосфере</a:t>
            </a:r>
          </a:p>
        </p:txBody>
      </p:sp>
      <p:pic>
        <p:nvPicPr>
          <p:cNvPr id="15" name="Рисунок 14" descr="Пейзаж холма">
            <a:extLst>
              <a:ext uri="{FF2B5EF4-FFF2-40B4-BE49-F238E27FC236}">
                <a16:creationId xmlns:a16="http://schemas.microsoft.com/office/drawing/2014/main" id="{B47BFDC6-380C-4430-8B5C-C13007B87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856" y="686322"/>
            <a:ext cx="5670356" cy="26182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075727-AABF-4A38-A09E-CF9DC8036B2F}"/>
              </a:ext>
            </a:extLst>
          </p:cNvPr>
          <p:cNvSpPr txBox="1"/>
          <p:nvPr/>
        </p:nvSpPr>
        <p:spPr>
          <a:xfrm>
            <a:off x="74588" y="1587565"/>
            <a:ext cx="4544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Воздух может содержать  в своем составе то или иное количество водяного пара</a:t>
            </a:r>
            <a:endParaRPr lang="en-US" sz="1400" b="1" i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168451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E520E8-3D9A-4147-BFB3-58882FD79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42307"/>
            <a:ext cx="5765799" cy="27025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5443" y="43997"/>
            <a:ext cx="5771243" cy="45720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Водяные пары в атмосфере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171827-FDDC-4202-9425-F67A076DE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96" y="758329"/>
            <a:ext cx="2831516" cy="23215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075727-AABF-4A38-A09E-CF9DC8036B2F}"/>
              </a:ext>
            </a:extLst>
          </p:cNvPr>
          <p:cNvSpPr txBox="1"/>
          <p:nvPr/>
        </p:nvSpPr>
        <p:spPr>
          <a:xfrm>
            <a:off x="3189580" y="758329"/>
            <a:ext cx="2485566" cy="73866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95000">
                <a:schemeClr val="accent1">
                  <a:lumMod val="45000"/>
                  <a:lumOff val="55000"/>
                </a:schemeClr>
              </a:gs>
              <a:gs pos="8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 водяных паров в воздухе зависит от температуры.</a:t>
            </a:r>
            <a:endParaRPr lang="en-US" sz="1400" b="1" i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C51934-93DB-4C3A-B223-7595AE6FEDAB}"/>
              </a:ext>
            </a:extLst>
          </p:cNvPr>
          <p:cNvSpPr txBox="1"/>
          <p:nvPr/>
        </p:nvSpPr>
        <p:spPr>
          <a:xfrm>
            <a:off x="3189580" y="1963879"/>
            <a:ext cx="2485566" cy="73866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95000">
                <a:schemeClr val="accent1">
                  <a:lumMod val="45000"/>
                  <a:lumOff val="55000"/>
                </a:schemeClr>
              </a:gs>
              <a:gs pos="8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Чем ниже температура воздуха, тем меньше в нем водяных паров.</a:t>
            </a:r>
            <a:endParaRPr lang="en-US" sz="1400" b="1" i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6540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5443" y="43997"/>
            <a:ext cx="5771243" cy="45720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Водяные пары в атмосфере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075727-AABF-4A38-A09E-CF9DC8036B2F}"/>
              </a:ext>
            </a:extLst>
          </p:cNvPr>
          <p:cNvSpPr txBox="1"/>
          <p:nvPr/>
        </p:nvSpPr>
        <p:spPr>
          <a:xfrm>
            <a:off x="2882900" y="622697"/>
            <a:ext cx="2792246" cy="129266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95000">
                <a:schemeClr val="accent1">
                  <a:lumMod val="45000"/>
                  <a:lumOff val="55000"/>
                </a:schemeClr>
              </a:gs>
              <a:gs pos="8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 водяных паров в 1 м³ воздуха, измеряемое в г/м³ называется </a:t>
            </a:r>
          </a:p>
          <a:p>
            <a:pPr algn="ctr"/>
            <a:r>
              <a:rPr lang="ru-RU" b="1" i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абсолютной влажностью.</a:t>
            </a:r>
            <a:endParaRPr lang="en-US" sz="1400" b="1" i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8DB8CD-0E78-4264-8CEB-59989BECA6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80" b="14310"/>
          <a:stretch/>
        </p:blipFill>
        <p:spPr>
          <a:xfrm>
            <a:off x="796072" y="592705"/>
            <a:ext cx="1473221" cy="10824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ACDBE3-1C42-43D7-8075-FFA0617DC7B8}"/>
              </a:ext>
            </a:extLst>
          </p:cNvPr>
          <p:cNvSpPr txBox="1"/>
          <p:nvPr/>
        </p:nvSpPr>
        <p:spPr>
          <a:xfrm>
            <a:off x="185189" y="1675135"/>
            <a:ext cx="2694989" cy="144655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95000">
                <a:schemeClr val="accent1">
                  <a:lumMod val="45000"/>
                  <a:lumOff val="55000"/>
                </a:schemeClr>
              </a:gs>
              <a:gs pos="8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Воздух, в котором  содержание водяных паров достигает предельной нормы, называется воздухом, </a:t>
            </a:r>
            <a:r>
              <a:rPr lang="ru-RU" sz="1600" b="1" i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насыщенной влагой</a:t>
            </a:r>
            <a:r>
              <a:rPr lang="ru-RU" sz="1400" b="1" i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b="1" i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326C68-4C0F-4CF1-AE82-DC89F025E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899" y="1968309"/>
            <a:ext cx="2232248" cy="11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415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5443" y="43997"/>
            <a:ext cx="5771243" cy="45720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Относительная высота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1C2CA6-97B7-448E-8F71-0DB03D73C360}"/>
              </a:ext>
            </a:extLst>
          </p:cNvPr>
          <p:cNvSpPr txBox="1"/>
          <p:nvPr/>
        </p:nvSpPr>
        <p:spPr>
          <a:xfrm>
            <a:off x="63500" y="534579"/>
            <a:ext cx="5646713" cy="2616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100" b="1" i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Фактическое содержание водяных паров в воздухе по отношению к норме.</a:t>
            </a:r>
            <a:endParaRPr lang="en-US" sz="1100" b="1" i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9A7ABA-BF16-4AC3-94AE-7C2F71B29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04" y="842999"/>
            <a:ext cx="1440160" cy="22319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94E210-C809-46E8-824F-25D35C53BC58}"/>
              </a:ext>
            </a:extLst>
          </p:cNvPr>
          <p:cNvSpPr txBox="1"/>
          <p:nvPr/>
        </p:nvSpPr>
        <p:spPr>
          <a:xfrm>
            <a:off x="1719199" y="823646"/>
            <a:ext cx="403502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Допустим температура воздуха </a:t>
            </a:r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+ 30°С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, а содержание водяных паров в </a:t>
            </a:r>
            <a:r>
              <a:rPr lang="ru-RU" sz="11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1м³ воздуха 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1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г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, то есть в два раза меньше предельной нормы. Следовательно , фактическое содержание  водяных паров в воздухе по отношению к норме составляет </a:t>
            </a:r>
            <a:r>
              <a:rPr lang="ru-RU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50%. </a:t>
            </a: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 насыщенном воздухе относительная влажность составляет </a:t>
            </a:r>
            <a:r>
              <a:rPr lang="ru-RU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100%.</a:t>
            </a:r>
            <a:endParaRPr lang="en-US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68809A-7286-4F50-ABD7-E4B5FD3DD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0932" y="1910457"/>
            <a:ext cx="2376264" cy="116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98340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5443" y="43997"/>
            <a:ext cx="5771243" cy="45720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Относительная высота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1C2CA6-97B7-448E-8F71-0DB03D73C360}"/>
              </a:ext>
            </a:extLst>
          </p:cNvPr>
          <p:cNvSpPr txBox="1"/>
          <p:nvPr/>
        </p:nvSpPr>
        <p:spPr>
          <a:xfrm>
            <a:off x="63500" y="534579"/>
            <a:ext cx="5646713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метеостанциях относительная влажность воздуха измеряется  прибором - гигрометром</a:t>
            </a:r>
            <a:endParaRPr lang="en-US" sz="1400" b="1" i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990EC2-B9EB-4187-BDFD-ED3B0C518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04" y="1190377"/>
            <a:ext cx="1816500" cy="19104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25DC1C2-D278-499A-B8C1-322474ED0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4828" y="1190377"/>
            <a:ext cx="3277964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78439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5443" y="43997"/>
            <a:ext cx="5771243" cy="45720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ОБЛАКА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1C2CA6-97B7-448E-8F71-0DB03D73C360}"/>
              </a:ext>
            </a:extLst>
          </p:cNvPr>
          <p:cNvSpPr txBox="1"/>
          <p:nvPr/>
        </p:nvSpPr>
        <p:spPr>
          <a:xfrm>
            <a:off x="3242940" y="626350"/>
            <a:ext cx="2295854" cy="129266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100" b="1" i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Охлаждение воздуха, насыщенного парами воды, приводит к появлению мелких капель воды. Переход водяных паров в мелкие жидкие частицы называется </a:t>
            </a:r>
            <a:r>
              <a:rPr lang="ru-RU" sz="12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конденсацией.</a:t>
            </a:r>
            <a:endParaRPr lang="en-US" sz="1100" b="1" i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8D0732-A468-400A-9A3C-54838E794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96" y="626350"/>
            <a:ext cx="2958058" cy="2436235"/>
          </a:xfrm>
          <a:prstGeom prst="rect">
            <a:avLst/>
          </a:prstGeom>
        </p:spPr>
      </p:pic>
      <p:sp>
        <p:nvSpPr>
          <p:cNvPr id="5" name="Облако 4">
            <a:extLst>
              <a:ext uri="{FF2B5EF4-FFF2-40B4-BE49-F238E27FC236}">
                <a16:creationId xmlns:a16="http://schemas.microsoft.com/office/drawing/2014/main" id="{9E1D43A7-204D-43C4-8A78-D336D6C9F9F3}"/>
              </a:ext>
            </a:extLst>
          </p:cNvPr>
          <p:cNvSpPr/>
          <p:nvPr/>
        </p:nvSpPr>
        <p:spPr>
          <a:xfrm>
            <a:off x="3173797" y="2028099"/>
            <a:ext cx="2434140" cy="1018420"/>
          </a:xfrm>
          <a:prstGeom prst="cloud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 конденсации приводит к появлению облаков</a:t>
            </a:r>
            <a:endParaRPr lang="en-US" sz="1050" b="1" i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127021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22"/>
            <a:ext cx="5765799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ОБЛАКА</a:t>
            </a:r>
          </a:p>
        </p:txBody>
      </p:sp>
      <p:sp>
        <p:nvSpPr>
          <p:cNvPr id="5" name="Облако 4">
            <a:extLst>
              <a:ext uri="{FF2B5EF4-FFF2-40B4-BE49-F238E27FC236}">
                <a16:creationId xmlns:a16="http://schemas.microsoft.com/office/drawing/2014/main" id="{2BB17416-FC44-4AC2-AA5F-9CBD434C98F4}"/>
              </a:ext>
            </a:extLst>
          </p:cNvPr>
          <p:cNvSpPr/>
          <p:nvPr/>
        </p:nvSpPr>
        <p:spPr>
          <a:xfrm>
            <a:off x="290612" y="1474321"/>
            <a:ext cx="2592288" cy="1008112"/>
          </a:xfrm>
          <a:prstGeom prst="cloud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Кучевые облака</a:t>
            </a:r>
            <a:endParaRPr lang="en-US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блако 5">
            <a:extLst>
              <a:ext uri="{FF2B5EF4-FFF2-40B4-BE49-F238E27FC236}">
                <a16:creationId xmlns:a16="http://schemas.microsoft.com/office/drawing/2014/main" id="{5F89F6F9-42E9-47CE-ADD0-3DF4B4E62EDD}"/>
              </a:ext>
            </a:extLst>
          </p:cNvPr>
          <p:cNvSpPr/>
          <p:nvPr/>
        </p:nvSpPr>
        <p:spPr>
          <a:xfrm>
            <a:off x="3098924" y="747032"/>
            <a:ext cx="2376264" cy="1008112"/>
          </a:xfrm>
          <a:prstGeom prst="cloud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Перистые облака</a:t>
            </a:r>
            <a:endParaRPr lang="en-US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блако 7">
            <a:extLst>
              <a:ext uri="{FF2B5EF4-FFF2-40B4-BE49-F238E27FC236}">
                <a16:creationId xmlns:a16="http://schemas.microsoft.com/office/drawing/2014/main" id="{4A7376FE-1347-45D6-84A4-17EB18682FB1}"/>
              </a:ext>
            </a:extLst>
          </p:cNvPr>
          <p:cNvSpPr/>
          <p:nvPr/>
        </p:nvSpPr>
        <p:spPr>
          <a:xfrm>
            <a:off x="2720302" y="1978935"/>
            <a:ext cx="2562944" cy="1080120"/>
          </a:xfrm>
          <a:prstGeom prst="cloud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Слоистые облака</a:t>
            </a:r>
            <a:endParaRPr lang="en-US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209994-77E0-47C9-AAE8-A6E82DD6F854}"/>
              </a:ext>
            </a:extLst>
          </p:cNvPr>
          <p:cNvSpPr txBox="1"/>
          <p:nvPr/>
        </p:nvSpPr>
        <p:spPr>
          <a:xfrm>
            <a:off x="146596" y="606762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Водяные пары, поднимаясь вверх, охлаждаются и превращаются в мельчайшие частицы воды или льда при </a:t>
            </a:r>
            <a:r>
              <a:rPr lang="en-US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- 0°C </a:t>
            </a:r>
            <a:r>
              <a:rPr lang="ru-RU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ниже.</a:t>
            </a:r>
            <a:endParaRPr lang="en-US" sz="12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263775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5 кл - 4 -1 - ветер — копия</Template>
  <TotalTime>345</TotalTime>
  <Words>513</Words>
  <Application>Microsoft Office PowerPoint</Application>
  <PresentationFormat>Произвольный</PresentationFormat>
  <Paragraphs>63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Cambria Math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ЗАДАНИЕ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10</dc:creator>
  <cp:lastModifiedBy>WINDOWS 10</cp:lastModifiedBy>
  <cp:revision>35</cp:revision>
  <dcterms:created xsi:type="dcterms:W3CDTF">2021-02-15T17:31:40Z</dcterms:created>
  <dcterms:modified xsi:type="dcterms:W3CDTF">2021-02-16T17:51:34Z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