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79" r:id="rId2"/>
    <p:sldId id="305" r:id="rId3"/>
    <p:sldId id="508" r:id="rId4"/>
    <p:sldId id="510" r:id="rId5"/>
    <p:sldId id="509" r:id="rId6"/>
    <p:sldId id="511" r:id="rId7"/>
    <p:sldId id="512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262" r:id="rId2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3CD"/>
    <a:srgbClr val="004C22"/>
    <a:srgbClr val="FF0000"/>
    <a:srgbClr val="000066"/>
    <a:srgbClr val="030FF7"/>
    <a:srgbClr val="FFFF00"/>
    <a:srgbClr val="00FF00"/>
    <a:srgbClr val="B2B2B2"/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265" autoAdjust="0"/>
  </p:normalViewPr>
  <p:slideViewPr>
    <p:cSldViewPr>
      <p:cViewPr varScale="1">
        <p:scale>
          <a:sx n="129" d="100"/>
          <a:sy n="129" d="100"/>
        </p:scale>
        <p:origin x="984" y="114"/>
      </p:cViewPr>
      <p:guideLst>
        <p:guide orient="horz" pos="2880"/>
        <p:guide pos="21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7B910-D5C5-42E8-8180-5F4C05393C5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429852-273C-4497-99D2-32313C975E12}">
      <dgm:prSet phldrT="[Текст]" custT="1"/>
      <dgm:spPr/>
      <dgm:t>
        <a:bodyPr/>
        <a:lstStyle/>
        <a:p>
          <a:r>
            <a:rPr lang="ru-RU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Все эти воздействия оказывают влияние на:</a:t>
          </a:r>
          <a:endParaRPr lang="en-US" sz="120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5AFDA9-53D6-42C9-B7E4-5CDB4529D456}" type="parTrans" cxnId="{E20C8AF6-51F0-4E88-8916-D8B039C71FC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237045-D154-4C73-A15F-52FD2DADF19E}" type="sibTrans" cxnId="{E20C8AF6-51F0-4E88-8916-D8B039C71FC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FE19FD-57F1-4D0C-BEB4-5336F0D8D965}">
      <dgm:prSet phldrT="[Текст]" custT="1"/>
      <dgm:spPr/>
      <dgm:t>
        <a:bodyPr/>
        <a:lstStyle/>
        <a:p>
          <a:r>
            <a:rPr lang="ru-RU" sz="105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В результате этих воздействий природа земной поверхности претерпевает изменения от экватора к полюсам.</a:t>
          </a:r>
          <a:endParaRPr lang="en-US" sz="105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2A7E1-64B6-42D1-8360-1B475D02B0F0}" type="parTrans" cxnId="{2368F8CA-2F22-4E5E-8CF0-3D9A41AD81E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DAA0C8-7565-4CF9-B959-54C760E43B4E}" type="sibTrans" cxnId="{2368F8CA-2F22-4E5E-8CF0-3D9A41AD81E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16403-D81A-4021-99B9-4812E77E7A34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прогревание поверхности суши солнечными лучами, на температуру воздуха, направления ветров, количество осадков и сезоны их выпадения.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80A84-EEC1-4A3E-A06B-D240D3F2177B}" type="parTrans" cxnId="{C7D2CBBD-DEBE-42BB-AF44-D247C3127D5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E98F1-D236-44C3-8879-0D3B45DFF0A1}" type="sibTrans" cxnId="{C7D2CBBD-DEBE-42BB-AF44-D247C3127D5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55B7FD-5FB0-45DB-A26E-C3DB19413A77}">
      <dgm:prSet phldrT="[Текст]" custT="1"/>
      <dgm:spPr/>
      <dgm:t>
        <a:bodyPr/>
        <a:lstStyle/>
        <a:p>
          <a:r>
            <a:rPr lang="ru-RU" sz="105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Крупные природные комплексы на суше, отличающиеся друг от друга климатом, почвами, растительным и животным миром, называются </a:t>
          </a:r>
          <a:r>
            <a:rPr lang="ru-RU" sz="105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природными зонами </a:t>
          </a:r>
          <a:r>
            <a:rPr lang="ru-RU" sz="105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( «зона» от латинского означает «узко вытянутая полоса».</a:t>
          </a:r>
          <a:endParaRPr lang="en-US" sz="105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3C506-037A-4EE8-BB3D-74F4C01D2686}" type="parTrans" cxnId="{7B14B135-E68F-4D7A-8706-59B983BF549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91667-3C70-479A-A202-7DA51EF1B482}" type="sibTrans" cxnId="{7B14B135-E68F-4D7A-8706-59B983BF549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3B5D42-A4F2-47D9-8536-8DB322B23E3E}" type="pres">
      <dgm:prSet presAssocID="{C527B910-D5C5-42E8-8180-5F4C05393C51}" presName="Name0" presStyleCnt="0">
        <dgm:presLayoutVars>
          <dgm:dir/>
          <dgm:animOne val="branch"/>
          <dgm:animLvl val="lvl"/>
        </dgm:presLayoutVars>
      </dgm:prSet>
      <dgm:spPr/>
    </dgm:pt>
    <dgm:pt modelId="{61988F98-B5C6-4AA6-8635-54D2C0E88C2D}" type="pres">
      <dgm:prSet presAssocID="{1D429852-273C-4497-99D2-32313C975E12}" presName="chaos" presStyleCnt="0"/>
      <dgm:spPr/>
    </dgm:pt>
    <dgm:pt modelId="{C244C5B3-39EF-4BF9-9995-5665FE961BF0}" type="pres">
      <dgm:prSet presAssocID="{1D429852-273C-4497-99D2-32313C975E12}" presName="parTx1" presStyleLbl="revTx" presStyleIdx="0" presStyleCnt="3" custScaleX="119839" custLinFactNeighborX="-1652" custLinFactNeighborY="-12103"/>
      <dgm:spPr/>
    </dgm:pt>
    <dgm:pt modelId="{440714B8-C6C6-40F0-9143-EDFDD64FEB2B}" type="pres">
      <dgm:prSet presAssocID="{1D429852-273C-4497-99D2-32313C975E12}" presName="desTx1" presStyleLbl="revTx" presStyleIdx="1" presStyleCnt="3" custScaleX="123083">
        <dgm:presLayoutVars>
          <dgm:bulletEnabled val="1"/>
        </dgm:presLayoutVars>
      </dgm:prSet>
      <dgm:spPr/>
    </dgm:pt>
    <dgm:pt modelId="{65517FE7-51C2-4883-93C0-EFCAAA4147F8}" type="pres">
      <dgm:prSet presAssocID="{1D429852-273C-4497-99D2-32313C975E12}" presName="c1" presStyleLbl="node1" presStyleIdx="0" presStyleCnt="19"/>
      <dgm:spPr/>
    </dgm:pt>
    <dgm:pt modelId="{DAA6F03A-F0ED-4C87-9E31-F167AAE99FEE}" type="pres">
      <dgm:prSet presAssocID="{1D429852-273C-4497-99D2-32313C975E12}" presName="c2" presStyleLbl="node1" presStyleIdx="1" presStyleCnt="19"/>
      <dgm:spPr/>
    </dgm:pt>
    <dgm:pt modelId="{6F85D026-4D99-4EE8-88F3-15CD77752EC0}" type="pres">
      <dgm:prSet presAssocID="{1D429852-273C-4497-99D2-32313C975E12}" presName="c3" presStyleLbl="node1" presStyleIdx="2" presStyleCnt="19"/>
      <dgm:spPr/>
    </dgm:pt>
    <dgm:pt modelId="{74ED2429-8611-47FF-95F5-1039ED2D1E81}" type="pres">
      <dgm:prSet presAssocID="{1D429852-273C-4497-99D2-32313C975E12}" presName="c4" presStyleLbl="node1" presStyleIdx="3" presStyleCnt="19"/>
      <dgm:spPr/>
    </dgm:pt>
    <dgm:pt modelId="{57DF2DA1-8B0E-4D69-A6AD-DD72C611E287}" type="pres">
      <dgm:prSet presAssocID="{1D429852-273C-4497-99D2-32313C975E12}" presName="c5" presStyleLbl="node1" presStyleIdx="4" presStyleCnt="19"/>
      <dgm:spPr/>
    </dgm:pt>
    <dgm:pt modelId="{7B29E4BF-71B2-419D-8AA3-19C2EC651946}" type="pres">
      <dgm:prSet presAssocID="{1D429852-273C-4497-99D2-32313C975E12}" presName="c6" presStyleLbl="node1" presStyleIdx="5" presStyleCnt="19"/>
      <dgm:spPr/>
    </dgm:pt>
    <dgm:pt modelId="{604758FE-6DBA-4CC1-9A37-EC6A957BF671}" type="pres">
      <dgm:prSet presAssocID="{1D429852-273C-4497-99D2-32313C975E12}" presName="c7" presStyleLbl="node1" presStyleIdx="6" presStyleCnt="19"/>
      <dgm:spPr/>
    </dgm:pt>
    <dgm:pt modelId="{BB59F6A8-3050-4208-932E-FED6707F8A27}" type="pres">
      <dgm:prSet presAssocID="{1D429852-273C-4497-99D2-32313C975E12}" presName="c8" presStyleLbl="node1" presStyleIdx="7" presStyleCnt="19"/>
      <dgm:spPr/>
    </dgm:pt>
    <dgm:pt modelId="{F36BF08C-0FD9-4801-B125-9C4AB7189FE8}" type="pres">
      <dgm:prSet presAssocID="{1D429852-273C-4497-99D2-32313C975E12}" presName="c9" presStyleLbl="node1" presStyleIdx="8" presStyleCnt="19" custLinFactNeighborX="96604" custLinFactNeighborY="-42273"/>
      <dgm:spPr/>
    </dgm:pt>
    <dgm:pt modelId="{478E0052-F660-42BF-8309-1A6742BE20B9}" type="pres">
      <dgm:prSet presAssocID="{1D429852-273C-4497-99D2-32313C975E12}" presName="c10" presStyleLbl="node1" presStyleIdx="9" presStyleCnt="19"/>
      <dgm:spPr/>
    </dgm:pt>
    <dgm:pt modelId="{664D35A9-285A-4A79-BCBC-B4FE70937CA4}" type="pres">
      <dgm:prSet presAssocID="{1D429852-273C-4497-99D2-32313C975E12}" presName="c11" presStyleLbl="node1" presStyleIdx="10" presStyleCnt="19"/>
      <dgm:spPr/>
    </dgm:pt>
    <dgm:pt modelId="{2FC4528A-D786-4105-A07E-1FAA1A1F115F}" type="pres">
      <dgm:prSet presAssocID="{1D429852-273C-4497-99D2-32313C975E12}" presName="c12" presStyleLbl="node1" presStyleIdx="11" presStyleCnt="19"/>
      <dgm:spPr/>
    </dgm:pt>
    <dgm:pt modelId="{B915C1E7-DEE4-4109-AFA5-8CFAAC7BE447}" type="pres">
      <dgm:prSet presAssocID="{1D429852-273C-4497-99D2-32313C975E12}" presName="c13" presStyleLbl="node1" presStyleIdx="12" presStyleCnt="19"/>
      <dgm:spPr/>
    </dgm:pt>
    <dgm:pt modelId="{C1D5089A-80AD-452B-B807-AE9E3953ED79}" type="pres">
      <dgm:prSet presAssocID="{1D429852-273C-4497-99D2-32313C975E12}" presName="c14" presStyleLbl="node1" presStyleIdx="13" presStyleCnt="19"/>
      <dgm:spPr/>
    </dgm:pt>
    <dgm:pt modelId="{72E47EAB-D598-4109-858E-32785950F81B}" type="pres">
      <dgm:prSet presAssocID="{1D429852-273C-4497-99D2-32313C975E12}" presName="c15" presStyleLbl="node1" presStyleIdx="14" presStyleCnt="19"/>
      <dgm:spPr/>
    </dgm:pt>
    <dgm:pt modelId="{A7998F9E-0E3B-4DBE-B670-1DE8B7AD75F6}" type="pres">
      <dgm:prSet presAssocID="{1D429852-273C-4497-99D2-32313C975E12}" presName="c16" presStyleLbl="node1" presStyleIdx="15" presStyleCnt="19"/>
      <dgm:spPr/>
    </dgm:pt>
    <dgm:pt modelId="{3CC6CE0E-6729-4EA2-87C2-258386DA6EBF}" type="pres">
      <dgm:prSet presAssocID="{1D429852-273C-4497-99D2-32313C975E12}" presName="c17" presStyleLbl="node1" presStyleIdx="16" presStyleCnt="19"/>
      <dgm:spPr/>
    </dgm:pt>
    <dgm:pt modelId="{4C0B56B3-AF2A-417C-9B4A-3564E6C31CAA}" type="pres">
      <dgm:prSet presAssocID="{1D429852-273C-4497-99D2-32313C975E12}" presName="c18" presStyleLbl="node1" presStyleIdx="17" presStyleCnt="19"/>
      <dgm:spPr/>
    </dgm:pt>
    <dgm:pt modelId="{454A3C37-34E8-4A9F-8462-6B46714C51E5}" type="pres">
      <dgm:prSet presAssocID="{A2237045-D154-4C73-A15F-52FD2DADF19E}" presName="chevronComposite1" presStyleCnt="0"/>
      <dgm:spPr/>
    </dgm:pt>
    <dgm:pt modelId="{21A06CFC-51B5-49DD-AF1C-DA33465EDB50}" type="pres">
      <dgm:prSet presAssocID="{A2237045-D154-4C73-A15F-52FD2DADF19E}" presName="chevron1" presStyleLbl="sibTrans2D1" presStyleIdx="0" presStyleCnt="2"/>
      <dgm:spPr/>
    </dgm:pt>
    <dgm:pt modelId="{3FE293F0-5365-4B54-96AA-E26DF4C6D42D}" type="pres">
      <dgm:prSet presAssocID="{A2237045-D154-4C73-A15F-52FD2DADF19E}" presName="spChevron1" presStyleCnt="0"/>
      <dgm:spPr/>
    </dgm:pt>
    <dgm:pt modelId="{60D0FE38-1F8A-412E-BF40-70262E80A3E6}" type="pres">
      <dgm:prSet presAssocID="{A2237045-D154-4C73-A15F-52FD2DADF19E}" presName="overlap" presStyleCnt="0"/>
      <dgm:spPr/>
    </dgm:pt>
    <dgm:pt modelId="{BDB8507F-A84F-4845-A846-08F7D2C943D4}" type="pres">
      <dgm:prSet presAssocID="{A2237045-D154-4C73-A15F-52FD2DADF19E}" presName="chevronComposite2" presStyleCnt="0"/>
      <dgm:spPr/>
    </dgm:pt>
    <dgm:pt modelId="{F26DD0FE-E4F1-4F61-AD8F-91A317B3DF7C}" type="pres">
      <dgm:prSet presAssocID="{A2237045-D154-4C73-A15F-52FD2DADF19E}" presName="chevron2" presStyleLbl="sibTrans2D1" presStyleIdx="1" presStyleCnt="2"/>
      <dgm:spPr/>
    </dgm:pt>
    <dgm:pt modelId="{E6597F9A-3C2B-4BBB-8A82-57A812C65E9B}" type="pres">
      <dgm:prSet presAssocID="{A2237045-D154-4C73-A15F-52FD2DADF19E}" presName="spChevron2" presStyleCnt="0"/>
      <dgm:spPr/>
    </dgm:pt>
    <dgm:pt modelId="{E36A2D3A-9936-4384-B20C-D9C3BD7ABAFC}" type="pres">
      <dgm:prSet presAssocID="{A9D16403-D81A-4021-99B9-4812E77E7A34}" presName="last" presStyleCnt="0"/>
      <dgm:spPr/>
    </dgm:pt>
    <dgm:pt modelId="{C02ABC20-8C58-4A75-9143-3C93A61C6DC0}" type="pres">
      <dgm:prSet presAssocID="{A9D16403-D81A-4021-99B9-4812E77E7A34}" presName="circleTx" presStyleLbl="node1" presStyleIdx="18" presStyleCnt="19" custScaleX="197024" custScaleY="123152" custLinFactNeighborX="-1277" custLinFactNeighborY="-8616"/>
      <dgm:spPr/>
    </dgm:pt>
    <dgm:pt modelId="{3BA0997D-2DE4-4EFC-9287-5A03B39BC8D8}" type="pres">
      <dgm:prSet presAssocID="{A9D16403-D81A-4021-99B9-4812E77E7A34}" presName="desTxN" presStyleLbl="revTx" presStyleIdx="2" presStyleCnt="3" custScaleX="189602">
        <dgm:presLayoutVars>
          <dgm:bulletEnabled val="1"/>
        </dgm:presLayoutVars>
      </dgm:prSet>
      <dgm:spPr/>
    </dgm:pt>
    <dgm:pt modelId="{02CBA3C1-E74E-4F7E-B21B-D043A371B241}" type="pres">
      <dgm:prSet presAssocID="{A9D16403-D81A-4021-99B9-4812E77E7A34}" presName="spN" presStyleCnt="0"/>
      <dgm:spPr/>
    </dgm:pt>
  </dgm:ptLst>
  <dgm:cxnLst>
    <dgm:cxn modelId="{7B14B135-E68F-4D7A-8706-59B983BF549E}" srcId="{A9D16403-D81A-4021-99B9-4812E77E7A34}" destId="{2755B7FD-5FB0-45DB-A26E-C3DB19413A77}" srcOrd="0" destOrd="0" parTransId="{CC33C506-037A-4EE8-BB3D-74F4C01D2686}" sibTransId="{61B91667-3C70-479A-A202-7DA51EF1B482}"/>
    <dgm:cxn modelId="{13594436-EE12-4465-958E-C6576EA2228F}" type="presOf" srcId="{BEFE19FD-57F1-4D0C-BEB4-5336F0D8D965}" destId="{440714B8-C6C6-40F0-9143-EDFDD64FEB2B}" srcOrd="0" destOrd="0" presId="urn:microsoft.com/office/officeart/2009/3/layout/RandomtoResultProcess"/>
    <dgm:cxn modelId="{04F1FF46-DB05-4B92-B7CD-421C7F060752}" type="presOf" srcId="{1D429852-273C-4497-99D2-32313C975E12}" destId="{C244C5B3-39EF-4BF9-9995-5665FE961BF0}" srcOrd="0" destOrd="0" presId="urn:microsoft.com/office/officeart/2009/3/layout/RandomtoResultProcess"/>
    <dgm:cxn modelId="{923C2187-2423-43C1-865B-A2045586B226}" type="presOf" srcId="{A9D16403-D81A-4021-99B9-4812E77E7A34}" destId="{C02ABC20-8C58-4A75-9143-3C93A61C6DC0}" srcOrd="0" destOrd="0" presId="urn:microsoft.com/office/officeart/2009/3/layout/RandomtoResultProcess"/>
    <dgm:cxn modelId="{7106E3AB-930D-4BD6-A2A3-74829CF3AD85}" type="presOf" srcId="{C527B910-D5C5-42E8-8180-5F4C05393C51}" destId="{E23B5D42-A4F2-47D9-8536-8DB322B23E3E}" srcOrd="0" destOrd="0" presId="urn:microsoft.com/office/officeart/2009/3/layout/RandomtoResultProcess"/>
    <dgm:cxn modelId="{C7D2CBBD-DEBE-42BB-AF44-D247C3127D57}" srcId="{C527B910-D5C5-42E8-8180-5F4C05393C51}" destId="{A9D16403-D81A-4021-99B9-4812E77E7A34}" srcOrd="1" destOrd="0" parTransId="{08980A84-EEC1-4A3E-A06B-D240D3F2177B}" sibTransId="{728E98F1-D236-44C3-8879-0D3B45DFF0A1}"/>
    <dgm:cxn modelId="{B7D8C6C3-6E35-417B-94E5-D8EC689A05AA}" type="presOf" srcId="{2755B7FD-5FB0-45DB-A26E-C3DB19413A77}" destId="{3BA0997D-2DE4-4EFC-9287-5A03B39BC8D8}" srcOrd="0" destOrd="0" presId="urn:microsoft.com/office/officeart/2009/3/layout/RandomtoResultProcess"/>
    <dgm:cxn modelId="{2368F8CA-2F22-4E5E-8CF0-3D9A41AD81EE}" srcId="{1D429852-273C-4497-99D2-32313C975E12}" destId="{BEFE19FD-57F1-4D0C-BEB4-5336F0D8D965}" srcOrd="0" destOrd="0" parTransId="{7382A7E1-64B6-42D1-8360-1B475D02B0F0}" sibTransId="{7ADAA0C8-7565-4CF9-B959-54C760E43B4E}"/>
    <dgm:cxn modelId="{E20C8AF6-51F0-4E88-8916-D8B039C71FCF}" srcId="{C527B910-D5C5-42E8-8180-5F4C05393C51}" destId="{1D429852-273C-4497-99D2-32313C975E12}" srcOrd="0" destOrd="0" parTransId="{F15AFDA9-53D6-42C9-B7E4-5CDB4529D456}" sibTransId="{A2237045-D154-4C73-A15F-52FD2DADF19E}"/>
    <dgm:cxn modelId="{E515352E-F632-40EF-BE43-6FC9E685F3A9}" type="presParOf" srcId="{E23B5D42-A4F2-47D9-8536-8DB322B23E3E}" destId="{61988F98-B5C6-4AA6-8635-54D2C0E88C2D}" srcOrd="0" destOrd="0" presId="urn:microsoft.com/office/officeart/2009/3/layout/RandomtoResultProcess"/>
    <dgm:cxn modelId="{F9F28820-540F-4384-8767-652D0252AF15}" type="presParOf" srcId="{61988F98-B5C6-4AA6-8635-54D2C0E88C2D}" destId="{C244C5B3-39EF-4BF9-9995-5665FE961BF0}" srcOrd="0" destOrd="0" presId="urn:microsoft.com/office/officeart/2009/3/layout/RandomtoResultProcess"/>
    <dgm:cxn modelId="{0105D83E-812E-453D-AF1A-9E68BB4BA28E}" type="presParOf" srcId="{61988F98-B5C6-4AA6-8635-54D2C0E88C2D}" destId="{440714B8-C6C6-40F0-9143-EDFDD64FEB2B}" srcOrd="1" destOrd="0" presId="urn:microsoft.com/office/officeart/2009/3/layout/RandomtoResultProcess"/>
    <dgm:cxn modelId="{7724C4CA-259C-4FE2-981A-404F8B717383}" type="presParOf" srcId="{61988F98-B5C6-4AA6-8635-54D2C0E88C2D}" destId="{65517FE7-51C2-4883-93C0-EFCAAA4147F8}" srcOrd="2" destOrd="0" presId="urn:microsoft.com/office/officeart/2009/3/layout/RandomtoResultProcess"/>
    <dgm:cxn modelId="{5CA219CE-F9E0-47F6-BA1D-423A5779549E}" type="presParOf" srcId="{61988F98-B5C6-4AA6-8635-54D2C0E88C2D}" destId="{DAA6F03A-F0ED-4C87-9E31-F167AAE99FEE}" srcOrd="3" destOrd="0" presId="urn:microsoft.com/office/officeart/2009/3/layout/RandomtoResultProcess"/>
    <dgm:cxn modelId="{DF9DE4AA-1D4D-446A-9471-47B39FE341F6}" type="presParOf" srcId="{61988F98-B5C6-4AA6-8635-54D2C0E88C2D}" destId="{6F85D026-4D99-4EE8-88F3-15CD77752EC0}" srcOrd="4" destOrd="0" presId="urn:microsoft.com/office/officeart/2009/3/layout/RandomtoResultProcess"/>
    <dgm:cxn modelId="{6417E210-1EB2-4001-A3CC-FF209B2AC917}" type="presParOf" srcId="{61988F98-B5C6-4AA6-8635-54D2C0E88C2D}" destId="{74ED2429-8611-47FF-95F5-1039ED2D1E81}" srcOrd="5" destOrd="0" presId="urn:microsoft.com/office/officeart/2009/3/layout/RandomtoResultProcess"/>
    <dgm:cxn modelId="{AD4E4322-0B88-4025-8171-9B3E8710D836}" type="presParOf" srcId="{61988F98-B5C6-4AA6-8635-54D2C0E88C2D}" destId="{57DF2DA1-8B0E-4D69-A6AD-DD72C611E287}" srcOrd="6" destOrd="0" presId="urn:microsoft.com/office/officeart/2009/3/layout/RandomtoResultProcess"/>
    <dgm:cxn modelId="{1311D05E-543A-42F4-BF31-E11E809F9E98}" type="presParOf" srcId="{61988F98-B5C6-4AA6-8635-54D2C0E88C2D}" destId="{7B29E4BF-71B2-419D-8AA3-19C2EC651946}" srcOrd="7" destOrd="0" presId="urn:microsoft.com/office/officeart/2009/3/layout/RandomtoResultProcess"/>
    <dgm:cxn modelId="{DCADF723-E838-4136-A5A1-B8A19A7EAA38}" type="presParOf" srcId="{61988F98-B5C6-4AA6-8635-54D2C0E88C2D}" destId="{604758FE-6DBA-4CC1-9A37-EC6A957BF671}" srcOrd="8" destOrd="0" presId="urn:microsoft.com/office/officeart/2009/3/layout/RandomtoResultProcess"/>
    <dgm:cxn modelId="{9D249C6C-2984-48D5-A56C-39E7CED53480}" type="presParOf" srcId="{61988F98-B5C6-4AA6-8635-54D2C0E88C2D}" destId="{BB59F6A8-3050-4208-932E-FED6707F8A27}" srcOrd="9" destOrd="0" presId="urn:microsoft.com/office/officeart/2009/3/layout/RandomtoResultProcess"/>
    <dgm:cxn modelId="{EBA10FF0-D2E5-4023-9933-38403D3AEFB2}" type="presParOf" srcId="{61988F98-B5C6-4AA6-8635-54D2C0E88C2D}" destId="{F36BF08C-0FD9-4801-B125-9C4AB7189FE8}" srcOrd="10" destOrd="0" presId="urn:microsoft.com/office/officeart/2009/3/layout/RandomtoResultProcess"/>
    <dgm:cxn modelId="{419C5FBA-06F4-4543-B4E4-189BFEED9C86}" type="presParOf" srcId="{61988F98-B5C6-4AA6-8635-54D2C0E88C2D}" destId="{478E0052-F660-42BF-8309-1A6742BE20B9}" srcOrd="11" destOrd="0" presId="urn:microsoft.com/office/officeart/2009/3/layout/RandomtoResultProcess"/>
    <dgm:cxn modelId="{8F4FF2FF-2326-469E-8646-E9078C38EC4F}" type="presParOf" srcId="{61988F98-B5C6-4AA6-8635-54D2C0E88C2D}" destId="{664D35A9-285A-4A79-BCBC-B4FE70937CA4}" srcOrd="12" destOrd="0" presId="urn:microsoft.com/office/officeart/2009/3/layout/RandomtoResultProcess"/>
    <dgm:cxn modelId="{A60A97A6-BA1D-4E1C-BB3C-28EF25CD8C82}" type="presParOf" srcId="{61988F98-B5C6-4AA6-8635-54D2C0E88C2D}" destId="{2FC4528A-D786-4105-A07E-1FAA1A1F115F}" srcOrd="13" destOrd="0" presId="urn:microsoft.com/office/officeart/2009/3/layout/RandomtoResultProcess"/>
    <dgm:cxn modelId="{09B75893-FBAF-4ACA-A152-2BBB40AFA80C}" type="presParOf" srcId="{61988F98-B5C6-4AA6-8635-54D2C0E88C2D}" destId="{B915C1E7-DEE4-4109-AFA5-8CFAAC7BE447}" srcOrd="14" destOrd="0" presId="urn:microsoft.com/office/officeart/2009/3/layout/RandomtoResultProcess"/>
    <dgm:cxn modelId="{D948CB2B-B761-451E-A0A5-2B30C8C9BD1D}" type="presParOf" srcId="{61988F98-B5C6-4AA6-8635-54D2C0E88C2D}" destId="{C1D5089A-80AD-452B-B807-AE9E3953ED79}" srcOrd="15" destOrd="0" presId="urn:microsoft.com/office/officeart/2009/3/layout/RandomtoResultProcess"/>
    <dgm:cxn modelId="{281BDFD6-72C3-4F6C-8781-70317DA71A4C}" type="presParOf" srcId="{61988F98-B5C6-4AA6-8635-54D2C0E88C2D}" destId="{72E47EAB-D598-4109-858E-32785950F81B}" srcOrd="16" destOrd="0" presId="urn:microsoft.com/office/officeart/2009/3/layout/RandomtoResultProcess"/>
    <dgm:cxn modelId="{CDB0F733-CA28-4897-B5D4-5EA938FF3F09}" type="presParOf" srcId="{61988F98-B5C6-4AA6-8635-54D2C0E88C2D}" destId="{A7998F9E-0E3B-4DBE-B670-1DE8B7AD75F6}" srcOrd="17" destOrd="0" presId="urn:microsoft.com/office/officeart/2009/3/layout/RandomtoResultProcess"/>
    <dgm:cxn modelId="{B37BD08B-B04A-4C61-820A-D11116153620}" type="presParOf" srcId="{61988F98-B5C6-4AA6-8635-54D2C0E88C2D}" destId="{3CC6CE0E-6729-4EA2-87C2-258386DA6EBF}" srcOrd="18" destOrd="0" presId="urn:microsoft.com/office/officeart/2009/3/layout/RandomtoResultProcess"/>
    <dgm:cxn modelId="{8EC1456C-51F2-4A9F-B4D4-095AA00E0468}" type="presParOf" srcId="{61988F98-B5C6-4AA6-8635-54D2C0E88C2D}" destId="{4C0B56B3-AF2A-417C-9B4A-3564E6C31CAA}" srcOrd="19" destOrd="0" presId="urn:microsoft.com/office/officeart/2009/3/layout/RandomtoResultProcess"/>
    <dgm:cxn modelId="{CBC5BDD8-F550-4A10-8422-F637FFAFCD7D}" type="presParOf" srcId="{E23B5D42-A4F2-47D9-8536-8DB322B23E3E}" destId="{454A3C37-34E8-4A9F-8462-6B46714C51E5}" srcOrd="1" destOrd="0" presId="urn:microsoft.com/office/officeart/2009/3/layout/RandomtoResultProcess"/>
    <dgm:cxn modelId="{D2B78771-8563-4C70-B0FE-1C50DBF28DCA}" type="presParOf" srcId="{454A3C37-34E8-4A9F-8462-6B46714C51E5}" destId="{21A06CFC-51B5-49DD-AF1C-DA33465EDB50}" srcOrd="0" destOrd="0" presId="urn:microsoft.com/office/officeart/2009/3/layout/RandomtoResultProcess"/>
    <dgm:cxn modelId="{0375BA00-8B1F-4DF1-B942-9D18443303D1}" type="presParOf" srcId="{454A3C37-34E8-4A9F-8462-6B46714C51E5}" destId="{3FE293F0-5365-4B54-96AA-E26DF4C6D42D}" srcOrd="1" destOrd="0" presId="urn:microsoft.com/office/officeart/2009/3/layout/RandomtoResultProcess"/>
    <dgm:cxn modelId="{87FC18AC-84B9-4C54-9964-EA1B40ABEF51}" type="presParOf" srcId="{E23B5D42-A4F2-47D9-8536-8DB322B23E3E}" destId="{60D0FE38-1F8A-412E-BF40-70262E80A3E6}" srcOrd="2" destOrd="0" presId="urn:microsoft.com/office/officeart/2009/3/layout/RandomtoResultProcess"/>
    <dgm:cxn modelId="{8000E013-95FB-44FC-A1A1-DED1B90A97AE}" type="presParOf" srcId="{E23B5D42-A4F2-47D9-8536-8DB322B23E3E}" destId="{BDB8507F-A84F-4845-A846-08F7D2C943D4}" srcOrd="3" destOrd="0" presId="urn:microsoft.com/office/officeart/2009/3/layout/RandomtoResultProcess"/>
    <dgm:cxn modelId="{7A7ED879-E26A-4C7F-A282-19B3342AFF1C}" type="presParOf" srcId="{BDB8507F-A84F-4845-A846-08F7D2C943D4}" destId="{F26DD0FE-E4F1-4F61-AD8F-91A317B3DF7C}" srcOrd="0" destOrd="0" presId="urn:microsoft.com/office/officeart/2009/3/layout/RandomtoResultProcess"/>
    <dgm:cxn modelId="{727F3CBA-BADE-43FB-9FE7-0DFD247597B6}" type="presParOf" srcId="{BDB8507F-A84F-4845-A846-08F7D2C943D4}" destId="{E6597F9A-3C2B-4BBB-8A82-57A812C65E9B}" srcOrd="1" destOrd="0" presId="urn:microsoft.com/office/officeart/2009/3/layout/RandomtoResultProcess"/>
    <dgm:cxn modelId="{DDC37BF4-FDF0-446E-B862-4F7175D18FDC}" type="presParOf" srcId="{E23B5D42-A4F2-47D9-8536-8DB322B23E3E}" destId="{E36A2D3A-9936-4384-B20C-D9C3BD7ABAFC}" srcOrd="4" destOrd="0" presId="urn:microsoft.com/office/officeart/2009/3/layout/RandomtoResultProcess"/>
    <dgm:cxn modelId="{E45F1C86-D826-4410-94A1-3E19A15FC6EB}" type="presParOf" srcId="{E36A2D3A-9936-4384-B20C-D9C3BD7ABAFC}" destId="{C02ABC20-8C58-4A75-9143-3C93A61C6DC0}" srcOrd="0" destOrd="0" presId="urn:microsoft.com/office/officeart/2009/3/layout/RandomtoResultProcess"/>
    <dgm:cxn modelId="{7B500438-FFAA-44F1-85A5-F69D05451770}" type="presParOf" srcId="{E36A2D3A-9936-4384-B20C-D9C3BD7ABAFC}" destId="{3BA0997D-2DE4-4EFC-9287-5A03B39BC8D8}" srcOrd="1" destOrd="0" presId="urn:microsoft.com/office/officeart/2009/3/layout/RandomtoResultProcess"/>
    <dgm:cxn modelId="{C622056F-5614-48F7-ACED-19CCB0885FC1}" type="presParOf" srcId="{E36A2D3A-9936-4384-B20C-D9C3BD7ABAFC}" destId="{02CBA3C1-E74E-4F7E-B21B-D043A371B241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4C5B3-39EF-4BF9-9995-5665FE961BF0}">
      <dsp:nvSpPr>
        <dsp:cNvPr id="0" name=""/>
        <dsp:cNvSpPr/>
      </dsp:nvSpPr>
      <dsp:spPr>
        <a:xfrm>
          <a:off x="6" y="534944"/>
          <a:ext cx="1727143" cy="474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Все эти воздействия оказывают влияние на:</a:t>
          </a:r>
          <a:endParaRPr lang="en-US" sz="1200" kern="120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" y="534944"/>
        <a:ext cx="1727143" cy="474947"/>
      </dsp:txXfrm>
    </dsp:sp>
    <dsp:sp modelId="{440714B8-C6C6-40F0-9143-EDFDD64FEB2B}">
      <dsp:nvSpPr>
        <dsp:cNvPr id="0" name=""/>
        <dsp:cNvSpPr/>
      </dsp:nvSpPr>
      <dsp:spPr>
        <a:xfrm>
          <a:off x="439" y="1593928"/>
          <a:ext cx="1773896" cy="88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В результате этих воздействий природа земной поверхности претерпевает изменения от экватора к полюсам.</a:t>
          </a:r>
          <a:endParaRPr lang="en-US" sz="1050" kern="120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" y="1593928"/>
        <a:ext cx="1773896" cy="889820"/>
      </dsp:txXfrm>
    </dsp:sp>
    <dsp:sp modelId="{65517FE7-51C2-4883-93C0-EFCAAA4147F8}">
      <dsp:nvSpPr>
        <dsp:cNvPr id="0" name=""/>
        <dsp:cNvSpPr/>
      </dsp:nvSpPr>
      <dsp:spPr>
        <a:xfrm>
          <a:off x="165139" y="447978"/>
          <a:ext cx="114642" cy="1146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6F03A-F0ED-4C87-9E31-F167AAE99FEE}">
      <dsp:nvSpPr>
        <dsp:cNvPr id="0" name=""/>
        <dsp:cNvSpPr/>
      </dsp:nvSpPr>
      <dsp:spPr>
        <a:xfrm>
          <a:off x="245389" y="287478"/>
          <a:ext cx="114642" cy="114642"/>
        </a:xfrm>
        <a:prstGeom prst="ellipse">
          <a:avLst/>
        </a:prstGeom>
        <a:solidFill>
          <a:schemeClr val="accent5">
            <a:hueOff val="-551882"/>
            <a:satOff val="2212"/>
            <a:lumOff val="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5D026-4D99-4EE8-88F3-15CD77752EC0}">
      <dsp:nvSpPr>
        <dsp:cNvPr id="0" name=""/>
        <dsp:cNvSpPr/>
      </dsp:nvSpPr>
      <dsp:spPr>
        <a:xfrm>
          <a:off x="437988" y="319578"/>
          <a:ext cx="180152" cy="180152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D2429-8611-47FF-95F5-1039ED2D1E81}">
      <dsp:nvSpPr>
        <dsp:cNvPr id="0" name=""/>
        <dsp:cNvSpPr/>
      </dsp:nvSpPr>
      <dsp:spPr>
        <a:xfrm>
          <a:off x="598488" y="143029"/>
          <a:ext cx="114642" cy="114642"/>
        </a:xfrm>
        <a:prstGeom prst="ellips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F2DA1-8B0E-4D69-A6AD-DD72C611E287}">
      <dsp:nvSpPr>
        <dsp:cNvPr id="0" name=""/>
        <dsp:cNvSpPr/>
      </dsp:nvSpPr>
      <dsp:spPr>
        <a:xfrm>
          <a:off x="807137" y="78829"/>
          <a:ext cx="114642" cy="114642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9E4BF-71B2-419D-8AA3-19C2EC651946}">
      <dsp:nvSpPr>
        <dsp:cNvPr id="0" name=""/>
        <dsp:cNvSpPr/>
      </dsp:nvSpPr>
      <dsp:spPr>
        <a:xfrm>
          <a:off x="1063937" y="191178"/>
          <a:ext cx="114642" cy="114642"/>
        </a:xfrm>
        <a:prstGeom prst="ellipse">
          <a:avLst/>
        </a:prstGeom>
        <a:solidFill>
          <a:schemeClr val="accent5">
            <a:hueOff val="-2759410"/>
            <a:satOff val="11059"/>
            <a:lumOff val="23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758FE-6DBA-4CC1-9A37-EC6A957BF671}">
      <dsp:nvSpPr>
        <dsp:cNvPr id="0" name=""/>
        <dsp:cNvSpPr/>
      </dsp:nvSpPr>
      <dsp:spPr>
        <a:xfrm>
          <a:off x="1224436" y="271428"/>
          <a:ext cx="180152" cy="180152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9F6A8-3050-4208-932E-FED6707F8A27}">
      <dsp:nvSpPr>
        <dsp:cNvPr id="0" name=""/>
        <dsp:cNvSpPr/>
      </dsp:nvSpPr>
      <dsp:spPr>
        <a:xfrm>
          <a:off x="1449135" y="447978"/>
          <a:ext cx="114642" cy="114642"/>
        </a:xfrm>
        <a:prstGeom prst="ellipse">
          <a:avLst/>
        </a:prstGeom>
        <a:solidFill>
          <a:schemeClr val="accent5">
            <a:hueOff val="-3863174"/>
            <a:satOff val="15482"/>
            <a:lumOff val="3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BF08C-0FD9-4801-B125-9C4AB7189FE8}">
      <dsp:nvSpPr>
        <dsp:cNvPr id="0" name=""/>
        <dsp:cNvSpPr/>
      </dsp:nvSpPr>
      <dsp:spPr>
        <a:xfrm>
          <a:off x="1656184" y="576064"/>
          <a:ext cx="114642" cy="114642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E0052-F660-42BF-8309-1A6742BE20B9}">
      <dsp:nvSpPr>
        <dsp:cNvPr id="0" name=""/>
        <dsp:cNvSpPr/>
      </dsp:nvSpPr>
      <dsp:spPr>
        <a:xfrm>
          <a:off x="710838" y="287478"/>
          <a:ext cx="294795" cy="294795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D35A9-285A-4A79-BCBC-B4FE70937CA4}">
      <dsp:nvSpPr>
        <dsp:cNvPr id="0" name=""/>
        <dsp:cNvSpPr/>
      </dsp:nvSpPr>
      <dsp:spPr>
        <a:xfrm>
          <a:off x="84889" y="897376"/>
          <a:ext cx="114642" cy="114642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4528A-D786-4105-A07E-1FAA1A1F115F}">
      <dsp:nvSpPr>
        <dsp:cNvPr id="0" name=""/>
        <dsp:cNvSpPr/>
      </dsp:nvSpPr>
      <dsp:spPr>
        <a:xfrm>
          <a:off x="181189" y="1041826"/>
          <a:ext cx="180152" cy="180152"/>
        </a:xfrm>
        <a:prstGeom prst="ellipse">
          <a:avLst/>
        </a:prstGeom>
        <a:solidFill>
          <a:schemeClr val="accent5">
            <a:hueOff val="-6070702"/>
            <a:satOff val="24329"/>
            <a:lumOff val="52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5C1E7-DEE4-4109-AFA5-8CFAAC7BE447}">
      <dsp:nvSpPr>
        <dsp:cNvPr id="0" name=""/>
        <dsp:cNvSpPr/>
      </dsp:nvSpPr>
      <dsp:spPr>
        <a:xfrm>
          <a:off x="421938" y="1170225"/>
          <a:ext cx="262040" cy="262040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5089A-80AD-452B-B807-AE9E3953ED79}">
      <dsp:nvSpPr>
        <dsp:cNvPr id="0" name=""/>
        <dsp:cNvSpPr/>
      </dsp:nvSpPr>
      <dsp:spPr>
        <a:xfrm>
          <a:off x="758987" y="1378875"/>
          <a:ext cx="114642" cy="114642"/>
        </a:xfrm>
        <a:prstGeom prst="ellipse">
          <a:avLst/>
        </a:prstGeom>
        <a:solidFill>
          <a:schemeClr val="accent5">
            <a:hueOff val="-7174466"/>
            <a:satOff val="28752"/>
            <a:lumOff val="62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47EAB-D598-4109-858E-32785950F81B}">
      <dsp:nvSpPr>
        <dsp:cNvPr id="0" name=""/>
        <dsp:cNvSpPr/>
      </dsp:nvSpPr>
      <dsp:spPr>
        <a:xfrm>
          <a:off x="823187" y="1170225"/>
          <a:ext cx="180152" cy="180152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98F9E-0E3B-4DBE-B670-1DE8B7AD75F6}">
      <dsp:nvSpPr>
        <dsp:cNvPr id="0" name=""/>
        <dsp:cNvSpPr/>
      </dsp:nvSpPr>
      <dsp:spPr>
        <a:xfrm>
          <a:off x="983687" y="1394925"/>
          <a:ext cx="114642" cy="114642"/>
        </a:xfrm>
        <a:prstGeom prst="ellips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6CE0E-6729-4EA2-87C2-258386DA6EBF}">
      <dsp:nvSpPr>
        <dsp:cNvPr id="0" name=""/>
        <dsp:cNvSpPr/>
      </dsp:nvSpPr>
      <dsp:spPr>
        <a:xfrm>
          <a:off x="1128136" y="1138126"/>
          <a:ext cx="262040" cy="262040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B56B3-AF2A-417C-9B4A-3564E6C31CAA}">
      <dsp:nvSpPr>
        <dsp:cNvPr id="0" name=""/>
        <dsp:cNvSpPr/>
      </dsp:nvSpPr>
      <dsp:spPr>
        <a:xfrm>
          <a:off x="1481235" y="1073926"/>
          <a:ext cx="180152" cy="180152"/>
        </a:xfrm>
        <a:prstGeom prst="ellipse">
          <a:avLst/>
        </a:prstGeom>
        <a:solidFill>
          <a:schemeClr val="accent5">
            <a:hueOff val="-9381994"/>
            <a:satOff val="37599"/>
            <a:lumOff val="81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06CFC-51B5-49DD-AF1C-DA33465EDB50}">
      <dsp:nvSpPr>
        <dsp:cNvPr id="0" name=""/>
        <dsp:cNvSpPr/>
      </dsp:nvSpPr>
      <dsp:spPr>
        <a:xfrm>
          <a:off x="1774336" y="319311"/>
          <a:ext cx="529082" cy="1010075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DD0FE-E4F1-4F61-AD8F-91A317B3DF7C}">
      <dsp:nvSpPr>
        <dsp:cNvPr id="0" name=""/>
        <dsp:cNvSpPr/>
      </dsp:nvSpPr>
      <dsp:spPr>
        <a:xfrm>
          <a:off x="2207221" y="319311"/>
          <a:ext cx="529082" cy="1010075"/>
        </a:xfrm>
        <a:prstGeom prst="chevron">
          <a:avLst>
            <a:gd name="adj" fmla="val 623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ABC20-8C58-4A75-9143-3C93A61C6DC0}">
      <dsp:nvSpPr>
        <dsp:cNvPr id="0" name=""/>
        <dsp:cNvSpPr/>
      </dsp:nvSpPr>
      <dsp:spPr>
        <a:xfrm>
          <a:off x="2880315" y="0"/>
          <a:ext cx="2416516" cy="151047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прогревание поверхности суши солнечными лучами, на температуру воздуха, направления ветров, количество осадков и сезоны их выпадения.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4206" y="221203"/>
        <a:ext cx="1708734" cy="1068064"/>
      </dsp:txXfrm>
    </dsp:sp>
    <dsp:sp modelId="{3BA0997D-2DE4-4EFC-9287-5A03B39BC8D8}">
      <dsp:nvSpPr>
        <dsp:cNvPr id="0" name=""/>
        <dsp:cNvSpPr/>
      </dsp:nvSpPr>
      <dsp:spPr>
        <a:xfrm>
          <a:off x="2736303" y="1593928"/>
          <a:ext cx="2735865" cy="88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Крупные природные комплексы на суше, отличающиеся друг от друга климатом, почвами, растительным и животным миром, называются </a:t>
          </a:r>
          <a:r>
            <a:rPr lang="ru-RU" sz="1050" b="1" i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природными зонами </a:t>
          </a:r>
          <a:r>
            <a:rPr lang="ru-RU" sz="1050" kern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rPr>
            <a:t>( «зона» от латинского означает «узко вытянутая полоса».</a:t>
          </a:r>
          <a:endParaRPr lang="en-US" sz="1050" kern="1200" dirty="0">
            <a:solidFill>
              <a:srgbClr val="0D03C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36303" y="1593928"/>
        <a:ext cx="2735865" cy="889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6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2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1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24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4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1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0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5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102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973" y="752922"/>
            <a:ext cx="310613" cy="15841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19230-1BC8-4DF5-8480-6917DA1D27B3}"/>
              </a:ext>
            </a:extLst>
          </p:cNvPr>
          <p:cNvSpPr txBox="1"/>
          <p:nvPr/>
        </p:nvSpPr>
        <p:spPr>
          <a:xfrm>
            <a:off x="554570" y="686801"/>
            <a:ext cx="34585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</a:t>
            </a:r>
          </a:p>
          <a:p>
            <a:pPr algn="ctr"/>
            <a:r>
              <a:rPr lang="ru-RU" sz="44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</a:t>
            </a:r>
            <a:endParaRPr lang="en-US" sz="44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C8658-77C7-49F6-AE9B-7E645BD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62" y="1622425"/>
            <a:ext cx="2163633" cy="14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89" y="84099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полупустынь и пустынь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EBF9C94-8191-4CF9-AA8C-6E36C610EBE9}"/>
              </a:ext>
            </a:extLst>
          </p:cNvPr>
          <p:cNvSpPr/>
          <p:nvPr/>
        </p:nvSpPr>
        <p:spPr>
          <a:xfrm>
            <a:off x="290612" y="944137"/>
            <a:ext cx="864096" cy="534273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саванн и редколесий.</a:t>
            </a:r>
            <a:endParaRPr lang="en-US" sz="9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499304"/>
            <a:ext cx="2880320" cy="57189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субтропических и умеренных поясах, особенно в Африке и Азии, пустыни занимают обширные площади.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37C5AC4-F36D-4E6B-9AF2-4B1322BE0506}"/>
              </a:ext>
            </a:extLst>
          </p:cNvPr>
          <p:cNvSpPr/>
          <p:nvPr/>
        </p:nvSpPr>
        <p:spPr>
          <a:xfrm>
            <a:off x="146596" y="2092093"/>
            <a:ext cx="2880320" cy="99977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 появляются в засушливых краях, где мало осадков. Растительность редкая. Приспособлена к условиям засушливого климата. Корни длинные, листья мелкие, ствол покрыт ворсинками.</a:t>
            </a:r>
            <a:endParaRPr lang="en-US" sz="10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89FA7E-DBAD-419A-844F-98CED8997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90" b="25589"/>
          <a:stretch/>
        </p:blipFill>
        <p:spPr>
          <a:xfrm>
            <a:off x="162680" y="577445"/>
            <a:ext cx="5312508" cy="9218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0F0885-1CEF-46F3-825C-90C47519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32" y="1592541"/>
            <a:ext cx="2355952" cy="1523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8E2D23-0C1D-4933-9768-CFFED76E3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958" y="602808"/>
            <a:ext cx="1298251" cy="2429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33148-E8C0-4EDF-A72E-E90BE3AF0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115" y="1775590"/>
            <a:ext cx="1226243" cy="1277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EB8F1D-379B-4B1F-BC39-181C51387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405" y="1910457"/>
            <a:ext cx="1154236" cy="1179673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654BE51-F3F6-43A8-8987-8187882E93D1}"/>
              </a:ext>
            </a:extLst>
          </p:cNvPr>
          <p:cNvSpPr/>
          <p:nvPr/>
        </p:nvSpPr>
        <p:spPr>
          <a:xfrm>
            <a:off x="158591" y="2092093"/>
            <a:ext cx="2868325" cy="99420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Пустынные животные также приспособлены к жаре и засухе. Широко распространены верблюд, олень, черепаха, ящерица, змея, скорпион, грызуны.</a:t>
            </a:r>
            <a:endParaRPr lang="en-US" sz="11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64CA64-5A15-4350-ACCB-41F45586BF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84" t="18577" r="6652" b="6554"/>
          <a:stretch/>
        </p:blipFill>
        <p:spPr>
          <a:xfrm>
            <a:off x="3137635" y="1600560"/>
            <a:ext cx="2445047" cy="15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6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89" y="84099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лесостепей и степей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336477"/>
            <a:ext cx="2664296" cy="79000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большую площадь в Северном полушарии. Эти широты Южного полушария наняты в основном океанами и морями, поэтому здесь степей мало.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37C5AC4-F36D-4E6B-9AF2-4B1322BE0506}"/>
              </a:ext>
            </a:extLst>
          </p:cNvPr>
          <p:cNvSpPr/>
          <p:nvPr/>
        </p:nvSpPr>
        <p:spPr>
          <a:xfrm>
            <a:off x="123836" y="2219638"/>
            <a:ext cx="2687056" cy="893377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 степей представлены в основном лугами. Климат и почвы пригодны для земледелия. Поэтому земли этой зоны почти полностью распаханы и превращены в посевные поля.</a:t>
            </a:r>
            <a:endParaRPr lang="en-US" sz="10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322AC0-9674-437E-A1B2-70380FF2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51" b="61225"/>
          <a:stretch/>
        </p:blipFill>
        <p:spPr>
          <a:xfrm>
            <a:off x="158591" y="578523"/>
            <a:ext cx="5312508" cy="7200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A576EB-C47C-4501-A69D-2D046E787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98" y="1374878"/>
            <a:ext cx="2522098" cy="16877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C45E32-7869-416D-86AD-9368F6795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098" y="1370398"/>
            <a:ext cx="2522098" cy="16877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19F650-3A16-49DF-B2A9-DA5F2212C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121" y="1365253"/>
            <a:ext cx="2536075" cy="16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1346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смешанных и широколиственных лесов умеренного пояса.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460550"/>
            <a:ext cx="2736304" cy="160203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Выпадает значительное количество осадков – 400 – 500 мм. Зима довольно холодная, лето теплое. Покрыты широколиственными и хвойными лесами. В лесах произрастают сосна, ель, дуб, береза и др. Животные мир разнообразен.</a:t>
            </a:r>
            <a:endParaRPr lang="en-US" sz="11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5F8EB-2512-4C9A-A495-21D2376FD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3" b="68405"/>
          <a:stretch/>
        </p:blipFill>
        <p:spPr>
          <a:xfrm>
            <a:off x="226646" y="582762"/>
            <a:ext cx="5312508" cy="607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E4528-7BC7-4EDE-90E5-79B16D517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916" y="1261266"/>
            <a:ext cx="2583904" cy="18013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E9FAA4-80BA-4881-BA82-EA4356265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1261266"/>
            <a:ext cx="2503854" cy="18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3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88" y="111764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ТУНДРА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176735"/>
            <a:ext cx="2736304" cy="188585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территориях, окружающих полюса Земли, зимы бывают долгими и холодными, а лето – коротким и прохладным. В этих местах, особенно в северных участках Евразии и Северной Америки, обширные площади занимает </a:t>
            </a:r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тундра</a:t>
            </a:r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этой зоне произрастают кустарники, называемые карликовой березой </a:t>
            </a:r>
          </a:p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полярной ивой, мох и лишайники. Летом сюда прилегает много птиц.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13052E-B8D5-47B8-802B-2E180A231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" t="2807" r="2559" b="81068"/>
          <a:stretch/>
        </p:blipFill>
        <p:spPr>
          <a:xfrm>
            <a:off x="218604" y="615018"/>
            <a:ext cx="5256584" cy="523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12E2E-57BD-4E70-8DEB-04D1A0A61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916" y="1241382"/>
            <a:ext cx="2520280" cy="18212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2D7AF-3EB3-4140-9A04-B949FC7CD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566" y="1241382"/>
            <a:ext cx="2526630" cy="18409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25D3BB-8DE8-4F76-AC32-6BA74FC427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9" t="15775" r="8319" b="3399"/>
          <a:stretch/>
        </p:blipFill>
        <p:spPr>
          <a:xfrm>
            <a:off x="3020566" y="1240893"/>
            <a:ext cx="2526630" cy="18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8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54" y="111764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арктических (ледяных) пустынь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224929"/>
            <a:ext cx="2736304" cy="648072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Расположенная на многочисленных островах Северного Ледовитого океана и в Антарктиде, в основном покрыта снегами и льда.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13052E-B8D5-47B8-802B-2E180A231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" t="2807" r="2559" b="81068"/>
          <a:stretch/>
        </p:blipFill>
        <p:spPr>
          <a:xfrm>
            <a:off x="218604" y="615018"/>
            <a:ext cx="5256584" cy="5232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0C79D-3A9A-4A4D-B36C-2FC3A787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916" y="1224929"/>
            <a:ext cx="2592288" cy="1836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D6BBF7-E558-4FF9-9654-C64E0BFC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96" y="1959692"/>
            <a:ext cx="2736304" cy="11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238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54" y="111764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Высотная поясность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218604" y="619244"/>
            <a:ext cx="1944216" cy="1147198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изменяется не только от экватора к полюсам, но и от подножия гор к вершинам. Это называется высотной поясностью.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004B51-433A-4507-B51A-3F473AC1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28" y="638464"/>
            <a:ext cx="3213192" cy="22893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1ECAF1-58D5-478C-A8A0-1BA1D4FBE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96" y="1893032"/>
            <a:ext cx="2088232" cy="125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367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B26825-5F7C-49A1-A153-660054D2245E}"/>
              </a:ext>
            </a:extLst>
          </p:cNvPr>
          <p:cNvSpPr txBox="1"/>
          <p:nvPr/>
        </p:nvSpPr>
        <p:spPr>
          <a:xfrm>
            <a:off x="153223" y="542305"/>
            <a:ext cx="561257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Природные зоны — это…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территории с близкими условиями температур и увлажнения, схожими почвами, растительностью и животным миром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наиболее крупные зональные подразделения географической оболочки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смена природных комплексов в горных районах от подножия к вершине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территории, однородные по своему происхождению, истории развития и неделимые по зональным и азональным признакам</a:t>
            </a:r>
            <a:endParaRPr lang="en-US" sz="11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A17D9-1AF7-4601-A2DA-EEC7FEE49231}"/>
              </a:ext>
            </a:extLst>
          </p:cNvPr>
          <p:cNvSpPr txBox="1"/>
          <p:nvPr/>
        </p:nvSpPr>
        <p:spPr>
          <a:xfrm>
            <a:off x="153222" y="1910457"/>
            <a:ext cx="56125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Дуб, каштан, бук, клён, граб, вяз, ясень, липа — основные представители растительного мира этой природной зоны.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влажные экваториальные леса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тундра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широколиственные леса</a:t>
            </a:r>
          </a:p>
          <a:p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тайга</a:t>
            </a:r>
            <a:endParaRPr lang="en-US" sz="11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9468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C4D72B-2D86-4C95-8878-CACAB0AC4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00" y="686321"/>
            <a:ext cx="3816424" cy="240024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AF7F5-8EB4-4993-9127-DCC8B1B767A9}"/>
              </a:ext>
            </a:extLst>
          </p:cNvPr>
          <p:cNvSpPr txBox="1"/>
          <p:nvPr/>
        </p:nvSpPr>
        <p:spPr>
          <a:xfrm>
            <a:off x="362620" y="110257"/>
            <a:ext cx="5256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природная зона выделена на карте?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C1195-F10D-4631-AFF0-F1892DA61389}"/>
              </a:ext>
            </a:extLst>
          </p:cNvPr>
          <p:cNvSpPr txBox="1"/>
          <p:nvPr/>
        </p:nvSpPr>
        <p:spPr>
          <a:xfrm>
            <a:off x="2090812" y="758329"/>
            <a:ext cx="987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Тайга </a:t>
            </a:r>
            <a:endParaRPr lang="en-US" sz="20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86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D596B6-890E-4EBA-A440-A217D8BBC6A4}"/>
              </a:ext>
            </a:extLst>
          </p:cNvPr>
          <p:cNvSpPr txBox="1"/>
          <p:nvPr/>
        </p:nvSpPr>
        <p:spPr>
          <a:xfrm>
            <a:off x="181310" y="686321"/>
            <a:ext cx="56192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В этой природной зоне практически отсутствуют деревья. Растительный покров здесь представлен различными травами, которые произрастают на каштановых и чернозёмных почвах. Из животных здесь водится большое количество травоядных и хищников (волк, лисица, хорь). Птицы гнездятся прямо на земле.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E5F7C-553D-4B53-A8AD-38FA84C99C38}"/>
              </a:ext>
            </a:extLst>
          </p:cNvPr>
          <p:cNvSpPr txBox="1"/>
          <p:nvPr/>
        </p:nvSpPr>
        <p:spPr>
          <a:xfrm>
            <a:off x="506636" y="110257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какой природной зоне идёт речь?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3FFFF8-CE1A-4ED3-95D2-456A97FCA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10" y="614313"/>
            <a:ext cx="5403180" cy="2399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785F4-E083-41EB-962A-248E63ED43A5}"/>
              </a:ext>
            </a:extLst>
          </p:cNvPr>
          <p:cNvSpPr txBox="1"/>
          <p:nvPr/>
        </p:nvSpPr>
        <p:spPr>
          <a:xfrm>
            <a:off x="2126682" y="686321"/>
            <a:ext cx="133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степь</a:t>
            </a:r>
            <a:endParaRPr lang="en-US" sz="2800" b="1" i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44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905737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64915" y="1107679"/>
            <a:ext cx="4565984" cy="12407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29. Природные зоны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Ответить на вопросы  стр. 100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788" y="2634670"/>
            <a:ext cx="3168352" cy="387032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849472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905737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5071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ПРИРОДНЫЕ ЗОНЫ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522860" y="722325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61919EF-6F8C-4335-8055-F7126B24D2D1}"/>
              </a:ext>
            </a:extLst>
          </p:cNvPr>
          <p:cNvSpPr/>
          <p:nvPr/>
        </p:nvSpPr>
        <p:spPr>
          <a:xfrm>
            <a:off x="189920" y="598159"/>
            <a:ext cx="2261853" cy="88025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представляет собой сложное образование, в состав которого входят различные компоненты:  </a:t>
            </a:r>
          </a:p>
          <a:p>
            <a:pPr algn="ctr"/>
            <a:endParaRPr lang="en-US" sz="11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7DA4B9-2C77-40A1-9F21-D64472A9349F}"/>
              </a:ext>
            </a:extLst>
          </p:cNvPr>
          <p:cNvSpPr/>
          <p:nvPr/>
        </p:nvSpPr>
        <p:spPr>
          <a:xfrm>
            <a:off x="2701553" y="2110777"/>
            <a:ext cx="576066" cy="98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2593948" y="2188835"/>
            <a:ext cx="3005668" cy="941557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отдельными компонентами природы существует тесная связь. Вместе природные компоненты образуют </a:t>
            </a:r>
            <a:r>
              <a:rPr lang="ru-RU" sz="1400" b="1" i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комплекс.</a:t>
            </a:r>
            <a:endParaRPr lang="en-US" sz="1200" b="1" i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BF6CA-DA5C-4D3B-B9F8-90472406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4" y="1568419"/>
            <a:ext cx="2143302" cy="1530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A220D-98DC-4B79-83D6-FF833AAC0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" t="12275" r="5010" b="4494"/>
          <a:stretch/>
        </p:blipFill>
        <p:spPr>
          <a:xfrm>
            <a:off x="2909787" y="598158"/>
            <a:ext cx="2448463" cy="15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0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ПРИРОДНЫЕ ЗОНЫ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E80F8C2-55F5-4868-8785-A21C51C1D2E6}"/>
              </a:ext>
            </a:extLst>
          </p:cNvPr>
          <p:cNvCxnSpPr>
            <a:cxnSpLocks/>
          </p:cNvCxnSpPr>
          <p:nvPr/>
        </p:nvCxnSpPr>
        <p:spPr>
          <a:xfrm>
            <a:off x="2915198" y="723708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132015" y="588599"/>
            <a:ext cx="2628280" cy="98230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комплекс напоминает четко отлаженный механизм, где малейшее изменение передается от одного компонента к другому.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2980820" y="2412649"/>
            <a:ext cx="2627380" cy="631798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поверхности земли очень много больших и малых природных комплексов.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4A39C-C795-4BD7-94A7-5FC58E97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5" y="1628292"/>
            <a:ext cx="2691454" cy="1513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49973-986A-492E-9FE2-BD85A871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057" y="1580143"/>
            <a:ext cx="1130886" cy="706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640CEF-4B75-43B8-A20B-8EDA6138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507" y="588599"/>
            <a:ext cx="1072837" cy="991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516D32-3ABC-495E-9AE0-67575D444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356" y="672517"/>
            <a:ext cx="1529844" cy="758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5F469C-DDCC-4DCE-AC7C-B95ADA48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068" y="1514764"/>
            <a:ext cx="1161597" cy="78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02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-23454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ПРИРОДНЫЕ ЗОНЫ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A16A62-D686-4029-A73D-E66B307B0E51}"/>
              </a:ext>
            </a:extLst>
          </p:cNvPr>
          <p:cNvSpPr/>
          <p:nvPr/>
        </p:nvSpPr>
        <p:spPr>
          <a:xfrm>
            <a:off x="152962" y="611592"/>
            <a:ext cx="2729937" cy="1122659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шарообразности Земли солнечный свет, а следовательно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солнечное тепло распределены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земному шару неравномерно. Количество света убывает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экватора к полюсам.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11FB68-4F67-4A9B-9AE9-5E85A5AA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" y="1766441"/>
            <a:ext cx="2729937" cy="129614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ADEC34C-F997-4EDE-A13C-5593E1478526}"/>
              </a:ext>
            </a:extLst>
          </p:cNvPr>
          <p:cNvCxnSpPr/>
          <p:nvPr/>
        </p:nvCxnSpPr>
        <p:spPr>
          <a:xfrm>
            <a:off x="3026916" y="686321"/>
            <a:ext cx="0" cy="2376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B96905-E13E-4DAC-8DA2-14ACD62A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925" y="614313"/>
            <a:ext cx="2513912" cy="165618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7219E9D-8BEE-4702-90A6-48937243BE2F}"/>
              </a:ext>
            </a:extLst>
          </p:cNvPr>
          <p:cNvSpPr/>
          <p:nvPr/>
        </p:nvSpPr>
        <p:spPr>
          <a:xfrm>
            <a:off x="3098926" y="2292516"/>
            <a:ext cx="2513911" cy="792088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Материки и океаны по земному шару также распределены неравномерно. Разнообразен </a:t>
            </a:r>
          </a:p>
          <a:p>
            <a:pPr algn="ctr"/>
            <a:r>
              <a:rPr lang="ru-RU" sz="12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рельеф Земли.</a:t>
            </a:r>
            <a:endParaRPr lang="en-US" sz="12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09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-21224"/>
            <a:ext cx="5771243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ПРИРОДНЫЕ ЗОНЫ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B85F7ED-C81E-4678-BBD8-63BC86478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017161"/>
              </p:ext>
            </p:extLst>
          </p:nvPr>
        </p:nvGraphicFramePr>
        <p:xfrm>
          <a:off x="146596" y="614313"/>
          <a:ext cx="5472608" cy="2562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58454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5A8226-0887-4BBD-BD85-CD62E80E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8" y="0"/>
            <a:ext cx="4968552" cy="324485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3014CF3-3EE3-4207-B556-69D36E09D0E9}"/>
              </a:ext>
            </a:extLst>
          </p:cNvPr>
          <p:cNvSpPr/>
          <p:nvPr/>
        </p:nvSpPr>
        <p:spPr>
          <a:xfrm>
            <a:off x="2378843" y="1550417"/>
            <a:ext cx="2952329" cy="438075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природная зона отличается климатом, количеством осадков, растительностью, почвами и животным миром.</a:t>
            </a:r>
            <a:endParaRPr lang="en-US" sz="9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5F4D2E-18BA-43E9-807B-CBE68A827F2B}"/>
              </a:ext>
            </a:extLst>
          </p:cNvPr>
          <p:cNvSpPr/>
          <p:nvPr/>
        </p:nvSpPr>
        <p:spPr>
          <a:xfrm>
            <a:off x="0" y="0"/>
            <a:ext cx="434628" cy="324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686A4B-1ACD-4CAD-99F6-010645107A9A}"/>
              </a:ext>
            </a:extLst>
          </p:cNvPr>
          <p:cNvSpPr/>
          <p:nvPr/>
        </p:nvSpPr>
        <p:spPr>
          <a:xfrm>
            <a:off x="5403180" y="0"/>
            <a:ext cx="362620" cy="324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4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89" y="84099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влажных экваториальных лесов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34F9DFA-4B49-4426-B27D-2630A667017B}"/>
              </a:ext>
            </a:extLst>
          </p:cNvPr>
          <p:cNvSpPr/>
          <p:nvPr/>
        </p:nvSpPr>
        <p:spPr>
          <a:xfrm>
            <a:off x="146596" y="1324204"/>
            <a:ext cx="2664296" cy="40011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воздуха круглый год почти одинаковая и составляет +25°С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A38349-8068-4D40-A0BE-E6FCC64D4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62" b="38904"/>
          <a:stretch/>
        </p:blipFill>
        <p:spPr>
          <a:xfrm>
            <a:off x="226646" y="588155"/>
            <a:ext cx="5312508" cy="67423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E471762-A97E-4098-B259-9D2FEAC7663F}"/>
              </a:ext>
            </a:extLst>
          </p:cNvPr>
          <p:cNvSpPr/>
          <p:nvPr/>
        </p:nvSpPr>
        <p:spPr>
          <a:xfrm>
            <a:off x="290612" y="974353"/>
            <a:ext cx="792088" cy="2880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влажных экваториальной лесов</a:t>
            </a:r>
            <a:endParaRPr lang="en-US" sz="6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ED8706B-B6D8-4AAC-AABC-A7E67E98726F}"/>
              </a:ext>
            </a:extLst>
          </p:cNvPr>
          <p:cNvSpPr/>
          <p:nvPr/>
        </p:nvSpPr>
        <p:spPr>
          <a:xfrm>
            <a:off x="146596" y="1766441"/>
            <a:ext cx="2664296" cy="50405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превышает 2000 мм и равномерно распределяется в течении года.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2CEA9F0-AB0A-48C8-A6B3-AE10F7CE5948}"/>
              </a:ext>
            </a:extLst>
          </p:cNvPr>
          <p:cNvSpPr/>
          <p:nvPr/>
        </p:nvSpPr>
        <p:spPr>
          <a:xfrm>
            <a:off x="146596" y="2312622"/>
            <a:ext cx="2664296" cy="80600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таких условиях произрастают влажные вечнозеленые леса. Растения покрыты листвой круглый год. В то время, как одно дерево цветет, другое плодоносит.</a:t>
            </a:r>
            <a:endParaRPr lang="en-US" sz="10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6DCA25-6E1A-4C5C-BEB8-17963923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910" y="1341853"/>
            <a:ext cx="2664294" cy="17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564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89" y="84099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сезонно-влажных тропических лесов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ED8706B-B6D8-4AAC-AABC-A7E67E98726F}"/>
              </a:ext>
            </a:extLst>
          </p:cNvPr>
          <p:cNvSpPr/>
          <p:nvPr/>
        </p:nvSpPr>
        <p:spPr>
          <a:xfrm>
            <a:off x="146595" y="2204610"/>
            <a:ext cx="2664296" cy="86409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влажного лета природа не отличается от природы экваториальных лесов. В засушливый период деревья сбрасывают листву.</a:t>
            </a:r>
            <a:endParaRPr lang="en-US" sz="105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2CEA9F0-AB0A-48C8-A6B3-AE10F7CE5948}"/>
              </a:ext>
            </a:extLst>
          </p:cNvPr>
          <p:cNvSpPr/>
          <p:nvPr/>
        </p:nvSpPr>
        <p:spPr>
          <a:xfrm>
            <a:off x="151344" y="1432555"/>
            <a:ext cx="2664296" cy="648072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этой зоне два сезона года:</a:t>
            </a:r>
          </a:p>
          <a:p>
            <a:pPr algn="ctr"/>
            <a:r>
              <a:rPr lang="ru-RU" sz="11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</a:t>
            </a:r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влажное и теплое</a:t>
            </a:r>
          </a:p>
          <a:p>
            <a:pPr algn="ctr"/>
            <a:r>
              <a:rPr lang="ru-RU" sz="1100" b="1" i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</a:t>
            </a:r>
            <a:r>
              <a:rPr lang="ru-RU" sz="11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засушливая и жаркая</a:t>
            </a:r>
            <a:endParaRPr lang="en-US" sz="105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861977-91B4-4E7D-B4DE-BB07F4305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3" t="48685" r="12048" b="42438"/>
          <a:stretch/>
        </p:blipFill>
        <p:spPr>
          <a:xfrm>
            <a:off x="218602" y="608192"/>
            <a:ext cx="5328592" cy="6480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12E1F2-A786-4CA3-8E88-7A9E9E5C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279749"/>
            <a:ext cx="1368152" cy="1206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0F3698-87A4-4937-8A10-1FF183CD5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43" y="1931459"/>
            <a:ext cx="1476381" cy="12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855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30D696-E289-4F21-B20B-471613AC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99" y="1499304"/>
            <a:ext cx="2736304" cy="1630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89" y="84099"/>
            <a:ext cx="5616624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Зона саванн и редколесий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65D5CC-FBD2-4993-A402-5944BD1D6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43" b="27808"/>
          <a:stretch/>
        </p:blipFill>
        <p:spPr>
          <a:xfrm>
            <a:off x="290612" y="614314"/>
            <a:ext cx="5312508" cy="86409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EBF9C94-8191-4CF9-AA8C-6E36C610EBE9}"/>
              </a:ext>
            </a:extLst>
          </p:cNvPr>
          <p:cNvSpPr/>
          <p:nvPr/>
        </p:nvSpPr>
        <p:spPr>
          <a:xfrm>
            <a:off x="290612" y="944137"/>
            <a:ext cx="864096" cy="534273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саванн и редколесий.</a:t>
            </a:r>
            <a:endParaRPr lang="en-US" sz="900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8880A27-63A3-455D-9B94-1220E6F5B61A}"/>
              </a:ext>
            </a:extLst>
          </p:cNvPr>
          <p:cNvSpPr/>
          <p:nvPr/>
        </p:nvSpPr>
        <p:spPr>
          <a:xfrm>
            <a:off x="146596" y="1499304"/>
            <a:ext cx="2304256" cy="53427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D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D0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воздуха высокая, но осадков мало, осадки выпадают в основном летом.</a:t>
            </a:r>
            <a:endParaRPr lang="en-US" sz="1000" b="1" dirty="0">
              <a:solidFill>
                <a:srgbClr val="0D03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37C5AC4-F36D-4E6B-9AF2-4B1322BE0506}"/>
              </a:ext>
            </a:extLst>
          </p:cNvPr>
          <p:cNvSpPr/>
          <p:nvPr/>
        </p:nvSpPr>
        <p:spPr>
          <a:xfrm>
            <a:off x="146596" y="2092093"/>
            <a:ext cx="2304256" cy="99977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4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Деревьев здесь мало, произрастают высокие  травы и кустарники. В этой зоне обитают крупные животные – львы, слоны, травоядные антилопы, зебры, жирафы.</a:t>
            </a:r>
            <a:endParaRPr lang="en-US" sz="1000" b="1" dirty="0">
              <a:solidFill>
                <a:srgbClr val="004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C06F9F-2E3F-4110-8BAD-50452356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76" y="614314"/>
            <a:ext cx="2962551" cy="25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40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 кл - 4 -1 - ветер — копия</Template>
  <TotalTime>1463</TotalTime>
  <Words>833</Words>
  <Application>Microsoft Office PowerPoint</Application>
  <PresentationFormat>Произвольный</PresentationFormat>
  <Paragraphs>89</Paragraphs>
  <Slides>19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161</cp:revision>
  <dcterms:created xsi:type="dcterms:W3CDTF">2021-02-15T17:31:40Z</dcterms:created>
  <dcterms:modified xsi:type="dcterms:W3CDTF">2021-03-07T16:49:52Z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