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79" r:id="rId2"/>
    <p:sldId id="305" r:id="rId3"/>
    <p:sldId id="508" r:id="rId4"/>
    <p:sldId id="510" r:id="rId5"/>
    <p:sldId id="509" r:id="rId6"/>
    <p:sldId id="511" r:id="rId7"/>
    <p:sldId id="512" r:id="rId8"/>
    <p:sldId id="513" r:id="rId9"/>
    <p:sldId id="514" r:id="rId10"/>
    <p:sldId id="515" r:id="rId11"/>
    <p:sldId id="516" r:id="rId12"/>
    <p:sldId id="518" r:id="rId13"/>
    <p:sldId id="519" r:id="rId14"/>
    <p:sldId id="520" r:id="rId15"/>
    <p:sldId id="517" r:id="rId16"/>
    <p:sldId id="521" r:id="rId17"/>
    <p:sldId id="522" r:id="rId18"/>
    <p:sldId id="523" r:id="rId19"/>
    <p:sldId id="524" r:id="rId20"/>
    <p:sldId id="525" r:id="rId21"/>
    <p:sldId id="507" r:id="rId22"/>
    <p:sldId id="526" r:id="rId23"/>
    <p:sldId id="262" r:id="rId24"/>
  </p:sldIdLst>
  <p:sldSz cx="5765800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7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1022">
          <p15:clr>
            <a:srgbClr val="A4A3A4"/>
          </p15:clr>
        </p15:guide>
        <p15:guide id="2" pos="181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22"/>
    <a:srgbClr val="0D03CD"/>
    <a:srgbClr val="FF0000"/>
    <a:srgbClr val="000066"/>
    <a:srgbClr val="030FF7"/>
    <a:srgbClr val="FFFF00"/>
    <a:srgbClr val="00FF00"/>
    <a:srgbClr val="B2B2B2"/>
    <a:srgbClr val="0000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2265" autoAdjust="0"/>
  </p:normalViewPr>
  <p:slideViewPr>
    <p:cSldViewPr>
      <p:cViewPr varScale="1">
        <p:scale>
          <a:sx n="129" d="100"/>
          <a:sy n="129" d="100"/>
        </p:scale>
        <p:origin x="984" y="114"/>
      </p:cViewPr>
      <p:guideLst>
        <p:guide orient="horz" pos="2880"/>
        <p:guide pos="21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800"/>
    </p:cViewPr>
  </p:sorterViewPr>
  <p:notesViewPr>
    <p:cSldViewPr>
      <p:cViewPr varScale="1">
        <p:scale>
          <a:sx n="150" d="100"/>
          <a:sy n="150" d="100"/>
        </p:scale>
        <p:origin x="-1242" y="-90"/>
      </p:cViewPr>
      <p:guideLst>
        <p:guide orient="horz" pos="1022"/>
        <p:guide pos="18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25F2B4-B324-4CAC-8A2F-FF69F25E4553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265488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11E0C-8B9B-41FC-B184-4FF371462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357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B9B35-F45A-47AC-9643-A0E3E76F2CC3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801813" y="242888"/>
            <a:ext cx="2162175" cy="121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41463"/>
            <a:ext cx="4613275" cy="14605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D2DC9-084F-4B8F-B0A3-1529236EF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711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257166" y="159367"/>
            <a:ext cx="252729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37" y="132463"/>
            <a:ext cx="4900931" cy="31547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435" y="660989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5868" y="660989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9301" y="660989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435" y="2356547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2078" indent="-72078">
              <a:buFont typeface="Arial" panose="020B0604020202020204" pitchFamily="34" charset="0"/>
              <a:buChar char="•"/>
              <a:defRPr sz="700"/>
            </a:lvl2pPr>
            <a:lvl3pPr marL="144157" indent="-72078">
              <a:defRPr sz="700"/>
            </a:lvl3pPr>
            <a:lvl4pPr marL="252274" indent="-108118">
              <a:defRPr sz="700"/>
            </a:lvl4pPr>
            <a:lvl5pPr marL="360392" indent="-108118">
              <a:defRPr sz="7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5868" y="2356547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2078" indent="-72078">
              <a:buFont typeface="Arial" panose="020B0604020202020204" pitchFamily="34" charset="0"/>
              <a:buChar char="•"/>
              <a:defRPr sz="700"/>
            </a:lvl2pPr>
            <a:lvl3pPr marL="144157" indent="-72078">
              <a:defRPr sz="700"/>
            </a:lvl3pPr>
            <a:lvl4pPr marL="252274" indent="-108118">
              <a:defRPr sz="700"/>
            </a:lvl4pPr>
            <a:lvl5pPr marL="360392" indent="-108118">
              <a:defRPr sz="7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9301" y="2356547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2078" indent="-72078">
              <a:buFont typeface="Arial" panose="020B0604020202020204" pitchFamily="34" charset="0"/>
              <a:buChar char="•"/>
              <a:defRPr sz="700"/>
            </a:lvl2pPr>
            <a:lvl3pPr marL="144157" indent="-72078">
              <a:defRPr sz="700"/>
            </a:lvl3pPr>
            <a:lvl4pPr marL="252274" indent="-108118">
              <a:defRPr sz="700"/>
            </a:lvl4pPr>
            <a:lvl5pPr marL="360392" indent="-108118">
              <a:defRPr sz="7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437" y="441662"/>
            <a:ext cx="4900931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74231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43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313" y="781128"/>
            <a:ext cx="4531172" cy="2094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-285452" y="1118370"/>
            <a:ext cx="4608512" cy="1848131"/>
          </a:xfrm>
          <a:prstGeom prst="rect">
            <a:avLst/>
          </a:prstGeom>
        </p:spPr>
        <p:txBody>
          <a:bodyPr vert="horz" wrap="square" lIns="0" tIns="13966" rIns="0" bIns="0" rtlCol="0">
            <a:spAutoFit/>
          </a:bodyPr>
          <a:lstStyle/>
          <a:p>
            <a:pPr marL="12696" algn="ctr">
              <a:lnSpc>
                <a:spcPts val="2794"/>
              </a:lnSpc>
            </a:pPr>
            <a:r>
              <a:rPr lang="ru-RU" sz="3600" b="1" dirty="0">
                <a:solidFill>
                  <a:srgbClr val="030FF7"/>
                </a:solidFill>
                <a:latin typeface="Arial"/>
                <a:cs typeface="Arial"/>
              </a:rPr>
              <a:t>БИОСФЕРА -</a:t>
            </a:r>
          </a:p>
          <a:p>
            <a:pPr marL="12696" algn="ctr">
              <a:lnSpc>
                <a:spcPts val="2794"/>
              </a:lnSpc>
            </a:pPr>
            <a:endParaRPr lang="ru-RU" sz="3600" b="1" dirty="0">
              <a:solidFill>
                <a:srgbClr val="030FF7"/>
              </a:solidFill>
              <a:latin typeface="Arial"/>
              <a:cs typeface="Arial"/>
            </a:endParaRPr>
          </a:p>
          <a:p>
            <a:pPr marL="12696" algn="ctr">
              <a:lnSpc>
                <a:spcPts val="2794"/>
              </a:lnSpc>
            </a:pPr>
            <a:r>
              <a:rPr lang="ru-RU" sz="3600" b="1" dirty="0">
                <a:solidFill>
                  <a:srgbClr val="030FF7"/>
                </a:solidFill>
                <a:latin typeface="Arial"/>
                <a:cs typeface="Arial"/>
              </a:rPr>
              <a:t>ОБОЛОЧКА </a:t>
            </a:r>
          </a:p>
          <a:p>
            <a:pPr marL="12696" algn="ctr">
              <a:lnSpc>
                <a:spcPts val="2794"/>
              </a:lnSpc>
            </a:pPr>
            <a:endParaRPr lang="ru-RU" sz="3600" b="1" dirty="0">
              <a:solidFill>
                <a:srgbClr val="030FF7"/>
              </a:solidFill>
              <a:latin typeface="Arial"/>
              <a:cs typeface="Arial"/>
            </a:endParaRPr>
          </a:p>
          <a:p>
            <a:pPr marL="12696" algn="ctr">
              <a:lnSpc>
                <a:spcPts val="2794"/>
              </a:lnSpc>
            </a:pPr>
            <a:r>
              <a:rPr lang="ru-RU" sz="3600" b="1" dirty="0">
                <a:solidFill>
                  <a:srgbClr val="030FF7"/>
                </a:solidFill>
                <a:latin typeface="Arial"/>
                <a:cs typeface="Arial"/>
              </a:rPr>
              <a:t>ЖИЗНИ</a:t>
            </a:r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-19153"/>
            <a:ext cx="5757972" cy="69726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30FF7"/>
          </a:solidFill>
        </p:spPr>
        <p:txBody>
          <a:bodyPr wrap="square" lIns="0" tIns="0" rIns="0" bIns="0" rtlCol="0"/>
          <a:lstStyle/>
          <a:p>
            <a:endParaRPr sz="1100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134577" y="1190377"/>
            <a:ext cx="310613" cy="158417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30FF7"/>
          </a:solidFill>
        </p:spPr>
        <p:txBody>
          <a:bodyPr wrap="square" lIns="0" tIns="0" rIns="0" bIns="0" rtlCol="0"/>
          <a:lstStyle/>
          <a:p>
            <a:endParaRPr sz="1100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4750825" y="38680"/>
            <a:ext cx="603664" cy="603885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00" dirty="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4760514" y="27535"/>
            <a:ext cx="603664" cy="603885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00" dirty="0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4983650" y="38680"/>
            <a:ext cx="173292" cy="354580"/>
          </a:xfrm>
          <a:prstGeom prst="rect">
            <a:avLst/>
          </a:prstGeom>
        </p:spPr>
        <p:txBody>
          <a:bodyPr vert="horz" wrap="square" lIns="0" tIns="15871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ru-RU" sz="2200" b="1" spc="10" dirty="0">
                <a:solidFill>
                  <a:srgbClr val="FEFEFE"/>
                </a:solidFill>
                <a:latin typeface="Arial"/>
                <a:cs typeface="Arial"/>
              </a:rPr>
              <a:t>5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4846013" y="366269"/>
            <a:ext cx="517093" cy="212234"/>
          </a:xfrm>
          <a:prstGeom prst="rect">
            <a:avLst/>
          </a:prstGeom>
        </p:spPr>
        <p:txBody>
          <a:bodyPr vert="horz" wrap="square" lIns="0" tIns="12061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lang="ru-RU" sz="1300" b="1" spc="-5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1300" b="1" dirty="0">
              <a:latin typeface="Arial"/>
              <a:cs typeface="Arial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318893" y="-16122"/>
            <a:ext cx="3379453" cy="537985"/>
          </a:xfrm>
          <a:prstGeom prst="rect">
            <a:avLst/>
          </a:prstGeom>
        </p:spPr>
        <p:txBody>
          <a:bodyPr vert="horz" wrap="square" lIns="0" tIns="14622" rIns="0" bIns="0" rtlCol="0" anchor="ctr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15" defTabSz="915497">
              <a:spcBef>
                <a:spcPts val="114"/>
              </a:spcBef>
              <a:defRPr/>
            </a:pPr>
            <a:r>
              <a:rPr lang="ru-RU" kern="0" spc="10" dirty="0">
                <a:solidFill>
                  <a:sysClr val="window" lastClr="FFFFFF"/>
                </a:solidFill>
              </a:rPr>
              <a:t> География</a:t>
            </a:r>
            <a:endParaRPr lang="en-US" kern="0" spc="10" dirty="0">
              <a:solidFill>
                <a:sysClr val="window" lastClr="FFFFFF"/>
              </a:solidFill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51515ADB-0A54-4D48-B21C-0D1BD48457B7}"/>
              </a:ext>
            </a:extLst>
          </p:cNvPr>
          <p:cNvSpPr/>
          <p:nvPr/>
        </p:nvSpPr>
        <p:spPr>
          <a:xfrm>
            <a:off x="543772" y="43493"/>
            <a:ext cx="335650" cy="464866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5497"/>
            <a:endParaRPr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7BBBEFBB-2F62-43EB-AF31-953972EFBEBF}"/>
              </a:ext>
            </a:extLst>
          </p:cNvPr>
          <p:cNvSpPr/>
          <p:nvPr/>
        </p:nvSpPr>
        <p:spPr>
          <a:xfrm>
            <a:off x="551287" y="422645"/>
            <a:ext cx="62299" cy="108745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5497"/>
            <a:endParaRPr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B86452-242B-452F-A079-EE0467523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4987" y="959009"/>
            <a:ext cx="1956235" cy="190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05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5443" y="0"/>
            <a:ext cx="5771243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Неравномерное распространение живых организмов </a:t>
            </a:r>
          </a:p>
          <a:p>
            <a:pPr algn="ctr"/>
            <a:r>
              <a:rPr lang="ru-RU" sz="14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 земной поверхности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FE80F8C2-55F5-4868-8785-A21C51C1D2E6}"/>
              </a:ext>
            </a:extLst>
          </p:cNvPr>
          <p:cNvCxnSpPr>
            <a:cxnSpLocks/>
          </p:cNvCxnSpPr>
          <p:nvPr/>
        </p:nvCxnSpPr>
        <p:spPr>
          <a:xfrm>
            <a:off x="3029024" y="725884"/>
            <a:ext cx="0" cy="2232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334F9DFA-4B49-4426-B27D-2630A667017B}"/>
              </a:ext>
            </a:extLst>
          </p:cNvPr>
          <p:cNvSpPr/>
          <p:nvPr/>
        </p:nvSpPr>
        <p:spPr>
          <a:xfrm>
            <a:off x="3098937" y="583824"/>
            <a:ext cx="2502592" cy="1182617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Живые организмы распространены преимущественно в слое, высота которого над поверхностью земли составляет 150 м а также </a:t>
            </a:r>
          </a:p>
          <a:p>
            <a:pPr algn="ctr"/>
            <a:r>
              <a:rPr lang="ru-RU" sz="1000" b="1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океанах и морях, в толще воды, равной 150 м</a:t>
            </a:r>
            <a:endParaRPr lang="en-US" sz="1000" b="1" i="1" dirty="0">
              <a:solidFill>
                <a:srgbClr val="004C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9C3A18-E730-41AA-A0FA-88496A80E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937" y="1827045"/>
            <a:ext cx="1258179" cy="12613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B73F05-9DEA-4642-8084-601DF2B507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028" y="1804269"/>
            <a:ext cx="1188279" cy="126134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7ABEB82-1674-4E7A-B564-37A12CA95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539" y="583824"/>
            <a:ext cx="2810485" cy="237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06766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5443" y="0"/>
            <a:ext cx="5771243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Неравномерное распространение живых организмов </a:t>
            </a:r>
          </a:p>
          <a:p>
            <a:pPr algn="ctr"/>
            <a:r>
              <a:rPr lang="ru-RU" sz="14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 земной поверхности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FE80F8C2-55F5-4868-8785-A21C51C1D2E6}"/>
              </a:ext>
            </a:extLst>
          </p:cNvPr>
          <p:cNvCxnSpPr>
            <a:cxnSpLocks/>
          </p:cNvCxnSpPr>
          <p:nvPr/>
        </p:nvCxnSpPr>
        <p:spPr>
          <a:xfrm>
            <a:off x="3098924" y="725884"/>
            <a:ext cx="0" cy="2232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334F9DFA-4B49-4426-B27D-2630A667017B}"/>
              </a:ext>
            </a:extLst>
          </p:cNvPr>
          <p:cNvSpPr/>
          <p:nvPr/>
        </p:nvSpPr>
        <p:spPr>
          <a:xfrm>
            <a:off x="3170941" y="583824"/>
            <a:ext cx="2430587" cy="903547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Распространение живых организмов на суше зависит от освещенности , влажности, температуры и т.д., то есть от климата.</a:t>
            </a:r>
            <a:endParaRPr lang="en-US" sz="1050" b="1" i="1" dirty="0">
              <a:solidFill>
                <a:srgbClr val="004C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4C35B2-69C5-4794-810D-0FE9038A6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95" y="583824"/>
            <a:ext cx="2836513" cy="236355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08CB21E-7DEC-4F83-A382-25C593DEA6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998" b="10436"/>
          <a:stretch/>
        </p:blipFill>
        <p:spPr>
          <a:xfrm>
            <a:off x="3202165" y="1655987"/>
            <a:ext cx="2430584" cy="130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78777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5443" y="0"/>
            <a:ext cx="5771243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Неравномерное распространение живых организмов </a:t>
            </a:r>
          </a:p>
          <a:p>
            <a:pPr algn="ctr"/>
            <a:r>
              <a:rPr lang="ru-RU" sz="14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 земной поверхности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FE80F8C2-55F5-4868-8785-A21C51C1D2E6}"/>
              </a:ext>
            </a:extLst>
          </p:cNvPr>
          <p:cNvCxnSpPr>
            <a:cxnSpLocks/>
          </p:cNvCxnSpPr>
          <p:nvPr/>
        </p:nvCxnSpPr>
        <p:spPr>
          <a:xfrm>
            <a:off x="3602980" y="686202"/>
            <a:ext cx="0" cy="2232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334F9DFA-4B49-4426-B27D-2630A667017B}"/>
              </a:ext>
            </a:extLst>
          </p:cNvPr>
          <p:cNvSpPr/>
          <p:nvPr/>
        </p:nvSpPr>
        <p:spPr>
          <a:xfrm>
            <a:off x="3674989" y="637872"/>
            <a:ext cx="1926539" cy="1157932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Растения влажных экваториальных лесов покрыты листвой круглый год. Причем </a:t>
            </a:r>
          </a:p>
          <a:p>
            <a:pPr algn="ctr"/>
            <a:r>
              <a:rPr lang="ru-RU" sz="1050" b="1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 время, как одно </a:t>
            </a:r>
          </a:p>
          <a:p>
            <a:pPr algn="ctr"/>
            <a:r>
              <a:rPr lang="ru-RU" sz="1050" b="1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деревьев цветет, другое плодоносит.</a:t>
            </a:r>
            <a:endParaRPr lang="en-US" sz="1050" b="1" i="1" dirty="0">
              <a:solidFill>
                <a:srgbClr val="004C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D53317-7418-48CA-8704-6AA091363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111" y="1910457"/>
            <a:ext cx="1854531" cy="11579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F03A75-31AE-41D0-A260-16B337FB6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72" y="583824"/>
            <a:ext cx="1854531" cy="183068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8A26B5D-A62F-47C8-A377-1BC688DE2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8803" y="640072"/>
            <a:ext cx="1512167" cy="115793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AE98045-B82A-4FE9-9803-B10DBABC68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0598" y="1910457"/>
            <a:ext cx="1520372" cy="1157932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78900EF3-EEF7-4084-84D9-83FB0E9DA344}"/>
              </a:ext>
            </a:extLst>
          </p:cNvPr>
          <p:cNvSpPr/>
          <p:nvPr/>
        </p:nvSpPr>
        <p:spPr>
          <a:xfrm>
            <a:off x="164272" y="2467229"/>
            <a:ext cx="1774316" cy="6594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rgbClr val="004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Объясняется это теплым климатом и достаточной увлажненностью.</a:t>
            </a:r>
            <a:endParaRPr lang="en-US" sz="1050" b="1" dirty="0">
              <a:solidFill>
                <a:srgbClr val="004C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702643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5443" y="0"/>
            <a:ext cx="5771243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Неравномерное распространение живых организмов </a:t>
            </a:r>
          </a:p>
          <a:p>
            <a:pPr algn="ctr"/>
            <a:r>
              <a:rPr lang="ru-RU" sz="14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 земной поверхности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FE80F8C2-55F5-4868-8785-A21C51C1D2E6}"/>
              </a:ext>
            </a:extLst>
          </p:cNvPr>
          <p:cNvCxnSpPr>
            <a:cxnSpLocks/>
          </p:cNvCxnSpPr>
          <p:nvPr/>
        </p:nvCxnSpPr>
        <p:spPr>
          <a:xfrm>
            <a:off x="3530972" y="711136"/>
            <a:ext cx="0" cy="2232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334F9DFA-4B49-4426-B27D-2630A667017B}"/>
              </a:ext>
            </a:extLst>
          </p:cNvPr>
          <p:cNvSpPr/>
          <p:nvPr/>
        </p:nvSpPr>
        <p:spPr>
          <a:xfrm>
            <a:off x="3572129" y="583823"/>
            <a:ext cx="2029399" cy="1398641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теплых, но засушливых краях растительный  </a:t>
            </a:r>
          </a:p>
          <a:p>
            <a:pPr algn="ctr"/>
            <a:r>
              <a:rPr lang="ru-RU" sz="1100" b="1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животных мир отличается относительной бедностью. Примером могут служит пустыни.</a:t>
            </a:r>
            <a:endParaRPr lang="en-US" sz="1100" b="1" i="1" dirty="0">
              <a:solidFill>
                <a:srgbClr val="004C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5CF7251-6422-4039-8F5B-1880C26D6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5949" y="2054472"/>
            <a:ext cx="1945576" cy="105134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5C79CBF-231A-4038-8BDD-55ABAE18F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07" y="571246"/>
            <a:ext cx="1216741" cy="1118724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20C208DA-2F4D-4C15-B8E2-5A93CD7E39A2}"/>
              </a:ext>
            </a:extLst>
          </p:cNvPr>
          <p:cNvSpPr/>
          <p:nvPr/>
        </p:nvSpPr>
        <p:spPr>
          <a:xfrm>
            <a:off x="105557" y="1737997"/>
            <a:ext cx="2354872" cy="1332702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4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пустынях произрастают засухоустойчивые растения с мелкими листьями или колючками. Корни засухоустойчивых растений проникают глубоко в землю.</a:t>
            </a:r>
            <a:endParaRPr lang="en-US" sz="1200" b="1" dirty="0">
              <a:solidFill>
                <a:srgbClr val="004C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0678A19-0DC0-45BA-847D-A711AA18F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585" y="711135"/>
            <a:ext cx="988231" cy="235956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A24FF55-35A3-41D0-9FE7-4124278920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003" y="571246"/>
            <a:ext cx="1099869" cy="111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8041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5443" y="0"/>
            <a:ext cx="5771243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Неравномерное распространение живых организмов </a:t>
            </a:r>
          </a:p>
          <a:p>
            <a:pPr algn="ctr"/>
            <a:r>
              <a:rPr lang="ru-RU" sz="14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 земной поверхности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FE80F8C2-55F5-4868-8785-A21C51C1D2E6}"/>
              </a:ext>
            </a:extLst>
          </p:cNvPr>
          <p:cNvCxnSpPr>
            <a:cxnSpLocks/>
          </p:cNvCxnSpPr>
          <p:nvPr/>
        </p:nvCxnSpPr>
        <p:spPr>
          <a:xfrm>
            <a:off x="2954908" y="668096"/>
            <a:ext cx="0" cy="2232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334F9DFA-4B49-4426-B27D-2630A667017B}"/>
              </a:ext>
            </a:extLst>
          </p:cNvPr>
          <p:cNvSpPr/>
          <p:nvPr/>
        </p:nvSpPr>
        <p:spPr>
          <a:xfrm>
            <a:off x="3026921" y="583824"/>
            <a:ext cx="2574608" cy="1470648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Пустыни встречаются не только в теплых, но и в холодных широтах. Так, Антарктида лишена растительности. На её огромных внутренних просторах не обитают животные. Районы, подобные Антарктиде, называют холодными или полярными пустынями. </a:t>
            </a:r>
            <a:endParaRPr lang="en-US" sz="1050" b="1" i="1" dirty="0">
              <a:solidFill>
                <a:srgbClr val="004C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20C208DA-2F4D-4C15-B8E2-5A93CD7E39A2}"/>
              </a:ext>
            </a:extLst>
          </p:cNvPr>
          <p:cNvSpPr/>
          <p:nvPr/>
        </p:nvSpPr>
        <p:spPr>
          <a:xfrm>
            <a:off x="105555" y="2054472"/>
            <a:ext cx="1769227" cy="1051741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rgbClr val="004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Животные , обитающие в степях и пустынях, могут длительное время обходятся  без воды.</a:t>
            </a:r>
            <a:endParaRPr lang="en-US" sz="1100" b="1" dirty="0">
              <a:solidFill>
                <a:srgbClr val="004C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E9B7AA7-BF51-45E8-940F-FF3FDB970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58" y="598923"/>
            <a:ext cx="1356028" cy="73546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9583FE0-2683-42FE-9892-3E551DF4B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56" y="1398656"/>
            <a:ext cx="1346323" cy="58380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AE14425-C15C-4A5A-966F-4D95F4F8E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728" y="598923"/>
            <a:ext cx="1356028" cy="73546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22E173C-9EE6-4B18-86BE-4BEB14446F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5729" y="1398656"/>
            <a:ext cx="1356028" cy="58380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CE3E51A-5434-45B7-B622-2933B5877D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7542" y="2055206"/>
            <a:ext cx="959956" cy="56406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7BCB966-7BAC-4A8F-B126-C2CC663918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7543" y="2645927"/>
            <a:ext cx="959953" cy="45406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FAAFB40-9636-4573-A379-3ABDF835E7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6921" y="2115076"/>
            <a:ext cx="1296134" cy="98491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53329F7-8AA6-457A-B570-96CDB93F3A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65411" y="2120169"/>
            <a:ext cx="1236117" cy="97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39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5443" y="0"/>
            <a:ext cx="5771243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Человек и биосфера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D2ABD44-0D0C-48AE-803A-1FF05A3AD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579" y="614313"/>
            <a:ext cx="2554332" cy="1473920"/>
          </a:xfrm>
          <a:prstGeom prst="rect">
            <a:avLst/>
          </a:prstGeom>
        </p:spPr>
      </p:pic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DA0A7EAC-1CC9-4B49-8174-DE72EC7F571A}"/>
              </a:ext>
            </a:extLst>
          </p:cNvPr>
          <p:cNvSpPr/>
          <p:nvPr/>
        </p:nvSpPr>
        <p:spPr>
          <a:xfrm>
            <a:off x="143873" y="2124278"/>
            <a:ext cx="5472609" cy="974352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>
                <a:solidFill>
                  <a:srgbClr val="004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Предки современного человека появились 2 млн лет тому назад. Первобытные люди находились в сильной зависимости от природы и потому приспосабливались к ней. Жили преимущественно в пещерах. Занимались охотой, сбором плодов и ягод.</a:t>
            </a:r>
            <a:endParaRPr lang="en-US" sz="1300" b="1" dirty="0">
              <a:solidFill>
                <a:srgbClr val="004C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A29340C-97C0-4366-852C-CCBB769DD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19" y="614313"/>
            <a:ext cx="2664159" cy="14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38618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5443" y="0"/>
            <a:ext cx="5771243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Человек и биосфера</a:t>
            </a: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DA0A7EAC-1CC9-4B49-8174-DE72EC7F571A}"/>
              </a:ext>
            </a:extLst>
          </p:cNvPr>
          <p:cNvSpPr/>
          <p:nvPr/>
        </p:nvSpPr>
        <p:spPr>
          <a:xfrm>
            <a:off x="146595" y="2170884"/>
            <a:ext cx="5472609" cy="919302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>
                <a:solidFill>
                  <a:srgbClr val="004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Пользовались примитивными орудиями труда, и оттого их воздействие на окружающую среду было минимальным. Постепенно люди научились добывать огонь. Стали заниматься скотоводством и освоили земледелие.</a:t>
            </a:r>
            <a:endParaRPr lang="en-US" sz="1300" b="1" dirty="0">
              <a:solidFill>
                <a:srgbClr val="004C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C9A3B98-1C6E-489B-AD50-BDBA4300F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12" y="614314"/>
            <a:ext cx="2453610" cy="147392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225486-249F-4418-B6CB-531685AF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108" y="614315"/>
            <a:ext cx="2649088" cy="14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17832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5443" y="0"/>
            <a:ext cx="5771243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Человек и биосфера</a:t>
            </a: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DA0A7EAC-1CC9-4B49-8174-DE72EC7F571A}"/>
              </a:ext>
            </a:extLst>
          </p:cNvPr>
          <p:cNvSpPr/>
          <p:nvPr/>
        </p:nvSpPr>
        <p:spPr>
          <a:xfrm>
            <a:off x="146595" y="2149678"/>
            <a:ext cx="5472609" cy="940508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4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Научно-технический прогресс вызвал стремительный рост городов и расцвет промышленности. Промышленные выбросы оказали отрицательное влияние на состояние биосферы.</a:t>
            </a:r>
            <a:endParaRPr lang="en-US" sz="1400" b="1" dirty="0">
              <a:solidFill>
                <a:srgbClr val="004C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7DB29B-AE6A-48E2-99DF-C3FCAE3B7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95" y="618424"/>
            <a:ext cx="2952329" cy="14360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DF4540-ACA3-49D1-8F7A-2095EDE4B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0932" y="618424"/>
            <a:ext cx="2448272" cy="143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1939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5443" y="0"/>
            <a:ext cx="5771243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Человек и биосфера</a:t>
            </a: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DA0A7EAC-1CC9-4B49-8174-DE72EC7F571A}"/>
              </a:ext>
            </a:extLst>
          </p:cNvPr>
          <p:cNvSpPr/>
          <p:nvPr/>
        </p:nvSpPr>
        <p:spPr>
          <a:xfrm>
            <a:off x="153417" y="2351434"/>
            <a:ext cx="5472609" cy="603665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4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 приручил многих диких животных. Вывел новые продуктивные породы животных. </a:t>
            </a:r>
            <a:endParaRPr lang="en-US" sz="1600" b="1" dirty="0">
              <a:solidFill>
                <a:srgbClr val="004C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50FC47-7E12-438B-90FF-C4B69F974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17" y="591582"/>
            <a:ext cx="1778523" cy="16789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6FB1AE5-585D-4BDA-ADA0-1EABDDA72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493" y="591582"/>
            <a:ext cx="1721370" cy="15348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6457386-B1A6-46C3-8E50-E3CBEE6EB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0681" y="591583"/>
            <a:ext cx="1778523" cy="167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976655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5443" y="0"/>
            <a:ext cx="5771243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Человек и биосфера</a:t>
            </a: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DA0A7EAC-1CC9-4B49-8174-DE72EC7F571A}"/>
              </a:ext>
            </a:extLst>
          </p:cNvPr>
          <p:cNvSpPr/>
          <p:nvPr/>
        </p:nvSpPr>
        <p:spPr>
          <a:xfrm>
            <a:off x="146595" y="2062386"/>
            <a:ext cx="5472609" cy="1011760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4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Однако в результате человеческого воздействия на природу многие животные исчезли, а отдельные виды находятся на грани исчезновения.</a:t>
            </a:r>
            <a:endParaRPr lang="en-US" sz="1600" b="1" dirty="0">
              <a:solidFill>
                <a:srgbClr val="004C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06EDAB-0647-4EE7-8321-CE47AD003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86" y="678924"/>
            <a:ext cx="1721370" cy="12882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EE9EBF-8AC8-445D-B21C-FF99B0C11EB8}"/>
              </a:ext>
            </a:extLst>
          </p:cNvPr>
          <p:cNvSpPr txBox="1"/>
          <p:nvPr/>
        </p:nvSpPr>
        <p:spPr>
          <a:xfrm>
            <a:off x="155084" y="618477"/>
            <a:ext cx="8899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Сумчатый </a:t>
            </a:r>
          </a:p>
          <a:p>
            <a:pPr algn="ctr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волк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35004F-E9FD-4A88-BD47-39F2E5E20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158" y="622860"/>
            <a:ext cx="1778523" cy="13442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106F6E-1956-4647-A106-591BDEFE2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9387" y="606211"/>
            <a:ext cx="1668835" cy="136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70136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5443" y="43997"/>
            <a:ext cx="5771243" cy="45720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БИОСФЕРА – ОБОЛОЧКА ЖИЗНИ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FE80F8C2-55F5-4868-8785-A21C51C1D2E6}"/>
              </a:ext>
            </a:extLst>
          </p:cNvPr>
          <p:cNvCxnSpPr>
            <a:cxnSpLocks/>
          </p:cNvCxnSpPr>
          <p:nvPr/>
        </p:nvCxnSpPr>
        <p:spPr>
          <a:xfrm>
            <a:off x="2522860" y="722325"/>
            <a:ext cx="0" cy="2232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61919EF-6F8C-4335-8055-F7126B24D2D1}"/>
              </a:ext>
            </a:extLst>
          </p:cNvPr>
          <p:cNvSpPr/>
          <p:nvPr/>
        </p:nvSpPr>
        <p:spPr>
          <a:xfrm>
            <a:off x="112160" y="686321"/>
            <a:ext cx="2361968" cy="7560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rgbClr val="0D03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НАШЕЙ ПЛАНЕТЕ ОКОЛО </a:t>
            </a:r>
          </a:p>
          <a:p>
            <a:pPr algn="ctr"/>
            <a:r>
              <a:rPr lang="ru-RU" sz="1400" b="1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МЛРД. 600 МЛН. ЛЕТ. </a:t>
            </a:r>
          </a:p>
          <a:p>
            <a:pPr algn="ctr"/>
            <a:endParaRPr lang="en-US" sz="1400" b="1" dirty="0">
              <a:solidFill>
                <a:srgbClr val="0D03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97E7242-C539-4D7F-A073-74CE592ED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265" y="1539367"/>
            <a:ext cx="2900615" cy="152321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D7DA4B9-2C77-40A1-9F21-D64472A9349F}"/>
              </a:ext>
            </a:extLst>
          </p:cNvPr>
          <p:cNvSpPr/>
          <p:nvPr/>
        </p:nvSpPr>
        <p:spPr>
          <a:xfrm>
            <a:off x="2701553" y="2110777"/>
            <a:ext cx="576066" cy="988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EAA16A62-D686-4029-A73D-E66B307B0E51}"/>
              </a:ext>
            </a:extLst>
          </p:cNvPr>
          <p:cNvSpPr/>
          <p:nvPr/>
        </p:nvSpPr>
        <p:spPr>
          <a:xfrm>
            <a:off x="2647963" y="598159"/>
            <a:ext cx="3005668" cy="8442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протяжении всей истории Земли литосфера, гидросфера и атмосфера взаимодействовали между собой.</a:t>
            </a:r>
            <a:endParaRPr lang="en-US" sz="1400" dirty="0">
              <a:solidFill>
                <a:srgbClr val="0D03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B276948-741D-41AE-BA15-E4381EA68F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245"/>
          <a:stretch/>
        </p:blipFill>
        <p:spPr>
          <a:xfrm>
            <a:off x="189912" y="1622425"/>
            <a:ext cx="2206463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74109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5443" y="0"/>
            <a:ext cx="5771243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Человек и биосфера</a:t>
            </a: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DA0A7EAC-1CC9-4B49-8174-DE72EC7F571A}"/>
              </a:ext>
            </a:extLst>
          </p:cNvPr>
          <p:cNvSpPr/>
          <p:nvPr/>
        </p:nvSpPr>
        <p:spPr>
          <a:xfrm>
            <a:off x="146595" y="1918372"/>
            <a:ext cx="5472609" cy="1155774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rgbClr val="004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 влиянием человека постепенно изменяется и климат. Тем не менее, изменяя природу земель с неблагоприятными условиями,  человек создает условия, благоприятные для жизнедеятельности. Многие территории нашей страны представлены пустынями.  Еще с давних времен наши предки научились прорывать арыки, сооружать плотины, отводить воду из рек. Они закладывали прекрасные сады. Возделывали поля. Измененные человеком благоустроенные земли называют оазисами.</a:t>
            </a:r>
            <a:endParaRPr lang="en-US" sz="1050" b="1" dirty="0">
              <a:solidFill>
                <a:srgbClr val="004C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0FEDFD-147B-4209-9752-F3D529013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95" y="614313"/>
            <a:ext cx="1800201" cy="12241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B1DAEA-F417-42E0-B805-C0B626407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585" y="614314"/>
            <a:ext cx="1731186" cy="12241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D001707-4FD8-4C36-9638-C33C7071F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3559" y="603142"/>
            <a:ext cx="1800201" cy="123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192355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5443" y="43997"/>
            <a:ext cx="5771243" cy="45720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9E9203-AC5A-43B8-A19D-9F6D0BADBF14}"/>
              </a:ext>
            </a:extLst>
          </p:cNvPr>
          <p:cNvSpPr txBox="1"/>
          <p:nvPr/>
        </p:nvSpPr>
        <p:spPr>
          <a:xfrm>
            <a:off x="221184" y="686321"/>
            <a:ext cx="5544616" cy="235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Выбери верные утверждения о биосфере.</a:t>
            </a:r>
          </a:p>
          <a:p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1. В круговороте веществ и превращении энергии в биосфере наиболее активно участвует</a:t>
            </a:r>
          </a:p>
          <a:p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тепло земных недр</a:t>
            </a:r>
          </a:p>
          <a:p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живое вещество</a:t>
            </a:r>
          </a:p>
          <a:p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2. В круговороте веществ в биосфере постоянно используется энергия </a:t>
            </a:r>
          </a:p>
          <a:p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ветра</a:t>
            </a:r>
          </a:p>
          <a:p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солнца</a:t>
            </a:r>
          </a:p>
          <a:p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земли</a:t>
            </a:r>
          </a:p>
          <a:p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3. Благодаря круговороту веществ в биосфере:</a:t>
            </a:r>
          </a:p>
          <a:p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сокращается число химических элементов в биосфере</a:t>
            </a:r>
          </a:p>
          <a:p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одни и те же химические элементы используются многократно</a:t>
            </a:r>
            <a:endParaRPr lang="en-U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06442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5443" y="43997"/>
            <a:ext cx="5771243" cy="45720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9E9203-AC5A-43B8-A19D-9F6D0BADBF14}"/>
              </a:ext>
            </a:extLst>
          </p:cNvPr>
          <p:cNvSpPr txBox="1"/>
          <p:nvPr/>
        </p:nvSpPr>
        <p:spPr>
          <a:xfrm>
            <a:off x="221184" y="614313"/>
            <a:ext cx="5544616" cy="2408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Выбери верные утверждения о биосфере.</a:t>
            </a:r>
          </a:p>
          <a:p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1. В круговороте веществ и превращении энергии в биосфере наиболее активно участвует</a:t>
            </a:r>
          </a:p>
          <a:p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тепло земных недр</a:t>
            </a:r>
          </a:p>
          <a:p>
            <a:r>
              <a:rPr lang="ru-RU" sz="1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живое вещество</a:t>
            </a:r>
          </a:p>
          <a:p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2. В круговороте веществ в биосфере постоянно используется энергия </a:t>
            </a:r>
          </a:p>
          <a:p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ветра</a:t>
            </a:r>
          </a:p>
          <a:p>
            <a:r>
              <a:rPr lang="ru-RU" sz="1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солнца</a:t>
            </a:r>
          </a:p>
          <a:p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земли</a:t>
            </a:r>
          </a:p>
          <a:p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3. Благодаря круговороту веществ в биосфере:</a:t>
            </a:r>
          </a:p>
          <a:p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сокращается число химических элементов в биосфере</a:t>
            </a:r>
          </a:p>
          <a:p>
            <a:r>
              <a:rPr lang="ru-RU" sz="11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одни и те же химические элементы используются многократно</a:t>
            </a:r>
            <a:endParaRPr lang="en-US" sz="1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669222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02653" y="109175"/>
            <a:ext cx="2810748" cy="3860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ru-RU" sz="2400" spc="15" dirty="0"/>
              <a:t> ЗАДАНИЕ </a:t>
            </a:r>
            <a:endParaRPr lang="ru-RU" sz="2400" spc="5" dirty="0"/>
          </a:p>
        </p:txBody>
      </p:sp>
      <p:sp>
        <p:nvSpPr>
          <p:cNvPr id="5" name="object 5"/>
          <p:cNvSpPr/>
          <p:nvPr/>
        </p:nvSpPr>
        <p:spPr>
          <a:xfrm>
            <a:off x="328175" y="680283"/>
            <a:ext cx="905737" cy="400050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364915" y="1107679"/>
            <a:ext cx="4565984" cy="1240789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Прочитать </a:t>
            </a: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endParaRPr lang="ru-RU" sz="20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§ 28. Биосфера – оболочка жизни</a:t>
            </a: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endParaRPr lang="ru-RU" sz="20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endParaRPr lang="ru-RU" sz="20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Выполнить   задания 4,5 стр. 96</a:t>
            </a:r>
          </a:p>
        </p:txBody>
      </p:sp>
      <p:sp>
        <p:nvSpPr>
          <p:cNvPr id="9" name="object 9"/>
          <p:cNvSpPr/>
          <p:nvPr/>
        </p:nvSpPr>
        <p:spPr>
          <a:xfrm>
            <a:off x="1650047" y="3146425"/>
            <a:ext cx="3752850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74788" y="2634670"/>
            <a:ext cx="3168352" cy="387032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3" name="object 13"/>
          <p:cNvGrpSpPr/>
          <p:nvPr/>
        </p:nvGrpSpPr>
        <p:grpSpPr>
          <a:xfrm>
            <a:off x="377244" y="1199601"/>
            <a:ext cx="849472" cy="1353820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320975" y="2634669"/>
            <a:ext cx="905737" cy="231775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5443" y="43997"/>
            <a:ext cx="5771243" cy="45720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БИОСФЕРА – ОБОЛОЧКА ЖИЗНИ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FE80F8C2-55F5-4868-8785-A21C51C1D2E6}"/>
              </a:ext>
            </a:extLst>
          </p:cNvPr>
          <p:cNvCxnSpPr>
            <a:cxnSpLocks/>
          </p:cNvCxnSpPr>
          <p:nvPr/>
        </p:nvCxnSpPr>
        <p:spPr>
          <a:xfrm>
            <a:off x="2882900" y="686321"/>
            <a:ext cx="0" cy="2232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EAA16A62-D686-4029-A73D-E66B307B0E51}"/>
              </a:ext>
            </a:extLst>
          </p:cNvPr>
          <p:cNvSpPr/>
          <p:nvPr/>
        </p:nvSpPr>
        <p:spPr>
          <a:xfrm>
            <a:off x="152957" y="618309"/>
            <a:ext cx="2628280" cy="98230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 сильным является взаимодействие нижнего слоя атмосферы – тропосферы, всей гидросферы и верхнего слоя литосферы мощностью 4-5 км.</a:t>
            </a:r>
            <a:endParaRPr lang="en-US" sz="1200" dirty="0">
              <a:solidFill>
                <a:srgbClr val="0D03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84A8DD-2CB0-493E-8BA0-58AE4A7A64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77" t="8501" r="6689" b="8917"/>
          <a:stretch/>
        </p:blipFill>
        <p:spPr>
          <a:xfrm>
            <a:off x="147055" y="1658303"/>
            <a:ext cx="2628279" cy="138226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334F9DFA-4B49-4426-B27D-2630A667017B}"/>
              </a:ext>
            </a:extLst>
          </p:cNvPr>
          <p:cNvSpPr/>
          <p:nvPr/>
        </p:nvSpPr>
        <p:spPr>
          <a:xfrm>
            <a:off x="2984564" y="1782715"/>
            <a:ext cx="2627380" cy="14181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Именно здесь и зародилась земная жизнь. Первоначальные признаки которой появились примерно 3 миллиарда </a:t>
            </a:r>
          </a:p>
          <a:p>
            <a:pPr algn="ctr"/>
            <a:r>
              <a:rPr lang="ru-RU" sz="1200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 миллионов лет назад. </a:t>
            </a:r>
          </a:p>
          <a:p>
            <a:pPr algn="ctr"/>
            <a:r>
              <a:rPr lang="ru-RU" sz="1200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550 – 600 миллионов лет назад организмы начали осваивать сушу.</a:t>
            </a:r>
            <a:endParaRPr lang="en-US" sz="1200" dirty="0">
              <a:solidFill>
                <a:srgbClr val="0D03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455923-59CC-4AA0-9998-3F6872781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255" y="618309"/>
            <a:ext cx="1213466" cy="111180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08226F1-8887-4901-85D0-17A5CB10F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075" y="618309"/>
            <a:ext cx="1267670" cy="111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20218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5443" y="43997"/>
            <a:ext cx="5771243" cy="45720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БИОСФЕРА – ОБОЛОЧКА ЖИЗНИ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FE80F8C2-55F5-4868-8785-A21C51C1D2E6}"/>
              </a:ext>
            </a:extLst>
          </p:cNvPr>
          <p:cNvCxnSpPr>
            <a:cxnSpLocks/>
          </p:cNvCxnSpPr>
          <p:nvPr/>
        </p:nvCxnSpPr>
        <p:spPr>
          <a:xfrm>
            <a:off x="3026916" y="722325"/>
            <a:ext cx="0" cy="2232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EAA16A62-D686-4029-A73D-E66B307B0E51}"/>
              </a:ext>
            </a:extLst>
          </p:cNvPr>
          <p:cNvSpPr/>
          <p:nvPr/>
        </p:nvSpPr>
        <p:spPr>
          <a:xfrm>
            <a:off x="152956" y="618309"/>
            <a:ext cx="2729937" cy="7880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Организмы очень тесно связаны и взаимодействуют между собой. В противном случае они давно вымерли бы.</a:t>
            </a:r>
            <a:endParaRPr lang="en-US" sz="1200" dirty="0">
              <a:solidFill>
                <a:srgbClr val="0D03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A68406A-3AC6-4D1E-8AEB-316EF6534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42" y="1524944"/>
            <a:ext cx="2721647" cy="160654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474D0F-9EA0-4C37-8652-CCC473BEC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0940" y="618309"/>
            <a:ext cx="2413670" cy="12201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6090164-7AA8-4649-82DC-3A5CAAAB2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0934" y="1911348"/>
            <a:ext cx="2413670" cy="122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09707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5443" y="43997"/>
            <a:ext cx="5771243" cy="45720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БИОСФЕРА – ОБОЛОЧКА ЖИЗНИ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FE80F8C2-55F5-4868-8785-A21C51C1D2E6}"/>
              </a:ext>
            </a:extLst>
          </p:cNvPr>
          <p:cNvCxnSpPr>
            <a:cxnSpLocks/>
          </p:cNvCxnSpPr>
          <p:nvPr/>
        </p:nvCxnSpPr>
        <p:spPr>
          <a:xfrm>
            <a:off x="2882900" y="686321"/>
            <a:ext cx="0" cy="2232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334F9DFA-4B49-4426-B27D-2630A667017B}"/>
              </a:ext>
            </a:extLst>
          </p:cNvPr>
          <p:cNvSpPr/>
          <p:nvPr/>
        </p:nvSpPr>
        <p:spPr>
          <a:xfrm>
            <a:off x="2933732" y="632027"/>
            <a:ext cx="2653076" cy="24482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Например, растения способны вырабатывать органические вещества из неорганических соединений. Они усваивают неорганические соединения, содержащиеся в почве и воде </a:t>
            </a:r>
          </a:p>
          <a:p>
            <a:pPr algn="ctr"/>
            <a:r>
              <a:rPr lang="ru-RU" sz="1200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минералы и различные соли), углекислый газ, содержащийся в атмосфере, и под влиянием  солнечных лучей вырабатывают органические вещества из усвоенных минеральных соединений.</a:t>
            </a:r>
            <a:endParaRPr lang="en-US" sz="1200" dirty="0">
              <a:solidFill>
                <a:srgbClr val="0D03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8D88287-0080-417C-A0AA-69EA3509C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89" y="632027"/>
            <a:ext cx="2627380" cy="230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84548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5443" y="43997"/>
            <a:ext cx="5771243" cy="45720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БИОСФЕРА – ОБОЛОЧКА ЖИЗНИ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FE80F8C2-55F5-4868-8785-A21C51C1D2E6}"/>
              </a:ext>
            </a:extLst>
          </p:cNvPr>
          <p:cNvCxnSpPr>
            <a:cxnSpLocks/>
          </p:cNvCxnSpPr>
          <p:nvPr/>
        </p:nvCxnSpPr>
        <p:spPr>
          <a:xfrm>
            <a:off x="2882900" y="686321"/>
            <a:ext cx="0" cy="2232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334F9DFA-4B49-4426-B27D-2630A667017B}"/>
              </a:ext>
            </a:extLst>
          </p:cNvPr>
          <p:cNvSpPr/>
          <p:nvPr/>
        </p:nvSpPr>
        <p:spPr>
          <a:xfrm>
            <a:off x="3026916" y="614313"/>
            <a:ext cx="2570712" cy="16561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Животные не обладают способностью вырабатывать органические вещества. Они потребляют органические вещества, производимые растениями. Животные пищей для которых являются растения, называют травоядными.</a:t>
            </a:r>
            <a:endParaRPr lang="en-US" sz="1200" b="1" dirty="0">
              <a:solidFill>
                <a:srgbClr val="0D03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C06F13-AB8E-48FF-9C55-AFA28168E8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91" t="15447" r="8391" b="5071"/>
          <a:stretch/>
        </p:blipFill>
        <p:spPr>
          <a:xfrm>
            <a:off x="189276" y="720441"/>
            <a:ext cx="2559892" cy="22322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FC4AB9-83BE-4073-A4A9-C352A1018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331" y="2383613"/>
            <a:ext cx="1214713" cy="7034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73AC33-3CDA-43EA-A324-60908CE8A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2271" y="2383613"/>
            <a:ext cx="1214713" cy="70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54998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5443" y="43997"/>
            <a:ext cx="5771243" cy="45720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БИОСФЕРА – ОБОЛОЧКА ЖИЗНИ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FE80F8C2-55F5-4868-8785-A21C51C1D2E6}"/>
              </a:ext>
            </a:extLst>
          </p:cNvPr>
          <p:cNvCxnSpPr>
            <a:cxnSpLocks/>
          </p:cNvCxnSpPr>
          <p:nvPr/>
        </p:nvCxnSpPr>
        <p:spPr>
          <a:xfrm>
            <a:off x="2882900" y="686321"/>
            <a:ext cx="0" cy="2232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334F9DFA-4B49-4426-B27D-2630A667017B}"/>
              </a:ext>
            </a:extLst>
          </p:cNvPr>
          <p:cNvSpPr/>
          <p:nvPr/>
        </p:nvSpPr>
        <p:spPr>
          <a:xfrm>
            <a:off x="2988527" y="607195"/>
            <a:ext cx="2609101" cy="15121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Другая группа животных существует за счет поедания других живых организмов. Животных, пищу которых составляют другие животные, называют плотоядными или хищниками.</a:t>
            </a:r>
            <a:endParaRPr lang="en-US" sz="1200" b="1" dirty="0">
              <a:solidFill>
                <a:srgbClr val="0D03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0F00B8-174C-4420-8B97-2A66EFCFA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72" y="614314"/>
            <a:ext cx="2642709" cy="12241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9121DE-88BF-4EB6-881B-D4C58E9A1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72" y="1862926"/>
            <a:ext cx="2642707" cy="12241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C26571C-FFAD-4DA4-951B-219A006DF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8527" y="2225361"/>
            <a:ext cx="1262524" cy="8617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0FFA50A-B3AA-43F2-8136-CEA9A587B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5895" y="2225361"/>
            <a:ext cx="1281733" cy="86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75645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5443" y="43997"/>
            <a:ext cx="5771243" cy="45720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БИОСФЕРА – ОБОЛОЧКА ЖИЗНИ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FE80F8C2-55F5-4868-8785-A21C51C1D2E6}"/>
              </a:ext>
            </a:extLst>
          </p:cNvPr>
          <p:cNvCxnSpPr>
            <a:cxnSpLocks/>
          </p:cNvCxnSpPr>
          <p:nvPr/>
        </p:nvCxnSpPr>
        <p:spPr>
          <a:xfrm>
            <a:off x="2882900" y="686321"/>
            <a:ext cx="0" cy="2232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334F9DFA-4B49-4426-B27D-2630A667017B}"/>
              </a:ext>
            </a:extLst>
          </p:cNvPr>
          <p:cNvSpPr/>
          <p:nvPr/>
        </p:nvSpPr>
        <p:spPr>
          <a:xfrm>
            <a:off x="2988527" y="607194"/>
            <a:ext cx="2609101" cy="153642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видимые для невооруженного глаза мельчайшие организмы – микроорганизмы – перерабатывают остатки отмерших растений и животных в минеральные соединения.</a:t>
            </a:r>
            <a:endParaRPr lang="en-US" sz="1200" b="1" dirty="0">
              <a:solidFill>
                <a:srgbClr val="0D03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CFAB8C-3E2C-40B5-B79C-7B9AC9749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88" y="636142"/>
            <a:ext cx="2609092" cy="120230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3C619D-3598-458E-8CFC-B4CFACB3A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527" y="2185169"/>
            <a:ext cx="1334532" cy="9494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F2235D-F6A7-44DC-908A-4CA3F413B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987" y="1888320"/>
            <a:ext cx="2609081" cy="12023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1E93F54-29BC-41B3-9992-6B98D4D2EC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8684" y="2185169"/>
            <a:ext cx="1168943" cy="94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26352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5443" y="43997"/>
            <a:ext cx="5771243" cy="45720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БИОСФЕРА – ОБОЛОЧКА ЖИЗНИ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FE80F8C2-55F5-4868-8785-A21C51C1D2E6}"/>
              </a:ext>
            </a:extLst>
          </p:cNvPr>
          <p:cNvCxnSpPr>
            <a:cxnSpLocks/>
          </p:cNvCxnSpPr>
          <p:nvPr/>
        </p:nvCxnSpPr>
        <p:spPr>
          <a:xfrm>
            <a:off x="2882900" y="686321"/>
            <a:ext cx="0" cy="2232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334F9DFA-4B49-4426-B27D-2630A667017B}"/>
              </a:ext>
            </a:extLst>
          </p:cNvPr>
          <p:cNvSpPr/>
          <p:nvPr/>
        </p:nvSpPr>
        <p:spPr>
          <a:xfrm>
            <a:off x="2988527" y="607194"/>
            <a:ext cx="2609101" cy="871215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Оболочка Земли. В которой зародились  и существует органическая жизнь, называется </a:t>
            </a:r>
            <a:r>
              <a:rPr lang="ru-RU" sz="1600" b="1" i="1" dirty="0">
                <a:solidFill>
                  <a:srgbClr val="004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биосферой.</a:t>
            </a:r>
            <a:endParaRPr lang="en-US" sz="1200" b="1" i="1" dirty="0">
              <a:solidFill>
                <a:srgbClr val="004C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2EDF3FCE-2040-4C41-843C-D0B58FE5D852}"/>
              </a:ext>
            </a:extLst>
          </p:cNvPr>
          <p:cNvSpPr/>
          <p:nvPr/>
        </p:nvSpPr>
        <p:spPr>
          <a:xfrm>
            <a:off x="2988527" y="1570971"/>
            <a:ext cx="2609101" cy="504056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4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латинского «</a:t>
            </a:r>
            <a:r>
              <a:rPr lang="en-US" sz="1400" b="1" dirty="0">
                <a:solidFill>
                  <a:srgbClr val="004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</a:t>
            </a:r>
            <a:r>
              <a:rPr lang="ru-RU" sz="1400" b="1" dirty="0">
                <a:solidFill>
                  <a:srgbClr val="004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400" b="1" dirty="0">
                <a:solidFill>
                  <a:srgbClr val="004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ru-RU" sz="1400" b="1" dirty="0">
                <a:solidFill>
                  <a:srgbClr val="004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жизнь, «</a:t>
            </a:r>
            <a:r>
              <a:rPr lang="en-US" sz="1400" b="1" dirty="0" err="1">
                <a:solidFill>
                  <a:srgbClr val="004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sphaira</a:t>
            </a:r>
            <a:r>
              <a:rPr lang="ru-RU" sz="1400" b="1" dirty="0">
                <a:solidFill>
                  <a:srgbClr val="004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400" b="1" dirty="0">
                <a:solidFill>
                  <a:srgbClr val="004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ru-RU" sz="1400" b="1" dirty="0">
                <a:solidFill>
                  <a:srgbClr val="004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шар</a:t>
            </a:r>
            <a:endParaRPr lang="en-US" sz="1400" b="1" dirty="0">
              <a:solidFill>
                <a:srgbClr val="004C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4090D2FE-1F0A-4279-824C-82B1BC1420D7}"/>
              </a:ext>
            </a:extLst>
          </p:cNvPr>
          <p:cNvSpPr/>
          <p:nvPr/>
        </p:nvSpPr>
        <p:spPr>
          <a:xfrm>
            <a:off x="2988527" y="2167589"/>
            <a:ext cx="2609101" cy="940134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i="1" dirty="0">
                <a:solidFill>
                  <a:srgbClr val="004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мощность биосферы – 30-40 км. Жизнь человека также протекает в пределах биосферы. </a:t>
            </a:r>
            <a:endParaRPr lang="en-US" sz="1300" b="1" i="1" dirty="0">
              <a:solidFill>
                <a:srgbClr val="004C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A62789D-FF71-42DB-B27B-9249AAAD2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12" y="751709"/>
            <a:ext cx="2414394" cy="216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28617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5 кл - 4 -1 - ветер — копия</Template>
  <TotalTime>1211</TotalTime>
  <Words>839</Words>
  <Application>Microsoft Office PowerPoint</Application>
  <PresentationFormat>Произвольный</PresentationFormat>
  <Paragraphs>102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ЗАДАНИЕ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10</dc:creator>
  <cp:lastModifiedBy>WINDOWS 10</cp:lastModifiedBy>
  <cp:revision>131</cp:revision>
  <dcterms:created xsi:type="dcterms:W3CDTF">2021-02-15T17:31:40Z</dcterms:created>
  <dcterms:modified xsi:type="dcterms:W3CDTF">2021-02-24T09:09:09Z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