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379" r:id="rId2"/>
    <p:sldId id="305" r:id="rId3"/>
    <p:sldId id="466" r:id="rId4"/>
    <p:sldId id="467" r:id="rId5"/>
    <p:sldId id="468" r:id="rId6"/>
    <p:sldId id="491" r:id="rId7"/>
    <p:sldId id="490" r:id="rId8"/>
    <p:sldId id="469" r:id="rId9"/>
    <p:sldId id="492" r:id="rId10"/>
    <p:sldId id="493" r:id="rId11"/>
    <p:sldId id="495" r:id="rId12"/>
    <p:sldId id="496" r:id="rId13"/>
    <p:sldId id="497" r:id="rId14"/>
    <p:sldId id="498" r:id="rId15"/>
    <p:sldId id="499" r:id="rId16"/>
    <p:sldId id="494" r:id="rId17"/>
    <p:sldId id="500" r:id="rId18"/>
    <p:sldId id="501" r:id="rId19"/>
    <p:sldId id="502" r:id="rId20"/>
    <p:sldId id="503" r:id="rId21"/>
    <p:sldId id="504" r:id="rId22"/>
    <p:sldId id="505" r:id="rId23"/>
    <p:sldId id="508" r:id="rId24"/>
    <p:sldId id="470" r:id="rId25"/>
    <p:sldId id="507" r:id="rId26"/>
    <p:sldId id="262" r:id="rId27"/>
    <p:sldId id="506" r:id="rId28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7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03CD"/>
    <a:srgbClr val="004C22"/>
    <a:srgbClr val="FF0000"/>
    <a:srgbClr val="000066"/>
    <a:srgbClr val="030FF7"/>
    <a:srgbClr val="FFFF00"/>
    <a:srgbClr val="00FF00"/>
    <a:srgbClr val="B2B2B2"/>
    <a:srgbClr val="000099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2265" autoAdjust="0"/>
  </p:normalViewPr>
  <p:slideViewPr>
    <p:cSldViewPr>
      <p:cViewPr varScale="1">
        <p:scale>
          <a:sx n="129" d="100"/>
          <a:sy n="129" d="100"/>
        </p:scale>
        <p:origin x="984" y="114"/>
      </p:cViewPr>
      <p:guideLst>
        <p:guide orient="horz" pos="2880"/>
        <p:guide pos="21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800"/>
    </p:cViewPr>
  </p:sorterViewPr>
  <p:notesViewPr>
    <p:cSldViewPr>
      <p:cViewPr varScale="1">
        <p:scale>
          <a:sx n="150" d="100"/>
          <a:sy n="150" d="100"/>
        </p:scale>
        <p:origin x="-1242" y="-90"/>
      </p:cViewPr>
      <p:guideLst>
        <p:guide orient="horz" pos="1022"/>
        <p:guide pos="18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25F2B4-B324-4CAC-8A2F-FF69F25E4553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111E0C-8B9B-41FC-B184-4FF371462B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3573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8B9B35-F45A-47AC-9643-A0E3E76F2CC3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D2DC9-084F-4B8F-B0A3-1529236EF0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711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4D2DC9-084F-4B8F-B0A3-1529236EF0D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1155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4D2DC9-084F-4B8F-B0A3-1529236EF0D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9622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4D2DC9-084F-4B8F-B0A3-1529236EF0DF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1364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4D2DC9-084F-4B8F-B0A3-1529236EF0DF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0731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4D2DC9-084F-4B8F-B0A3-1529236EF0DF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614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74231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79422" y="1343913"/>
            <a:ext cx="4608512" cy="1129985"/>
          </a:xfrm>
          <a:prstGeom prst="rect">
            <a:avLst/>
          </a:prstGeom>
        </p:spPr>
        <p:txBody>
          <a:bodyPr vert="horz" wrap="square" lIns="0" tIns="13966" rIns="0" bIns="0" rtlCol="0">
            <a:spAutoFit/>
          </a:bodyPr>
          <a:lstStyle/>
          <a:p>
            <a:pPr marL="12696">
              <a:lnSpc>
                <a:spcPts val="2794"/>
              </a:lnSpc>
            </a:pPr>
            <a:r>
              <a:rPr lang="ru-RU" sz="4400" b="1" dirty="0">
                <a:solidFill>
                  <a:srgbClr val="030FF7"/>
                </a:solidFill>
                <a:latin typeface="Arial"/>
                <a:cs typeface="Arial"/>
              </a:rPr>
              <a:t>ПОГОДА </a:t>
            </a:r>
          </a:p>
          <a:p>
            <a:pPr marL="12696">
              <a:lnSpc>
                <a:spcPts val="2794"/>
              </a:lnSpc>
            </a:pPr>
            <a:endParaRPr lang="ru-RU" sz="4400" b="1" dirty="0">
              <a:solidFill>
                <a:srgbClr val="030FF7"/>
              </a:solidFill>
              <a:latin typeface="Arial"/>
              <a:cs typeface="Arial"/>
            </a:endParaRPr>
          </a:p>
          <a:p>
            <a:pPr marL="12696">
              <a:lnSpc>
                <a:spcPts val="2794"/>
              </a:lnSpc>
            </a:pPr>
            <a:r>
              <a:rPr lang="ru-RU" sz="4400" b="1" dirty="0">
                <a:solidFill>
                  <a:srgbClr val="030FF7"/>
                </a:solidFill>
                <a:latin typeface="Arial"/>
                <a:cs typeface="Arial"/>
              </a:rPr>
              <a:t>И КЛИМАТ</a:t>
            </a:r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19153"/>
            <a:ext cx="5757972" cy="69726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30FF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95980" y="1165544"/>
            <a:ext cx="310613" cy="132780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30FF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50825" y="38680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60514" y="27535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83650" y="38680"/>
            <a:ext cx="173292" cy="354580"/>
          </a:xfrm>
          <a:prstGeom prst="rect">
            <a:avLst/>
          </a:prstGeom>
        </p:spPr>
        <p:txBody>
          <a:bodyPr vert="horz" wrap="square" lIns="0" tIns="15871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00" b="1" spc="1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46013" y="366269"/>
            <a:ext cx="517093" cy="212234"/>
          </a:xfrm>
          <a:prstGeom prst="rect">
            <a:avLst/>
          </a:prstGeom>
        </p:spPr>
        <p:txBody>
          <a:bodyPr vert="horz" wrap="square" lIns="0" tIns="12061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3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300" b="1" dirty="0">
              <a:latin typeface="Arial"/>
              <a:cs typeface="Arial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318893" y="-16122"/>
            <a:ext cx="3379453" cy="537985"/>
          </a:xfrm>
          <a:prstGeom prst="rect">
            <a:avLst/>
          </a:prstGeom>
        </p:spPr>
        <p:txBody>
          <a:bodyPr vert="horz" wrap="square" lIns="0" tIns="14622" rIns="0" bIns="0" rtlCol="0" anchor="ctr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5" defTabSz="915497">
              <a:spcBef>
                <a:spcPts val="114"/>
              </a:spcBef>
              <a:defRPr/>
            </a:pPr>
            <a:r>
              <a:rPr lang="ru-RU" kern="0" spc="10" dirty="0">
                <a:solidFill>
                  <a:sysClr val="window" lastClr="FFFFFF"/>
                </a:solidFill>
              </a:rPr>
              <a:t> География</a:t>
            </a:r>
            <a:endParaRPr lang="en-US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543772" y="43493"/>
            <a:ext cx="335650" cy="46486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551287" y="422645"/>
            <a:ext cx="62299" cy="108745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A2510CE-CB83-4E04-B257-018503595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0075" y="860597"/>
            <a:ext cx="1816542" cy="1772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7052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5443" y="108989"/>
            <a:ext cx="5771243" cy="392415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9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Человеку знать прогноз погоды необходимо. </a:t>
            </a:r>
            <a:r>
              <a:rPr lang="en-US" sz="19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9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F9AF74-7DB6-436C-85B4-4B25281858B5}"/>
              </a:ext>
            </a:extLst>
          </p:cNvPr>
          <p:cNvSpPr txBox="1"/>
          <p:nvPr/>
        </p:nvSpPr>
        <p:spPr>
          <a:xfrm>
            <a:off x="95388" y="2304864"/>
            <a:ext cx="55695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основе обработанных материалов метеорологи составляют карты прогноза погоды и оповещают население о предстоящей погоде.</a:t>
            </a:r>
            <a:endParaRPr lang="en-US" sz="16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EFD6F60-CE3E-47D4-8937-C9BFE50085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617"/>
          <a:stretch/>
        </p:blipFill>
        <p:spPr>
          <a:xfrm>
            <a:off x="95388" y="614312"/>
            <a:ext cx="1944211" cy="169055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DEEFFD-A39D-488C-99AB-644801158D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9004" y="614313"/>
            <a:ext cx="1800200" cy="169055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D957E87-46F7-4502-A6E2-AA3813FDD5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9598" y="830338"/>
            <a:ext cx="1686605" cy="1474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57446"/>
      </p:ext>
    </p:extLst>
  </p:cSld>
  <p:clrMapOvr>
    <a:masterClrMapping/>
  </p:clrMapOvr>
  <p:transition spd="slow">
    <p:randomBar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5443" y="60857"/>
            <a:ext cx="5771243" cy="461665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КЛИМАТ 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542790-EE63-4F8B-8F3E-508C687015C0}"/>
              </a:ext>
            </a:extLst>
          </p:cNvPr>
          <p:cNvSpPr txBox="1"/>
          <p:nvPr/>
        </p:nvSpPr>
        <p:spPr>
          <a:xfrm>
            <a:off x="146596" y="556264"/>
            <a:ext cx="53285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Многолетний повторяющийся режим погоды, присущий определенной местности. </a:t>
            </a:r>
            <a:endParaRPr lang="en-US" sz="1600" b="1" i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1D2E9F0-469C-4282-9E62-A833E56D37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596" y="1262384"/>
            <a:ext cx="5472608" cy="1872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813224"/>
      </p:ext>
    </p:extLst>
  </p:cSld>
  <p:clrMapOvr>
    <a:masterClrMapping/>
  </p:clrMapOvr>
  <p:transition spd="slow">
    <p:randomBar dir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5443" y="60857"/>
            <a:ext cx="5771243" cy="461665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КЛИМАТ 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542790-EE63-4F8B-8F3E-508C687015C0}"/>
              </a:ext>
            </a:extLst>
          </p:cNvPr>
          <p:cNvSpPr txBox="1"/>
          <p:nvPr/>
        </p:nvSpPr>
        <p:spPr>
          <a:xfrm>
            <a:off x="146596" y="556264"/>
            <a:ext cx="53285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климате судят по многолетним данным о температуре, увлажненности, ветрах, состоянии погоды и т.д.</a:t>
            </a:r>
            <a:endParaRPr lang="en-US" sz="1600" b="1" i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3774880-95A8-498F-AB48-6516D86BD9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2900" y="1455392"/>
            <a:ext cx="2592288" cy="1480470"/>
          </a:xfrm>
          <a:prstGeom prst="rect">
            <a:avLst/>
          </a:prstGeom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1C671B38-2548-47AD-8A08-9481895C7789}"/>
              </a:ext>
            </a:extLst>
          </p:cNvPr>
          <p:cNvCxnSpPr>
            <a:cxnSpLocks/>
          </p:cNvCxnSpPr>
          <p:nvPr/>
        </p:nvCxnSpPr>
        <p:spPr>
          <a:xfrm>
            <a:off x="2738884" y="1543849"/>
            <a:ext cx="0" cy="13920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B5700D9-AA35-4CF8-89F6-AC9F06D3B7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619" y="1523766"/>
            <a:ext cx="2088221" cy="1343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397652"/>
      </p:ext>
    </p:extLst>
  </p:cSld>
  <p:clrMapOvr>
    <a:masterClrMapping/>
  </p:clrMapOvr>
  <p:transition spd="slow">
    <p:randomBar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5443" y="60857"/>
            <a:ext cx="5771243" cy="461665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КЛИМАТ 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542790-EE63-4F8B-8F3E-508C687015C0}"/>
              </a:ext>
            </a:extLst>
          </p:cNvPr>
          <p:cNvSpPr txBox="1"/>
          <p:nvPr/>
        </p:nvSpPr>
        <p:spPr>
          <a:xfrm>
            <a:off x="3026916" y="686321"/>
            <a:ext cx="244827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Сведения о климате  включают в себя информацию о крайних значениях ( самая высокая и низкая  температуры, самый увлажненный и засушливый год и т.д.) показателей состояния атмосферы.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613620E-F6A2-4C0E-A421-122ECEE12B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596" y="686321"/>
            <a:ext cx="2964590" cy="241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628192"/>
      </p:ext>
    </p:extLst>
  </p:cSld>
  <p:clrMapOvr>
    <a:masterClrMapping/>
  </p:clrMapOvr>
  <p:transition spd="slow">
    <p:randomBar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0592" y="111705"/>
            <a:ext cx="5544616" cy="40011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Нужны ли человеку сведения о климате? </a:t>
            </a:r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6ECE34B-785B-41C7-BFB7-1165FFA162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92" y="614313"/>
            <a:ext cx="5544616" cy="25206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57521B6-3D5F-4026-8033-9BF00F492CBF}"/>
              </a:ext>
            </a:extLst>
          </p:cNvPr>
          <p:cNvSpPr txBox="1"/>
          <p:nvPr/>
        </p:nvSpPr>
        <p:spPr>
          <a:xfrm>
            <a:off x="110592" y="520636"/>
            <a:ext cx="4392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Климат оказывает заметное влияние на рельеф, реки и озера. На растительный и животный мир.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335850"/>
      </p:ext>
    </p:extLst>
  </p:cSld>
  <p:clrMapOvr>
    <a:masterClrMapping/>
  </p:clrMapOvr>
  <p:transition spd="slow">
    <p:randomBar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0592" y="111705"/>
            <a:ext cx="5544616" cy="40011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Нужны ли человеку сведения о климате? </a:t>
            </a:r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7521B6-3D5F-4026-8033-9BF00F492CBF}"/>
              </a:ext>
            </a:extLst>
          </p:cNvPr>
          <p:cNvSpPr txBox="1"/>
          <p:nvPr/>
        </p:nvSpPr>
        <p:spPr>
          <a:xfrm>
            <a:off x="121050" y="566964"/>
            <a:ext cx="30158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сведений о климате  </a:t>
            </a:r>
          </a:p>
          <a:p>
            <a:pPr algn="ctr"/>
            <a:r>
              <a:rPr lang="ru-RU" sz="1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обходятся  строительство городов, прокладка дорог, сооружение платин и т.д.</a:t>
            </a:r>
            <a:endParaRPr lang="en-US" sz="14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BB0769E-F9B1-4493-A529-EAE509762A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92" y="1576220"/>
            <a:ext cx="1365187" cy="83829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19D7E0D-FC79-41BD-8979-83E5944F07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583" y="2174746"/>
            <a:ext cx="1316768" cy="93175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42BD13A-AB70-479D-8DD0-F24B5B4608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0772" y="1576220"/>
            <a:ext cx="1316767" cy="838293"/>
          </a:xfrm>
          <a:prstGeom prst="rect">
            <a:avLst/>
          </a:prstGeom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BB12E95C-E23B-4BB4-B96B-1B81FA06D341}"/>
              </a:ext>
            </a:extLst>
          </p:cNvPr>
          <p:cNvCxnSpPr/>
          <p:nvPr/>
        </p:nvCxnSpPr>
        <p:spPr>
          <a:xfrm>
            <a:off x="3136883" y="686321"/>
            <a:ext cx="0" cy="23042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EB64D5B-9D26-4561-B38C-AC30435226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6227" y="579430"/>
            <a:ext cx="2418512" cy="75496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28D5695-E50A-4549-8C5B-5D7E4838DD65}"/>
              </a:ext>
            </a:extLst>
          </p:cNvPr>
          <p:cNvSpPr txBox="1"/>
          <p:nvPr/>
        </p:nvSpPr>
        <p:spPr>
          <a:xfrm>
            <a:off x="3323777" y="1289678"/>
            <a:ext cx="232096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4C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большей степени, по сравнению с другими хозяйствами, от климата зависит сельское хозяйство.</a:t>
            </a:r>
            <a:endParaRPr lang="en-US" sz="1400" b="1" dirty="0">
              <a:solidFill>
                <a:srgbClr val="004C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48601C5-12B8-41BE-8FDD-C516024F3A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26228" y="2414513"/>
            <a:ext cx="2418512" cy="69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276645"/>
      </p:ext>
    </p:extLst>
  </p:cSld>
  <p:clrMapOvr>
    <a:masterClrMapping/>
  </p:clrMapOvr>
  <p:transition spd="slow">
    <p:randomBar dir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5443" y="108989"/>
            <a:ext cx="5771243" cy="392415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9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Чем обусловлен климат каждой местности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AE784E7-BEF2-4537-BB21-2D40328E9D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0732" y="614313"/>
            <a:ext cx="3240360" cy="248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802859"/>
      </p:ext>
    </p:extLst>
  </p:cSld>
  <p:clrMapOvr>
    <a:masterClrMapping/>
  </p:clrMapOvr>
  <p:transition spd="slow">
    <p:randomBar dir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0592" y="111705"/>
            <a:ext cx="5544616" cy="369332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Чем обусловлен климат каждой местности? 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9" name="Солнце 8">
            <a:extLst>
              <a:ext uri="{FF2B5EF4-FFF2-40B4-BE49-F238E27FC236}">
                <a16:creationId xmlns:a16="http://schemas.microsoft.com/office/drawing/2014/main" id="{B84B8229-B7B5-4613-B370-60F580AECA37}"/>
              </a:ext>
            </a:extLst>
          </p:cNvPr>
          <p:cNvSpPr/>
          <p:nvPr/>
        </p:nvSpPr>
        <p:spPr>
          <a:xfrm>
            <a:off x="2882901" y="614312"/>
            <a:ext cx="2664294" cy="2376265"/>
          </a:xfrm>
          <a:prstGeom prst="sun">
            <a:avLst>
              <a:gd name="adj" fmla="val 125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rgbClr val="004C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Зависит от географической широты  местности. </a:t>
            </a:r>
          </a:p>
          <a:p>
            <a:pPr algn="ctr"/>
            <a:r>
              <a:rPr lang="ru-RU" sz="1100" dirty="0">
                <a:solidFill>
                  <a:srgbClr val="004C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результате земной шар условно делится на тепловые пояса.</a:t>
            </a:r>
            <a:endParaRPr lang="en-US" sz="1100" dirty="0">
              <a:solidFill>
                <a:srgbClr val="004C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C51FCDD-3383-4691-9D24-ED6E45D37F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612" y="820057"/>
            <a:ext cx="2534672" cy="1810481"/>
          </a:xfrm>
          <a:prstGeom prst="rect">
            <a:avLst/>
          </a:prstGeom>
          <a:ln>
            <a:noFill/>
          </a:ln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7607081-D618-4A65-B8D1-969F611392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0812" y="1838448"/>
            <a:ext cx="454203" cy="144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77556"/>
      </p:ext>
    </p:extLst>
  </p:cSld>
  <p:clrMapOvr>
    <a:masterClrMapping/>
  </p:clrMapOvr>
  <p:transition spd="slow">
    <p:randomBar dir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0592" y="111705"/>
            <a:ext cx="5544616" cy="369332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Тепловые пояса Земли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7607081-D618-4A65-B8D1-969F611392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0812" y="1838448"/>
            <a:ext cx="454203" cy="144017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361159E-C0CD-49B7-9393-434632EF44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034" y="614313"/>
            <a:ext cx="5343731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056350"/>
      </p:ext>
    </p:extLst>
  </p:cSld>
  <p:clrMapOvr>
    <a:masterClrMapping/>
  </p:clrMapOvr>
  <p:transition spd="slow">
    <p:randomBar dir="vert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0592" y="111705"/>
            <a:ext cx="5544616" cy="369332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Удаленность от морей и океанов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8736E19-F4E5-4C43-907B-B42DD055D2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604" y="686321"/>
            <a:ext cx="3924436" cy="2252940"/>
          </a:xfrm>
          <a:prstGeom prst="rect">
            <a:avLst/>
          </a:prstGeom>
        </p:spPr>
      </p:pic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C89ABBFD-08FF-4AA3-92AC-18CB12FF2EA8}"/>
              </a:ext>
            </a:extLst>
          </p:cNvPr>
          <p:cNvCxnSpPr>
            <a:cxnSpLocks/>
          </p:cNvCxnSpPr>
          <p:nvPr/>
        </p:nvCxnSpPr>
        <p:spPr>
          <a:xfrm flipH="1">
            <a:off x="2882900" y="1046361"/>
            <a:ext cx="1530170" cy="21602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6DC17CB-0E4C-4DD4-A2CE-C65896153972}"/>
              </a:ext>
            </a:extLst>
          </p:cNvPr>
          <p:cNvSpPr txBox="1"/>
          <p:nvPr/>
        </p:nvSpPr>
        <p:spPr>
          <a:xfrm>
            <a:off x="4143040" y="686321"/>
            <a:ext cx="162018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004C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примеру, Узбекистан расположен почти на той же широте, что Испания </a:t>
            </a:r>
            <a:endParaRPr lang="en-US" sz="1200" b="1" dirty="0">
              <a:solidFill>
                <a:srgbClr val="004C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>
                <a:solidFill>
                  <a:srgbClr val="004C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Греция. Тем </a:t>
            </a:r>
            <a:endParaRPr lang="en-US" sz="1200" b="1" dirty="0">
              <a:solidFill>
                <a:srgbClr val="004C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>
                <a:solidFill>
                  <a:srgbClr val="004C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менее зима </a:t>
            </a:r>
            <a:endParaRPr lang="en-US" sz="1200" b="1" dirty="0">
              <a:solidFill>
                <a:srgbClr val="004C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>
                <a:solidFill>
                  <a:srgbClr val="004C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Испании </a:t>
            </a:r>
            <a:endParaRPr lang="en-US" sz="1200" b="1" dirty="0">
              <a:solidFill>
                <a:srgbClr val="004C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>
                <a:solidFill>
                  <a:srgbClr val="004C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Греции более теплая чем </a:t>
            </a:r>
            <a:endParaRPr lang="en-US" sz="1200" b="1" dirty="0">
              <a:solidFill>
                <a:srgbClr val="004C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>
                <a:solidFill>
                  <a:srgbClr val="004C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Узбекистане.</a:t>
            </a:r>
            <a:endParaRPr lang="en-US" sz="1200" b="1" dirty="0">
              <a:solidFill>
                <a:srgbClr val="004C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CB650374-2BB5-4EA1-AA26-43873FD1CC60}"/>
              </a:ext>
            </a:extLst>
          </p:cNvPr>
          <p:cNvCxnSpPr>
            <a:cxnSpLocks/>
          </p:cNvCxnSpPr>
          <p:nvPr/>
        </p:nvCxnSpPr>
        <p:spPr>
          <a:xfrm>
            <a:off x="1802780" y="1154373"/>
            <a:ext cx="378042" cy="10801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0693283D-8B4B-451B-8C31-B5BC8D0E87F3}"/>
              </a:ext>
            </a:extLst>
          </p:cNvPr>
          <p:cNvSpPr txBox="1"/>
          <p:nvPr/>
        </p:nvSpPr>
        <p:spPr>
          <a:xfrm>
            <a:off x="1269390" y="974317"/>
            <a:ext cx="716863" cy="25391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Испания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0ACBF36C-D5A2-4226-A1D5-46C6A82CFBC0}"/>
              </a:ext>
            </a:extLst>
          </p:cNvPr>
          <p:cNvCxnSpPr/>
          <p:nvPr/>
        </p:nvCxnSpPr>
        <p:spPr>
          <a:xfrm flipV="1">
            <a:off x="1986253" y="1262385"/>
            <a:ext cx="392591" cy="43204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6BB8937-B727-4733-8D3C-BBFE848747C8}"/>
              </a:ext>
            </a:extLst>
          </p:cNvPr>
          <p:cNvSpPr txBox="1"/>
          <p:nvPr/>
        </p:nvSpPr>
        <p:spPr>
          <a:xfrm>
            <a:off x="1336284" y="1589037"/>
            <a:ext cx="654346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Греция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397D080-8C95-4946-9320-68370B7CF0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8213" y="2407371"/>
            <a:ext cx="1352907" cy="655997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BE1DADA-0E61-4BFE-AAE4-C43109CFBF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661" y="2407372"/>
            <a:ext cx="1282332" cy="65599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4BAEBBA-B60F-4E55-A95F-D0C1DDD60F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9340" y="2425197"/>
            <a:ext cx="1324371" cy="63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71768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5443" y="43997"/>
            <a:ext cx="5771243" cy="45720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ПОГОДА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FE80F8C2-55F5-4868-8785-A21C51C1D2E6}"/>
              </a:ext>
            </a:extLst>
          </p:cNvPr>
          <p:cNvCxnSpPr/>
          <p:nvPr/>
        </p:nvCxnSpPr>
        <p:spPr>
          <a:xfrm>
            <a:off x="2378844" y="1099175"/>
            <a:ext cx="0" cy="16033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BD5AE6E6-A768-4E04-87F2-B8BFABB3E061}"/>
              </a:ext>
            </a:extLst>
          </p:cNvPr>
          <p:cNvSpPr/>
          <p:nvPr/>
        </p:nvSpPr>
        <p:spPr>
          <a:xfrm>
            <a:off x="2491387" y="2368335"/>
            <a:ext cx="3075398" cy="72050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i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ЕЖЕДНЕВНО ПО РАДИО И ТЕЛЕВИДЕНИЮ ПЕРЕДАЮТ ПРОГНОЗ ПОГОДЫ. ПОГОДУ ХАРАКТЕРЕЗУЮТ ТАКИЕ ПРИЗНАКИ, КАК ТЕМПЕРАТУРА, ВЛАЖНОСТЬ, ВЕТЕР И ДАВЛЕНИЕ ВОЗДУХА.</a:t>
            </a:r>
            <a:endParaRPr lang="en-US" sz="900" b="1" i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111475A-F596-44D6-BFEC-648699F3B1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015" y="902345"/>
            <a:ext cx="2084733" cy="194421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14378BF-41A9-4D47-A586-045B72DAFD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4058" y="638168"/>
            <a:ext cx="2880307" cy="1704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47410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0592" y="111705"/>
            <a:ext cx="5544616" cy="369332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Воздушные массы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DC17CB-0E4C-4DD4-A2CE-C65896153972}"/>
              </a:ext>
            </a:extLst>
          </p:cNvPr>
          <p:cNvSpPr txBox="1"/>
          <p:nvPr/>
        </p:nvSpPr>
        <p:spPr>
          <a:xfrm>
            <a:off x="3004459" y="601681"/>
            <a:ext cx="276134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004C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Кроме того, на территории Греции </a:t>
            </a:r>
          </a:p>
          <a:p>
            <a:pPr algn="ctr"/>
            <a:r>
              <a:rPr lang="ru-RU" sz="1100" b="1" dirty="0">
                <a:solidFill>
                  <a:srgbClr val="004C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Испании выпадает заметно больше атмосферных осадков, чем в Узбекистане. Объясняется это тем, что Испания и Греция находятся под воздействием теплых и влажных масс Атлантики, в то время как климат Узбекистана, расположенного вдали от океанов, находится под меньшим влиянием влажных морских воздушных масс. Отсюда резкие перепады зимних и летних температур и засушливость климата Узбекистана.</a:t>
            </a:r>
            <a:endParaRPr lang="en-US" sz="1100" b="1" dirty="0">
              <a:solidFill>
                <a:srgbClr val="004C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298A958-E009-4EFF-BEC9-FF760E17F8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276"/>
          <a:stretch/>
        </p:blipFill>
        <p:spPr>
          <a:xfrm>
            <a:off x="146596" y="608652"/>
            <a:ext cx="1728192" cy="122413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4E70204-A35A-411F-9CB6-39C0A46DDB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596" y="2062082"/>
            <a:ext cx="1399863" cy="107106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87D3030-CEF4-4942-BF53-A51252CC58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4289" y="1829003"/>
            <a:ext cx="1332148" cy="121978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7FD0FC6-F046-4C46-9119-0DB1537388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4788" y="613007"/>
            <a:ext cx="1215457" cy="1219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357922"/>
      </p:ext>
    </p:extLst>
  </p:cSld>
  <p:clrMapOvr>
    <a:masterClrMapping/>
  </p:clrMapOvr>
  <p:transition spd="slow">
    <p:randomBar dir="vert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0592" y="111705"/>
            <a:ext cx="5544616" cy="40011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МОРСКОЙ КЛИМАТ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B73B64D-D124-4747-8504-B2AA280F4B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65" t="772" r="1301" b="42824"/>
          <a:stretch/>
        </p:blipFill>
        <p:spPr>
          <a:xfrm>
            <a:off x="176160" y="641555"/>
            <a:ext cx="3066779" cy="177295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6EB5E80-87A9-4B3E-A231-2D09AC31B2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7" t="57934" r="1274"/>
          <a:stretch/>
        </p:blipFill>
        <p:spPr>
          <a:xfrm>
            <a:off x="3314948" y="641555"/>
            <a:ext cx="2274691" cy="980870"/>
          </a:xfrm>
          <a:prstGeom prst="rect">
            <a:avLst/>
          </a:prstGeom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38FC160E-6F85-489E-B116-4031D05706A6}"/>
              </a:ext>
            </a:extLst>
          </p:cNvPr>
          <p:cNvSpPr/>
          <p:nvPr/>
        </p:nvSpPr>
        <p:spPr>
          <a:xfrm>
            <a:off x="176160" y="2450517"/>
            <a:ext cx="3066779" cy="6466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Территории, прилегающие к морям </a:t>
            </a:r>
          </a:p>
          <a:p>
            <a:pPr algn="ctr"/>
            <a:r>
              <a:rPr lang="ru-RU" sz="1050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океанам, характеризуются своеобразными климатическими условиями, которые принято именовать морским климатом.</a:t>
            </a:r>
            <a:endParaRPr lang="en-US" sz="1050" dirty="0">
              <a:solidFill>
                <a:srgbClr val="0D03C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0331246-6B3B-427F-8B9E-22643D4BCB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160" y="635478"/>
            <a:ext cx="3066779" cy="1779036"/>
          </a:xfrm>
          <a:prstGeom prst="rect">
            <a:avLst/>
          </a:prstGeom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103F36A6-D52B-491B-8ED5-060DA0175621}"/>
              </a:ext>
            </a:extLst>
          </p:cNvPr>
          <p:cNvSpPr/>
          <p:nvPr/>
        </p:nvSpPr>
        <p:spPr>
          <a:xfrm>
            <a:off x="3314948" y="2402365"/>
            <a:ext cx="2326310" cy="71863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Морской климат характеризуется сравнительно теплой зимой и прохладный летом.</a:t>
            </a:r>
            <a:endParaRPr lang="en-US" sz="1200" dirty="0">
              <a:solidFill>
                <a:srgbClr val="0D03C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5ACA1C7-44C8-4367-BCF3-72F5246E78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4948" y="1656183"/>
            <a:ext cx="1011107" cy="68632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FE80FF5-915B-4D2A-8A26-2793719C1D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8064" y="1669209"/>
            <a:ext cx="1257144" cy="686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55537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0592" y="111705"/>
            <a:ext cx="5544616" cy="40011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КОНТИНЕНТАЛЬНЫЙ  КЛИМАТ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B73B64D-D124-4747-8504-B2AA280F4B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65" t="772" r="1301" b="42824"/>
          <a:stretch/>
        </p:blipFill>
        <p:spPr>
          <a:xfrm>
            <a:off x="176160" y="641555"/>
            <a:ext cx="3066779" cy="177295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6EB5E80-87A9-4B3E-A231-2D09AC31B2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7" t="57934" r="1274"/>
          <a:stretch/>
        </p:blipFill>
        <p:spPr>
          <a:xfrm>
            <a:off x="3314948" y="641555"/>
            <a:ext cx="2274691" cy="980870"/>
          </a:xfrm>
          <a:prstGeom prst="rect">
            <a:avLst/>
          </a:prstGeom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38FC160E-6F85-489E-B116-4031D05706A6}"/>
              </a:ext>
            </a:extLst>
          </p:cNvPr>
          <p:cNvSpPr/>
          <p:nvPr/>
        </p:nvSpPr>
        <p:spPr>
          <a:xfrm>
            <a:off x="3314948" y="2600633"/>
            <a:ext cx="2340260" cy="4944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Прямая противоположность морскому.</a:t>
            </a:r>
            <a:endParaRPr lang="en-US" sz="1050" dirty="0">
              <a:solidFill>
                <a:srgbClr val="0D03C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103F36A6-D52B-491B-8ED5-060DA0175621}"/>
              </a:ext>
            </a:extLst>
          </p:cNvPr>
          <p:cNvSpPr/>
          <p:nvPr/>
        </p:nvSpPr>
        <p:spPr>
          <a:xfrm>
            <a:off x="176159" y="2522135"/>
            <a:ext cx="3066779" cy="57321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него характерны холодная зима и жаркое лето, засушливость и т.д.</a:t>
            </a:r>
            <a:endParaRPr lang="en-US" sz="1200" dirty="0">
              <a:solidFill>
                <a:srgbClr val="0D03C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80ABCBD-3610-426D-8280-AD84AA1014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1566" y="1701154"/>
            <a:ext cx="2383641" cy="82075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FE2B4E0-D699-47B4-B4F8-93E983A4C9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268" y="626782"/>
            <a:ext cx="3106669" cy="1787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78308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6A64D04-B5FB-414A-B4B9-DEB333704E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556" y="602030"/>
            <a:ext cx="4420567" cy="249308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-4060"/>
            <a:ext cx="5765799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 климат оказывает влияние высота местности над уровнем моря и характер расположения горных систем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F0E703E-5E9D-4F01-BA03-586E6A2F5E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0892" y="602030"/>
            <a:ext cx="2808313" cy="123642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84EDE73-CF16-4069-AC92-A8BAFBA7DA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595" y="602031"/>
            <a:ext cx="2520281" cy="249308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0F1E99D-98CC-4EFD-8C6A-7206238BC2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0892" y="1938877"/>
            <a:ext cx="2808312" cy="11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85427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5443" y="43997"/>
            <a:ext cx="5771243" cy="45720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Тесты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765FCA-A390-4FA4-B16B-E2294B3DE1E1}"/>
              </a:ext>
            </a:extLst>
          </p:cNvPr>
          <p:cNvSpPr txBox="1"/>
          <p:nvPr/>
        </p:nvSpPr>
        <p:spPr>
          <a:xfrm>
            <a:off x="107870" y="501197"/>
            <a:ext cx="554461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Многолетний режим погоды, характерный для определённой местности — это…</a:t>
            </a:r>
          </a:p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погода</a:t>
            </a:r>
          </a:p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облачность</a:t>
            </a:r>
          </a:p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климат</a:t>
            </a:r>
          </a:p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атмосферное давление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9E9203-AC5A-43B8-A19D-9F6D0BADBF14}"/>
              </a:ext>
            </a:extLst>
          </p:cNvPr>
          <p:cNvSpPr txBox="1"/>
          <p:nvPr/>
        </p:nvSpPr>
        <p:spPr>
          <a:xfrm>
            <a:off x="86195" y="1622425"/>
            <a:ext cx="554461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Укажи основные климатообразующие факторы</a:t>
            </a:r>
          </a:p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(Может быть несколько вариантов ответа):</a:t>
            </a:r>
          </a:p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вулканизм и землетрясения</a:t>
            </a:r>
          </a:p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приливы и отливы</a:t>
            </a:r>
          </a:p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географическая долгота</a:t>
            </a:r>
          </a:p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особенности рельефа суши</a:t>
            </a:r>
          </a:p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удалённость от океана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5DD68680-6A1D-4413-A125-C10B61F30405}"/>
              </a:ext>
            </a:extLst>
          </p:cNvPr>
          <p:cNvCxnSpPr/>
          <p:nvPr/>
        </p:nvCxnSpPr>
        <p:spPr>
          <a:xfrm>
            <a:off x="107870" y="1605453"/>
            <a:ext cx="529531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5697838"/>
      </p:ext>
    </p:extLst>
  </p:cSld>
  <p:clrMapOvr>
    <a:masterClrMapping/>
  </p:clrMapOvr>
  <p:transition spd="slow">
    <p:randomBar dir="vert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5443" y="43997"/>
            <a:ext cx="5771243" cy="45720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765FCA-A390-4FA4-B16B-E2294B3DE1E1}"/>
              </a:ext>
            </a:extLst>
          </p:cNvPr>
          <p:cNvSpPr txBox="1"/>
          <p:nvPr/>
        </p:nvSpPr>
        <p:spPr>
          <a:xfrm>
            <a:off x="107870" y="501197"/>
            <a:ext cx="5544616" cy="10310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Многолетний режим погоды, характерный для определённой местности — это…</a:t>
            </a:r>
          </a:p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погода</a:t>
            </a:r>
          </a:p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облачность</a:t>
            </a:r>
          </a:p>
          <a:p>
            <a:r>
              <a:rPr lang="ru-RU" sz="1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климат</a:t>
            </a:r>
          </a:p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атмосферное давление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9E9203-AC5A-43B8-A19D-9F6D0BADBF14}"/>
              </a:ext>
            </a:extLst>
          </p:cNvPr>
          <p:cNvSpPr txBox="1"/>
          <p:nvPr/>
        </p:nvSpPr>
        <p:spPr>
          <a:xfrm>
            <a:off x="86195" y="1622425"/>
            <a:ext cx="5544616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Укажи основные климатообразующие факторы</a:t>
            </a:r>
          </a:p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(Может быть несколько вариантов ответа):</a:t>
            </a:r>
          </a:p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вулканизм и землетрясения</a:t>
            </a:r>
          </a:p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приливы и отливы</a:t>
            </a:r>
          </a:p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географическая долгота</a:t>
            </a:r>
          </a:p>
          <a:p>
            <a:r>
              <a:rPr lang="ru-RU" sz="1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особенности рельефа суши</a:t>
            </a:r>
          </a:p>
          <a:p>
            <a:r>
              <a:rPr lang="ru-RU" sz="1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удалённость от океана</a:t>
            </a:r>
            <a:endParaRPr lang="en-US" sz="11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5DD68680-6A1D-4413-A125-C10B61F30405}"/>
              </a:ext>
            </a:extLst>
          </p:cNvPr>
          <p:cNvCxnSpPr/>
          <p:nvPr/>
        </p:nvCxnSpPr>
        <p:spPr>
          <a:xfrm>
            <a:off x="107870" y="1605453"/>
            <a:ext cx="529531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806442"/>
      </p:ext>
    </p:extLst>
  </p:cSld>
  <p:clrMapOvr>
    <a:masterClrMapping/>
  </p:clrMapOvr>
  <p:transition spd="slow">
    <p:randomBar dir="vert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02653" y="109175"/>
            <a:ext cx="2810748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400" spc="15" dirty="0"/>
              <a:t> ЗАДАНИЕ </a:t>
            </a:r>
            <a:endParaRPr lang="ru-RU" sz="2400" spc="5" dirty="0"/>
          </a:p>
        </p:txBody>
      </p:sp>
      <p:sp>
        <p:nvSpPr>
          <p:cNvPr id="5" name="object 5"/>
          <p:cNvSpPr/>
          <p:nvPr/>
        </p:nvSpPr>
        <p:spPr>
          <a:xfrm>
            <a:off x="328175" y="680283"/>
            <a:ext cx="905737" cy="400050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364915" y="1107679"/>
            <a:ext cx="4565984" cy="1240789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Прочитать </a:t>
            </a: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endParaRPr lang="ru-RU" sz="20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§ 27. ПОГОДА И КЛИМАТ</a:t>
            </a: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endParaRPr lang="ru-RU" sz="20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endParaRPr lang="ru-RU" sz="20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Выполнить   задания 4,5,6 стр. 93</a:t>
            </a:r>
          </a:p>
        </p:txBody>
      </p:sp>
      <p:sp>
        <p:nvSpPr>
          <p:cNvPr id="9" name="object 9"/>
          <p:cNvSpPr/>
          <p:nvPr/>
        </p:nvSpPr>
        <p:spPr>
          <a:xfrm>
            <a:off x="1650047" y="3146425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874788" y="2634670"/>
            <a:ext cx="3168352" cy="387032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3" name="object 13"/>
          <p:cNvGrpSpPr/>
          <p:nvPr/>
        </p:nvGrpSpPr>
        <p:grpSpPr>
          <a:xfrm>
            <a:off x="377244" y="1199601"/>
            <a:ext cx="849472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0975" y="2634669"/>
            <a:ext cx="905737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-4060"/>
            <a:ext cx="5765799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 климат оказывает влияние высота местности над уровнем моря и характер расположения горных систем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48BF9B0-D92C-4038-A3E9-5859AF4473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676" y="650620"/>
            <a:ext cx="3844504" cy="2411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703239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9826" y="35995"/>
            <a:ext cx="5771243" cy="45720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ПОГОДА 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7478860-B819-43A5-9236-2FC555ABA5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597" y="614313"/>
            <a:ext cx="2736304" cy="2472695"/>
          </a:xfrm>
          <a:prstGeom prst="rect">
            <a:avLst/>
          </a:prstGeom>
        </p:spPr>
      </p:pic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07921FE1-CEA8-4DC4-A253-6497D7CB6DB6}"/>
              </a:ext>
            </a:extLst>
          </p:cNvPr>
          <p:cNvSpPr/>
          <p:nvPr/>
        </p:nvSpPr>
        <p:spPr>
          <a:xfrm>
            <a:off x="3026916" y="614313"/>
            <a:ext cx="2592288" cy="10081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зависимости от температуры, влажности и давления воздуха появляется тот или иной тип облаков и свойственный каждому </a:t>
            </a:r>
          </a:p>
          <a:p>
            <a:pPr algn="ctr"/>
            <a:r>
              <a:rPr lang="ru-RU" sz="105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них свой тип осадков </a:t>
            </a:r>
          </a:p>
          <a:p>
            <a:pPr algn="ctr"/>
            <a:r>
              <a:rPr lang="ru-RU" sz="105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ветра.</a:t>
            </a:r>
            <a:endParaRPr lang="en-US" sz="105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38FF2409-6E62-4BA8-A318-D47ECD860E8E}"/>
              </a:ext>
            </a:extLst>
          </p:cNvPr>
          <p:cNvSpPr/>
          <p:nvPr/>
        </p:nvSpPr>
        <p:spPr>
          <a:xfrm>
            <a:off x="2990911" y="1743543"/>
            <a:ext cx="2664297" cy="12241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Состояние тропосферы </a:t>
            </a:r>
          </a:p>
          <a:p>
            <a:pPr algn="ctr"/>
            <a:r>
              <a:rPr lang="ru-RU" sz="12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определенном месте </a:t>
            </a:r>
          </a:p>
          <a:p>
            <a:pPr algn="ctr"/>
            <a:r>
              <a:rPr lang="ru-RU" sz="12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данный момент или </a:t>
            </a:r>
          </a:p>
          <a:p>
            <a:pPr algn="ctr"/>
            <a:r>
              <a:rPr lang="ru-RU" sz="12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течение некоторого промежутка времени ( суток, недели, месяца, сезона).</a:t>
            </a:r>
            <a:endParaRPr lang="en-US" sz="1200" b="1" i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63967"/>
      </p:ext>
    </p:extLst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5771243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ПОГОДА 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407B880-29A7-4D5E-A57B-C2E5856EF9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808" b="3397"/>
          <a:stretch/>
        </p:blipFill>
        <p:spPr>
          <a:xfrm>
            <a:off x="218604" y="1263151"/>
            <a:ext cx="1191918" cy="1769382"/>
          </a:xfrm>
          <a:prstGeom prst="rect">
            <a:avLst/>
          </a:prstGeom>
        </p:spPr>
      </p:pic>
      <p:sp>
        <p:nvSpPr>
          <p:cNvPr id="5" name="Облако 4">
            <a:extLst>
              <a:ext uri="{FF2B5EF4-FFF2-40B4-BE49-F238E27FC236}">
                <a16:creationId xmlns:a16="http://schemas.microsoft.com/office/drawing/2014/main" id="{01BDFF6C-EFBA-4176-8247-260F71C837B3}"/>
              </a:ext>
            </a:extLst>
          </p:cNvPr>
          <p:cNvSpPr/>
          <p:nvPr/>
        </p:nvSpPr>
        <p:spPr>
          <a:xfrm>
            <a:off x="316451" y="569150"/>
            <a:ext cx="5256584" cy="648071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0066"/>
                </a:solidFill>
              </a:rPr>
              <a:t>Погодные явления связаны между собой.</a:t>
            </a:r>
            <a:endParaRPr lang="en-US" dirty="0">
              <a:solidFill>
                <a:srgbClr val="000066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E116CD0-4016-4A37-A480-D03F4DED4E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493" b="14493"/>
          <a:stretch/>
        </p:blipFill>
        <p:spPr>
          <a:xfrm>
            <a:off x="1482530" y="1263152"/>
            <a:ext cx="1405009" cy="1769382"/>
          </a:xfrm>
          <a:prstGeom prst="rect">
            <a:avLst/>
          </a:prstGeom>
        </p:spPr>
      </p:pic>
      <p:sp>
        <p:nvSpPr>
          <p:cNvPr id="10" name="Облако 9">
            <a:extLst>
              <a:ext uri="{FF2B5EF4-FFF2-40B4-BE49-F238E27FC236}">
                <a16:creationId xmlns:a16="http://schemas.microsoft.com/office/drawing/2014/main" id="{42074C62-EE79-4DE7-BAB0-77C263A0B63C}"/>
              </a:ext>
            </a:extLst>
          </p:cNvPr>
          <p:cNvSpPr/>
          <p:nvPr/>
        </p:nvSpPr>
        <p:spPr>
          <a:xfrm>
            <a:off x="2959547" y="1354245"/>
            <a:ext cx="2587649" cy="1678287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Стоит изменится температуре, как тут же происходит смена давления и т.д.</a:t>
            </a:r>
            <a:endParaRPr lang="en-US" sz="140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020559"/>
      </p:ext>
    </p:extLst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5443" y="60857"/>
            <a:ext cx="5771243" cy="461665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ПОГОДА 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CA2AB62-BB51-45A2-AD8F-2535D8E148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596" y="614312"/>
            <a:ext cx="5472608" cy="2448273"/>
          </a:xfrm>
          <a:prstGeom prst="rect">
            <a:avLst/>
          </a:prstGeom>
        </p:spPr>
      </p:pic>
      <p:sp>
        <p:nvSpPr>
          <p:cNvPr id="9" name="Облако 8">
            <a:extLst>
              <a:ext uri="{FF2B5EF4-FFF2-40B4-BE49-F238E27FC236}">
                <a16:creationId xmlns:a16="http://schemas.microsoft.com/office/drawing/2014/main" id="{01C15729-27D0-48E1-B33F-E43D29ECBE5C}"/>
              </a:ext>
            </a:extLst>
          </p:cNvPr>
          <p:cNvSpPr/>
          <p:nvPr/>
        </p:nvSpPr>
        <p:spPr>
          <a:xfrm>
            <a:off x="251886" y="2126481"/>
            <a:ext cx="5256584" cy="792088"/>
          </a:xfrm>
          <a:prstGeom prst="cloud">
            <a:avLst/>
          </a:prstGeom>
          <a:blipFill>
            <a:blip r:embed="rId3"/>
            <a:tile tx="0" ty="0" sx="100000" sy="100000" flip="none" algn="tl"/>
          </a:blip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Например, ранним весенним утром, перед восходом солнца. Воздух прохладен и почти неподвижен.</a:t>
            </a:r>
            <a:endParaRPr lang="en-US" sz="120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650962"/>
      </p:ext>
    </p:extLst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29A3E95-2B89-4EC2-8260-E60F7EBC72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98" y="635805"/>
            <a:ext cx="5421206" cy="249878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-5443" y="60857"/>
            <a:ext cx="5771243" cy="461665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ПОГОДА 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9" name="Облако 8">
            <a:extLst>
              <a:ext uri="{FF2B5EF4-FFF2-40B4-BE49-F238E27FC236}">
                <a16:creationId xmlns:a16="http://schemas.microsoft.com/office/drawing/2014/main" id="{01C15729-27D0-48E1-B33F-E43D29ECBE5C}"/>
              </a:ext>
            </a:extLst>
          </p:cNvPr>
          <p:cNvSpPr/>
          <p:nvPr/>
        </p:nvSpPr>
        <p:spPr>
          <a:xfrm>
            <a:off x="222576" y="2321368"/>
            <a:ext cx="5345226" cy="792088"/>
          </a:xfrm>
          <a:prstGeom prst="cloud">
            <a:avLst/>
          </a:prstGeom>
          <a:blipFill>
            <a:blip r:embed="rId3"/>
            <a:tile tx="0" ty="0" sx="100000" sy="100000" flip="none" algn="tl"/>
          </a:blip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появлением солнца температура воздуха повышается , и прогретый воздух начинает медленно подниматься вверх.</a:t>
            </a:r>
            <a:endParaRPr lang="en-US" sz="120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733009"/>
      </p:ext>
    </p:extLst>
  </p:cSld>
  <p:clrMapOvr>
    <a:masterClrMapping/>
  </p:clrMapOvr>
  <p:transition spd="slow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DCE732F-8C44-4677-8F15-8FA6AE0B8A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596" y="614313"/>
            <a:ext cx="5472608" cy="244827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-5443" y="60857"/>
            <a:ext cx="5771243" cy="461665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ПОГОДА 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542790-EE63-4F8B-8F3E-508C687015C0}"/>
              </a:ext>
            </a:extLst>
          </p:cNvPr>
          <p:cNvSpPr txBox="1"/>
          <p:nvPr/>
        </p:nvSpPr>
        <p:spPr>
          <a:xfrm>
            <a:off x="146596" y="606810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С поднятием вверх воздух охлаждается. Появляются кучевые </a:t>
            </a:r>
          </a:p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и кучево- дождевые облака. Бывает и покрапывает дождь.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147596"/>
      </p:ext>
    </p:extLst>
  </p:cSld>
  <p:clrMapOvr>
    <a:masterClrMapping/>
  </p:clrMapOvr>
  <p:transition spd="slow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5443" y="108989"/>
            <a:ext cx="5771243" cy="392415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9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Человеку знать прогноз погоды необходимо. </a:t>
            </a:r>
            <a:r>
              <a:rPr lang="en-US" sz="19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9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DEBFFE-75AB-4AAD-8E9D-581DA575AEB1}"/>
              </a:ext>
            </a:extLst>
          </p:cNvPr>
          <p:cNvSpPr txBox="1"/>
          <p:nvPr/>
        </p:nvSpPr>
        <p:spPr>
          <a:xfrm>
            <a:off x="74588" y="2295829"/>
            <a:ext cx="280421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получить достоверный прогноз погоды, нужно собрать все сведения </a:t>
            </a:r>
          </a:p>
          <a:p>
            <a:pPr algn="ctr"/>
            <a:r>
              <a:rPr lang="ru-RU" sz="13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состоянии атмосферы.</a:t>
            </a:r>
            <a:endParaRPr lang="en-US" sz="13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8563E97-2298-4431-8E85-3DD772E01B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554" y="614314"/>
            <a:ext cx="1229122" cy="83099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7DA638A-715C-46CA-AA98-9E5E77DB41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514" y="1511447"/>
            <a:ext cx="1229122" cy="81859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2F3A7E5-A7B2-4C4F-BB7C-90BEECAD04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0108" y="611678"/>
            <a:ext cx="1229122" cy="83099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2369100-A6FF-4E2C-8434-D051734C55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2632" y="1505912"/>
            <a:ext cx="1229121" cy="81859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FB016D4-0349-4B10-B2BF-C9918E733138}"/>
              </a:ext>
            </a:extLst>
          </p:cNvPr>
          <p:cNvSpPr txBox="1"/>
          <p:nvPr/>
        </p:nvSpPr>
        <p:spPr>
          <a:xfrm>
            <a:off x="2714792" y="550123"/>
            <a:ext cx="305100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Сбором сведений о погоде занимается огромная армия специалистов и разветвленная </a:t>
            </a:r>
          </a:p>
          <a:p>
            <a:pPr algn="ctr"/>
            <a:r>
              <a:rPr lang="ru-RU" sz="13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всему миру сеть метеостанций.</a:t>
            </a:r>
            <a:endParaRPr lang="en-US" sz="13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E26D6A4-916A-4270-BD1C-9DF9F53A2B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01251" y="1522094"/>
            <a:ext cx="1394423" cy="77373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066311C-7B36-4FE0-B3C6-35E439B5672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59163" y="2261315"/>
            <a:ext cx="1229121" cy="77373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35B01BC-79FE-4958-86AA-D173F216118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94775" y="1509078"/>
            <a:ext cx="1224429" cy="83873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9FBA771-D5AB-4E97-BCCB-A3A67DFD7B1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86996" y="1505912"/>
            <a:ext cx="2732208" cy="1607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5341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5443" y="108989"/>
            <a:ext cx="5771243" cy="392415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9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Человеку знать прогноз погоды необходимо. </a:t>
            </a:r>
            <a:r>
              <a:rPr lang="en-US" sz="19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9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C75B943-B57E-4A94-A594-6DBD4CFBF1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596" y="614313"/>
            <a:ext cx="2592288" cy="15841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3F9AF74-7DB6-436C-85B4-4B25281858B5}"/>
              </a:ext>
            </a:extLst>
          </p:cNvPr>
          <p:cNvSpPr txBox="1"/>
          <p:nvPr/>
        </p:nvSpPr>
        <p:spPr>
          <a:xfrm>
            <a:off x="121633" y="2126481"/>
            <a:ext cx="25202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Важную информацию посылают на Землю  искусственные спутники Земли.</a:t>
            </a:r>
            <a:endParaRPr lang="en-US" sz="16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74C1637-5EAD-4D0F-9923-6B612ACA5E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891" y="1517318"/>
            <a:ext cx="2833275" cy="157617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437B9CA-26D9-4EAF-8221-4A342C7D398B}"/>
              </a:ext>
            </a:extLst>
          </p:cNvPr>
          <p:cNvSpPr txBox="1"/>
          <p:nvPr/>
        </p:nvSpPr>
        <p:spPr>
          <a:xfrm>
            <a:off x="2763847" y="528139"/>
            <a:ext cx="28553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Информация, собранная из различных уголков Земли,  поступает в метеорологические центры, где она обрабатывается </a:t>
            </a:r>
          </a:p>
          <a:p>
            <a:pPr algn="ctr"/>
            <a:r>
              <a:rPr lang="ru-RU" sz="12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анализируется.</a:t>
            </a:r>
            <a:endParaRPr lang="en-US" sz="12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319229"/>
      </p:ext>
    </p:extLst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5 кл - 4 -1 - ветер — копия</Template>
  <TotalTime>959</TotalTime>
  <Words>702</Words>
  <Application>Microsoft Office PowerPoint</Application>
  <PresentationFormat>Произвольный</PresentationFormat>
  <Paragraphs>116</Paragraphs>
  <Slides>27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0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ЗАДАНИЕ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10</dc:creator>
  <cp:lastModifiedBy>WINDOWS 10</cp:lastModifiedBy>
  <cp:revision>99</cp:revision>
  <dcterms:created xsi:type="dcterms:W3CDTF">2021-02-15T17:31:40Z</dcterms:created>
  <dcterms:modified xsi:type="dcterms:W3CDTF">2021-02-24T08:45:03Z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