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79" r:id="rId2"/>
    <p:sldId id="305" r:id="rId3"/>
    <p:sldId id="466" r:id="rId4"/>
    <p:sldId id="467" r:id="rId5"/>
    <p:sldId id="468" r:id="rId6"/>
    <p:sldId id="491" r:id="rId7"/>
    <p:sldId id="490" r:id="rId8"/>
    <p:sldId id="469" r:id="rId9"/>
    <p:sldId id="492" r:id="rId10"/>
    <p:sldId id="493" r:id="rId11"/>
    <p:sldId id="495" r:id="rId12"/>
    <p:sldId id="496" r:id="rId13"/>
    <p:sldId id="497" r:id="rId14"/>
    <p:sldId id="498" r:id="rId15"/>
    <p:sldId id="499" r:id="rId16"/>
    <p:sldId id="494" r:id="rId17"/>
    <p:sldId id="500" r:id="rId18"/>
    <p:sldId id="501" r:id="rId19"/>
    <p:sldId id="502" r:id="rId20"/>
    <p:sldId id="503" r:id="rId21"/>
    <p:sldId id="504" r:id="rId22"/>
    <p:sldId id="505" r:id="rId23"/>
    <p:sldId id="508" r:id="rId24"/>
    <p:sldId id="470" r:id="rId25"/>
    <p:sldId id="507" r:id="rId26"/>
    <p:sldId id="262" r:id="rId27"/>
    <p:sldId id="506" r:id="rId28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3CD"/>
    <a:srgbClr val="004C22"/>
    <a:srgbClr val="FF0000"/>
    <a:srgbClr val="000066"/>
    <a:srgbClr val="030FF7"/>
    <a:srgbClr val="FFFF00"/>
    <a:srgbClr val="00FF00"/>
    <a:srgbClr val="B2B2B2"/>
    <a:srgbClr val="00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265" autoAdjust="0"/>
  </p:normalViewPr>
  <p:slideViewPr>
    <p:cSldViewPr>
      <p:cViewPr varScale="1">
        <p:scale>
          <a:sx n="129" d="100"/>
          <a:sy n="129" d="100"/>
        </p:scale>
        <p:origin x="984" y="114"/>
      </p:cViewPr>
      <p:guideLst>
        <p:guide orient="horz" pos="2880"/>
        <p:guide pos="21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11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6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136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07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61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79422" y="1343913"/>
            <a:ext cx="4608512" cy="1129985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4400" b="1" dirty="0">
                <a:solidFill>
                  <a:srgbClr val="030FF7"/>
                </a:solidFill>
                <a:latin typeface="Arial"/>
                <a:cs typeface="Arial"/>
              </a:rPr>
              <a:t>ПОГОДА </a:t>
            </a:r>
          </a:p>
          <a:p>
            <a:pPr marL="12696">
              <a:lnSpc>
                <a:spcPts val="2794"/>
              </a:lnSpc>
            </a:pPr>
            <a:endParaRPr lang="ru-RU" sz="4400" b="1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2696">
              <a:lnSpc>
                <a:spcPts val="2794"/>
              </a:lnSpc>
            </a:pPr>
            <a:r>
              <a:rPr lang="ru-RU" sz="4400" b="1" dirty="0">
                <a:solidFill>
                  <a:srgbClr val="030FF7"/>
                </a:solidFill>
                <a:latin typeface="Arial"/>
                <a:cs typeface="Arial"/>
              </a:rPr>
              <a:t>И КЛИМАТ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9153"/>
            <a:ext cx="5757972" cy="697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95980" y="1165544"/>
            <a:ext cx="310613" cy="132780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50825" y="38680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60514" y="27535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18893" y="-16122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543772" y="43493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2510CE-CB83-4E04-B257-01850359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075" y="860597"/>
            <a:ext cx="1816542" cy="17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108989"/>
            <a:ext cx="5771243" cy="39241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Человеку знать прогноз погоды необходимо. </a:t>
            </a:r>
            <a:r>
              <a:rPr lang="en-US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F9AF74-7DB6-436C-85B4-4B25281858B5}"/>
              </a:ext>
            </a:extLst>
          </p:cNvPr>
          <p:cNvSpPr txBox="1"/>
          <p:nvPr/>
        </p:nvSpPr>
        <p:spPr>
          <a:xfrm>
            <a:off x="95388" y="2304864"/>
            <a:ext cx="5569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обработанных материалов метеорологи составляют карты прогноза погоды и оповещают население о предстоящей погоде.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D6F60-CE3E-47D4-8937-C9BFE5008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7"/>
          <a:stretch/>
        </p:blipFill>
        <p:spPr>
          <a:xfrm>
            <a:off x="95388" y="614312"/>
            <a:ext cx="1944211" cy="16905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DEEFFD-A39D-488C-99AB-644801158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004" y="614313"/>
            <a:ext cx="1800200" cy="16905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957E87-46F7-4502-A6E2-AA3813FDD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598" y="830338"/>
            <a:ext cx="1686605" cy="14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44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60857"/>
            <a:ext cx="577124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42790-EE63-4F8B-8F3E-508C687015C0}"/>
              </a:ext>
            </a:extLst>
          </p:cNvPr>
          <p:cNvSpPr txBox="1"/>
          <p:nvPr/>
        </p:nvSpPr>
        <p:spPr>
          <a:xfrm>
            <a:off x="146596" y="55626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Многолетний повторяющийся режим погоды, присущий определенной местности. </a:t>
            </a:r>
            <a:endParaRPr lang="en-US" sz="16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D2E9F0-469C-4282-9E62-A833E56D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6" y="1262384"/>
            <a:ext cx="5472608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322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60857"/>
            <a:ext cx="577124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42790-EE63-4F8B-8F3E-508C687015C0}"/>
              </a:ext>
            </a:extLst>
          </p:cNvPr>
          <p:cNvSpPr txBox="1"/>
          <p:nvPr/>
        </p:nvSpPr>
        <p:spPr>
          <a:xfrm>
            <a:off x="146596" y="556264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климате судят по многолетним данным о температуре, увлажненности, ветрах, состоянии погоды и т.д.</a:t>
            </a:r>
            <a:endParaRPr lang="en-US" sz="16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774880-95A8-498F-AB48-6516D86BD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455392"/>
            <a:ext cx="2592288" cy="148047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C671B38-2548-47AD-8A08-9481895C7789}"/>
              </a:ext>
            </a:extLst>
          </p:cNvPr>
          <p:cNvCxnSpPr>
            <a:cxnSpLocks/>
          </p:cNvCxnSpPr>
          <p:nvPr/>
        </p:nvCxnSpPr>
        <p:spPr>
          <a:xfrm>
            <a:off x="2738884" y="1543849"/>
            <a:ext cx="0" cy="1392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5700D9-AA35-4CF8-89F6-AC9F06D3B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9" y="1523766"/>
            <a:ext cx="2088221" cy="13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9765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60857"/>
            <a:ext cx="577124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42790-EE63-4F8B-8F3E-508C687015C0}"/>
              </a:ext>
            </a:extLst>
          </p:cNvPr>
          <p:cNvSpPr txBox="1"/>
          <p:nvPr/>
        </p:nvSpPr>
        <p:spPr>
          <a:xfrm>
            <a:off x="3026916" y="686321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климате  включают в себя информацию о крайних значениях ( самая высокая и низкая  температуры, самый увлажненный и засушливый год и т.д.) показателей состояния атмосферы.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13620E-F6A2-4C0E-A421-122ECEE12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6" y="686321"/>
            <a:ext cx="2964590" cy="24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2819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Нужны ли человеку сведения о климате?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ECE34B-785B-41C7-BFB7-1165FFA1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2" y="614313"/>
            <a:ext cx="5544616" cy="2520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521B6-3D5F-4026-8033-9BF00F492CBF}"/>
              </a:ext>
            </a:extLst>
          </p:cNvPr>
          <p:cNvSpPr txBox="1"/>
          <p:nvPr/>
        </p:nvSpPr>
        <p:spPr>
          <a:xfrm>
            <a:off x="110592" y="52063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Климат оказывает заметное влияние на рельеф, реки и озера. На растительный и животный мир.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3585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Нужны ли человеку сведения о климате?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521B6-3D5F-4026-8033-9BF00F492CBF}"/>
              </a:ext>
            </a:extLst>
          </p:cNvPr>
          <p:cNvSpPr txBox="1"/>
          <p:nvPr/>
        </p:nvSpPr>
        <p:spPr>
          <a:xfrm>
            <a:off x="121050" y="566964"/>
            <a:ext cx="3015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сведений о климате  </a:t>
            </a:r>
          </a:p>
          <a:p>
            <a:pPr algn="ctr"/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обходятся  строительство городов, прокладка дорог, сооружение платин и т.д.</a:t>
            </a:r>
            <a:endParaRPr lang="en-US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B0769E-F9B1-4493-A529-EAE50976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2" y="1576220"/>
            <a:ext cx="1365187" cy="838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9D7E0D-FC79-41BD-8979-83E5944F0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83" y="2174746"/>
            <a:ext cx="1316768" cy="9317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2BD13A-AB70-479D-8DD0-F24B5B46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772" y="1576220"/>
            <a:ext cx="1316767" cy="83829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B12E95C-E23B-4BB4-B96B-1B81FA06D341}"/>
              </a:ext>
            </a:extLst>
          </p:cNvPr>
          <p:cNvCxnSpPr/>
          <p:nvPr/>
        </p:nvCxnSpPr>
        <p:spPr>
          <a:xfrm>
            <a:off x="3136883" y="686321"/>
            <a:ext cx="0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B64D5B-9D26-4561-B38C-AC3043522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227" y="579430"/>
            <a:ext cx="2418512" cy="754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8D5695-E50A-4549-8C5B-5D7E4838DD65}"/>
              </a:ext>
            </a:extLst>
          </p:cNvPr>
          <p:cNvSpPr txBox="1"/>
          <p:nvPr/>
        </p:nvSpPr>
        <p:spPr>
          <a:xfrm>
            <a:off x="3323777" y="1289678"/>
            <a:ext cx="23209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большей степени, по сравнению с другими хозяйствами, от климата зависит сельское хозяйство.</a:t>
            </a:r>
            <a:endParaRPr lang="en-US" sz="14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8601C5-12B8-41BE-8FDD-C516024F3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228" y="2414513"/>
            <a:ext cx="2418512" cy="6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7664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108989"/>
            <a:ext cx="5771243" cy="39241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Чем обусловлен климат каждой местности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E784E7-BEF2-4537-BB21-2D40328E9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32" y="614313"/>
            <a:ext cx="3240360" cy="24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0285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369332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Чем обусловлен климат каждой местности?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Солнце 8">
            <a:extLst>
              <a:ext uri="{FF2B5EF4-FFF2-40B4-BE49-F238E27FC236}">
                <a16:creationId xmlns:a16="http://schemas.microsoft.com/office/drawing/2014/main" id="{B84B8229-B7B5-4613-B370-60F580AECA37}"/>
              </a:ext>
            </a:extLst>
          </p:cNvPr>
          <p:cNvSpPr/>
          <p:nvPr/>
        </p:nvSpPr>
        <p:spPr>
          <a:xfrm>
            <a:off x="2882901" y="614312"/>
            <a:ext cx="2664294" cy="2376265"/>
          </a:xfrm>
          <a:prstGeom prst="sun">
            <a:avLst>
              <a:gd name="adj" fmla="val 1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Зависит от географической широты  местности. </a:t>
            </a:r>
          </a:p>
          <a:p>
            <a:pPr algn="ctr"/>
            <a:r>
              <a:rPr lang="ru-RU" sz="1100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земной шар условно делится на тепловые пояса.</a:t>
            </a:r>
            <a:endParaRPr lang="en-US" sz="1100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51FCDD-3383-4691-9D24-ED6E45D37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12" y="820057"/>
            <a:ext cx="2534672" cy="1810481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607081-D618-4A65-B8D1-969F61139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12" y="1838448"/>
            <a:ext cx="454203" cy="1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56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369332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Тепловые пояса Земли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607081-D618-4A65-B8D1-969F6113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812" y="1838448"/>
            <a:ext cx="454203" cy="1440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61159E-C0CD-49B7-9393-434632EF4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34" y="614313"/>
            <a:ext cx="534373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56350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369332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Удаленность от морей и океанов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736E19-F4E5-4C43-907B-B42DD055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4" y="686321"/>
            <a:ext cx="3924436" cy="2252940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89ABBFD-08FF-4AA3-92AC-18CB12FF2EA8}"/>
              </a:ext>
            </a:extLst>
          </p:cNvPr>
          <p:cNvCxnSpPr>
            <a:cxnSpLocks/>
          </p:cNvCxnSpPr>
          <p:nvPr/>
        </p:nvCxnSpPr>
        <p:spPr>
          <a:xfrm flipH="1">
            <a:off x="2882900" y="1046361"/>
            <a:ext cx="1530170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DC17CB-0E4C-4DD4-A2CE-C65896153972}"/>
              </a:ext>
            </a:extLst>
          </p:cNvPr>
          <p:cNvSpPr txBox="1"/>
          <p:nvPr/>
        </p:nvSpPr>
        <p:spPr>
          <a:xfrm>
            <a:off x="4143040" y="686321"/>
            <a:ext cx="1620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примеру, Узбекистан расположен почти на той же широте, что Испания </a:t>
            </a:r>
            <a:endParaRPr lang="en-US" sz="12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Греция. Тем </a:t>
            </a:r>
            <a:endParaRPr lang="en-US" sz="12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зима </a:t>
            </a:r>
            <a:endParaRPr lang="en-US" sz="12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Испании </a:t>
            </a:r>
            <a:endParaRPr lang="en-US" sz="12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Греции более теплая чем </a:t>
            </a:r>
            <a:endParaRPr lang="en-US" sz="12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Узбекистане.</a:t>
            </a:r>
            <a:endParaRPr lang="en-US" sz="12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B650374-2BB5-4EA1-AA26-43873FD1CC60}"/>
              </a:ext>
            </a:extLst>
          </p:cNvPr>
          <p:cNvCxnSpPr>
            <a:cxnSpLocks/>
          </p:cNvCxnSpPr>
          <p:nvPr/>
        </p:nvCxnSpPr>
        <p:spPr>
          <a:xfrm>
            <a:off x="1802780" y="1154373"/>
            <a:ext cx="378042" cy="108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93283D-8B4B-451B-8C31-B5BC8D0E87F3}"/>
              </a:ext>
            </a:extLst>
          </p:cNvPr>
          <p:cNvSpPr txBox="1"/>
          <p:nvPr/>
        </p:nvSpPr>
        <p:spPr>
          <a:xfrm>
            <a:off x="1269390" y="974317"/>
            <a:ext cx="716863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Испания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ACBF36C-D5A2-4226-A1D5-46C6A82CFBC0}"/>
              </a:ext>
            </a:extLst>
          </p:cNvPr>
          <p:cNvCxnSpPr/>
          <p:nvPr/>
        </p:nvCxnSpPr>
        <p:spPr>
          <a:xfrm flipV="1">
            <a:off x="1986253" y="1262385"/>
            <a:ext cx="392591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BB8937-B727-4733-8D3C-BBFE848747C8}"/>
              </a:ext>
            </a:extLst>
          </p:cNvPr>
          <p:cNvSpPr txBox="1"/>
          <p:nvPr/>
        </p:nvSpPr>
        <p:spPr>
          <a:xfrm>
            <a:off x="1336284" y="1589037"/>
            <a:ext cx="65434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Греция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397D080-8C95-4946-9320-68370B7C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213" y="2407371"/>
            <a:ext cx="1352907" cy="65599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E1DADA-0E61-4BFE-AAE4-C43109CFB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61" y="2407372"/>
            <a:ext cx="1282332" cy="6559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4BAEBBA-B60F-4E55-A95F-D0C1DDD60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340" y="2425197"/>
            <a:ext cx="1324371" cy="6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17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ПОГОДА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/>
          <p:nvPr/>
        </p:nvCxnSpPr>
        <p:spPr>
          <a:xfrm>
            <a:off x="2378844" y="1099175"/>
            <a:ext cx="0" cy="1603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D5AE6E6-A768-4E04-87F2-B8BFABB3E061}"/>
              </a:ext>
            </a:extLst>
          </p:cNvPr>
          <p:cNvSpPr/>
          <p:nvPr/>
        </p:nvSpPr>
        <p:spPr>
          <a:xfrm>
            <a:off x="2491387" y="2368335"/>
            <a:ext cx="3075398" cy="7205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ЕЖЕДНЕВНО ПО РАДИО И ТЕЛЕВИДЕНИЮ ПЕРЕДАЮТ ПРОГНОЗ ПОГОДЫ. ПОГОДУ ХАРАКТЕРЕЗУЮТ ТАКИЕ ПРИЗНАКИ, КАК ТЕМПЕРАТУРА, ВЛАЖНОСТЬ, ВЕТЕР И ДАВЛЕНИЕ ВОЗДУХА.</a:t>
            </a:r>
            <a:endParaRPr lang="en-US" sz="9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11475A-F596-44D6-BFEC-648699F3B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5" y="902345"/>
            <a:ext cx="2084733" cy="19442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4378BF-41A9-4D47-A586-045B72DA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058" y="638168"/>
            <a:ext cx="2880307" cy="170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369332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Воздушные массы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C17CB-0E4C-4DD4-A2CE-C65896153972}"/>
              </a:ext>
            </a:extLst>
          </p:cNvPr>
          <p:cNvSpPr txBox="1"/>
          <p:nvPr/>
        </p:nvSpPr>
        <p:spPr>
          <a:xfrm>
            <a:off x="3004459" y="601681"/>
            <a:ext cx="27613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того, на территории Греции </a:t>
            </a:r>
          </a:p>
          <a:p>
            <a:pPr algn="ctr"/>
            <a:r>
              <a:rPr lang="ru-RU" sz="11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Испании выпадает заметно больше атмосферных осадков, чем в Узбекистане. Объясняется это тем, что Испания и Греция находятся под воздействием теплых и влажных масс Атлантики, в то время как климат Узбекистана, расположенного вдали от океанов, находится под меньшим влиянием влажных морских воздушных масс. Отсюда резкие перепады зимних и летних температур и засушливость климата Узбекистана.</a:t>
            </a:r>
            <a:endParaRPr lang="en-US" sz="11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98A958-E009-4EFF-BEC9-FF760E17F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76"/>
          <a:stretch/>
        </p:blipFill>
        <p:spPr>
          <a:xfrm>
            <a:off x="146596" y="608652"/>
            <a:ext cx="1728192" cy="12241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E70204-A35A-411F-9CB6-39C0A46D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6" y="2062082"/>
            <a:ext cx="1399863" cy="10710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7D3030-CEF4-4942-BF53-A51252CC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289" y="1829003"/>
            <a:ext cx="1332148" cy="12197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FD0FC6-F046-4C46-9119-0DB153738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788" y="613007"/>
            <a:ext cx="1215457" cy="12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792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МОРСКОЙ КЛИМАТ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73B64D-D124-4747-8504-B2AA280F4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" t="772" r="1301" b="42824"/>
          <a:stretch/>
        </p:blipFill>
        <p:spPr>
          <a:xfrm>
            <a:off x="176160" y="641555"/>
            <a:ext cx="3066779" cy="17729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EB5E80-87A9-4B3E-A231-2D09AC31B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" t="57934" r="1274"/>
          <a:stretch/>
        </p:blipFill>
        <p:spPr>
          <a:xfrm>
            <a:off x="3314948" y="641555"/>
            <a:ext cx="2274691" cy="98087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8FC160E-6F85-489E-B116-4031D05706A6}"/>
              </a:ext>
            </a:extLst>
          </p:cNvPr>
          <p:cNvSpPr/>
          <p:nvPr/>
        </p:nvSpPr>
        <p:spPr>
          <a:xfrm>
            <a:off x="176160" y="2450517"/>
            <a:ext cx="3066779" cy="6466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Территории, прилегающие к морям </a:t>
            </a:r>
          </a:p>
          <a:p>
            <a:pPr algn="ctr"/>
            <a:r>
              <a:rPr lang="ru-RU" sz="105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океанам, характеризуются своеобразными климатическими условиями, которые принято именовать морским климатом.</a:t>
            </a:r>
            <a:endParaRPr lang="en-US" sz="105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31246-6B3B-427F-8B9E-22643D4BC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0" y="635478"/>
            <a:ext cx="3066779" cy="177903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03F36A6-D52B-491B-8ED5-060DA0175621}"/>
              </a:ext>
            </a:extLst>
          </p:cNvPr>
          <p:cNvSpPr/>
          <p:nvPr/>
        </p:nvSpPr>
        <p:spPr>
          <a:xfrm>
            <a:off x="3314948" y="2402365"/>
            <a:ext cx="2326310" cy="7186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Морской климат характеризуется сравнительно теплой зимой и прохладный летом.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ACA1C7-44C8-4367-BCF3-72F5246E7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948" y="1656183"/>
            <a:ext cx="1011107" cy="6863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E80FF5-915B-4D2A-8A26-2793719C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064" y="1669209"/>
            <a:ext cx="1257144" cy="6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55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592" y="111705"/>
            <a:ext cx="5544616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КОНТИНЕНТАЛЬНЫЙ  КЛИМАТ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73B64D-D124-4747-8504-B2AA280F4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" t="772" r="1301" b="42824"/>
          <a:stretch/>
        </p:blipFill>
        <p:spPr>
          <a:xfrm>
            <a:off x="176160" y="641555"/>
            <a:ext cx="3066779" cy="17729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EB5E80-87A9-4B3E-A231-2D09AC31B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" t="57934" r="1274"/>
          <a:stretch/>
        </p:blipFill>
        <p:spPr>
          <a:xfrm>
            <a:off x="3314948" y="641555"/>
            <a:ext cx="2274691" cy="98087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8FC160E-6F85-489E-B116-4031D05706A6}"/>
              </a:ext>
            </a:extLst>
          </p:cNvPr>
          <p:cNvSpPr/>
          <p:nvPr/>
        </p:nvSpPr>
        <p:spPr>
          <a:xfrm>
            <a:off x="3314948" y="2600633"/>
            <a:ext cx="2340260" cy="4944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Прямая противоположность морскому.</a:t>
            </a:r>
            <a:endParaRPr lang="en-US" sz="105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03F36A6-D52B-491B-8ED5-060DA0175621}"/>
              </a:ext>
            </a:extLst>
          </p:cNvPr>
          <p:cNvSpPr/>
          <p:nvPr/>
        </p:nvSpPr>
        <p:spPr>
          <a:xfrm>
            <a:off x="176159" y="2522135"/>
            <a:ext cx="3066779" cy="573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него характерны холодная зима и жаркое лето, засушливость и т.д.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ABCBD-3610-426D-8280-AD84AA10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566" y="1701154"/>
            <a:ext cx="2383641" cy="820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E2B4E0-D699-47B4-B4F8-93E983A4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8" y="626782"/>
            <a:ext cx="3106669" cy="17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3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A64D04-B5FB-414A-B4B9-DEB33370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56" y="602030"/>
            <a:ext cx="4420567" cy="2493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406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климат оказывает влияние высота местности над уровнем моря и характер расположения горных систем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0E703E-5E9D-4F01-BA03-586E6A2F5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892" y="602030"/>
            <a:ext cx="2808313" cy="12364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4EDE73-CF16-4069-AC92-A8BAFBA7D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95" y="602031"/>
            <a:ext cx="2520281" cy="2493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F1E99D-98CC-4EFD-8C6A-7206238BC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892" y="1938877"/>
            <a:ext cx="2808312" cy="11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54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Тесты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65FCA-A390-4FA4-B16B-E2294B3DE1E1}"/>
              </a:ext>
            </a:extLst>
          </p:cNvPr>
          <p:cNvSpPr txBox="1"/>
          <p:nvPr/>
        </p:nvSpPr>
        <p:spPr>
          <a:xfrm>
            <a:off x="107870" y="501197"/>
            <a:ext cx="55446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Многолетний режим погоды, характерный для определённой местности — это…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погода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облачность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атмосферное давление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E9203-AC5A-43B8-A19D-9F6D0BADBF14}"/>
              </a:ext>
            </a:extLst>
          </p:cNvPr>
          <p:cNvSpPr txBox="1"/>
          <p:nvPr/>
        </p:nvSpPr>
        <p:spPr>
          <a:xfrm>
            <a:off x="86195" y="1622425"/>
            <a:ext cx="55446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Укажи основные климатообразующие факторы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(Может быть несколько вариантов ответа):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вулканизм и землетрясения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приливы и отливы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географическая долгота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рельефа суши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удалённость от океана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DD68680-6A1D-4413-A125-C10B61F30405}"/>
              </a:ext>
            </a:extLst>
          </p:cNvPr>
          <p:cNvCxnSpPr/>
          <p:nvPr/>
        </p:nvCxnSpPr>
        <p:spPr>
          <a:xfrm>
            <a:off x="107870" y="1605453"/>
            <a:ext cx="529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697838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65FCA-A390-4FA4-B16B-E2294B3DE1E1}"/>
              </a:ext>
            </a:extLst>
          </p:cNvPr>
          <p:cNvSpPr txBox="1"/>
          <p:nvPr/>
        </p:nvSpPr>
        <p:spPr>
          <a:xfrm>
            <a:off x="107870" y="501197"/>
            <a:ext cx="554461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Многолетний режим погоды, характерный для определённой местности — это…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погода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облачность</a:t>
            </a: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атмосферное давление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E9203-AC5A-43B8-A19D-9F6D0BADBF14}"/>
              </a:ext>
            </a:extLst>
          </p:cNvPr>
          <p:cNvSpPr txBox="1"/>
          <p:nvPr/>
        </p:nvSpPr>
        <p:spPr>
          <a:xfrm>
            <a:off x="86195" y="1622425"/>
            <a:ext cx="554461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Укажи основные климатообразующие факторы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(Может быть несколько вариантов ответа):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вулканизм и землетрясения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приливы и отливы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географическая долгота</a:t>
            </a: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рельефа суши</a:t>
            </a: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удалённость от океана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DD68680-6A1D-4413-A125-C10B61F30405}"/>
              </a:ext>
            </a:extLst>
          </p:cNvPr>
          <p:cNvCxnSpPr/>
          <p:nvPr/>
        </p:nvCxnSpPr>
        <p:spPr>
          <a:xfrm>
            <a:off x="107870" y="1605453"/>
            <a:ext cx="529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06442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lang="ru-RU"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905737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64915" y="1107679"/>
            <a:ext cx="4565984" cy="12407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27. ПОГОДА И КЛИМАТ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 задания 4,5,6 стр. 93</a:t>
            </a:r>
          </a:p>
        </p:txBody>
      </p:sp>
      <p:sp>
        <p:nvSpPr>
          <p:cNvPr id="9" name="object 9"/>
          <p:cNvSpPr/>
          <p:nvPr/>
        </p:nvSpPr>
        <p:spPr>
          <a:xfrm>
            <a:off x="1650047" y="31464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4788" y="2634670"/>
            <a:ext cx="3168352" cy="387032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849472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905737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406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климат оказывает влияние высота местности над уровнем моря и характер расположения горных систем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8BF9B0-D92C-4038-A3E9-5859AF447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76" y="650620"/>
            <a:ext cx="3844504" cy="24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0323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9826" y="35995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ПОГОДА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478860-B819-43A5-9236-2FC555ABA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7" y="614313"/>
            <a:ext cx="2736304" cy="247269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7921FE1-CEA8-4DC4-A253-6497D7CB6DB6}"/>
              </a:ext>
            </a:extLst>
          </p:cNvPr>
          <p:cNvSpPr/>
          <p:nvPr/>
        </p:nvSpPr>
        <p:spPr>
          <a:xfrm>
            <a:off x="3026916" y="614313"/>
            <a:ext cx="2592288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от температуры, влажности и давления воздуха появляется тот или иной тип облаков и свойственный каждому </a:t>
            </a:r>
          </a:p>
          <a:p>
            <a:pPr algn="ctr"/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свой тип осадков </a:t>
            </a:r>
          </a:p>
          <a:p>
            <a:pPr algn="ctr"/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ветра.</a:t>
            </a:r>
            <a:endParaRPr lang="en-US" sz="105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8FF2409-6E62-4BA8-A318-D47ECD860E8E}"/>
              </a:ext>
            </a:extLst>
          </p:cNvPr>
          <p:cNvSpPr/>
          <p:nvPr/>
        </p:nvSpPr>
        <p:spPr>
          <a:xfrm>
            <a:off x="2990911" y="1743543"/>
            <a:ext cx="2664297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тропосферы </a:t>
            </a:r>
          </a:p>
          <a:p>
            <a:pPr algn="ctr"/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определенном месте </a:t>
            </a:r>
          </a:p>
          <a:p>
            <a:pPr algn="ctr"/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данный момент или </a:t>
            </a:r>
          </a:p>
          <a:p>
            <a:pPr algn="ctr"/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некоторого промежутка времени ( суток, недели, месяца, сезона).</a:t>
            </a:r>
            <a:endParaRPr lang="en-US" sz="12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396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ПОГОДА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7B880-29A7-4D5E-A57B-C2E5856EF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08" b="3397"/>
          <a:stretch/>
        </p:blipFill>
        <p:spPr>
          <a:xfrm>
            <a:off x="218604" y="1263151"/>
            <a:ext cx="1191918" cy="1769382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01BDFF6C-EFBA-4176-8247-260F71C837B3}"/>
              </a:ext>
            </a:extLst>
          </p:cNvPr>
          <p:cNvSpPr/>
          <p:nvPr/>
        </p:nvSpPr>
        <p:spPr>
          <a:xfrm>
            <a:off x="316451" y="569150"/>
            <a:ext cx="5256584" cy="6480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66"/>
                </a:solidFill>
              </a:rPr>
              <a:t>Погодные явления связаны между собой.</a:t>
            </a: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116CD0-4016-4A37-A480-D03F4DED4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3" b="14493"/>
          <a:stretch/>
        </p:blipFill>
        <p:spPr>
          <a:xfrm>
            <a:off x="1482530" y="1263152"/>
            <a:ext cx="1405009" cy="1769382"/>
          </a:xfrm>
          <a:prstGeom prst="rect">
            <a:avLst/>
          </a:prstGeom>
        </p:spPr>
      </p:pic>
      <p:sp>
        <p:nvSpPr>
          <p:cNvPr id="10" name="Облако 9">
            <a:extLst>
              <a:ext uri="{FF2B5EF4-FFF2-40B4-BE49-F238E27FC236}">
                <a16:creationId xmlns:a16="http://schemas.microsoft.com/office/drawing/2014/main" id="{42074C62-EE79-4DE7-BAB0-77C263A0B63C}"/>
              </a:ext>
            </a:extLst>
          </p:cNvPr>
          <p:cNvSpPr/>
          <p:nvPr/>
        </p:nvSpPr>
        <p:spPr>
          <a:xfrm>
            <a:off x="2959547" y="1354245"/>
            <a:ext cx="2587649" cy="167828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Стоит изменится температуре, как тут же происходит смена давления и т.д.</a:t>
            </a:r>
            <a:endParaRPr lang="en-US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2055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60857"/>
            <a:ext cx="577124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ПОГОДА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2AB62-BB51-45A2-AD8F-2535D8E14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6" y="614312"/>
            <a:ext cx="5472608" cy="2448273"/>
          </a:xfrm>
          <a:prstGeom prst="rect">
            <a:avLst/>
          </a:prstGeom>
        </p:spPr>
      </p:pic>
      <p:sp>
        <p:nvSpPr>
          <p:cNvPr id="9" name="Облако 8">
            <a:extLst>
              <a:ext uri="{FF2B5EF4-FFF2-40B4-BE49-F238E27FC236}">
                <a16:creationId xmlns:a16="http://schemas.microsoft.com/office/drawing/2014/main" id="{01C15729-27D0-48E1-B33F-E43D29ECBE5C}"/>
              </a:ext>
            </a:extLst>
          </p:cNvPr>
          <p:cNvSpPr/>
          <p:nvPr/>
        </p:nvSpPr>
        <p:spPr>
          <a:xfrm>
            <a:off x="251886" y="2126481"/>
            <a:ext cx="5256584" cy="792088"/>
          </a:xfrm>
          <a:prstGeom prst="cloud">
            <a:avLst/>
          </a:prstGeom>
          <a:blipFill>
            <a:blip r:embed="rId3"/>
            <a:tile tx="0" ty="0" sx="100000" sy="100000" flip="none" algn="tl"/>
          </a:blip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ранним весенним утром, перед восходом солнца. Воздух прохладен и почти неподвижен.</a:t>
            </a:r>
            <a:endParaRPr lang="en-US" sz="1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5096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9A3E95-2B89-4EC2-8260-E60F7EBC7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98" y="635805"/>
            <a:ext cx="5421206" cy="2498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43" y="60857"/>
            <a:ext cx="577124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ПОГОДА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01C15729-27D0-48E1-B33F-E43D29ECBE5C}"/>
              </a:ext>
            </a:extLst>
          </p:cNvPr>
          <p:cNvSpPr/>
          <p:nvPr/>
        </p:nvSpPr>
        <p:spPr>
          <a:xfrm>
            <a:off x="222576" y="2321368"/>
            <a:ext cx="5345226" cy="792088"/>
          </a:xfrm>
          <a:prstGeom prst="cloud">
            <a:avLst/>
          </a:prstGeom>
          <a:blipFill>
            <a:blip r:embed="rId3"/>
            <a:tile tx="0" ty="0" sx="100000" sy="100000" flip="none" algn="tl"/>
          </a:blip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появлением солнца температура воздуха повышается , и прогретый воздух начинает медленно подниматься вверх.</a:t>
            </a:r>
            <a:endParaRPr lang="en-US" sz="1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3300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CE732F-8C44-4677-8F15-8FA6AE0B8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6" y="614313"/>
            <a:ext cx="5472608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43" y="60857"/>
            <a:ext cx="577124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ПОГОДА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42790-EE63-4F8B-8F3E-508C687015C0}"/>
              </a:ext>
            </a:extLst>
          </p:cNvPr>
          <p:cNvSpPr txBox="1"/>
          <p:nvPr/>
        </p:nvSpPr>
        <p:spPr>
          <a:xfrm>
            <a:off x="146596" y="60681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поднятием вверх воздух охлаждается. Появляются кучевые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 кучево- дождевые облака. Бывает и покрапывает дождь.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47596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108989"/>
            <a:ext cx="5771243" cy="39241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Человеку знать прогноз погоды необходимо. </a:t>
            </a:r>
            <a:r>
              <a:rPr lang="en-US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EBFFE-75AB-4AAD-8E9D-581DA575AEB1}"/>
              </a:ext>
            </a:extLst>
          </p:cNvPr>
          <p:cNvSpPr txBox="1"/>
          <p:nvPr/>
        </p:nvSpPr>
        <p:spPr>
          <a:xfrm>
            <a:off x="74588" y="2295829"/>
            <a:ext cx="28042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получить достоверный прогноз погоды, нужно собрать все сведения </a:t>
            </a:r>
          </a:p>
          <a:p>
            <a:pPr algn="ctr"/>
            <a:r>
              <a:rPr lang="ru-RU" sz="13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состоянии атмосферы.</a:t>
            </a:r>
            <a:endParaRPr lang="en-US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563E97-2298-4431-8E85-3DD772E0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4" y="614314"/>
            <a:ext cx="1229122" cy="8309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DA638A-715C-46CA-AA98-9E5E77DB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14" y="1511447"/>
            <a:ext cx="1229122" cy="8185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F3A7E5-A7B2-4C4F-BB7C-90BEECAD0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108" y="611678"/>
            <a:ext cx="1229122" cy="8309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369100-A6FF-4E2C-8434-D051734C5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632" y="1505912"/>
            <a:ext cx="1229121" cy="8185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B016D4-0349-4B10-B2BF-C9918E733138}"/>
              </a:ext>
            </a:extLst>
          </p:cNvPr>
          <p:cNvSpPr txBox="1"/>
          <p:nvPr/>
        </p:nvSpPr>
        <p:spPr>
          <a:xfrm>
            <a:off x="2714792" y="550123"/>
            <a:ext cx="30510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Сбором сведений о погоде занимается огромная армия специалистов и разветвленная </a:t>
            </a:r>
          </a:p>
          <a:p>
            <a:pPr algn="ctr"/>
            <a:r>
              <a:rPr lang="ru-RU" sz="13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всему миру сеть метеостанций.</a:t>
            </a:r>
            <a:endParaRPr lang="en-US" sz="13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26D6A4-916A-4270-BD1C-9DF9F53A2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251" y="1522094"/>
            <a:ext cx="1394423" cy="7737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66311C-7B36-4FE0-B3C6-35E439B56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163" y="2261315"/>
            <a:ext cx="1229121" cy="7737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5B01BC-79FE-4958-86AA-D173F2161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4775" y="1509078"/>
            <a:ext cx="1224429" cy="838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BA771-D5AB-4E97-BCCB-A3A67DFD7B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6996" y="1505912"/>
            <a:ext cx="2732208" cy="16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108989"/>
            <a:ext cx="5771243" cy="39241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Человеку знать прогноз погоды необходимо. </a:t>
            </a:r>
            <a:r>
              <a:rPr lang="en-US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75B943-B57E-4A94-A594-6DBD4CFB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6" y="614313"/>
            <a:ext cx="2592288" cy="1584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F9AF74-7DB6-436C-85B4-4B25281858B5}"/>
              </a:ext>
            </a:extLst>
          </p:cNvPr>
          <p:cNvSpPr txBox="1"/>
          <p:nvPr/>
        </p:nvSpPr>
        <p:spPr>
          <a:xfrm>
            <a:off x="121633" y="2126481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Важную информацию посылают на Землю  искусственные спутники Земли.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4C1637-5EAD-4D0F-9923-6B612ACA5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91" y="1517318"/>
            <a:ext cx="2833275" cy="1576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37B9CA-26D9-4EAF-8221-4A342C7D398B}"/>
              </a:ext>
            </a:extLst>
          </p:cNvPr>
          <p:cNvSpPr txBox="1"/>
          <p:nvPr/>
        </p:nvSpPr>
        <p:spPr>
          <a:xfrm>
            <a:off x="2763847" y="528139"/>
            <a:ext cx="2855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Информация, собранная из различных уголков Земли,  поступает в метеорологические центры, где она обрабатывается </a:t>
            </a:r>
          </a:p>
          <a:p>
            <a:pPr algn="ctr"/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анализируется.</a:t>
            </a:r>
            <a:endParaRPr lang="en-US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19229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 кл - 4 -1 - ветер — копия</Template>
  <TotalTime>959</TotalTime>
  <Words>702</Words>
  <Application>Microsoft Office PowerPoint</Application>
  <PresentationFormat>Произвольный</PresentationFormat>
  <Paragraphs>116</Paragraphs>
  <Slides>27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10</dc:creator>
  <cp:lastModifiedBy>WINDOWS 10</cp:lastModifiedBy>
  <cp:revision>99</cp:revision>
  <dcterms:created xsi:type="dcterms:W3CDTF">2021-02-15T17:31:40Z</dcterms:created>
  <dcterms:modified xsi:type="dcterms:W3CDTF">2021-02-24T08:45:03Z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