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8" r:id="rId2"/>
    <p:sldId id="345" r:id="rId3"/>
    <p:sldId id="326" r:id="rId4"/>
    <p:sldId id="392" r:id="rId5"/>
    <p:sldId id="375" r:id="rId6"/>
    <p:sldId id="374" r:id="rId7"/>
    <p:sldId id="391" r:id="rId8"/>
    <p:sldId id="388" r:id="rId9"/>
    <p:sldId id="393" r:id="rId10"/>
    <p:sldId id="394" r:id="rId11"/>
    <p:sldId id="396" r:id="rId12"/>
    <p:sldId id="382" r:id="rId13"/>
    <p:sldId id="387" r:id="rId14"/>
    <p:sldId id="397" r:id="rId15"/>
    <p:sldId id="384" r:id="rId16"/>
    <p:sldId id="32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FEB1EC-8F1F-4360-ADED-A8029CF6C304}">
          <p14:sldIdLst>
            <p14:sldId id="398"/>
            <p14:sldId id="345"/>
            <p14:sldId id="326"/>
            <p14:sldId id="392"/>
            <p14:sldId id="375"/>
            <p14:sldId id="374"/>
            <p14:sldId id="391"/>
            <p14:sldId id="388"/>
            <p14:sldId id="393"/>
            <p14:sldId id="394"/>
            <p14:sldId id="396"/>
            <p14:sldId id="382"/>
            <p14:sldId id="387"/>
            <p14:sldId id="397"/>
            <p14:sldId id="384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80058"/>
    <a:srgbClr val="F7094D"/>
    <a:srgbClr val="996633"/>
    <a:srgbClr val="006666"/>
    <a:srgbClr val="149C2E"/>
    <a:srgbClr val="96FD39"/>
    <a:srgbClr val="66FFCC"/>
    <a:srgbClr val="19C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671" autoAdjust="0"/>
  </p:normalViewPr>
  <p:slideViewPr>
    <p:cSldViewPr snapToGrid="0">
      <p:cViewPr varScale="1">
        <p:scale>
          <a:sx n="68" d="100"/>
          <a:sy n="68" d="100"/>
        </p:scale>
        <p:origin x="1062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График суточных колебаний температур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rgbClr val="0000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169414370078738E-2"/>
          <c:y val="0.1149258664538714"/>
          <c:w val="0.94583058562992128"/>
          <c:h val="0.76748672690165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strRef>
              <c:f>Лист1!$A$2:$A$9</c:f>
              <c:strCache>
                <c:ptCount val="7"/>
                <c:pt idx="0">
                  <c:v>01 час</c:v>
                </c:pt>
                <c:pt idx="1">
                  <c:v>04 часа</c:v>
                </c:pt>
                <c:pt idx="2">
                  <c:v>07 часа</c:v>
                </c:pt>
                <c:pt idx="3">
                  <c:v>10 часов</c:v>
                </c:pt>
                <c:pt idx="4">
                  <c:v>13 часов</c:v>
                </c:pt>
                <c:pt idx="5">
                  <c:v>16 часов</c:v>
                </c:pt>
                <c:pt idx="6">
                  <c:v>19 часов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10</c:v>
                </c:pt>
                <c:pt idx="4">
                  <c:v>15</c:v>
                </c:pt>
                <c:pt idx="5">
                  <c:v>16</c:v>
                </c:pt>
                <c:pt idx="6">
                  <c:v>8</c:v>
                </c:pt>
                <c:pt idx="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DF-4D3B-9A88-A531EFFB1E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Лист1!$A$2:$A$9</c:f>
              <c:strCache>
                <c:ptCount val="7"/>
                <c:pt idx="0">
                  <c:v>01 час</c:v>
                </c:pt>
                <c:pt idx="1">
                  <c:v>04 часа</c:v>
                </c:pt>
                <c:pt idx="2">
                  <c:v>07 часа</c:v>
                </c:pt>
                <c:pt idx="3">
                  <c:v>10 часов</c:v>
                </c:pt>
                <c:pt idx="4">
                  <c:v>13 часов</c:v>
                </c:pt>
                <c:pt idx="5">
                  <c:v>16 часов</c:v>
                </c:pt>
                <c:pt idx="6">
                  <c:v>19 часов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DF-4D3B-9A88-A531EFFB1E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Лист1!$A$2:$A$9</c:f>
              <c:strCache>
                <c:ptCount val="7"/>
                <c:pt idx="0">
                  <c:v>01 час</c:v>
                </c:pt>
                <c:pt idx="1">
                  <c:v>04 часа</c:v>
                </c:pt>
                <c:pt idx="2">
                  <c:v>07 часа</c:v>
                </c:pt>
                <c:pt idx="3">
                  <c:v>10 часов</c:v>
                </c:pt>
                <c:pt idx="4">
                  <c:v>13 часов</c:v>
                </c:pt>
                <c:pt idx="5">
                  <c:v>16 часов</c:v>
                </c:pt>
                <c:pt idx="6">
                  <c:v>19 часов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DF-4D3B-9A88-A531EFFB1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897808"/>
        <c:axId val="237887408"/>
      </c:lineChart>
      <c:catAx>
        <c:axId val="23789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7887408"/>
        <c:crosses val="autoZero"/>
        <c:auto val="1"/>
        <c:lblAlgn val="ctr"/>
        <c:lblOffset val="100"/>
        <c:noMultiLvlLbl val="0"/>
      </c:catAx>
      <c:valAx>
        <c:axId val="23788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789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годового колебания температуры в г. Ташкенте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96952922995479E-2"/>
          <c:y val="0.12195711602133885"/>
          <c:w val="0.89965543826149474"/>
          <c:h val="0.798831088660449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00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1F5-40C2-A545-D9A0B8E92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-1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27</c:v>
                </c:pt>
                <c:pt idx="6">
                  <c:v>24</c:v>
                </c:pt>
                <c:pt idx="7">
                  <c:v>21</c:v>
                </c:pt>
                <c:pt idx="8">
                  <c:v>18</c:v>
                </c:pt>
                <c:pt idx="9">
                  <c:v>9</c:v>
                </c:pt>
                <c:pt idx="10">
                  <c:v>3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F5-40C2-A545-D9A0B8E926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F5-40C2-A545-D9A0B8E926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F5-40C2-A545-D9A0B8E926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5231568"/>
        <c:axId val="225244048"/>
      </c:lineChart>
      <c:catAx>
        <c:axId val="2252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44048"/>
        <c:crosses val="autoZero"/>
        <c:auto val="1"/>
        <c:lblAlgn val="ctr"/>
        <c:lblOffset val="100"/>
        <c:noMultiLvlLbl val="0"/>
      </c:catAx>
      <c:valAx>
        <c:axId val="22524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3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154C0-84C2-4982-A987-3F67750C643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D875-137C-4C13-BA90-335D197E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9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A96BE-CA75-428B-BBC5-9F2411123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8C9C93-B56B-4688-B743-CE27EA3D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FF194-9888-4803-9524-7A922856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A54B3-30EB-4102-A714-0D118C1B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DD8B8-7C2C-41C2-AD35-83788C78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875E3-7B5D-401B-8E5B-0DDE0D76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7BC9C0-42AF-4B67-B528-692119C8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521DC-964F-4103-95BD-533B4A5C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591C6-8C3F-496B-A5BF-0B59FEE8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59CF5-FB01-4904-B725-82B047F7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A1CBC2-D8E6-43D9-A7FE-89A542F61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7D8C7-50C8-4487-96B3-0E62E054B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6BACAE-2FB2-4457-ACB3-DBE5A2A0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A25EF-42EE-47F7-8587-0F2E2A4B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A4335-7541-46CD-A9C3-F080F6A9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43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D1A39-BE46-458D-A8C9-3ECA1F12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91B14-1C95-42C3-BC3D-1E80920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B3B91-AD91-4839-B1A1-F5322208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2799F-3353-4F1F-8027-A64CE29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692C0-63AB-420A-BBA6-4B1D116B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A00E7-9554-4138-801F-03B1DE57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261F7-6D2F-472D-A2D7-C97D05160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19E90-9F1F-4381-8477-B6E8F6DD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55CA1-D94A-4AA8-A46C-6700B4F5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9DB4D-68CF-454C-AA18-268332EA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3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EADAA-AC61-4E52-BF3B-51EA2889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30279-5F09-4263-8AFC-540A919CE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4E78E2-7041-45F8-826D-EC5E792C1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AA2A53-8213-42E0-ADA6-87CABE29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11B1B4-2B5E-45D4-96DB-DCD6013E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1D893C-88C8-4076-B83F-55C516EE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D2E89-789E-4D9A-9F8B-60E3D44A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61A76B-6E7E-4CD3-9550-3549978C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8660AA-2773-46C1-8DD8-CF3778F4E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220BAE-9E4A-4BE5-B2E6-C171AD21F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57A784-E1CC-488E-AACC-B7626D31D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3E77B1-69C6-4172-B846-F85EE921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B5CBCC-F519-4D18-B73F-CD2DDBC7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E44579-D201-43DC-90A2-2795B15A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850CF-2B8D-4FE4-8786-3C575ABD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FA6FCA-F3CA-49E7-87CD-9A04E99E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226F4-717A-40D4-8A62-DD4D3161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5DA021-FE5A-4DEE-BE02-FC5A4EB3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D9E2A5-E371-4E56-B8E5-D051225F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4855D0-5EC6-401B-BF7C-02403BA5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F656C7-1346-450C-A4F0-81A228BD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CFF4F-A56C-47ED-B778-620CF2F1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F2F68-BAB9-4276-B107-B575B064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91BFD8-4780-44FE-9170-D6B5468F9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A14E1-4B64-4F3A-B5A9-6B548362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89B814-88FA-4737-B961-5BFE7E9E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F5A97-EC61-415E-8ED6-C37BA8EC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BF11-5E3D-47CF-B973-19DC878F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BF2653-A83F-483A-BD91-9CDFA712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4F1DB-236B-4DCF-9DE8-D792FCA7B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0C578-A931-4CED-9D4F-3D364C03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8FE6C5-DC22-4EE5-BBA4-4A3F544D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EF9DE-4CB2-4511-848B-7C758534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7DBC3-9780-4C82-84C5-21DDB222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D25FE5-3EE5-4F83-82C3-3F1027D8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B8A18-8814-40D0-B6CD-E8F30F178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4DC6-9373-4927-9723-F2D54102B2A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13629-378D-4E24-84CB-781E75EE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1704A-6C59-4C37-A1CF-917030A72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5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8578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80284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08273" y="2786079"/>
            <a:ext cx="8557409" cy="376929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/>
                <a:cs typeface="Arial"/>
              </a:rPr>
              <a:t>Практическая работа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Arial"/>
                <a:cs typeface="Arial"/>
              </a:rPr>
              <a:t>«Атмосферное давление  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Arial"/>
                <a:cs typeface="Arial"/>
              </a:rPr>
              <a:t>и температура воздуха»</a:t>
            </a:r>
          </a:p>
          <a:p>
            <a:endParaRPr lang="en-US" sz="900" b="1" spc="11" dirty="0">
              <a:latin typeface="Arial"/>
              <a:cs typeface="Arial"/>
            </a:endParaRPr>
          </a:p>
          <a:p>
            <a:endParaRPr lang="ru-RU" b="1" spc="11" dirty="0">
              <a:latin typeface="Arial"/>
              <a:cs typeface="Arial"/>
            </a:endParaRPr>
          </a:p>
          <a:p>
            <a:endParaRPr lang="ru-RU" b="1" spc="11" dirty="0">
              <a:latin typeface="Arial"/>
              <a:cs typeface="Arial"/>
            </a:endParaRPr>
          </a:p>
          <a:p>
            <a:endParaRPr lang="ru-RU" b="1" spc="11" dirty="0">
              <a:latin typeface="Arial"/>
              <a:cs typeface="Arial"/>
            </a:endParaRPr>
          </a:p>
          <a:p>
            <a:endParaRPr lang="ru-RU" b="1" spc="1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2193" y="3338289"/>
            <a:ext cx="727405" cy="18578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80284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3659629" y="262669"/>
            <a:ext cx="595392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География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755403" y="302622"/>
            <a:ext cx="953552" cy="1323385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166321" y="893261"/>
            <a:ext cx="131717" cy="229832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111BC1-B216-41AF-81DC-F6B66CC30D8F}"/>
              </a:ext>
            </a:extLst>
          </p:cNvPr>
          <p:cNvSpPr/>
          <p:nvPr/>
        </p:nvSpPr>
        <p:spPr>
          <a:xfrm>
            <a:off x="10349947" y="302622"/>
            <a:ext cx="1214283" cy="109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3AD83-2093-49F0-9D50-6E8A711A2E25}"/>
              </a:ext>
            </a:extLst>
          </p:cNvPr>
          <p:cNvSpPr txBox="1"/>
          <p:nvPr/>
        </p:nvSpPr>
        <p:spPr>
          <a:xfrm>
            <a:off x="10800392" y="344510"/>
            <a:ext cx="3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54A99-43E5-4022-BC85-8B738499F6A6}"/>
              </a:ext>
            </a:extLst>
          </p:cNvPr>
          <p:cNvSpPr txBox="1"/>
          <p:nvPr/>
        </p:nvSpPr>
        <p:spPr>
          <a:xfrm flipH="1">
            <a:off x="10466686" y="831952"/>
            <a:ext cx="106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C869C8-2D0D-497C-866E-97B37A24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947" y="2010479"/>
            <a:ext cx="1731388" cy="18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Определение температуры воздуха и давления в зависимости от высоты над уровнем моря.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0270-017C-4AB0-BBCA-3A9510A6E08E}"/>
              </a:ext>
            </a:extLst>
          </p:cNvPr>
          <p:cNvSpPr txBox="1"/>
          <p:nvPr/>
        </p:nvSpPr>
        <p:spPr>
          <a:xfrm>
            <a:off x="248653" y="1317747"/>
            <a:ext cx="11694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в) если абсолютная высота точка А равна 400 м, температура воздуха в ней равна + 36°С, а атмосферное давление составляет  720 мм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определите атмосферное давление в точке Б, находящейся на 300 м выше точки А, температуру воздуха в  точки В, расположенной на 2000 м выше, и атмосферное давление на высоте 3000 м над точкой А.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2754E-C8DA-46D0-9499-9727394EBDA3}"/>
              </a:ext>
            </a:extLst>
          </p:cNvPr>
          <p:cNvSpPr txBox="1"/>
          <p:nvPr/>
        </p:nvSpPr>
        <p:spPr>
          <a:xfrm>
            <a:off x="248653" y="5794763"/>
            <a:ext cx="612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Точка А     400 м - + 36°С – 720 мм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A76B9-F53C-4B12-93B4-99F37125D397}"/>
              </a:ext>
            </a:extLst>
          </p:cNvPr>
          <p:cNvSpPr txBox="1"/>
          <p:nvPr/>
        </p:nvSpPr>
        <p:spPr>
          <a:xfrm>
            <a:off x="248653" y="5058357"/>
            <a:ext cx="6410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Точка Б     на 300 м выше точки А – 700 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40305-CB0A-49AA-AE29-B2B649131E4B}"/>
              </a:ext>
            </a:extLst>
          </p:cNvPr>
          <p:cNvSpPr txBox="1"/>
          <p:nvPr/>
        </p:nvSpPr>
        <p:spPr>
          <a:xfrm>
            <a:off x="248653" y="4345630"/>
            <a:ext cx="675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Точка В     на 2000 м выше точки А – 2400 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F36FE-6436-4975-AF30-1D998C2C50D5}"/>
              </a:ext>
            </a:extLst>
          </p:cNvPr>
          <p:cNvSpPr txBox="1"/>
          <p:nvPr/>
        </p:nvSpPr>
        <p:spPr>
          <a:xfrm flipH="1">
            <a:off x="248653" y="3590582"/>
            <a:ext cx="570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Точка                    на высоте 3000 м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BDBDCD-BAB8-4B66-BB9E-1A23B8BF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707" y="3374156"/>
            <a:ext cx="4939640" cy="33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Определение температуры воздуха и давления в зависимости от высоты над уровнем моря.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0270-017C-4AB0-BBCA-3A9510A6E08E}"/>
              </a:ext>
            </a:extLst>
          </p:cNvPr>
          <p:cNvSpPr txBox="1"/>
          <p:nvPr/>
        </p:nvSpPr>
        <p:spPr>
          <a:xfrm>
            <a:off x="248653" y="1317747"/>
            <a:ext cx="11694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в) если абсолютная высота точка А равна 400 м, температура воздуха в ней равна + 36°С, а атмосферное давление составляет  720 мм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определите атмосферное давление в точке Б, находящейся на 300 м выше точки А, температуру воздуха в  точки В, расположенной на 2000 м выше, и атмосферное давление на высоте 3000 м над точкой А.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2754E-C8DA-46D0-9499-9727394EBDA3}"/>
              </a:ext>
            </a:extLst>
          </p:cNvPr>
          <p:cNvSpPr txBox="1"/>
          <p:nvPr/>
        </p:nvSpPr>
        <p:spPr>
          <a:xfrm>
            <a:off x="248653" y="5794763"/>
            <a:ext cx="612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Точка А     400 м - + 36°С – 720 мм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A76B9-F53C-4B12-93B4-99F37125D397}"/>
              </a:ext>
            </a:extLst>
          </p:cNvPr>
          <p:cNvSpPr txBox="1"/>
          <p:nvPr/>
        </p:nvSpPr>
        <p:spPr>
          <a:xfrm>
            <a:off x="248653" y="5058357"/>
            <a:ext cx="638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Точка Б     700 м - + 34,2°С – 690 мм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40305-CB0A-49AA-AE29-B2B649131E4B}"/>
              </a:ext>
            </a:extLst>
          </p:cNvPr>
          <p:cNvSpPr txBox="1"/>
          <p:nvPr/>
        </p:nvSpPr>
        <p:spPr>
          <a:xfrm>
            <a:off x="248653" y="4345630"/>
            <a:ext cx="6216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Точка В     2400 м - + 24°С – 520 мм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F36FE-6436-4975-AF30-1D998C2C50D5}"/>
              </a:ext>
            </a:extLst>
          </p:cNvPr>
          <p:cNvSpPr txBox="1"/>
          <p:nvPr/>
        </p:nvSpPr>
        <p:spPr>
          <a:xfrm flipH="1">
            <a:off x="248652" y="3590582"/>
            <a:ext cx="61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Точка         3000 м- + 18°С – 440 мм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BDBDCD-BAB8-4B66-BB9E-1A23B8BF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707" y="3374156"/>
            <a:ext cx="4939640" cy="33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0778B8-0772-4CD1-83C1-D04C9065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319" y="3583856"/>
            <a:ext cx="3948035" cy="29939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7EB4D0-934D-489C-8DF4-C62C3E83C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822" y="3583855"/>
            <a:ext cx="3717360" cy="29939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D0590E-65DE-4A64-8E1C-F915B4224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8" y="3583855"/>
            <a:ext cx="3948035" cy="2993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F4825-C958-4587-AD4C-A2D73F7B6181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каком их объектов, обозначенных на рисунке буквами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б, в, атмосферное давление самое высокое, а на каком самое низкое? Почему? Ответ обоснуйте.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BF032-103C-4829-B573-9AE2CAC414A6}"/>
              </a:ext>
            </a:extLst>
          </p:cNvPr>
          <p:cNvSpPr txBox="1"/>
          <p:nvPr/>
        </p:nvSpPr>
        <p:spPr>
          <a:xfrm>
            <a:off x="250722" y="589935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70AE7-BCD9-4A17-BA5B-F0E253169079}"/>
              </a:ext>
            </a:extLst>
          </p:cNvPr>
          <p:cNvSpPr txBox="1"/>
          <p:nvPr/>
        </p:nvSpPr>
        <p:spPr>
          <a:xfrm>
            <a:off x="4542503" y="383458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DF873-3885-4F7F-B079-D642FC4C35F4}"/>
              </a:ext>
            </a:extLst>
          </p:cNvPr>
          <p:cNvSpPr txBox="1"/>
          <p:nvPr/>
        </p:nvSpPr>
        <p:spPr>
          <a:xfrm>
            <a:off x="8524567" y="6019899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0DEF1-B1E2-45CD-B307-913525C1CDDC}"/>
              </a:ext>
            </a:extLst>
          </p:cNvPr>
          <p:cNvSpPr txBox="1"/>
          <p:nvPr/>
        </p:nvSpPr>
        <p:spPr>
          <a:xfrm>
            <a:off x="162787" y="1820385"/>
            <a:ext cx="95285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Самое высокое давление  - над уровнем океана  - в 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Самое низкое давление – на вершине горы - 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5" y="272689"/>
            <a:ext cx="125369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1.Как изменяется атмосферное давление при подъеме на высоту?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 А) понижается на 6 мм при  подъеме на 1 км         Б) не изменяется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  В) понижается на 1 мм при подъеме на 10 м         Г) повышается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2. Какой прибор используется для измерения атмосферного давления?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А) термометр     Б) транспортир      В) радиозонд     Г) барометр-анероид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 В каких единицах измеряется атмосферное давление?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А) в градусах   Б) в миллиметрах  В) в миллиметрах ртутного столба  Г) в метрах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4. Летчик поднялся на высоту 2 км. Каково атмосферное давление на этой высоте, если у поверхности земли оно равнялось 750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мм.рт.ст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5. Какова высота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горы,если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у подножия атмосферное давление 764мм.рт.ст,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а на вершине 720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мм.рт.ст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8.На вершине горы высотой 3570 м. барометр показал 720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мм.рт.ст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Каково атмосферное давление  у подножия?</a:t>
            </a:r>
          </a:p>
        </p:txBody>
      </p:sp>
    </p:spTree>
    <p:extLst>
      <p:ext uri="{BB962C8B-B14F-4D97-AF65-F5344CB8AC3E}">
        <p14:creationId xmlns:p14="http://schemas.microsoft.com/office/powerpoint/2010/main" val="23578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5" y="272689"/>
            <a:ext cx="117241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1.Как изменяется атмосферное давление при подъеме на высоту?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 А) понижается на 6 мм при  подъеме на 1 км         Б) не изменяется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В) понижается на 1 мм при подъеме на 10 м  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Г) повышается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2. Какой прибор используется для измерения атмосферного давления?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А) термометр     Б) транспортир      В) радиозонд     </a:t>
            </a:r>
          </a:p>
          <a:p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Г) барометр-анероид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 В каких единицах измеряется атмосферное давление?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А) в градусах   Б) в миллиметрах  </a:t>
            </a:r>
          </a:p>
          <a:p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В) в миллиметрах ртутного столба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Г) в метрах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4. Летчик поднялся на высоту 2 км. Каково атмосферное давление на этой высоте, если у поверхности земли оно равнялось 750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мм.рт.ст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550 мм </a:t>
            </a:r>
            <a:r>
              <a:rPr lang="ru-RU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рт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</a:t>
            </a:r>
            <a:endParaRPr lang="ru-RU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5. Какова высота горы, если у подножия атмосферное давление 764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мм.рт.ст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 а на вершине 720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мм.рт.ст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? –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440 м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7" y="977593"/>
            <a:ext cx="1162250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2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9788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 sz="2396">
              <a:solidFill>
                <a:srgbClr val="000099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6582" y="1437780"/>
            <a:ext cx="2312394" cy="845507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9"/>
          <p:cNvSpPr/>
          <p:nvPr/>
        </p:nvSpPr>
        <p:spPr>
          <a:xfrm>
            <a:off x="3685618" y="2441377"/>
            <a:ext cx="7931659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0" name="object 10"/>
          <p:cNvSpPr/>
          <p:nvPr/>
        </p:nvSpPr>
        <p:spPr>
          <a:xfrm>
            <a:off x="3548930" y="5452866"/>
            <a:ext cx="5211275" cy="656274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/>
          <p:nvPr/>
        </p:nvSpPr>
        <p:spPr>
          <a:xfrm>
            <a:off x="3685618" y="4914672"/>
            <a:ext cx="7931659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3" name="object 13"/>
          <p:cNvGrpSpPr/>
          <p:nvPr/>
        </p:nvGrpSpPr>
        <p:grpSpPr>
          <a:xfrm>
            <a:off x="800289" y="2535360"/>
            <a:ext cx="1916482" cy="2861303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1364" y="5568382"/>
            <a:ext cx="2206370" cy="489857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551019" y="11143"/>
            <a:ext cx="3585448" cy="8476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5400" b="1" spc="5" dirty="0">
                <a:solidFill>
                  <a:schemeClr val="bg1"/>
                </a:solidFill>
                <a:latin typeface="Arial"/>
                <a:cs typeface="Arial"/>
              </a:rPr>
              <a:t>Задание</a:t>
            </a:r>
            <a:r>
              <a:rPr lang="en-US" sz="5400" b="1" spc="5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sz="5400" b="1" spc="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471A8-9CA8-4A17-9768-D9A7A1832492}"/>
              </a:ext>
            </a:extLst>
          </p:cNvPr>
          <p:cNvSpPr txBox="1"/>
          <p:nvPr/>
        </p:nvSpPr>
        <p:spPr>
          <a:xfrm>
            <a:off x="3527949" y="1931307"/>
            <a:ext cx="8388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 Прочитать параграф  23         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«Практическое занятие»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Выполнить все задания письменно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10708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План</a:t>
            </a:r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057"/>
            <a:ext cx="12192000" cy="578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17867" y="1519687"/>
            <a:ext cx="11144192" cy="489268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1. </a:t>
            </a:r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Определение среднесуточной температуры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r>
              <a:rPr lang="en-US" altLang="ru-RU" sz="4000" b="1" dirty="0">
                <a:solidFill>
                  <a:srgbClr val="002060"/>
                </a:solidFill>
                <a:latin typeface="Arial"/>
                <a:cs typeface="Arial"/>
              </a:rPr>
              <a:t>2. </a:t>
            </a:r>
            <a:r>
              <a:rPr lang="ru-RU" altLang="ru-RU" sz="4000" b="1" dirty="0">
                <a:solidFill>
                  <a:srgbClr val="002060"/>
                </a:solidFill>
                <a:latin typeface="Arial"/>
                <a:cs typeface="Arial"/>
              </a:rPr>
              <a:t>Определение среднемесячной температуры. </a:t>
            </a:r>
            <a:br>
              <a:rPr lang="en-US" altLang="ru-RU" sz="40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altLang="ru-RU" sz="4000" b="1" dirty="0">
                <a:solidFill>
                  <a:srgbClr val="002060"/>
                </a:solidFill>
                <a:latin typeface="Arial"/>
                <a:cs typeface="Arial"/>
              </a:rPr>
              <a:t>3. </a:t>
            </a:r>
            <a:r>
              <a:rPr lang="ru-RU" altLang="ru-RU" sz="4000" b="1" dirty="0">
                <a:solidFill>
                  <a:srgbClr val="002060"/>
                </a:solidFill>
                <a:latin typeface="Arial"/>
                <a:cs typeface="Arial"/>
              </a:rPr>
              <a:t>Изменение температуры воздуха и давления в зависимости от высоты над уровнем моря</a:t>
            </a:r>
            <a:r>
              <a:rPr lang="en-US" altLang="ru-RU" sz="40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br>
              <a:rPr lang="en-US" altLang="ru-RU" sz="3200" b="1" dirty="0">
                <a:solidFill>
                  <a:srgbClr val="002060"/>
                </a:solidFill>
                <a:latin typeface="Arial"/>
                <a:cs typeface="Arial"/>
              </a:rPr>
            </a:br>
            <a:endParaRPr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8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55231"/>
            <a:ext cx="12192000" cy="707886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среднесуточную температуру:</a:t>
            </a:r>
            <a:endParaRPr lang="ru-RU" sz="2800" dirty="0">
              <a:ln w="31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9715" y="868096"/>
            <a:ext cx="44998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1. в 01 ч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+4°С;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 в 04 ч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+3°С;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в 07ч 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+4°С;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4. в 10ч 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+10°С;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5. в 13 ч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+15°С;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6. в 16 ч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+16°С;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7. в 19 ч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+8°С;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8. в 22 ч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+4°С. 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633470" y="973146"/>
            <a:ext cx="281487" cy="47180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096338" y="2898765"/>
            <a:ext cx="2358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sz="32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421" y="3109396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6852" y="2908402"/>
            <a:ext cx="25090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+ 64</a:t>
            </a:r>
            <a:r>
              <a:rPr lang="ru-RU" sz="6600" b="1" dirty="0">
                <a:solidFill>
                  <a:srgbClr val="C00000"/>
                </a:solidFill>
                <a:latin typeface="Calibri"/>
                <a:cs typeface="Calibri"/>
              </a:rPr>
              <a:t>⁰С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55004" y="4869191"/>
                <a:ext cx="675608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 </m:t>
                          </m:r>
                          <m:r>
                            <a:rPr lang="ru-RU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ru-RU" sz="6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⁰С</m:t>
                          </m:r>
                        </m:num>
                        <m:den>
                          <m:r>
                            <a:rPr lang="ru-RU" sz="6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ru-RU" sz="6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 +</m:t>
                          </m:r>
                          <m:r>
                            <a:rPr lang="ru-RU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ru-RU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°С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004" y="4869191"/>
                <a:ext cx="6756080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55231"/>
            <a:ext cx="12192000" cy="707886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среднесуточную температуру:</a:t>
            </a:r>
            <a:endParaRPr lang="ru-RU" sz="2800" dirty="0">
              <a:ln w="31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DEC948F-AB25-4250-B606-F8E6CD243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433227"/>
              </p:ext>
            </p:extLst>
          </p:nvPr>
        </p:nvGraphicFramePr>
        <p:xfrm>
          <a:off x="1619045" y="1058880"/>
          <a:ext cx="8128000" cy="454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8F1ECF-AE23-43D3-9CA2-731AFF2A7B11}"/>
              </a:ext>
            </a:extLst>
          </p:cNvPr>
          <p:cNvSpPr txBox="1"/>
          <p:nvPr/>
        </p:nvSpPr>
        <p:spPr>
          <a:xfrm>
            <a:off x="1619045" y="5807139"/>
            <a:ext cx="875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+ 16°С – (+3°С) = 13°С – суточная амплитуда температур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89625"/>
            <a:ext cx="12192000" cy="769441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среднемесячную температуру:</a:t>
            </a:r>
            <a:endParaRPr lang="ru-RU" sz="32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5511892" y="-694115"/>
            <a:ext cx="899508" cy="11442032"/>
          </a:xfrm>
          <a:prstGeom prst="rightBrace">
            <a:avLst>
              <a:gd name="adj1" fmla="val 8333"/>
              <a:gd name="adj2" fmla="val 4979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82551" y="5497520"/>
            <a:ext cx="2358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sz="24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1824" y="5532927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4799" y="5423189"/>
            <a:ext cx="2016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>
                <a:latin typeface="Calibri"/>
                <a:cs typeface="Calibri"/>
              </a:rPr>
              <a:t>⁰С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6037477"/>
                <a:ext cx="46094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latin typeface="Cambria Math"/>
                            </a:rPr>
                            <m:t>+ 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𝟐𝟖𝟓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 ⁰С</m:t>
                          </m:r>
                        </m:num>
                        <m:den>
                          <m:r>
                            <a:rPr lang="ru-RU" sz="3200" b="1" i="1" smtClean="0">
                              <a:latin typeface="Cambria Math"/>
                            </a:rPr>
                            <m:t>𝟑𝟏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= +</m:t>
                          </m:r>
                          <m:sSup>
                            <m:sSupPr>
                              <m:ctrlPr>
                                <a:rPr lang="ru-RU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ru-RU" sz="32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ru-RU" sz="3200" b="1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ru-RU" sz="3200" b="1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37477"/>
                <a:ext cx="460946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12454"/>
              </p:ext>
            </p:extLst>
          </p:nvPr>
        </p:nvGraphicFramePr>
        <p:xfrm>
          <a:off x="240630" y="918050"/>
          <a:ext cx="11442027" cy="3977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6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6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542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     +6°С;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   +5°С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3  +14°С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4    + 16°С;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5    +10°С;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6   +7°С.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7     +7°С.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42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8      +4°С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9    +10°С;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10    +6°С;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11      +7°С.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12    + 16°С;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13    +6°С;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14    +14°С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42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15    +16°С;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16    +7°С.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17     +10°С;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18      +7°С.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19      +14°С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20    +7°С.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21     +6°С;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42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22      +5°С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23     +14°С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24      +5°С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25      +14°С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26       +6°С;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27    +10°С; </a:t>
                      </a:r>
                    </a:p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28     +5°С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42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19      +5°С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30     +10°С;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31    + 16°С; 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9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4490"/>
            <a:ext cx="12192000" cy="707886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среднемесячную температуру:</a:t>
            </a:r>
            <a:r>
              <a:rPr lang="ru-RU" sz="2800" dirty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0632" y="1191263"/>
            <a:ext cx="51448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1. январь         </a:t>
            </a: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- 1°С;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2. февраль 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+ 6°С;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3. март        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+ 12°С;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4. апрель    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+ 18°С;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5. май          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+ 24°С;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6. июнь       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+ 27°С;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7. июль       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+ 24°С;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8. август     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 21°С;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9. сентябрь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+ 18⁰С;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10. октябрь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 9⁰С;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11. ноябрь      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+ 3⁰С;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12. декабрь        0⁰С 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398895" y="1283594"/>
            <a:ext cx="409073" cy="499689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223537" y="3186387"/>
            <a:ext cx="272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2703" y="345341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5859" y="3186387"/>
            <a:ext cx="32207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+ 16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⁰С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07968" y="4862283"/>
                <a:ext cx="73708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1" i="1" smtClean="0">
                              <a:latin typeface="Cambria Math"/>
                            </a:rPr>
                            <m:t>+ </m:t>
                          </m:r>
                          <m:r>
                            <a:rPr lang="ru-RU" sz="48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4800" b="1" i="1" smtClean="0">
                              <a:latin typeface="Cambria Math"/>
                            </a:rPr>
                            <m:t> ⁰С</m:t>
                          </m:r>
                        </m:num>
                        <m:den>
                          <m:r>
                            <a:rPr lang="ru-RU" sz="4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4800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ru-RU" sz="4800" b="1" i="1" smtClean="0">
                              <a:latin typeface="Cambria Math"/>
                            </a:rPr>
                            <m:t>= +</m:t>
                          </m:r>
                          <m:sSup>
                            <m:sSup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a:rPr lang="ru-RU" sz="4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ru-RU" sz="4800" b="1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ru-RU" sz="4800" b="1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968" y="4862283"/>
                <a:ext cx="737080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1E70DBA-A678-4128-9E1C-9F236C6653F7}"/>
              </a:ext>
            </a:extLst>
          </p:cNvPr>
          <p:cNvSpPr txBox="1"/>
          <p:nvPr/>
        </p:nvSpPr>
        <p:spPr>
          <a:xfrm>
            <a:off x="6209071" y="929148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Рис 53 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76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4490"/>
            <a:ext cx="12192000" cy="707886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среднемесячную температуру:</a:t>
            </a:r>
            <a:r>
              <a:rPr lang="ru-RU" sz="2800" dirty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A783FA7-4668-4448-903C-10B354103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272124"/>
              </p:ext>
            </p:extLst>
          </p:nvPr>
        </p:nvGraphicFramePr>
        <p:xfrm>
          <a:off x="2536723" y="1076632"/>
          <a:ext cx="7934632" cy="427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E8AB5A-E929-430C-9A88-89395CBE3B40}"/>
              </a:ext>
            </a:extLst>
          </p:cNvPr>
          <p:cNvSpPr txBox="1"/>
          <p:nvPr/>
        </p:nvSpPr>
        <p:spPr>
          <a:xfrm>
            <a:off x="1312606" y="5645849"/>
            <a:ext cx="991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+ 27°С - (-1°С) = 28°С – годовая амплитуда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Определение температуры воздуха и давления в зависимости от высоты над уровнем моря.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0270-017C-4AB0-BBCA-3A9510A6E08E}"/>
              </a:ext>
            </a:extLst>
          </p:cNvPr>
          <p:cNvSpPr txBox="1"/>
          <p:nvPr/>
        </p:nvSpPr>
        <p:spPr>
          <a:xfrm>
            <a:off x="248653" y="1317747"/>
            <a:ext cx="11694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А) мы знаем, что  при поднятии вверх на каждые 100 м давление воздуха понижается на 10 мм. рт. ст.  Сколько миллиметров ртутного столба составит атмосферное давление  в горах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Каржантау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 средняя высота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2400 м), если в Ташкенте ( 400 м над уровнем моря) атмосферное давление равно 720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6310CF-CCD8-46FA-8755-41E9B5D68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47" y="2991173"/>
            <a:ext cx="4572000" cy="3658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9455F-1B7E-4710-B1F0-31E310C68FD1}"/>
              </a:ext>
            </a:extLst>
          </p:cNvPr>
          <p:cNvSpPr txBox="1"/>
          <p:nvPr/>
        </p:nvSpPr>
        <p:spPr>
          <a:xfrm>
            <a:off x="1828800" y="3429000"/>
            <a:ext cx="1972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8EC7D-8370-428E-88E1-8C311661715F}"/>
              </a:ext>
            </a:extLst>
          </p:cNvPr>
          <p:cNvSpPr txBox="1"/>
          <p:nvPr/>
        </p:nvSpPr>
        <p:spPr>
          <a:xfrm>
            <a:off x="742958" y="3989220"/>
            <a:ext cx="3435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400 м – 720 мм. рт. ст.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2400 м – Х мм. рт.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14365-19C2-4583-9356-942C8BFB9B11}"/>
              </a:ext>
            </a:extLst>
          </p:cNvPr>
          <p:cNvSpPr txBox="1"/>
          <p:nvPr/>
        </p:nvSpPr>
        <p:spPr>
          <a:xfrm>
            <a:off x="742958" y="4885001"/>
            <a:ext cx="5012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2400 – 400 = 2000 м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2000 м : 100 м = 20 * 10 = 200 мм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619BB-4337-4683-AACB-722B75389443}"/>
              </a:ext>
            </a:extLst>
          </p:cNvPr>
          <p:cNvSpPr txBox="1"/>
          <p:nvPr/>
        </p:nvSpPr>
        <p:spPr>
          <a:xfrm>
            <a:off x="555631" y="5986814"/>
            <a:ext cx="665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720 мм. рт.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200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= 520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мм.рт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Определение температуры воздуха и давления в зависимости от высоты над уровнем моря.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0270-017C-4AB0-BBCA-3A9510A6E08E}"/>
              </a:ext>
            </a:extLst>
          </p:cNvPr>
          <p:cNvSpPr txBox="1"/>
          <p:nvPr/>
        </p:nvSpPr>
        <p:spPr>
          <a:xfrm>
            <a:off x="248653" y="1317747"/>
            <a:ext cx="11694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б) какой будет температура воздуха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Нуратинских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горах ( средняя высота 1400 м). Если в Ташкенте она равна + 35°С? ( на каждые 1000 м высоты температура воздуха понижается на 6°С).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9455F-1B7E-4710-B1F0-31E310C68FD1}"/>
              </a:ext>
            </a:extLst>
          </p:cNvPr>
          <p:cNvSpPr txBox="1"/>
          <p:nvPr/>
        </p:nvSpPr>
        <p:spPr>
          <a:xfrm>
            <a:off x="2020529" y="2635494"/>
            <a:ext cx="1972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8EC7D-8370-428E-88E1-8C311661715F}"/>
              </a:ext>
            </a:extLst>
          </p:cNvPr>
          <p:cNvSpPr txBox="1"/>
          <p:nvPr/>
        </p:nvSpPr>
        <p:spPr>
          <a:xfrm>
            <a:off x="964184" y="3286040"/>
            <a:ext cx="2882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1400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м – Х°С 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400 м -  +35°С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14365-19C2-4583-9356-942C8BFB9B11}"/>
              </a:ext>
            </a:extLst>
          </p:cNvPr>
          <p:cNvSpPr txBox="1"/>
          <p:nvPr/>
        </p:nvSpPr>
        <p:spPr>
          <a:xfrm>
            <a:off x="742958" y="4885001"/>
            <a:ext cx="37257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1400 – 400 = 1000 м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+35°С – 6°С = + 29°С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848462-79B1-4D80-91F3-59C044385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939" y="2757949"/>
            <a:ext cx="5699408" cy="37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</TotalTime>
  <Words>1362</Words>
  <Application>Microsoft Office PowerPoint</Application>
  <PresentationFormat>Широкоэкранный</PresentationFormat>
  <Paragraphs>156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Yevrosiyo hududining tabiiy geografik o‘lkalarga bo‘linishi</dc:title>
  <dc:creator>Admin</dc:creator>
  <cp:lastModifiedBy>WINDOWS 10</cp:lastModifiedBy>
  <cp:revision>661</cp:revision>
  <dcterms:created xsi:type="dcterms:W3CDTF">2020-04-09T12:18:10Z</dcterms:created>
  <dcterms:modified xsi:type="dcterms:W3CDTF">2021-03-26T07:46:37Z</dcterms:modified>
</cp:coreProperties>
</file>