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98" r:id="rId2"/>
    <p:sldId id="345" r:id="rId3"/>
    <p:sldId id="326" r:id="rId4"/>
    <p:sldId id="392" r:id="rId5"/>
    <p:sldId id="375" r:id="rId6"/>
    <p:sldId id="374" r:id="rId7"/>
    <p:sldId id="391" r:id="rId8"/>
    <p:sldId id="388" r:id="rId9"/>
    <p:sldId id="393" r:id="rId10"/>
    <p:sldId id="394" r:id="rId11"/>
    <p:sldId id="396" r:id="rId12"/>
    <p:sldId id="382" r:id="rId13"/>
    <p:sldId id="387" r:id="rId14"/>
    <p:sldId id="397" r:id="rId15"/>
    <p:sldId id="384" r:id="rId16"/>
    <p:sldId id="32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8"/>
            <p14:sldId id="345"/>
            <p14:sldId id="326"/>
            <p14:sldId id="392"/>
            <p14:sldId id="375"/>
            <p14:sldId id="374"/>
            <p14:sldId id="391"/>
            <p14:sldId id="388"/>
            <p14:sldId id="393"/>
            <p14:sldId id="394"/>
            <p14:sldId id="396"/>
            <p14:sldId id="382"/>
            <p14:sldId id="387"/>
            <p14:sldId id="397"/>
            <p14:sldId id="384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A80058"/>
    <a:srgbClr val="F7094D"/>
    <a:srgbClr val="996633"/>
    <a:srgbClr val="006666"/>
    <a:srgbClr val="149C2E"/>
    <a:srgbClr val="96FD39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94671" autoAdjust="0"/>
  </p:normalViewPr>
  <p:slideViewPr>
    <p:cSldViewPr snapToGrid="0">
      <p:cViewPr varScale="1">
        <p:scale>
          <a:sx n="68" d="100"/>
          <a:sy n="68" d="100"/>
        </p:scale>
        <p:origin x="1062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График суточных колебаний температур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rgbClr val="0000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4169414370078738E-2"/>
          <c:y val="0.1149258664538714"/>
          <c:w val="0.94583058562992128"/>
          <c:h val="0.7674867269016530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0000"/>
                </a:solidFill>
                <a:round/>
              </a:ln>
              <a:effectLst/>
            </c:spPr>
          </c:marker>
          <c:cat>
            <c:strRef>
              <c:f>Лист1!$A$2:$A$9</c:f>
              <c:strCache>
                <c:ptCount val="7"/>
                <c:pt idx="0">
                  <c:v>01 час</c:v>
                </c:pt>
                <c:pt idx="1">
                  <c:v>04 часа</c:v>
                </c:pt>
                <c:pt idx="2">
                  <c:v>07 часа</c:v>
                </c:pt>
                <c:pt idx="3">
                  <c:v>10 часов</c:v>
                </c:pt>
                <c:pt idx="4">
                  <c:v>13 часов</c:v>
                </c:pt>
                <c:pt idx="5">
                  <c:v>16 часов</c:v>
                </c:pt>
                <c:pt idx="6">
                  <c:v>19 часов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10</c:v>
                </c:pt>
                <c:pt idx="4">
                  <c:v>15</c:v>
                </c:pt>
                <c:pt idx="5">
                  <c:v>16</c:v>
                </c:pt>
                <c:pt idx="6">
                  <c:v>8</c:v>
                </c:pt>
                <c:pt idx="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DF-4D3B-9A88-A531EFFB1E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strRef>
              <c:f>Лист1!$A$2:$A$9</c:f>
              <c:strCache>
                <c:ptCount val="7"/>
                <c:pt idx="0">
                  <c:v>01 час</c:v>
                </c:pt>
                <c:pt idx="1">
                  <c:v>04 часа</c:v>
                </c:pt>
                <c:pt idx="2">
                  <c:v>07 часа</c:v>
                </c:pt>
                <c:pt idx="3">
                  <c:v>10 часов</c:v>
                </c:pt>
                <c:pt idx="4">
                  <c:v>13 часов</c:v>
                </c:pt>
                <c:pt idx="5">
                  <c:v>16 часов</c:v>
                </c:pt>
                <c:pt idx="6">
                  <c:v>19 часов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DF-4D3B-9A88-A531EFFB1E8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strRef>
              <c:f>Лист1!$A$2:$A$9</c:f>
              <c:strCache>
                <c:ptCount val="7"/>
                <c:pt idx="0">
                  <c:v>01 час</c:v>
                </c:pt>
                <c:pt idx="1">
                  <c:v>04 часа</c:v>
                </c:pt>
                <c:pt idx="2">
                  <c:v>07 часа</c:v>
                </c:pt>
                <c:pt idx="3">
                  <c:v>10 часов</c:v>
                </c:pt>
                <c:pt idx="4">
                  <c:v>13 часов</c:v>
                </c:pt>
                <c:pt idx="5">
                  <c:v>16 часов</c:v>
                </c:pt>
                <c:pt idx="6">
                  <c:v>19 часов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DF-4D3B-9A88-A531EFFB1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7897808"/>
        <c:axId val="237887408"/>
      </c:lineChart>
      <c:catAx>
        <c:axId val="237897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7887408"/>
        <c:crosses val="autoZero"/>
        <c:auto val="1"/>
        <c:lblAlgn val="ctr"/>
        <c:lblOffset val="100"/>
        <c:noMultiLvlLbl val="0"/>
      </c:catAx>
      <c:valAx>
        <c:axId val="237887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789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0000"/>
      </a:solidFill>
    </a:ln>
    <a:effectLst/>
  </c:spPr>
  <c:txPr>
    <a:bodyPr/>
    <a:lstStyle/>
    <a:p>
      <a:pPr>
        <a:defRPr b="1">
          <a:solidFill>
            <a:srgbClr val="000099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годового колебания температуры в г. Ташкенте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96952922995479E-2"/>
          <c:y val="0.12195711602133885"/>
          <c:w val="0.89965543826149474"/>
          <c:h val="0.7988310886604498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rgbClr val="000099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1F5-40C2-A545-D9A0B8E926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-1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27</c:v>
                </c:pt>
                <c:pt idx="6">
                  <c:v>24</c:v>
                </c:pt>
                <c:pt idx="7">
                  <c:v>21</c:v>
                </c:pt>
                <c:pt idx="8">
                  <c:v>18</c:v>
                </c:pt>
                <c:pt idx="9">
                  <c:v>9</c:v>
                </c:pt>
                <c:pt idx="10">
                  <c:v>3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F5-40C2-A545-D9A0B8E926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F5-40C2-A545-D9A0B8E9262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1F5-40C2-A545-D9A0B8E9262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25231568"/>
        <c:axId val="225244048"/>
      </c:lineChart>
      <c:catAx>
        <c:axId val="2252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5244048"/>
        <c:crosses val="autoZero"/>
        <c:auto val="1"/>
        <c:lblAlgn val="ctr"/>
        <c:lblOffset val="100"/>
        <c:noMultiLvlLbl val="0"/>
      </c:catAx>
      <c:valAx>
        <c:axId val="22524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523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08273" y="2786079"/>
            <a:ext cx="8557409" cy="376929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Практическая работа</a:t>
            </a:r>
          </a:p>
          <a:p>
            <a:pPr algn="ctr"/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«Атмосферное давление  </a:t>
            </a:r>
          </a:p>
          <a:p>
            <a:pPr algn="ctr"/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и температура воздуха»</a:t>
            </a:r>
          </a:p>
          <a:p>
            <a:endParaRPr lang="en-US" sz="900" b="1" spc="11" dirty="0">
              <a:latin typeface="Arial"/>
              <a:cs typeface="Arial"/>
            </a:endParaRPr>
          </a:p>
          <a:p>
            <a:endParaRPr lang="ru-RU" b="1" spc="11" dirty="0">
              <a:latin typeface="Arial"/>
              <a:cs typeface="Arial"/>
            </a:endParaRPr>
          </a:p>
          <a:p>
            <a:endParaRPr lang="ru-RU" b="1" spc="11" dirty="0">
              <a:latin typeface="Arial"/>
              <a:cs typeface="Arial"/>
            </a:endParaRPr>
          </a:p>
          <a:p>
            <a:endParaRPr lang="ru-RU" b="1" spc="11" dirty="0">
              <a:latin typeface="Arial"/>
              <a:cs typeface="Arial"/>
            </a:endParaRPr>
          </a:p>
          <a:p>
            <a:endParaRPr lang="ru-RU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2193" y="3338289"/>
            <a:ext cx="727405" cy="1857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659629" y="2626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10349947" y="302622"/>
            <a:ext cx="1214283" cy="1098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10800392" y="344510"/>
            <a:ext cx="3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466686" y="831952"/>
            <a:ext cx="1062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C869C8-2D0D-497C-866E-97B37A24D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9947" y="2010479"/>
            <a:ext cx="1731388" cy="185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Определение температуры воздуха и давления в зависимости от высоты над уровнем моря.</a:t>
            </a:r>
            <a:endParaRPr lang="ru-RU" sz="2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80270-017C-4AB0-BBCA-3A9510A6E08E}"/>
              </a:ext>
            </a:extLst>
          </p:cNvPr>
          <p:cNvSpPr txBox="1"/>
          <p:nvPr/>
        </p:nvSpPr>
        <p:spPr>
          <a:xfrm>
            <a:off x="248653" y="1317747"/>
            <a:ext cx="116946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в) если абсолютная высота точка А равна 400 м, температура воздуха в ней равна + 36°С, а атмосферное давление составляет  720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определите атмосферное давление в точке Б, находящейся на 300 м выше точки А, температуру воздуха в  точки В, расположенной на 2000 м выше, и атмосферное давление на высоте 3000 м над точкой А.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F2754E-C8DA-46D0-9499-9727394EBDA3}"/>
              </a:ext>
            </a:extLst>
          </p:cNvPr>
          <p:cNvSpPr txBox="1"/>
          <p:nvPr/>
        </p:nvSpPr>
        <p:spPr>
          <a:xfrm>
            <a:off x="248653" y="5794763"/>
            <a:ext cx="6129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А     400 м - + 36°С – 720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4A76B9-F53C-4B12-93B4-99F37125D397}"/>
              </a:ext>
            </a:extLst>
          </p:cNvPr>
          <p:cNvSpPr txBox="1"/>
          <p:nvPr/>
        </p:nvSpPr>
        <p:spPr>
          <a:xfrm>
            <a:off x="248653" y="5058357"/>
            <a:ext cx="6410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Б     на 300 м выше точки А – 700 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240305-CB0A-49AA-AE29-B2B649131E4B}"/>
              </a:ext>
            </a:extLst>
          </p:cNvPr>
          <p:cNvSpPr txBox="1"/>
          <p:nvPr/>
        </p:nvSpPr>
        <p:spPr>
          <a:xfrm>
            <a:off x="248653" y="4345630"/>
            <a:ext cx="6755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В     на 2000 м выше точки А – 2400 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F36FE-6436-4975-AF30-1D998C2C50D5}"/>
              </a:ext>
            </a:extLst>
          </p:cNvPr>
          <p:cNvSpPr txBox="1"/>
          <p:nvPr/>
        </p:nvSpPr>
        <p:spPr>
          <a:xfrm flipH="1">
            <a:off x="248653" y="3590582"/>
            <a:ext cx="570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                   на высоте 3000 м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0BDBDCD-BAB8-4B66-BB9E-1A23B8BFD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707" y="3374156"/>
            <a:ext cx="4939640" cy="330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Определение температуры воздуха и давления в зависимости от высоты над уровнем моря.</a:t>
            </a:r>
            <a:endParaRPr lang="ru-RU" sz="2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80270-017C-4AB0-BBCA-3A9510A6E08E}"/>
              </a:ext>
            </a:extLst>
          </p:cNvPr>
          <p:cNvSpPr txBox="1"/>
          <p:nvPr/>
        </p:nvSpPr>
        <p:spPr>
          <a:xfrm>
            <a:off x="248653" y="1317747"/>
            <a:ext cx="116946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в) если абсолютная высота точка А равна 400 м, температура воздуха в ней равна + 36°С, а атмосферное давление составляет  720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определите атмосферное давление в точке Б, находящейся на 300 м выше точки А, температуру воздуха в  точки В, расположенной на 2000 м выше, и атмосферное давление на высоте 3000 м над точкой А.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F2754E-C8DA-46D0-9499-9727394EBDA3}"/>
              </a:ext>
            </a:extLst>
          </p:cNvPr>
          <p:cNvSpPr txBox="1"/>
          <p:nvPr/>
        </p:nvSpPr>
        <p:spPr>
          <a:xfrm>
            <a:off x="248653" y="5794763"/>
            <a:ext cx="6129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А     400 м - + 36°С – 720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4A76B9-F53C-4B12-93B4-99F37125D397}"/>
              </a:ext>
            </a:extLst>
          </p:cNvPr>
          <p:cNvSpPr txBox="1"/>
          <p:nvPr/>
        </p:nvSpPr>
        <p:spPr>
          <a:xfrm>
            <a:off x="248653" y="5058357"/>
            <a:ext cx="6384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Б     700 м - + 34,2°С – 690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240305-CB0A-49AA-AE29-B2B649131E4B}"/>
              </a:ext>
            </a:extLst>
          </p:cNvPr>
          <p:cNvSpPr txBox="1"/>
          <p:nvPr/>
        </p:nvSpPr>
        <p:spPr>
          <a:xfrm>
            <a:off x="248653" y="4345630"/>
            <a:ext cx="6216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В     2400 м - + 24°С – 520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F36FE-6436-4975-AF30-1D998C2C50D5}"/>
              </a:ext>
            </a:extLst>
          </p:cNvPr>
          <p:cNvSpPr txBox="1"/>
          <p:nvPr/>
        </p:nvSpPr>
        <p:spPr>
          <a:xfrm flipH="1">
            <a:off x="248652" y="3590582"/>
            <a:ext cx="6129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Точка         3000 м- + 18°С – 440 мм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0BDBDCD-BAB8-4B66-BB9E-1A23B8BFD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707" y="3374156"/>
            <a:ext cx="4939640" cy="330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7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0778B8-0772-4CD1-83C1-D04C90654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319" y="3583856"/>
            <a:ext cx="3948035" cy="29939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7EB4D0-934D-489C-8DF4-C62C3E83C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822" y="3583855"/>
            <a:ext cx="3717360" cy="29939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D0590E-65DE-4A64-8E1C-F915B4224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18" y="3583855"/>
            <a:ext cx="3948035" cy="29939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8F4825-C958-4587-AD4C-A2D73F7B6181}"/>
              </a:ext>
            </a:extLst>
          </p:cNvPr>
          <p:cNvSpPr txBox="1"/>
          <p:nvPr/>
        </p:nvSpPr>
        <p:spPr>
          <a:xfrm>
            <a:off x="0" y="0"/>
            <a:ext cx="12192000" cy="1569660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каком их объектов, обозначенных на рисунке буквами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б, в, атмосферное давление самое высокое, а на каком самое низкое? Почему? Ответ обоснуйте.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EBF032-103C-4829-B573-9AE2CAC414A6}"/>
              </a:ext>
            </a:extLst>
          </p:cNvPr>
          <p:cNvSpPr txBox="1"/>
          <p:nvPr/>
        </p:nvSpPr>
        <p:spPr>
          <a:xfrm>
            <a:off x="250722" y="5899354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70AE7-BCD9-4A17-BA5B-F0E253169079}"/>
              </a:ext>
            </a:extLst>
          </p:cNvPr>
          <p:cNvSpPr txBox="1"/>
          <p:nvPr/>
        </p:nvSpPr>
        <p:spPr>
          <a:xfrm>
            <a:off x="4542503" y="3834581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BDF873-3885-4F7F-B079-D642FC4C35F4}"/>
              </a:ext>
            </a:extLst>
          </p:cNvPr>
          <p:cNvSpPr txBox="1"/>
          <p:nvPr/>
        </p:nvSpPr>
        <p:spPr>
          <a:xfrm>
            <a:off x="8524567" y="6019899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10DEF1-B1E2-45CD-B307-913525C1CDDC}"/>
              </a:ext>
            </a:extLst>
          </p:cNvPr>
          <p:cNvSpPr txBox="1"/>
          <p:nvPr/>
        </p:nvSpPr>
        <p:spPr>
          <a:xfrm>
            <a:off x="162787" y="1820385"/>
            <a:ext cx="95285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Самое высокое давление  - над уровнем океана  - в 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Самое низкое давление – на вершине горы - 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72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5" y="272689"/>
            <a:ext cx="1253690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1.Как изменяется атмосферное давление при подъеме на высоту?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 А) понижается на 6 мм при  подъеме на 1 км         Б) не изменяется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  В) понижается на 1 мм при подъеме на 10 м         Г) повышается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2. Какой прибор используется для измерения атмосферного давления?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А) термометр     Б) транспортир      В) радиозонд     Г) барометр-анероид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3. В каких единицах измеряется атмосферное давление?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А) в градусах   Б) в миллиметрах  В) в миллиметрах ртутного столба  Г) в метрах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4. Летчик поднялся на высоту 2 км. Каково атмосферное давление на этой высоте, если у поверхности земли оно равнялось 750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мм.рт.ст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5. Какова высота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горы,если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у подножия атмосферное давление 764мм.рт.ст,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  а на вершине 720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мм.рт.ст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8.На вершине горы высотой 3570 м. барометр показал 720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мм.рт.ст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  Каково атмосферное давление  у подножия?</a:t>
            </a:r>
          </a:p>
        </p:txBody>
      </p:sp>
    </p:spTree>
    <p:extLst>
      <p:ext uri="{BB962C8B-B14F-4D97-AF65-F5344CB8AC3E}">
        <p14:creationId xmlns:p14="http://schemas.microsoft.com/office/powerpoint/2010/main" val="235787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5" y="272689"/>
            <a:ext cx="117241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1.Как изменяется атмосферное давление при подъеме на высоту?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 А) понижается на 6 мм при  подъеме на 1 км         Б) не изменяется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В) понижается на 1 мм при подъеме на 10 м 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Г) повышается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2. Какой прибор используется для измерения атмосферного давления?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А) термометр     Б) транспортир      В) радиозонд     </a:t>
            </a:r>
          </a:p>
          <a:p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Г) барометр-анероид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3. В каких единицах измеряется атмосферное давление?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А) в градусах   Б) в миллиметрах  </a:t>
            </a:r>
          </a:p>
          <a:p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В) в миллиметрах ртутного столба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Г) в метрах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4. Летчик поднялся на высоту 2 км. Каково атмосферное давление на этой высоте, если у поверхности земли оно равнялось 750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мм.рт.ст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? </a:t>
            </a:r>
          </a:p>
          <a:p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 550 мм </a:t>
            </a:r>
            <a:r>
              <a:rPr lang="ru-RU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рт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5. Какова высота горы, если у подножия атмосферное давление 764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мм.рт.ст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 а на вершине 720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мм.рт.ст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? –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440 м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6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47" y="977593"/>
            <a:ext cx="11622505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20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6582" y="1437780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48930" y="545286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4551019" y="11143"/>
            <a:ext cx="3585448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5400" b="1" spc="5" dirty="0">
                <a:solidFill>
                  <a:schemeClr val="bg1"/>
                </a:solidFill>
                <a:latin typeface="Arial"/>
                <a:cs typeface="Arial"/>
              </a:rPr>
              <a:t>Задание</a:t>
            </a:r>
            <a:r>
              <a:rPr lang="en-US" sz="5400" b="1" spc="5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0471A8-9CA8-4A17-9768-D9A7A1832492}"/>
              </a:ext>
            </a:extLst>
          </p:cNvPr>
          <p:cNvSpPr txBox="1"/>
          <p:nvPr/>
        </p:nvSpPr>
        <p:spPr>
          <a:xfrm>
            <a:off x="3527949" y="1931307"/>
            <a:ext cx="83887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1. Прочитать параграф  23        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«Практическое занятие»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2. Выполнить все задания письменно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План</a:t>
            </a:r>
            <a:r>
              <a:rPr lang="en-US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:</a:t>
            </a:r>
            <a:endParaRPr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4057"/>
            <a:ext cx="12192000" cy="578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7867" y="1519687"/>
            <a:ext cx="11144192" cy="489268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1. </a:t>
            </a: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Определение среднесуточной температуры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r>
              <a:rPr lang="en-US" altLang="ru-RU" sz="4000" b="1" dirty="0">
                <a:solidFill>
                  <a:srgbClr val="002060"/>
                </a:solidFill>
                <a:latin typeface="Arial"/>
                <a:cs typeface="Arial"/>
              </a:rPr>
              <a:t>2. </a:t>
            </a:r>
            <a:r>
              <a:rPr lang="ru-RU" altLang="ru-RU" sz="4000" b="1" dirty="0">
                <a:solidFill>
                  <a:srgbClr val="002060"/>
                </a:solidFill>
                <a:latin typeface="Arial"/>
                <a:cs typeface="Arial"/>
              </a:rPr>
              <a:t>Определение среднемесячной температуры. </a:t>
            </a:r>
            <a:br>
              <a:rPr lang="en-US" altLang="ru-RU" sz="4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en-US" altLang="ru-RU" sz="4000" b="1" dirty="0">
                <a:solidFill>
                  <a:srgbClr val="002060"/>
                </a:solidFill>
                <a:latin typeface="Arial"/>
                <a:cs typeface="Arial"/>
              </a:rPr>
              <a:t>3. </a:t>
            </a:r>
            <a:r>
              <a:rPr lang="ru-RU" altLang="ru-RU" sz="4000" b="1" dirty="0">
                <a:solidFill>
                  <a:srgbClr val="002060"/>
                </a:solidFill>
                <a:latin typeface="Arial"/>
                <a:cs typeface="Arial"/>
              </a:rPr>
              <a:t>Изменение температуры воздуха и давления в зависимости от высоты над уровнем моря</a:t>
            </a:r>
            <a:r>
              <a:rPr lang="en-US" altLang="ru-RU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br>
              <a:rPr lang="en-US" altLang="ru-RU" sz="3200" b="1" dirty="0">
                <a:solidFill>
                  <a:srgbClr val="002060"/>
                </a:solidFill>
                <a:latin typeface="Arial"/>
                <a:cs typeface="Arial"/>
              </a:rPr>
            </a:br>
            <a:endParaRPr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981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55231"/>
            <a:ext cx="12192000" cy="707886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среднесуточную температуру:</a:t>
            </a:r>
            <a:endParaRPr lang="ru-RU" sz="28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9715" y="868096"/>
            <a:ext cx="449981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1. в 01 ч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+4°С;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2. в 04 ч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+3°С;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3. в 07ч 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+4°С;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4. в 10ч 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+10°С;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5. в 13 ч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+15°С;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6. в 16 ч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+16°С;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7. в 19 ч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+8°С;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8. в 22 ч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+4°С. </a:t>
            </a: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4633470" y="973146"/>
            <a:ext cx="281487" cy="47180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096338" y="2898765"/>
            <a:ext cx="2358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lang="ru-RU" sz="3200" dirty="0"/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54421" y="3109396"/>
            <a:ext cx="562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66852" y="2908402"/>
            <a:ext cx="25090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+ 64</a:t>
            </a:r>
            <a:r>
              <a:rPr lang="ru-RU" sz="6600" b="1" dirty="0">
                <a:solidFill>
                  <a:srgbClr val="C00000"/>
                </a:solidFill>
                <a:latin typeface="Calibri"/>
                <a:cs typeface="Calibri"/>
              </a:rPr>
              <a:t>⁰С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55004" y="4869191"/>
                <a:ext cx="6756080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 </m:t>
                          </m:r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𝟔𝟒</m:t>
                          </m:r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⁰С</m:t>
                          </m:r>
                        </m:num>
                        <m:den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 +</m:t>
                          </m:r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ru-RU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°С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004" y="4869191"/>
                <a:ext cx="675608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55231"/>
            <a:ext cx="12192000" cy="707886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среднесуточную температуру:</a:t>
            </a:r>
            <a:endParaRPr lang="ru-RU" sz="28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DEC948F-AB25-4250-B606-F8E6CD243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433227"/>
              </p:ext>
            </p:extLst>
          </p:nvPr>
        </p:nvGraphicFramePr>
        <p:xfrm>
          <a:off x="1619045" y="1058880"/>
          <a:ext cx="8128000" cy="4545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8F1ECF-AE23-43D3-9CA2-731AFF2A7B11}"/>
              </a:ext>
            </a:extLst>
          </p:cNvPr>
          <p:cNvSpPr txBox="1"/>
          <p:nvPr/>
        </p:nvSpPr>
        <p:spPr>
          <a:xfrm>
            <a:off x="1619045" y="5807139"/>
            <a:ext cx="8755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+ 16°С – (+3°С) = 13°С – суточная амплитуда температур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89625"/>
            <a:ext cx="12192000" cy="769441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3175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Определить среднемесячную температуру:</a:t>
            </a:r>
            <a:endParaRPr lang="ru-RU" sz="3200" dirty="0">
              <a:ln w="3175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 rot="5400000">
            <a:off x="5511892" y="-694115"/>
            <a:ext cx="899508" cy="11442032"/>
          </a:xfrm>
          <a:prstGeom prst="rightBrace">
            <a:avLst>
              <a:gd name="adj1" fmla="val 8333"/>
              <a:gd name="adj2" fmla="val 49791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782551" y="5497520"/>
            <a:ext cx="2358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lang="ru-RU" sz="2400" dirty="0"/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91824" y="5532927"/>
            <a:ext cx="562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54799" y="5423189"/>
            <a:ext cx="20168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+ 2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>
                <a:latin typeface="Calibri"/>
                <a:cs typeface="Calibri"/>
              </a:rPr>
              <a:t>⁰С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0" y="6037477"/>
                <a:ext cx="46094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/>
                            </a:rPr>
                            <m:t>+ 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𝟐𝟖𝟓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 ⁰С</m:t>
                          </m:r>
                        </m:num>
                        <m:den>
                          <m:r>
                            <a:rPr lang="ru-RU" sz="3200" b="1" i="1" smtClean="0">
                              <a:latin typeface="Cambria Math"/>
                            </a:rPr>
                            <m:t>𝟑𝟏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= +</m:t>
                          </m:r>
                          <m:sSup>
                            <m:sSupPr>
                              <m:ctrlPr>
                                <a:rPr lang="ru-RU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ru-RU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ru-RU" sz="3200" b="1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ru-RU" sz="3200" b="1" i="1" smtClean="0">
                              <a:latin typeface="Cambria Math"/>
                            </a:rPr>
                            <m:t>С</m:t>
                          </m:r>
                        </m:den>
                      </m:f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037477"/>
                <a:ext cx="460946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012454"/>
              </p:ext>
            </p:extLst>
          </p:nvPr>
        </p:nvGraphicFramePr>
        <p:xfrm>
          <a:off x="240630" y="918050"/>
          <a:ext cx="11442027" cy="39771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6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6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542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     +6°С;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   +5°С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3  +14°С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4    + 16°С;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5    +10°С;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6   +7°С.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7     +7°С.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42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8      +4°С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9    +10°С;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10    +6°С;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11      +7°С.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12    + 16°С;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13    +6°С;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14    +14°С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42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15    +16°С;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16    +7°С.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17     +10°С;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18      +7°С.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19      +14°С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20    +7°С.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21     +6°С;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42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22      +5°С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23     +14°С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24      +5°С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25      +14°С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26       +6°С;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27    +10°С; </a:t>
                      </a:r>
                    </a:p>
                    <a:p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28     +5°С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42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19      +5°С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30     +10°С;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itchFamily="34" charset="0"/>
                          <a:cs typeface="Arial" pitchFamily="34" charset="0"/>
                        </a:rPr>
                        <a:t>31    + 16°С; 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9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14490"/>
            <a:ext cx="12192000" cy="707886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среднемесячную температуру:</a:t>
            </a:r>
            <a:r>
              <a:rPr lang="ru-RU" sz="2800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0632" y="1191263"/>
            <a:ext cx="514485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1. январь         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- 1°С;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2. февраль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+ 6°С;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3. март    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+ 12°С;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4. апрель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+ 18°С;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5. май      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+ 24°С;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6. июнь   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+ 27°С;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7. июль   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+ 24°С;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8. август 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 21°С;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9. сентябрь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+ 18⁰С;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10. октябрь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 9⁰С;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11. ноябрь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+ 3⁰С;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12. декабрь        0⁰С 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4398895" y="1283594"/>
            <a:ext cx="409073" cy="499689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223537" y="3186387"/>
            <a:ext cx="2725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Сумма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2703" y="3453419"/>
            <a:ext cx="562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5859" y="3186387"/>
            <a:ext cx="32207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+ 16</a:t>
            </a:r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07968" y="4862283"/>
                <a:ext cx="737080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800" b="1" i="1" smtClean="0">
                              <a:latin typeface="Cambria Math"/>
                            </a:rPr>
                            <m:t>+ </m:t>
                          </m:r>
                          <m:r>
                            <a:rPr lang="ru-RU" sz="48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4800" b="1" i="1" smtClean="0">
                              <a:latin typeface="Cambria Math"/>
                            </a:rPr>
                            <m:t> ⁰С</m:t>
                          </m:r>
                        </m:num>
                        <m:den>
                          <m:r>
                            <a:rPr lang="ru-RU" sz="4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ru-RU" sz="4800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ru-RU" sz="4800" b="1" i="1" smtClean="0">
                              <a:latin typeface="Cambria Math"/>
                            </a:rPr>
                            <m:t>= +</m:t>
                          </m:r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  <m:r>
                                <a:rPr lang="ru-RU" sz="48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ru-RU" sz="4800" b="1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ru-RU" sz="4800" b="1" i="1" smtClean="0">
                              <a:latin typeface="Cambria Math"/>
                            </a:rPr>
                            <m:t>С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968" y="4862283"/>
                <a:ext cx="737080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1E70DBA-A678-4128-9E1C-9F236C6653F7}"/>
              </a:ext>
            </a:extLst>
          </p:cNvPr>
          <p:cNvSpPr txBox="1"/>
          <p:nvPr/>
        </p:nvSpPr>
        <p:spPr>
          <a:xfrm>
            <a:off x="6209071" y="929148"/>
            <a:ext cx="2640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Рис 53 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стр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76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7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14490"/>
            <a:ext cx="12192000" cy="707886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среднемесячную температуру:</a:t>
            </a:r>
            <a:r>
              <a:rPr lang="ru-RU" sz="2800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A783FA7-4668-4448-903C-10B354103B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272124"/>
              </p:ext>
            </p:extLst>
          </p:nvPr>
        </p:nvGraphicFramePr>
        <p:xfrm>
          <a:off x="2536723" y="1076632"/>
          <a:ext cx="7934632" cy="4277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EE8AB5A-E929-430C-9A88-89395CBE3B40}"/>
              </a:ext>
            </a:extLst>
          </p:cNvPr>
          <p:cNvSpPr txBox="1"/>
          <p:nvPr/>
        </p:nvSpPr>
        <p:spPr>
          <a:xfrm>
            <a:off x="1312606" y="5645849"/>
            <a:ext cx="9912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+ 27°С - (-1°С) = 28°С – годовая амплитуда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51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Определение температуры воздуха и давления в зависимости от высоты над уровнем моря.</a:t>
            </a:r>
            <a:endParaRPr lang="ru-RU" sz="2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80270-017C-4AB0-BBCA-3A9510A6E08E}"/>
              </a:ext>
            </a:extLst>
          </p:cNvPr>
          <p:cNvSpPr txBox="1"/>
          <p:nvPr/>
        </p:nvSpPr>
        <p:spPr>
          <a:xfrm>
            <a:off x="248653" y="1317747"/>
            <a:ext cx="116946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А) мы знаем, что  при поднятии вверх на каждые 100 м давление воздуха понижается на 10 мм. рт. ст.  Сколько миллиметров ртутного столба составит атмосферное давление  в горах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Каржантау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( средняя высота 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2400 м), если в Ташкенте ( 400 м над уровнем моря) атмосферное давление равно 720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мм.рт.ст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6310CF-CCD8-46FA-8755-41E9B5D68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347" y="2991173"/>
            <a:ext cx="4572000" cy="36580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89455F-1B7E-4710-B1F0-31E310C68FD1}"/>
              </a:ext>
            </a:extLst>
          </p:cNvPr>
          <p:cNvSpPr txBox="1"/>
          <p:nvPr/>
        </p:nvSpPr>
        <p:spPr>
          <a:xfrm>
            <a:off x="1828800" y="3429000"/>
            <a:ext cx="1972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8EC7D-8370-428E-88E1-8C311661715F}"/>
              </a:ext>
            </a:extLst>
          </p:cNvPr>
          <p:cNvSpPr txBox="1"/>
          <p:nvPr/>
        </p:nvSpPr>
        <p:spPr>
          <a:xfrm>
            <a:off x="742958" y="3989220"/>
            <a:ext cx="3435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400 м – 720 мм. рт. ст.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2400 м – Х мм. рт.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D14365-19C2-4583-9356-942C8BFB9B11}"/>
              </a:ext>
            </a:extLst>
          </p:cNvPr>
          <p:cNvSpPr txBox="1"/>
          <p:nvPr/>
        </p:nvSpPr>
        <p:spPr>
          <a:xfrm>
            <a:off x="742958" y="4885001"/>
            <a:ext cx="5012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2400 – 400 = 2000 м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2000 м : 100 м = 20 * 10 = 200 мм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9619BB-4337-4683-AACB-722B75389443}"/>
              </a:ext>
            </a:extLst>
          </p:cNvPr>
          <p:cNvSpPr txBox="1"/>
          <p:nvPr/>
        </p:nvSpPr>
        <p:spPr>
          <a:xfrm>
            <a:off x="555631" y="5986814"/>
            <a:ext cx="6656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720 мм. рт.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– 200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мм.рт.ст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= 520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мм.рт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6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Определение температуры воздуха и давления в зависимости от высоты над уровнем моря.</a:t>
            </a:r>
            <a:endParaRPr lang="ru-RU" sz="2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80270-017C-4AB0-BBCA-3A9510A6E08E}"/>
              </a:ext>
            </a:extLst>
          </p:cNvPr>
          <p:cNvSpPr txBox="1"/>
          <p:nvPr/>
        </p:nvSpPr>
        <p:spPr>
          <a:xfrm>
            <a:off x="248653" y="1317747"/>
            <a:ext cx="11694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б) какой будет температура воздуха в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Нуратинских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горах ( средняя высота 1400 м). Если в Ташкенте она равна + 35°С? ( на каждые 1000 м высоты температура воздуха понижается на 6°С).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89455F-1B7E-4710-B1F0-31E310C68FD1}"/>
              </a:ext>
            </a:extLst>
          </p:cNvPr>
          <p:cNvSpPr txBox="1"/>
          <p:nvPr/>
        </p:nvSpPr>
        <p:spPr>
          <a:xfrm>
            <a:off x="2020529" y="2635494"/>
            <a:ext cx="1972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8EC7D-8370-428E-88E1-8C311661715F}"/>
              </a:ext>
            </a:extLst>
          </p:cNvPr>
          <p:cNvSpPr txBox="1"/>
          <p:nvPr/>
        </p:nvSpPr>
        <p:spPr>
          <a:xfrm>
            <a:off x="964184" y="3286040"/>
            <a:ext cx="28825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1400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м – Х°С 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400 м -  +35°С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D14365-19C2-4583-9356-942C8BFB9B11}"/>
              </a:ext>
            </a:extLst>
          </p:cNvPr>
          <p:cNvSpPr txBox="1"/>
          <p:nvPr/>
        </p:nvSpPr>
        <p:spPr>
          <a:xfrm>
            <a:off x="742958" y="4885001"/>
            <a:ext cx="3725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1400 – 400 = 1000 м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+35°С – 6°С = + 29°С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848462-79B1-4D80-91F3-59C044385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939" y="2757949"/>
            <a:ext cx="5699408" cy="373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9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6229</TotalTime>
  <Words>1362</Words>
  <Application>Microsoft Office PowerPoint</Application>
  <PresentationFormat>Широкоэкранный</PresentationFormat>
  <Paragraphs>156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661</cp:revision>
  <dcterms:created xsi:type="dcterms:W3CDTF">2020-04-09T12:18:10Z</dcterms:created>
  <dcterms:modified xsi:type="dcterms:W3CDTF">2021-03-26T07:46:37Z</dcterms:modified>
</cp:coreProperties>
</file>